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39.xml" ContentType="application/vnd.openxmlformats-officedocument.presentationml.slide+xml"/>
  <Override PartName="/ppt/slides/slide148.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1"/>
  </p:notesMasterIdLst>
  <p:handoutMasterIdLst>
    <p:handoutMasterId r:id="rId152"/>
  </p:handoutMasterIdLst>
  <p:sldIdLst>
    <p:sldId id="262" r:id="rId2"/>
    <p:sldId id="260" r:id="rId3"/>
    <p:sldId id="265" r:id="rId4"/>
    <p:sldId id="408" r:id="rId5"/>
    <p:sldId id="267" r:id="rId6"/>
    <p:sldId id="268" r:id="rId7"/>
    <p:sldId id="269" r:id="rId8"/>
    <p:sldId id="270" r:id="rId9"/>
    <p:sldId id="271" r:id="rId10"/>
    <p:sldId id="627" r:id="rId11"/>
    <p:sldId id="272" r:id="rId12"/>
    <p:sldId id="628" r:id="rId13"/>
    <p:sldId id="631" r:id="rId14"/>
    <p:sldId id="629" r:id="rId15"/>
    <p:sldId id="632" r:id="rId16"/>
    <p:sldId id="630" r:id="rId17"/>
    <p:sldId id="633" r:id="rId18"/>
    <p:sldId id="273" r:id="rId19"/>
    <p:sldId id="505" r:id="rId20"/>
    <p:sldId id="506" r:id="rId21"/>
    <p:sldId id="518" r:id="rId22"/>
    <p:sldId id="280" r:id="rId23"/>
    <p:sldId id="634" r:id="rId24"/>
    <p:sldId id="635" r:id="rId25"/>
    <p:sldId id="282" r:id="rId26"/>
    <p:sldId id="508" r:id="rId27"/>
    <p:sldId id="507" r:id="rId28"/>
    <p:sldId id="519" r:id="rId29"/>
    <p:sldId id="284" r:id="rId30"/>
    <p:sldId id="636" r:id="rId31"/>
    <p:sldId id="291" r:id="rId32"/>
    <p:sldId id="513" r:id="rId33"/>
    <p:sldId id="514" r:id="rId34"/>
    <p:sldId id="515" r:id="rId35"/>
    <p:sldId id="510" r:id="rId36"/>
    <p:sldId id="511" r:id="rId37"/>
    <p:sldId id="512" r:id="rId38"/>
    <p:sldId id="637" r:id="rId39"/>
    <p:sldId id="638" r:id="rId40"/>
    <p:sldId id="639" r:id="rId41"/>
    <p:sldId id="640" r:id="rId42"/>
    <p:sldId id="641" r:id="rId43"/>
    <p:sldId id="509" r:id="rId44"/>
    <p:sldId id="642" r:id="rId45"/>
    <p:sldId id="516" r:id="rId46"/>
    <p:sldId id="293" r:id="rId47"/>
    <p:sldId id="294" r:id="rId48"/>
    <p:sldId id="520" r:id="rId49"/>
    <p:sldId id="646" r:id="rId50"/>
    <p:sldId id="522" r:id="rId51"/>
    <p:sldId id="649" r:id="rId52"/>
    <p:sldId id="521" r:id="rId53"/>
    <p:sldId id="299" r:id="rId54"/>
    <p:sldId id="648" r:id="rId55"/>
    <p:sldId id="302" r:id="rId56"/>
    <p:sldId id="647" r:id="rId57"/>
    <p:sldId id="528" r:id="rId58"/>
    <p:sldId id="643" r:id="rId59"/>
    <p:sldId id="644" r:id="rId60"/>
    <p:sldId id="531" r:id="rId61"/>
    <p:sldId id="380" r:id="rId62"/>
    <p:sldId id="382" r:id="rId63"/>
    <p:sldId id="384" r:id="rId64"/>
    <p:sldId id="546" r:id="rId65"/>
    <p:sldId id="650" r:id="rId66"/>
    <p:sldId id="651" r:id="rId67"/>
    <p:sldId id="652" r:id="rId68"/>
    <p:sldId id="653" r:id="rId69"/>
    <p:sldId id="654" r:id="rId70"/>
    <p:sldId id="656" r:id="rId71"/>
    <p:sldId id="657" r:id="rId72"/>
    <p:sldId id="658" r:id="rId73"/>
    <p:sldId id="655" r:id="rId74"/>
    <p:sldId id="385" r:id="rId75"/>
    <p:sldId id="386" r:id="rId76"/>
    <p:sldId id="392" r:id="rId77"/>
    <p:sldId id="394" r:id="rId78"/>
    <p:sldId id="660" r:id="rId79"/>
    <p:sldId id="395" r:id="rId80"/>
    <p:sldId id="661" r:id="rId81"/>
    <p:sldId id="550" r:id="rId82"/>
    <p:sldId id="662" r:id="rId83"/>
    <p:sldId id="555" r:id="rId84"/>
    <p:sldId id="663" r:id="rId85"/>
    <p:sldId id="554" r:id="rId86"/>
    <p:sldId id="664" r:id="rId87"/>
    <p:sldId id="553" r:id="rId88"/>
    <p:sldId id="665" r:id="rId89"/>
    <p:sldId id="659" r:id="rId90"/>
    <p:sldId id="666" r:id="rId91"/>
    <p:sldId id="552" r:id="rId92"/>
    <p:sldId id="409" r:id="rId93"/>
    <p:sldId id="410" r:id="rId94"/>
    <p:sldId id="411" r:id="rId95"/>
    <p:sldId id="669" r:id="rId96"/>
    <p:sldId id="413" r:id="rId97"/>
    <p:sldId id="705" r:id="rId98"/>
    <p:sldId id="670" r:id="rId99"/>
    <p:sldId id="415" r:id="rId100"/>
    <p:sldId id="668" r:id="rId101"/>
    <p:sldId id="671" r:id="rId102"/>
    <p:sldId id="667" r:id="rId103"/>
    <p:sldId id="672" r:id="rId104"/>
    <p:sldId id="418" r:id="rId105"/>
    <p:sldId id="673" r:id="rId106"/>
    <p:sldId id="556" r:id="rId107"/>
    <p:sldId id="420" r:id="rId108"/>
    <p:sldId id="674" r:id="rId109"/>
    <p:sldId id="557" r:id="rId110"/>
    <p:sldId id="675" r:id="rId111"/>
    <p:sldId id="677" r:id="rId112"/>
    <p:sldId id="678" r:id="rId113"/>
    <p:sldId id="679" r:id="rId114"/>
    <p:sldId id="421" r:id="rId115"/>
    <p:sldId id="680" r:id="rId116"/>
    <p:sldId id="681" r:id="rId117"/>
    <p:sldId id="682" r:id="rId118"/>
    <p:sldId id="684" r:id="rId119"/>
    <p:sldId id="424" r:id="rId120"/>
    <p:sldId id="426" r:id="rId121"/>
    <p:sldId id="688" r:id="rId122"/>
    <p:sldId id="559" r:id="rId123"/>
    <p:sldId id="558" r:id="rId124"/>
    <p:sldId id="427" r:id="rId125"/>
    <p:sldId id="686" r:id="rId126"/>
    <p:sldId id="690" r:id="rId127"/>
    <p:sldId id="687" r:id="rId128"/>
    <p:sldId id="689" r:id="rId129"/>
    <p:sldId id="431" r:id="rId130"/>
    <p:sldId id="691" r:id="rId131"/>
    <p:sldId id="576" r:id="rId132"/>
    <p:sldId id="694" r:id="rId133"/>
    <p:sldId id="577" r:id="rId134"/>
    <p:sldId id="692" r:id="rId135"/>
    <p:sldId id="568" r:id="rId136"/>
    <p:sldId id="695" r:id="rId137"/>
    <p:sldId id="621" r:id="rId138"/>
    <p:sldId id="622" r:id="rId139"/>
    <p:sldId id="623" r:id="rId140"/>
    <p:sldId id="699" r:id="rId141"/>
    <p:sldId id="697" r:id="rId142"/>
    <p:sldId id="702" r:id="rId143"/>
    <p:sldId id="700" r:id="rId144"/>
    <p:sldId id="491" r:id="rId145"/>
    <p:sldId id="703" r:id="rId146"/>
    <p:sldId id="704" r:id="rId147"/>
    <p:sldId id="701" r:id="rId148"/>
    <p:sldId id="493" r:id="rId149"/>
    <p:sldId id="495" r:id="rId150"/>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147" autoAdjust="0"/>
    <p:restoredTop sz="94660"/>
  </p:normalViewPr>
  <p:slideViewPr>
    <p:cSldViewPr>
      <p:cViewPr varScale="1">
        <p:scale>
          <a:sx n="29" d="100"/>
          <a:sy n="29" d="100"/>
        </p:scale>
        <p:origin x="-126" y="-690"/>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notesMaster" Target="notesMasters/notesMaster1.xml"/><Relationship Id="rId15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slide" Target="slide9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140.xml"/><Relationship Id="rId4" Type="http://schemas.openxmlformats.org/officeDocument/2006/relationships/slide" Target="slide2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147.xml"/><Relationship Id="rId4" Type="http://schemas.openxmlformats.org/officeDocument/2006/relationships/slide" Target="slide10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依次填入下面一段文字横线处的语句，衔接最恰当的一组是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马是中国人喜爱的动物，是人类最早驯养的家畜之一，是极其温顺又充满野性魅力的动物。</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，马已经成为力量与神奇的代表。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①还让人们有了敬马王、打马球、赛马等习俗　②对人们生活的各个方面都产生了重大影响　③它帮人们种地运货，和人们一起南征北战　④作为六畜之首　⑤马是人类的朋友和伴侣 　⑥千里马、老马识途等故事也十分深入人心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．③②④①⑤⑥　　</a:t>
            </a: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．③⑥①④⑤②    </a:t>
            </a: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．⑤③②⑥①④    </a:t>
            </a: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．⑤④②③①⑥</a:t>
            </a:r>
          </a:p>
        </p:txBody>
      </p:sp>
    </p:spTree>
    <p:extLst>
      <p:ext uri="{BB962C8B-B14F-4D97-AF65-F5344CB8AC3E}">
        <p14:creationId xmlns:p14="http://schemas.microsoft.com/office/powerpoint/2010/main" xmlns="" val="26153329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2415020"/>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论语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己所不欲，勿施于人”“己欲立而立人，己欲达而达人”，蕴含了丰富的人生智慧。请根据其中一句给你的启示，写出自己处理人际关系的想法和做法。要求：①内容具体；②句式工整；③语言简明、得体；④</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2" name="矩形 11"/>
          <p:cNvSpPr/>
          <p:nvPr/>
        </p:nvSpPr>
        <p:spPr>
          <a:xfrm>
            <a:off x="2094638" y="5576560"/>
            <a:ext cx="19645450" cy="6085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5556345"/>
            <a:ext cx="19502574"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示例一：自己不想说的话，不强求他人说；自己不愿听的话，不强求他人听；自己不愿做的事，不强求他人做。设身处地感受他人难处，推己及人避免强人所难。</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示例二：为他人生活提供方便，为和谐相处创造条件；为他人成长贡献力量，为共同发展奉献智慧。在成全他人中成就自我，在分享快乐中创造幸福。</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本题考查考生的语言运用、分析理解的能力。解答此题，首先要能理解这两句话的含意，然后要写出自己处理人际关系的想法和做法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启示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，第三要注意题目要求。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内容具体，句式工整，语言简明、得体各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分；字数不够或超出可酌情扣分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5034180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969496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阅读下面一段文字，按要求答题。</a:t>
            </a: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在遥远的①山谷里，有一处高数千尺的断崖，崖上有一株小小的百合， 小百合②长得和野草一模一样，但它知道自己并不是野草。它心里有一个内在的③念头：“我是百合，不是野草。唯一④能证明这一点的，就是开出美丽的花朵。”百合深深地扎根，努力地吸收水分和阳光，终于结出了第一个花苞。百合很高兴，周围的⑤杂草却很不屑，七嘴八舌地嘲讽道：“你别费力气了，即使你真的能开花，在这偏僻的⑥荒郊野外，不也是没人欣赏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百合说：“我会开花， </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a:t>
            </a:r>
            <a:r>
              <a:rPr lang="zh-CN" altLang="en-US" sz="4000" dirty="0">
                <a:solidFill>
                  <a:schemeClr val="tx1">
                    <a:lumMod val="50000"/>
                    <a:lumOff val="50000"/>
                  </a:schemeClr>
                </a:solidFill>
                <a:latin typeface="微软雅黑" pitchFamily="34" charset="-122"/>
                <a:ea typeface="微软雅黑" pitchFamily="34" charset="-122"/>
              </a:rPr>
              <a:t>。”有一天，百合终于开花了，那洁白成为断崖上最美丽的颜色。</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请在横线处补写一句话。要求：①既能回应野草的嘲讽，又能表现百合坚定的信念；②不少于 </a:t>
            </a:r>
            <a:r>
              <a:rPr lang="en-US" altLang="zh-CN" sz="4000" dirty="0">
                <a:solidFill>
                  <a:schemeClr val="tx1">
                    <a:lumMod val="50000"/>
                    <a:lumOff val="50000"/>
                  </a:schemeClr>
                </a:solidFill>
                <a:latin typeface="微软雅黑" pitchFamily="34" charset="-122"/>
                <a:ea typeface="微软雅黑" pitchFamily="34" charset="-122"/>
              </a:rPr>
              <a:t>20 </a:t>
            </a:r>
            <a:r>
              <a:rPr lang="zh-CN" altLang="en-US" sz="4000" dirty="0">
                <a:solidFill>
                  <a:schemeClr val="tx1">
                    <a:lumMod val="50000"/>
                    <a:lumOff val="50000"/>
                  </a:schemeClr>
                </a:solidFill>
                <a:latin typeface="微软雅黑" pitchFamily="34" charset="-122"/>
                <a:ea typeface="微软雅黑" pitchFamily="34" charset="-122"/>
              </a:rPr>
              <a:t>字，不多于 </a:t>
            </a:r>
            <a:r>
              <a:rPr lang="en-US" altLang="zh-CN" sz="4000" dirty="0">
                <a:solidFill>
                  <a:schemeClr val="tx1">
                    <a:lumMod val="50000"/>
                    <a:lumOff val="50000"/>
                  </a:schemeClr>
                </a:solidFill>
                <a:latin typeface="微软雅黑" pitchFamily="34" charset="-122"/>
                <a:ea typeface="微软雅黑" pitchFamily="34" charset="-122"/>
              </a:rPr>
              <a:t>25 </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文中①②③④⑤⑥处，有三处多余，这三处是</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486331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3169747"/>
            <a:ext cx="19645450" cy="84920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3166565"/>
            <a:ext cx="19716887"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示例一：我要用美丽的花朵来证明我不是野草，而是美丽的百合</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示例二：不管有没有人欣赏，我都要开出荒野中最美丽的花朵</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考查语言表达简明、连贯、得体、准确、鲜明、生动。回答此题要注意“题干要求”中的两个限制条件。前一个限制条件又包含两个方面，“既能回应野草的嘲讽，又能表现百合坚定的信念”，需要结合前后文语境来思考。应该把表现百合坚定的信念作为重点，在表现其信念的同时，兼有回应野草的嘲讽的意思。后一个限制条件是字数的限制，要求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字之间，这就意味着要考虑表达内容的适量问题。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②③⑥</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侧重考查语言表达简明、连贯的能力。②作为主语完全可以承前省略，不省略反而显得累赘。③“内在的”和“心里”语意重复。⑥“偏僻的”和“荒郊野外”意义重复，“荒郊野外”包含了“偏僻”的意思。</a:t>
            </a:r>
          </a:p>
        </p:txBody>
      </p:sp>
    </p:spTree>
    <p:extLst>
      <p:ext uri="{BB962C8B-B14F-4D97-AF65-F5344CB8AC3E}">
        <p14:creationId xmlns:p14="http://schemas.microsoft.com/office/powerpoint/2010/main" xmlns="" val="25249224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1589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大纲全国卷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下面这段文字有五处用词不当，请指出并改正，使文段语言得体，逻辑严密。</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他领导的机器人创新团队获得一等奖的事情传来，我顷刻止不住流下了眼泪。在完成这个项目的过程中，他们遇到过许多技术难关， 就在前天还出现了突发情况，预想当天要完成的综合性运行检验无法进行。但整个团队通宵鏖战，用力攻坚，终于解决了问题。我为他们的成功而骄傲，更为他们面对难点的坚韧不拔的精神而感动。</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a:xfrm>
            <a:off x="2094638" y="7741270"/>
            <a:ext cx="19645450" cy="3920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200" y="7741270"/>
            <a:ext cx="19502574"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答案”及“解析”见本讲“现场指导”。 </a:t>
            </a:r>
          </a:p>
        </p:txBody>
      </p:sp>
    </p:spTree>
    <p:extLst>
      <p:ext uri="{BB962C8B-B14F-4D97-AF65-F5344CB8AC3E}">
        <p14:creationId xmlns:p14="http://schemas.microsoft.com/office/powerpoint/2010/main" xmlns="" val="1502609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2" y="3875068"/>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大纲全国卷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下面这段文字有五处用词不当，请指出并改正，使文段语言得体，逻辑严密。</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原题见本讲“真题体验”第</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 </a:t>
            </a:r>
          </a:p>
        </p:txBody>
      </p:sp>
      <p:graphicFrame>
        <p:nvGraphicFramePr>
          <p:cNvPr id="19" name="表格 18"/>
          <p:cNvGraphicFramePr>
            <a:graphicFrameLocks noGrp="1"/>
          </p:cNvGraphicFramePr>
          <p:nvPr>
            <p:extLst>
              <p:ext uri="{D42A27DB-BD31-4B8C-83A1-F6EECF244321}">
                <p14:modId xmlns:p14="http://schemas.microsoft.com/office/powerpoint/2010/main" xmlns="" val="2593120664"/>
              </p:ext>
            </p:extLst>
          </p:nvPr>
        </p:nvGraphicFramePr>
        <p:xfrm>
          <a:off x="2059953" y="5762249"/>
          <a:ext cx="19763247" cy="3059142"/>
        </p:xfrm>
        <a:graphic>
          <a:graphicData uri="http://schemas.openxmlformats.org/drawingml/2006/table">
            <a:tbl>
              <a:tblPr>
                <a:tableStyleId>{16D9F66E-5EB9-4882-86FB-DCBF35E3C3E4}</a:tableStyleId>
              </a:tblPr>
              <a:tblGrid>
                <a:gridCol w="1230678">
                  <a:extLst>
                    <a:ext uri="{9D8B030D-6E8A-4147-A177-3AD203B41FA5}">
                      <a16:colId xmlns="" xmlns:a16="http://schemas.microsoft.com/office/drawing/2014/main" val="20000"/>
                    </a:ext>
                  </a:extLst>
                </a:gridCol>
                <a:gridCol w="1257711">
                  <a:extLst>
                    <a:ext uri="{9D8B030D-6E8A-4147-A177-3AD203B41FA5}">
                      <a16:colId xmlns="" xmlns:a16="http://schemas.microsoft.com/office/drawing/2014/main" val="20001"/>
                    </a:ext>
                  </a:extLst>
                </a:gridCol>
                <a:gridCol w="17274858">
                  <a:extLst>
                    <a:ext uri="{9D8B030D-6E8A-4147-A177-3AD203B41FA5}">
                      <a16:colId xmlns="" xmlns:a16="http://schemas.microsoft.com/office/drawing/2014/main" val="20002"/>
                    </a:ext>
                  </a:extLst>
                </a:gridCol>
              </a:tblGrid>
              <a:tr h="3059142">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nchor="ctr"/>
                </a:tc>
                <a:tc>
                  <a:txBody>
                    <a:bodyPr/>
                    <a:lstStyle/>
                    <a:p>
                      <a:pPr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nchor="ctr"/>
                </a:tc>
                <a:tc>
                  <a:txBody>
                    <a:bodyPr/>
                    <a:lstStyle/>
                    <a:p>
                      <a:pPr indent="133350"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“五处用词不当”、分值是</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5</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分，说明答案每处</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1</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分；“指出并改正”说明首先要指出哪个词语错了，然后再改正；“使文段语言得体，逻辑严密”说明文段中有用词不得体、逻辑不严密的地方</a:t>
                      </a:r>
                    </a:p>
                  </a:txBody>
                  <a:tcPr marL="68580" marR="68580"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xmlns="" val="13743016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extLst>
              <p:ext uri="{D42A27DB-BD31-4B8C-83A1-F6EECF244321}">
                <p14:modId xmlns:p14="http://schemas.microsoft.com/office/powerpoint/2010/main" xmlns="" val="1783109419"/>
              </p:ext>
            </p:extLst>
          </p:nvPr>
        </p:nvGraphicFramePr>
        <p:xfrm>
          <a:off x="2042441" y="2916734"/>
          <a:ext cx="19799478" cy="5705856"/>
        </p:xfrm>
        <a:graphic>
          <a:graphicData uri="http://schemas.openxmlformats.org/drawingml/2006/table">
            <a:tbl>
              <a:tblPr>
                <a:tableStyleId>{16D9F66E-5EB9-4882-86FB-DCBF35E3C3E4}</a:tableStyleId>
              </a:tblPr>
              <a:tblGrid>
                <a:gridCol w="910211">
                  <a:extLst>
                    <a:ext uri="{9D8B030D-6E8A-4147-A177-3AD203B41FA5}">
                      <a16:colId xmlns="" xmlns:a16="http://schemas.microsoft.com/office/drawing/2014/main" val="932583718"/>
                    </a:ext>
                  </a:extLst>
                </a:gridCol>
                <a:gridCol w="2520280">
                  <a:extLst>
                    <a:ext uri="{9D8B030D-6E8A-4147-A177-3AD203B41FA5}">
                      <a16:colId xmlns="" xmlns:a16="http://schemas.microsoft.com/office/drawing/2014/main" val="1507883788"/>
                    </a:ext>
                  </a:extLst>
                </a:gridCol>
                <a:gridCol w="16368987">
                  <a:extLst>
                    <a:ext uri="{9D8B030D-6E8A-4147-A177-3AD203B41FA5}">
                      <a16:colId xmlns="" xmlns:a16="http://schemas.microsoft.com/office/drawing/2014/main" val="1850124066"/>
                    </a:ext>
                  </a:extLst>
                </a:gridCol>
              </a:tblGrid>
              <a:tr h="4260305">
                <a:tc>
                  <a:txBody>
                    <a:bodyPr/>
                    <a:lstStyle/>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本题考查考生正确使用词语的能力和语言表达得体的能力，本着语言得体与逻辑严密的要求，第一句中</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事情传来</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搭配不当，应将</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事情</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改为</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消息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或</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喜讯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顷刻</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用在这里不合逻辑，</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顷刻</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指极短的时间，多用于写天气或行动，且从语境来看，“流下了眼泪”说的是过去的事，叙述过去的事情多用“顿时”。第二句“预想”指事先料想，事前推想，重在“想”，不合语境，这里应是“本来”“原本”之意。第三句“用力”指使力气，使劲儿，根据语境，应改为“努力”。最后一句中“难点”使用有误，一是语言不得体，二是“面对难点”搭配不当，“难点”应改为“困难”</a:t>
                      </a:r>
                    </a:p>
                  </a:txBody>
                  <a:tcPr marL="68580" marR="68580" marT="0" marB="0" anchor="ctr"/>
                </a:tc>
                <a:extLst>
                  <a:ext uri="{0D108BD9-81ED-4DB2-BD59-A6C34878D82A}">
                    <a16:rowId xmlns="" xmlns:a16="http://schemas.microsoft.com/office/drawing/2014/main" val="1674784498"/>
                  </a:ext>
                </a:extLst>
              </a:tr>
            </a:tbl>
          </a:graphicData>
        </a:graphic>
      </p:graphicFrame>
    </p:spTree>
    <p:extLst>
      <p:ext uri="{BB962C8B-B14F-4D97-AF65-F5344CB8AC3E}">
        <p14:creationId xmlns:p14="http://schemas.microsoft.com/office/powerpoint/2010/main" xmlns="" val="18703931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extLst>
              <p:ext uri="{D42A27DB-BD31-4B8C-83A1-F6EECF244321}">
                <p14:modId xmlns:p14="http://schemas.microsoft.com/office/powerpoint/2010/main" xmlns="" val="1403556284"/>
              </p:ext>
            </p:extLst>
          </p:nvPr>
        </p:nvGraphicFramePr>
        <p:xfrm>
          <a:off x="2042441" y="2916734"/>
          <a:ext cx="19704299" cy="9028003"/>
        </p:xfrm>
        <a:graphic>
          <a:graphicData uri="http://schemas.openxmlformats.org/drawingml/2006/table">
            <a:tbl>
              <a:tblPr>
                <a:tableStyleId>{16D9F66E-5EB9-4882-86FB-DCBF35E3C3E4}</a:tableStyleId>
              </a:tblPr>
              <a:tblGrid>
                <a:gridCol w="905836">
                  <a:extLst>
                    <a:ext uri="{9D8B030D-6E8A-4147-A177-3AD203B41FA5}">
                      <a16:colId xmlns="" xmlns:a16="http://schemas.microsoft.com/office/drawing/2014/main" val="932583718"/>
                    </a:ext>
                  </a:extLst>
                </a:gridCol>
                <a:gridCol w="1218251">
                  <a:extLst>
                    <a:ext uri="{9D8B030D-6E8A-4147-A177-3AD203B41FA5}">
                      <a16:colId xmlns="" xmlns:a16="http://schemas.microsoft.com/office/drawing/2014/main" val="1507883788"/>
                    </a:ext>
                  </a:extLst>
                </a:gridCol>
                <a:gridCol w="1289913">
                  <a:extLst>
                    <a:ext uri="{9D8B030D-6E8A-4147-A177-3AD203B41FA5}">
                      <a16:colId xmlns="" xmlns:a16="http://schemas.microsoft.com/office/drawing/2014/main" val="1541439847"/>
                    </a:ext>
                  </a:extLst>
                </a:gridCol>
                <a:gridCol w="1289913">
                  <a:extLst>
                    <a:ext uri="{9D8B030D-6E8A-4147-A177-3AD203B41FA5}">
                      <a16:colId xmlns="" xmlns:a16="http://schemas.microsoft.com/office/drawing/2014/main" val="1850124066"/>
                    </a:ext>
                  </a:extLst>
                </a:gridCol>
                <a:gridCol w="15000386">
                  <a:extLst>
                    <a:ext uri="{9D8B030D-6E8A-4147-A177-3AD203B41FA5}">
                      <a16:colId xmlns="" xmlns:a16="http://schemas.microsoft.com/office/drawing/2014/main" val="1198852038"/>
                    </a:ext>
                  </a:extLst>
                </a:gridCol>
              </a:tblGrid>
              <a:tr h="2178242">
                <a:tc rowSpan="4">
                  <a:txBody>
                    <a:bodyPr/>
                    <a:lstStyle/>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a:t>
                      </a:r>
                    </a:p>
                  </a:txBody>
                  <a:tcPr marL="68580" marR="68580" marT="0" marB="0"/>
                </a:tc>
                <a:tc gridSpan="2">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现场答案</a:t>
                      </a: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①</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删去</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的事情</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②“</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顷刻</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改为</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顿时</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③“</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难关</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改为</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困难”；④“用力”改为“努力”；⑤“难点”改为“困难”</a:t>
                      </a: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1626080573"/>
                  </a:ext>
                </a:extLst>
              </a:tr>
              <a:tr h="1350150">
                <a:tc vMerge="1">
                  <a:txBody>
                    <a:bodyPr/>
                    <a:lstStyle/>
                    <a:p>
                      <a:endParaRPr lang="zh-CN" altLang="en-US"/>
                    </a:p>
                  </a:txBody>
                  <a:tcP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我来评分</a:t>
                      </a:r>
                    </a:p>
                  </a:txBody>
                  <a:tcPr marL="68580" marR="68580" marT="0" marB="0" anchor="ctr"/>
                </a:tc>
                <a:tc>
                  <a:txBody>
                    <a:bodyPr/>
                    <a:lstStyle/>
                    <a:p>
                      <a:pPr algn="ctr">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得分理由</a:t>
                      </a:r>
                    </a:p>
                  </a:txBody>
                  <a:tcPr marL="68580" marR="68580" marT="0" marB="0" anchor="ctr"/>
                </a:tc>
                <a:tc>
                  <a:txBody>
                    <a:bodyPr/>
                    <a:lstStyle/>
                    <a:p>
                      <a:pPr algn="ctr">
                        <a:lnSpc>
                          <a:spcPct val="130000"/>
                        </a:lnSpc>
                        <a:spcAft>
                          <a:spcPts val="0"/>
                        </a:spcAft>
                      </a:pPr>
                      <a:r>
                        <a:rPr lang="en-US" sz="1050" kern="100" dirty="0">
                          <a:effectLst/>
                        </a:rPr>
                        <a:t> </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425278802"/>
                  </a:ext>
                </a:extLst>
              </a:tr>
              <a:tr h="2225466">
                <a:tc vMerge="1">
                  <a:txBody>
                    <a:bodyPr/>
                    <a:lstStyle/>
                    <a:p>
                      <a:endParaRPr lang="zh-CN" altLang="en-US"/>
                    </a:p>
                  </a:txBody>
                  <a:tcPr/>
                </a:tc>
                <a:tc gridSpan="2">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我来答题</a:t>
                      </a:r>
                    </a:p>
                  </a:txBody>
                  <a:tcPr marL="68580" marR="68580" marT="0" marB="0" anchor="ctr"/>
                </a:tc>
                <a:tc hMerge="1">
                  <a:txBody>
                    <a:bodyPr/>
                    <a:lstStyle/>
                    <a:p>
                      <a:endParaRPr lang="zh-CN" altLang="en-US"/>
                    </a:p>
                  </a:txBody>
                  <a:tcPr/>
                </a:tc>
                <a:tc gridSpan="2">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2636154532"/>
                  </a:ext>
                </a:extLst>
              </a:tr>
              <a:tr h="3267363">
                <a:tc vMerge="1">
                  <a:txBody>
                    <a:bodyPr/>
                    <a:lstStyle/>
                    <a:p>
                      <a:endParaRPr lang="zh-CN" altLang="en-US"/>
                    </a:p>
                  </a:txBody>
                  <a:tcPr/>
                </a:tc>
                <a:tc gridSpan="2">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阅卷总结</a:t>
                      </a: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对重要词语的考查侧重近义词的辨析，注意从所给词语的词义、词性、轻重程度、搭配对象、范围大小以及感情色彩等角度考虑，一定要切合语境，切忌主观臆断</a:t>
                      </a: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378356284"/>
                  </a:ext>
                </a:extLst>
              </a:tr>
            </a:tbl>
          </a:graphicData>
        </a:graphic>
      </p:graphicFrame>
      <p:sp>
        <p:nvSpPr>
          <p:cNvPr id="8" name="TextBox 7"/>
          <p:cNvSpPr txBox="1"/>
          <p:nvPr/>
        </p:nvSpPr>
        <p:spPr>
          <a:xfrm>
            <a:off x="4320804" y="5581030"/>
            <a:ext cx="1368152" cy="707886"/>
          </a:xfrm>
          <a:prstGeom prst="rect">
            <a:avLst/>
          </a:prstGeom>
          <a:noFill/>
        </p:spPr>
        <p:txBody>
          <a:bodyPr wrap="square" rtlCol="0">
            <a:spAutoFit/>
          </a:bodyPr>
          <a:lstStyle/>
          <a:p>
            <a:r>
              <a:rPr lang="en-US" altLang="zh-CN" sz="4000" dirty="0" smtClean="0">
                <a:solidFill>
                  <a:schemeClr val="accent2"/>
                </a:solidFill>
                <a:latin typeface="微软雅黑" pitchFamily="34" charset="-122"/>
                <a:ea typeface="微软雅黑" pitchFamily="34" charset="-122"/>
                <a:cs typeface="Times New Roman" panose="02020603050405020304" pitchFamily="18" charset="0"/>
              </a:rPr>
              <a:t>3</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分</a:t>
            </a:r>
            <a:endParaRPr lang="zh-CN" altLang="en-US" sz="4000" dirty="0"/>
          </a:p>
        </p:txBody>
      </p:sp>
      <p:sp>
        <p:nvSpPr>
          <p:cNvPr id="9" name="TextBox 8"/>
          <p:cNvSpPr txBox="1"/>
          <p:nvPr/>
        </p:nvSpPr>
        <p:spPr>
          <a:xfrm>
            <a:off x="6985100" y="5148982"/>
            <a:ext cx="14905656" cy="1323439"/>
          </a:xfrm>
          <a:prstGeom prst="rect">
            <a:avLst/>
          </a:prstGeom>
          <a:noFill/>
        </p:spPr>
        <p:txBody>
          <a:bodyPr wrap="square" rtlCol="0">
            <a:spAutoFit/>
          </a:bodyPr>
          <a:lstStyle/>
          <a:p>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    ①</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删去“的事情”后句子也不通顺，③“难关”改为“困难”后意思基本没变，改与不改都正确</a:t>
            </a:r>
            <a:endParaRPr lang="zh-CN" altLang="en-US" sz="4000" dirty="0"/>
          </a:p>
        </p:txBody>
      </p:sp>
      <p:sp>
        <p:nvSpPr>
          <p:cNvPr id="10" name="TextBox 9"/>
          <p:cNvSpPr txBox="1"/>
          <p:nvPr/>
        </p:nvSpPr>
        <p:spPr>
          <a:xfrm>
            <a:off x="5904980" y="6661150"/>
            <a:ext cx="14905656" cy="1938992"/>
          </a:xfrm>
          <a:prstGeom prst="rect">
            <a:avLst/>
          </a:prstGeom>
          <a:noFill/>
        </p:spPr>
        <p:txBody>
          <a:bodyPr wrap="square" rtlCol="0">
            <a:spAutoFit/>
          </a:bodyPr>
          <a:lstStyle/>
          <a:p>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    ①</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“事情”改为“喜讯”；②“顷刻”改为“顿时”；③“预想”改为“原本”；④“用力”改为“努力”；⑤“难点”改为“困难”</a:t>
            </a:r>
            <a:endParaRPr lang="zh-CN" altLang="en-US" sz="4000" dirty="0"/>
          </a:p>
        </p:txBody>
      </p:sp>
    </p:spTree>
    <p:extLst>
      <p:ext uri="{BB962C8B-B14F-4D97-AF65-F5344CB8AC3E}">
        <p14:creationId xmlns:p14="http://schemas.microsoft.com/office/powerpoint/2010/main" xmlns="" val="26967678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4093428"/>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简明</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简明”，就是简要、明白，即用语简洁，表达清晰。首先考虑“简”：句子里不要有表意作用完全相同的成分；能省略的虚词，就尽量省略；可以指代的内容尽量用指代性词语。其次考虑“明”：句子的意思不要晦涩难懂，让人看不明白；句子的意思要明确，不要有歧义。考查形式一般为辨析和修改病句，这里不再详细解释。</a:t>
            </a:r>
          </a:p>
        </p:txBody>
      </p:sp>
    </p:spTree>
    <p:extLst>
      <p:ext uri="{BB962C8B-B14F-4D97-AF65-F5344CB8AC3E}">
        <p14:creationId xmlns:p14="http://schemas.microsoft.com/office/powerpoint/2010/main" xmlns="" val="17047517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山东卷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阅读下面一段文字，完成后面的题目。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国的茶俗以大众化为主流，茶馆茶客盈门，就完全①足以说明这一点；而文人雅士在饮茶上另有讲究。历来的研究者在饮茶著述中，他们②试图教给人们一种优雅的饮茶方式：③茶舍要雅致，茶叶需上品，入茶之④水最好是甘洌的泉水；⑤主宾身份情趣要相宜，或有诗文唱和、书画助兴，⑥或会心赏鉴；切忌⑦主宾不解茶道和饮茶时佐以荤食；茶舍布置混乱，⑧茶具粗劣，也是犯忌之事。⑨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为了表达简明，画线的词语有两处应该删除，序号分别是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771921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19800000"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3132758"/>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本题考查语言表达的简明。第①处“完全”和“足以”都表示程度，语意重复；第②处“他们”代指的就是“历来的研究者”，根据句子的承前省略主语的原则，此处“他们”一词明显赘余，应该删去。</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1938537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132759"/>
            <a:ext cx="19728562" cy="8529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30213" y="3129577"/>
            <a:ext cx="19716888"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级。解答此题，要分析所填六句话内部的逻辑关系。⑤句是总写句，应放在句首，因此可排除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两项。②句中的“重大影响”领起①③两句，根据①句中的“还”可知，①句应在③句后。据此选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p>
        </p:txBody>
      </p:sp>
    </p:spTree>
    <p:extLst>
      <p:ext uri="{BB962C8B-B14F-4D97-AF65-F5344CB8AC3E}">
        <p14:creationId xmlns:p14="http://schemas.microsoft.com/office/powerpoint/2010/main" xmlns="" val="359164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93209"/>
          </a:xfrm>
          <a:prstGeom prst="rect">
            <a:avLst/>
          </a:prstGeom>
          <a:noFill/>
        </p:spPr>
        <p:txBody>
          <a:bodyPr wrap="square" rtlCol="0">
            <a:spAutoFit/>
          </a:bodyPr>
          <a:lstStyle/>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湖北卷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高一年级将举办“读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，谈交友”读书交流会，拟向参会者赠送纪念书签。请写一则赠言，用以印制书签。要求：①紧扣活动主题； ②必须原创；③语言表达简明、得体；④不超过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5365006"/>
            <a:ext cx="19800000" cy="6020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5397" y="5365006"/>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辨损益悟先贤睿智，借慧眼识真伪觅交友良方。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本题关涉高中语文教科书必修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的“名著导读”部分。“读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，谈交友”这一主题把对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和儒家的认识聚合于一点，既开放又收拢。书签上的赠言不仅内容要健康、有激励性，而且语言要雅正。</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5278430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重庆卷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下面一段文字有四处重复累赘，请予以删除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只填序号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。要求：删除后应简明连贯、不损害原意。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清晨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时，重庆的①天空微微发亮，参加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年重庆马拉松赛的运动员已陆续赶到比赛的起点南滨公园②，为即将开始的③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__2011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年重庆④马拉松赛热身。在起点处，参加⑤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比赛的运动员正在进行准备，慢跑，拉伸韧带，一举一动都显示出专业素养。虽然比赛还没有开始⑥，尚在安排之中⑦，但空气中已经透露出一丝如箭在弦⑧的紧张。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应当删除的是：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306766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19800000"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3132758"/>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①④⑤⑦</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简明、连贯的能力。能否删除的前提是会不会产生歧义，表达的意思是否清楚而又最为简洁。①后面的“重庆马拉松赛”已经交代了“天空”是“重庆”的，因此①可删掉；④承接前文可删掉；⑤与前面的“热身”和后面的“慢跑，拉伸韧带”表意重复，可删除；⑦与⑥中的“还没有开始”意思重复，可删除。</a:t>
            </a:r>
          </a:p>
        </p:txBody>
      </p:sp>
    </p:spTree>
    <p:extLst>
      <p:ext uri="{BB962C8B-B14F-4D97-AF65-F5344CB8AC3E}">
        <p14:creationId xmlns:p14="http://schemas.microsoft.com/office/powerpoint/2010/main" xmlns="" val="20488468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类型二　得体</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“得体”，就是语言表达符合具体的情境、对象、语体，要求分清不同场合、不同时间、不同身份、不同对象、不同目的，选用恰当的语句来表情达意。语言得体的“体”，包括语体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口语和书面语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对象、场合、目的等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尊卑、长幼、职业等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，重点是分清书面语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文学类语体色彩、实用类语体色彩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和口语类语体色彩。</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一、看准对象，分清谦敬</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对什么人说什么话”，就是要从对象的年龄、职业、思想、性格等不同特点出发，写或者说恰当的话。同一个意思，对不同的人，就应有不同的说法；同一个内容，对不同的对象，说话时的重点也应不同。有些词语具有一定的使用对象，敬辞只能用于称呼对方，而谦辞只能用于称呼自己。还要根据自己和对方的身份、地位、职业等来选择词语。如对长辈、上级等多用敬称。常用的一句口诀：“家大舍小令外人。”</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21440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15677"/>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己的长辈、年长的平辈，可说“家父、家慈、家兄”等；比自己辈分低或年纪小的亲属，可说“舍妹、舍侄”等；对方的亲属或有关系的人，可说“令堂、令爱”等。一些传统的而现在仍在用的文明习惯用语，要注意它们的适用对象，如“劳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央人帮忙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问老人年龄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、“钧鉴”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书信常用语，用于尊长或上级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、“惠书”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称对方来信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、“鼎力相助”“不吝赐教”等，这些词只能用于对方，而用于己方的词则有“效犬马之劳”“尽绵薄之力”等。</a:t>
            </a:r>
          </a:p>
        </p:txBody>
      </p:sp>
    </p:spTree>
    <p:extLst>
      <p:ext uri="{BB962C8B-B14F-4D97-AF65-F5344CB8AC3E}">
        <p14:creationId xmlns:p14="http://schemas.microsoft.com/office/powerpoint/2010/main" xmlns="" val="35590323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0495181"/>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北京卷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日常交际中，“得体”是语言表达的一项基本要求。完成①②题。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下文是一份请柬中的四句话，其中表述不得体的一句是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我校文学社定于本月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点在学校礼堂举行“民俗文化报告会”，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您是著名民俗专家，对民俗文化的研究造诣颇深。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今诚挚邀请您莅临会议，为我社民俗文化活动的开展做出认真的指导。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敬请届时光临。</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午宴上，某中学生遇到父母的朋友劝酒，下列回应得体的一项是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下午还有两门考试呢，别劝了，行不？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谢谢足下，家父从来不准许我喝酒。</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不喝，不喝。中学生不是不能喝酒吗？</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谢谢，谢谢！我年龄还小，不能喝酒。</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6862821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本题考查语言表达得体的能力。①“莅临会议”搭配不当；“做出认真的指导”用语不得体，对邀请的对象提出这样的要求不合适。②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两项用语生硬，缺少礼貌，不是对长辈该有的态度。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项，“足下”属于书面语、古语，在饭桌上使用与场合不符。</a:t>
            </a:r>
          </a:p>
        </p:txBody>
      </p:sp>
    </p:spTree>
    <p:extLst>
      <p:ext uri="{BB962C8B-B14F-4D97-AF65-F5344CB8AC3E}">
        <p14:creationId xmlns:p14="http://schemas.microsoft.com/office/powerpoint/2010/main" xmlns="" val="38755318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15677"/>
          </a:xfrm>
          <a:prstGeom prst="rect">
            <a:avLst/>
          </a:prstGeom>
          <a:noFill/>
        </p:spPr>
        <p:txBody>
          <a:bodyPr wrap="square" rtlCol="0">
            <a:spAutoFit/>
          </a:bodyPr>
          <a:lstStyle/>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5.</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江苏卷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下列交际用语使用不得体的一项是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涂鸦之作，不足当先生一哂，如蒙赐正，小子不胜感激！</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欣闻敝校百年校庆，本人忝为校友，因事不能躬临为歉！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吉日良辰，花好月圆，恭祝一对璧人并蒂同心、白首偕老！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家母古稀之庆，承蒙各位亲友光临，略备薄酒，敬答厚意！</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1880324" y="7021189"/>
            <a:ext cx="20145516" cy="43639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16043" y="6950259"/>
            <a:ext cx="19931202"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本题考查语言表达得体的能力。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项，作为校友，对于曾经在那儿学习过的学校应该称“母校”表示尊重，称“敝校”不得体。“躬临”是敬辞，用在此处不当。</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8714096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6.</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山东卷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以下是小张在收到郑先生著作后回信的正文，其中有使用不得体的词语，请找出四处并修改。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您寄奉的大作已收到。过目后，深感对我的论文写作有些许帮助，定当惠存。感激之情，无以言表，他日光临贵府，当面致谢。</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1880324" y="6251465"/>
            <a:ext cx="20145516" cy="5133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16043" y="6279111"/>
            <a:ext cx="19931202"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寄奉”改为“惠赐”；②“过目”改为“拜读”；③“些许”改为“莫大”；④“惠存”改为“珍藏”；⑤“光临”改为“前往”。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答对四处即给满分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的得体。“寄奉”中的“奉”这一动作因为是郑先生发出的，故对象只能是郑先生的上级或长辈，所以“寄奉”应改为“惠赐”。“过目”对对方不够尊重，要改用敬辞“拜读”“奉读”之类。“些许”意义较轻，体现不出书的重要性，改为“莫大”“很大”“极大”之类的词语。“惠存”是敬辞，这里应改为“珍藏”“珍存”之类的词语。“光临”是对来访者的敬辞，应改为“前往”。</a:t>
            </a:r>
          </a:p>
        </p:txBody>
      </p:sp>
    </p:spTree>
    <p:extLst>
      <p:ext uri="{BB962C8B-B14F-4D97-AF65-F5344CB8AC3E}">
        <p14:creationId xmlns:p14="http://schemas.microsoft.com/office/powerpoint/2010/main" xmlns="" val="38928231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80324" y="9397453"/>
            <a:ext cx="20145516" cy="1987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16334"/>
          </a:xfrm>
          <a:prstGeom prst="rect">
            <a:avLst/>
          </a:prstGeom>
          <a:noFill/>
        </p:spPr>
        <p:txBody>
          <a:bodyPr wrap="square" rtlCol="0">
            <a:spAutoFit/>
          </a:bodyPr>
          <a:lstStyle/>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7.</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下面是一封求职信的主要内容，其中有四处用词不当，请找出来并加以修改。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日前惠顾你社网站，得知招聘编辑的消息，我决定应聘。我是广天学院新闻专业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届本科毕业生，学习成绩优秀，身体健康，表达能力强。现寄上我的相关资料，如有意向，可尽快与我洽谈。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9397454"/>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惠顾”改为“浏览”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你”改为“贵”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可”改为“请”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洽谈”改为“联系”</a:t>
            </a:r>
          </a:p>
        </p:txBody>
      </p:sp>
    </p:spTree>
    <p:extLst>
      <p:ext uri="{BB962C8B-B14F-4D97-AF65-F5344CB8AC3E}">
        <p14:creationId xmlns:p14="http://schemas.microsoft.com/office/powerpoint/2010/main" xmlns="" val="5937372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在下面一段文字横线处补写恰当的语句，使整段文字语意完整连贯，内容贴切，逻辑严密。每处不超过</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花青素是一种水溶性的植物色素，分布在液泡内的细胞液中，能够决定花的红色、蓝色、紫色等颜色的差别。这是因为花青素</a:t>
            </a:r>
            <a:r>
              <a:rPr lang="en-US" altLang="zh-CN" sz="4000" dirty="0">
                <a:solidFill>
                  <a:schemeClr val="tx1">
                    <a:lumMod val="50000"/>
                    <a:lumOff val="50000"/>
                  </a:schemeClr>
                </a:solidFill>
                <a:latin typeface="微软雅黑" pitchFamily="34" charset="-122"/>
                <a:ea typeface="微软雅黑" pitchFamily="34" charset="-122"/>
              </a:rPr>
              <a:t>__________①__________</a:t>
            </a:r>
            <a:r>
              <a:rPr lang="zh-CN" altLang="en-US" sz="4000" dirty="0">
                <a:solidFill>
                  <a:schemeClr val="tx1">
                    <a:lumMod val="50000"/>
                    <a:lumOff val="50000"/>
                  </a:schemeClr>
                </a:solidFill>
                <a:latin typeface="微软雅黑" pitchFamily="34" charset="-122"/>
                <a:ea typeface="微软雅黑" pitchFamily="34" charset="-122"/>
              </a:rPr>
              <a:t>：在酸性溶液中呈现红色，在碱性溶液中变为蓝色，处于中性环境时则是紫色。更令人称奇的是</a:t>
            </a:r>
            <a:r>
              <a:rPr lang="en-US" altLang="zh-CN" sz="4000" dirty="0">
                <a:solidFill>
                  <a:schemeClr val="tx1">
                    <a:lumMod val="50000"/>
                    <a:lumOff val="50000"/>
                  </a:schemeClr>
                </a:solidFill>
                <a:latin typeface="微软雅黑" pitchFamily="34" charset="-122"/>
                <a:ea typeface="微软雅黑" pitchFamily="34" charset="-122"/>
              </a:rPr>
              <a:t>__________②__________</a:t>
            </a:r>
            <a:r>
              <a:rPr lang="zh-CN" altLang="en-US" sz="4000" dirty="0">
                <a:solidFill>
                  <a:schemeClr val="tx1">
                    <a:lumMod val="50000"/>
                    <a:lumOff val="50000"/>
                  </a:schemeClr>
                </a:solidFill>
                <a:latin typeface="微软雅黑" pitchFamily="34" charset="-122"/>
                <a:ea typeface="微软雅黑" pitchFamily="34" charset="-122"/>
              </a:rPr>
              <a:t>，比如有一种牵牛花清晨是粉红色，之后变成紫红色，最后变成蓝色。究其原因，就是花瓣表皮细胞的液泡内</a:t>
            </a:r>
            <a:r>
              <a:rPr lang="en-US" altLang="zh-CN" sz="4000" dirty="0">
                <a:solidFill>
                  <a:schemeClr val="tx1">
                    <a:lumMod val="50000"/>
                    <a:lumOff val="50000"/>
                  </a:schemeClr>
                </a:solidFill>
                <a:latin typeface="微软雅黑" pitchFamily="34" charset="-122"/>
                <a:ea typeface="微软雅黑" pitchFamily="34" charset="-122"/>
              </a:rPr>
              <a:t>pH</a:t>
            </a:r>
            <a:r>
              <a:rPr lang="zh-CN" altLang="en-US" sz="4000" dirty="0">
                <a:solidFill>
                  <a:schemeClr val="tx1">
                    <a:lumMod val="50000"/>
                    <a:lumOff val="50000"/>
                  </a:schemeClr>
                </a:solidFill>
                <a:latin typeface="微软雅黑" pitchFamily="34" charset="-122"/>
                <a:ea typeface="微软雅黑" pitchFamily="34" charset="-122"/>
              </a:rPr>
              <a:t>值发生了变化，</a:t>
            </a:r>
            <a:r>
              <a:rPr lang="en-US" altLang="zh-CN" sz="4000" dirty="0">
                <a:solidFill>
                  <a:schemeClr val="tx1">
                    <a:lumMod val="50000"/>
                    <a:lumOff val="50000"/>
                  </a:schemeClr>
                </a:solidFill>
                <a:latin typeface="微软雅黑" pitchFamily="34" charset="-122"/>
                <a:ea typeface="微软雅黑" pitchFamily="34" charset="-122"/>
              </a:rPr>
              <a:t>__________③__________</a:t>
            </a:r>
            <a:r>
              <a:rPr lang="zh-CN" altLang="en-US" sz="4000" dirty="0">
                <a:solidFill>
                  <a:schemeClr val="tx1">
                    <a:lumMod val="50000"/>
                    <a:lumOff val="50000"/>
                  </a:schemeClr>
                </a:solidFill>
                <a:latin typeface="微软雅黑" pitchFamily="34" charset="-122"/>
                <a:ea typeface="微软雅黑" pitchFamily="34" charset="-122"/>
              </a:rPr>
              <a:t>，从而形成花的颜色的变化。</a:t>
            </a:r>
          </a:p>
        </p:txBody>
      </p:sp>
      <p:sp>
        <p:nvSpPr>
          <p:cNvPr id="12" name="矩形 11"/>
          <p:cNvSpPr/>
          <p:nvPr/>
        </p:nvSpPr>
        <p:spPr>
          <a:xfrm>
            <a:off x="2094638" y="8855406"/>
            <a:ext cx="19645450" cy="28064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80324" y="8880718"/>
            <a:ext cx="19502574"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答案”及“解析”见本讲“现场指导”。</a:t>
            </a:r>
          </a:p>
        </p:txBody>
      </p:sp>
    </p:spTree>
    <p:extLst>
      <p:ext uri="{BB962C8B-B14F-4D97-AF65-F5344CB8AC3E}">
        <p14:creationId xmlns:p14="http://schemas.microsoft.com/office/powerpoint/2010/main" xmlns="" val="2104284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二、适应场合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场合不同，表达用语也必须随之变化，讲究分寸，巧妙用语，以求达到最佳表达效果。用语包括说话、写文章、书写标语等。俗话说“到什么山上唱什么歌”，说的就是要注意在不同的场合说不同的话。同样的话，在不同的场合，应有不同的说法。</a:t>
            </a:r>
          </a:p>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8.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下列标语与所张贴的场所协调一致的一组是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考场门口：失败乃成功之母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交叉路口标语牌：多拉快跑，争分夺秒</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婚姻介绍所门口：与人作对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宾馆门口：宾至如归</a:t>
            </a:r>
          </a:p>
        </p:txBody>
      </p:sp>
    </p:spTree>
    <p:extLst>
      <p:ext uri="{BB962C8B-B14F-4D97-AF65-F5344CB8AC3E}">
        <p14:creationId xmlns:p14="http://schemas.microsoft.com/office/powerpoint/2010/main" xmlns="" val="42280330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04146" y="3115943"/>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考场门口应写祝福成功的话，交叉路口应提醒慢行，婚姻介绍所门口应该写祝福、喜庆的话。</a:t>
            </a:r>
          </a:p>
        </p:txBody>
      </p:sp>
    </p:spTree>
    <p:extLst>
      <p:ext uri="{BB962C8B-B14F-4D97-AF65-F5344CB8AC3E}">
        <p14:creationId xmlns:p14="http://schemas.microsoft.com/office/powerpoint/2010/main" xmlns="" val="2319022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9.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在交际场合要注意道别用语，要不失礼貌，还要从容得体。请写出下列场合的道别语。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与一位住院病人告别时说：</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向帮助自己的人告辞时说：</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与盛情款待自己的好友告别时说：</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与人相聚时因故需提前告辞时说：</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61989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23200" y="2988742"/>
            <a:ext cx="19719982"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23200" y="2985560"/>
            <a:ext cx="19566710"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那我走了，你要安心养病，多多保重。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或：不影响你休息了，下次有时间再来看你。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真不好意思，让您费心了。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或：不打扰了，我不会忘记您对我的帮助。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你太客气了，这么丰盛的晚餐，叫我怎么感谢你？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或：今天太高兴了，难得这样热闹、愉快，感谢你为我们提供了这样一个机会。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真对不起，你们聊，我不得不先走一步了。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或：很抱歉，我有事要先走了，下次有机会再约个时间聚一聚吧。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6895235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三、把握语体</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般说来，不同的文体有与之相适应的语体，而不同的语体又常常表现出不同的语体色彩和语体特征。如文艺语体要具有形象性，科学语体要具有精确性和严密性，政论语体要具有逻辑性和鼓动性，公文语体要准确、简洁和程式化。</a:t>
            </a:r>
          </a:p>
        </p:txBody>
      </p:sp>
    </p:spTree>
    <p:extLst>
      <p:ext uri="{BB962C8B-B14F-4D97-AF65-F5344CB8AC3E}">
        <p14:creationId xmlns:p14="http://schemas.microsoft.com/office/powerpoint/2010/main" xmlns="" val="25916999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10.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以下是某位同学写给某高校的自荐信的正文部分，其在语体风格、用词、语言得体等方面均有不当之处，请找出并改正。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我学习刻苦，考过好几次学年第一。②此外，我爱好广泛，在文学、体育方面均有建树，③曾获市“五四”征文大赛一等奖，④并曾代表班级参加校运动会，取得过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米第一名的骄人成绩。⑤希望贵校能慧眼识金，⑥如有幸能到贵校就读，我将加倍努力，争取成为贵校的优秀学子。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句改为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句改为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句改为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句改为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2885623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2999565"/>
            <a:ext cx="19719982" cy="83856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3209" y="3002746"/>
            <a:ext cx="1971998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我学习刻苦，多次荣登学年榜首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在文学、体育方面均有突出表现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(3)④</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并曾代表班级参加校运动会，取得过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400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米第一名的成绩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(4)⑤</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希望贵校能给我一个机会</a:t>
            </a:r>
          </a:p>
        </p:txBody>
      </p:sp>
    </p:spTree>
    <p:extLst>
      <p:ext uri="{BB962C8B-B14F-4D97-AF65-F5344CB8AC3E}">
        <p14:creationId xmlns:p14="http://schemas.microsoft.com/office/powerpoint/2010/main" xmlns="" val="3315268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11.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假如你获得了全国中学生奥林匹克竞赛一等奖，有人向你祝贺，请你根据不同语体的要求，做出表示谦虚、上进的回答。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使人感到亲切而易于接受的日常口语体：</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庄重、严肃的正规口语体：</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含蓄、富有文采的口语体：</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p:txBody>
      </p:sp>
    </p:spTree>
    <p:extLst>
      <p:ext uri="{BB962C8B-B14F-4D97-AF65-F5344CB8AC3E}">
        <p14:creationId xmlns:p14="http://schemas.microsoft.com/office/powerpoint/2010/main" xmlns="" val="15833569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2999565"/>
            <a:ext cx="19719982" cy="83856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3209" y="3002746"/>
            <a:ext cx="1971998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嗨，没什么，学无止境，我还要继续努力才行。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或：多谢了，这点成绩不算什么，我还得继续努力。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谢谢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您的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鼓励，我还有许多不足，还得继续努力。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这仅仅是开始，是我人生乐曲中的一个小小音符罢了。我一定要“百尺竿头，更进一步”，奏响我人生的凯歌。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或：谢谢您的夸奖。虽然我现在在大海中采到了一颗珍珠，但大海中还有千万颗美丽的珍珠等待我去寻觅。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12287769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1677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四、明确目的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在语言的实际运用中，根据表达目的的不同，选用的表达方式也应该有所不同，力求做到有的放矢，准确得体。</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根据下面的要求，分别写一段话来说明文具盒。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目的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：为找回自己的文具盒：</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目的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：向别人介绍、推荐自己的这种文具盒：</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77395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Ⅲ] </a:t>
            </a:r>
            <a:r>
              <a:rPr lang="zh-CN" altLang="en-US" sz="4000" dirty="0">
                <a:solidFill>
                  <a:schemeClr val="tx1">
                    <a:lumMod val="50000"/>
                    <a:lumOff val="50000"/>
                  </a:schemeClr>
                </a:solidFill>
                <a:latin typeface="微软雅黑" pitchFamily="34" charset="-122"/>
                <a:ea typeface="微软雅黑" pitchFamily="34" charset="-122"/>
              </a:rPr>
              <a:t>在下面一段文字横线处补写恰当的语句，使整段文字语意完整连贯，内容贴切，逻辑严密。每处不超过</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自第一颗人造地球卫星进入太空以来，除了载人航天飞行器会回收之外，其他上天的人造物体陆续被遗弃在太空中，</a:t>
            </a:r>
            <a:r>
              <a:rPr lang="en-US" altLang="zh-CN" sz="4000" dirty="0">
                <a:solidFill>
                  <a:schemeClr val="tx1">
                    <a:lumMod val="50000"/>
                    <a:lumOff val="50000"/>
                  </a:schemeClr>
                </a:solidFill>
                <a:latin typeface="微软雅黑" pitchFamily="34" charset="-122"/>
                <a:ea typeface="微软雅黑" pitchFamily="34" charset="-122"/>
              </a:rPr>
              <a:t>____①____</a:t>
            </a:r>
            <a:r>
              <a:rPr lang="zh-CN" altLang="en-US" sz="4000" dirty="0">
                <a:solidFill>
                  <a:schemeClr val="tx1">
                    <a:lumMod val="50000"/>
                    <a:lumOff val="50000"/>
                  </a:schemeClr>
                </a:solidFill>
                <a:latin typeface="微软雅黑" pitchFamily="34" charset="-122"/>
                <a:ea typeface="微软雅黑" pitchFamily="34" charset="-122"/>
              </a:rPr>
              <a:t>。太空垃圾已经威胁到人类的航天活动。比如厄瓜多尔的一颗卫星升空后不到一个月，就与太空中的火箭残骸相撞而报废。这种威胁不仅仅发生在太空，甚至地球上的人类生活也会</a:t>
            </a:r>
            <a:r>
              <a:rPr lang="en-US" altLang="zh-CN" sz="4000" dirty="0">
                <a:solidFill>
                  <a:schemeClr val="tx1">
                    <a:lumMod val="50000"/>
                    <a:lumOff val="50000"/>
                  </a:schemeClr>
                </a:solidFill>
                <a:latin typeface="微软雅黑" pitchFamily="34" charset="-122"/>
                <a:ea typeface="微软雅黑" pitchFamily="34" charset="-122"/>
              </a:rPr>
              <a:t>______②______</a:t>
            </a:r>
            <a:r>
              <a:rPr lang="zh-CN" altLang="en-US" sz="4000" dirty="0">
                <a:solidFill>
                  <a:schemeClr val="tx1">
                    <a:lumMod val="50000"/>
                    <a:lumOff val="50000"/>
                  </a:schemeClr>
                </a:solidFill>
                <a:latin typeface="微软雅黑" pitchFamily="34" charset="-122"/>
                <a:ea typeface="微软雅黑" pitchFamily="34" charset="-122"/>
              </a:rPr>
              <a:t>。因此，</a:t>
            </a:r>
            <a:r>
              <a:rPr lang="en-US" altLang="zh-CN" sz="4000" dirty="0">
                <a:solidFill>
                  <a:schemeClr val="tx1">
                    <a:lumMod val="50000"/>
                    <a:lumOff val="50000"/>
                  </a:schemeClr>
                </a:solidFill>
                <a:latin typeface="微软雅黑" pitchFamily="34" charset="-122"/>
                <a:ea typeface="微软雅黑" pitchFamily="34" charset="-122"/>
              </a:rPr>
              <a:t>______③______</a:t>
            </a:r>
            <a:r>
              <a:rPr lang="zh-CN" altLang="en-US" sz="4000" dirty="0">
                <a:solidFill>
                  <a:schemeClr val="tx1">
                    <a:lumMod val="50000"/>
                    <a:lumOff val="50000"/>
                  </a:schemeClr>
                </a:solidFill>
                <a:latin typeface="微软雅黑" pitchFamily="34" charset="-122"/>
                <a:ea typeface="微软雅黑" pitchFamily="34" charset="-122"/>
              </a:rPr>
              <a:t>，应是人类接下来要解决的一个重要课题。</a:t>
            </a:r>
          </a:p>
        </p:txBody>
      </p:sp>
    </p:spTree>
    <p:extLst>
      <p:ext uri="{BB962C8B-B14F-4D97-AF65-F5344CB8AC3E}">
        <p14:creationId xmlns:p14="http://schemas.microsoft.com/office/powerpoint/2010/main" xmlns="" val="23225769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078924"/>
            <a:ext cx="19800000" cy="8306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051328"/>
            <a:ext cx="1957401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目的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：我的文具盒是一个蓝色的铁皮文具盒，它是长方形的，上面印着山水风景画，里面装着两支黑色签字笔、一支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铅笔、一块橡皮和一把小刀。　目的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：这种铁皮文具盒耐磨损，里面可以装各种文具，外观美丽，色彩多样，可以满足不同选择，最重要的是价格便宜，只要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目的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：应包括文具盒的质地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材料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、形状、色彩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图案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以及文具盒内的物品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其中前三项必须说明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。目的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：应包括文具盒的质量、用途、外观、价格四项。</a:t>
            </a:r>
          </a:p>
        </p:txBody>
      </p:sp>
    </p:spTree>
    <p:extLst>
      <p:ext uri="{BB962C8B-B14F-4D97-AF65-F5344CB8AC3E}">
        <p14:creationId xmlns:p14="http://schemas.microsoft.com/office/powerpoint/2010/main" xmlns="" val="18915471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类型三　准确、鲜明、生动　　</a:t>
            </a: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准确，是指在正确理解文意的基础上，把握句段的关键信息、内容要点、中心思想，按照题目的要求，使词语运用、句式选择等方面完全符合表达的目的。“准确”在各种语言运用题型中均有考查，一般结合正确使用词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考查范围涉及用词准确、搭配准确、筛选准确、转换准确，准确表达褒贬感情，准确表达喜怒哀乐的心理状态，正确使用口语、书面语，准确表达范围大小、程度深浅等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、辨析并修改病句、图文转换、压缩语段、语言表达连贯等能力综合考查。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鲜明，就是表情达意不模棱两可，不含糊其词。具体是指语意明确，条理清楚，色彩分明，观点明确。常在修改病句、拟制广告词、邀请信、劝告勉励、请托拒绝以及致辞、演讲稿等需要表明观点态度的题型中，或在描绘场景，仿写、扩写、改写语句的试题中进行考查。</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027139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1677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生动，就表达效果来说，是指语言具体形象、新鲜活泼。要求用语具体形象，注重炼字炼词和修辞手法的运用，以及灵活地运用句式。考查形式有选择题、改错题、分析鉴赏题等，常结合仿句和修辞等能力综合考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13.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根据下面的情境，补写答话。字数不超过</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师父训练徒弟爬树，徒弟爬到高处时，师父喊道：“小心，小心！”第二次，徒弟爬到高处时，师父一言不发，等徒弟下到低处时，他才说：“小心，小心！”</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徒弟问：“师父，为什么上次在高处时提醒我，这次下到低处才提醒我？”</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师父回答：“</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37956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9"/>
            <a:ext cx="19800000"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30619" y="3175184"/>
            <a:ext cx="1957401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示例：没经验时，容易在难处出错；有经验了，往往在易处出错。</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本题考查语言表达的准确、简明。联系前面文段，根据徒弟爬树的两个阶段及师父的不同表现，可以做出两种相应的解说。注意拟写的言辞要有和前面照应的两个层面。</a:t>
            </a:r>
          </a:p>
        </p:txBody>
      </p:sp>
    </p:spTree>
    <p:extLst>
      <p:ext uri="{BB962C8B-B14F-4D97-AF65-F5344CB8AC3E}">
        <p14:creationId xmlns:p14="http://schemas.microsoft.com/office/powerpoint/2010/main" xmlns="" val="23964687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14.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湖北卷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有媒体统计了诺贝尔文学奖得主莫言与作家郭敬明</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年度的作品总销量，发现前者的总销量远低于后者。中国社会科学院发布的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中国文情报告</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显示，</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年度小说类图书的销量冠军仍然是郭敬明的作品。你如何看待这种现象？请简要点评。要求：①观点明确；②语言表达简明、得体；③字数不超过</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7176998"/>
            <a:ext cx="19800000" cy="4208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36194" y="7204594"/>
            <a:ext cx="19574012" cy="153272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示例一：两位作家的读者群体不同，不能也不应在销量上进行简单比较。</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示例二：销量与作品的文学价值不能画等号，这两位作家各有千秋。</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729130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2415020"/>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15. </a:t>
            </a:r>
            <a:r>
              <a:rPr lang="en-US" altLang="zh-CN" sz="4000"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广东卷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为活跃校园文化生活，华南七中学生会举办了一个“四季花卉”摄影作品展，请你为作品展写一段前言，要求语言鲜明、生动，语意连贯，至少使用两种修辞手法，不少于</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含标点符号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6482345"/>
            <a:ext cx="19800000" cy="49028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643" y="6454749"/>
            <a:ext cx="19574012" cy="2182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示例：如果说植物是人类生活的伙伴，花卉便是其中最耀眼的一群。在这个光、影和色彩汇集的花园里，我们将观赏到桃花的娇艳、荷花的清纯、菊花的高洁、梅花的坚韧，领略到大自然的美妙。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内容与摄影展相关，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分；语意连贯，衔接自然，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分；修辞手法，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829662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2023200" y="3803630"/>
            <a:ext cx="19931202"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10</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语言表达寻规律　</a:t>
            </a:r>
            <a:r>
              <a:rPr lang="zh-CN" altLang="en-US"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语言表达简明、得体、准确、鲜明、生动应注意的答题技巧：</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树立“语境意识”</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语言是一种社会现象，是一种社会活动。“语言表达简明、得体、准确、鲜明、生动”总是离不开一定的语境，就像植物生长离不开空气和水一样。就试题来说，题干包含着语境，试题所给的材料，也包含着一种语境。一般说来，语境对语言表达有限制和补充两种作用。试题所提供的语境，更多的是限制作用。考生做此类题的时候，就应该结合语境来完成题目。</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830617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59764" cy="4093428"/>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重视审准题目</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有时考生由于不注意审题，便把自己本来能答得很好的题目回答错误。就多年的高考备考经验得知：有些学生在平时的训练与练习中语言运用题做得很好，但是到了高考时，却因为看错或审错题而失分，这种情况有很多。所以考生要尤其重视审题能力的培养。</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773209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59764" cy="6416115"/>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技法小练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下面每句话的措辞中各有两处用语不得体，请指出并加以改正。</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我们县教育考察团这次惠顾贵校，参观贵校的校园文化建设等项目，得到了贵校的极大帮助。对贵校师生的深情厚谊，我们欣然接受，真是不成敬意。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致辞</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您约我今天下午去贵处谈我班同学光临贵馆一事，因我临时有急事，现不得不改期。具体改在何时，另行通知。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便条</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公司敬请沿线用户做好储水准备，以免带来不便。为此，我们敬谢不敏。如需查证相关事宜，请拨打供水服务热线：</a:t>
            </a:r>
            <a:r>
              <a:rPr lang="en-US" altLang="zh-CN" sz="4000" dirty="0">
                <a:solidFill>
                  <a:schemeClr val="tx1">
                    <a:lumMod val="50000"/>
                    <a:lumOff val="50000"/>
                  </a:schemeClr>
                </a:solidFill>
                <a:latin typeface="微软雅黑" pitchFamily="34" charset="-122"/>
                <a:ea typeface="微软雅黑" pitchFamily="34" charset="-122"/>
              </a:rPr>
              <a:t>8888­88888888</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通知</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40708844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204767"/>
            <a:ext cx="19800000" cy="81804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00224" y="3201585"/>
            <a:ext cx="19822975"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惠顾”改为“来到”，“不成敬意”改为“不胜感激”或“非常感谢”。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光临”改为“参观”，“通知”改为“联系”或“商量”。</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敬谢不敏”改为“深表歉意”，“查证”改为“咨询”。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以上修改仅供参考，改为得体的词语即可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中“惠顾”指光临，惠临，是敬辞，可改为“来到”。“不成敬意”是谦辞，可改为“非常感谢”等。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中“光临”是敬辞，可改为“参观”。“通知”是向特定受文对象告知或转达有关事项或文件，让对象知道或执行的文书或口信，可改为“联系”。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中“敬谢不敏”指恭敬地表示自己能力不足，不能够接受做某事，是推辞做某事的客气话，可改为“深表歉意”。“查证”指调查情况以求证实，可改为“咨询”。</a:t>
            </a:r>
          </a:p>
        </p:txBody>
      </p:sp>
    </p:spTree>
    <p:extLst>
      <p:ext uri="{BB962C8B-B14F-4D97-AF65-F5344CB8AC3E}">
        <p14:creationId xmlns:p14="http://schemas.microsoft.com/office/powerpoint/2010/main" xmlns="" val="10602380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88742"/>
            <a:ext cx="19645450" cy="8673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2988742"/>
            <a:ext cx="19716888"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都变成了太空垃圾　②受到太空垃圾的影响　③如何清理太空垃圾</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本题考查语言表达准确、简明、连贯、得体，能力层级为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先理解语段的内容，共写了三个方面的内容。一是太空垃圾的形成。二是太空垃圾的影响。三是提出课题。再结合前后语境判断填入的句子意思并选择词语、句子等。本题中，第①空要填入的句子，主要结合前后语境，前面语境中有“陆续被遗弃在太空中”，后面语境点明了“太空垃圾”，故填入的句子应为与“成为太空垃圾”有关的叙述。第②空说明的是人类受到太空垃圾的影响。第③空是结论，也就是提出了一个新的课题，关键点是“如何清理”。</a:t>
            </a:r>
          </a:p>
        </p:txBody>
      </p:sp>
    </p:spTree>
    <p:extLst>
      <p:ext uri="{BB962C8B-B14F-4D97-AF65-F5344CB8AC3E}">
        <p14:creationId xmlns:p14="http://schemas.microsoft.com/office/powerpoint/2010/main" xmlns="" val="35652125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51191"/>
            <a:ext cx="19788326" cy="8094524"/>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阅读下面两段文字，回答后面的问题。</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今，许多外国人非常①热衷于②学习中文，有些还要学习使用筷子。他们把筷子称之③为东方饮食文化的象征。中国人对于筷子来说④是⑤再熟悉不过了，但其背后的文化却未必人人清楚。筷子的历史起码⑥有三千多年，其名称源自于⑦江南水乡，筷子最早的名称为“箸”，但古代水乡船家忌讳言“住”，希望快快行船，故改“箸”为“筷”，并沿用至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筷子有诸多美好寓意。民间吉祥话，说“筷子筷子，快快生子”；筷子送恋人，寓意“</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；筷子送朋友，意味着“平等友爱，和睦同心”。使用筷子也有一些禁忌。如“执箸巡城”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满桌巡视，随意翻拣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吮嘬筷子，品咂有声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，“泪箸遗珠”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夹菜带汤，沿途淋漓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，等等。</a:t>
            </a:r>
          </a:p>
        </p:txBody>
      </p:sp>
      <p:sp>
        <p:nvSpPr>
          <p:cNvPr id="8" name="TextBox 55"/>
          <p:cNvSpPr txBox="1"/>
          <p:nvPr/>
        </p:nvSpPr>
        <p:spPr>
          <a:xfrm>
            <a:off x="6265020" y="3996854"/>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9" name="TextBox 55"/>
          <p:cNvSpPr txBox="1"/>
          <p:nvPr/>
        </p:nvSpPr>
        <p:spPr>
          <a:xfrm>
            <a:off x="8497268" y="4068862"/>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0" name="TextBox 55"/>
          <p:cNvSpPr txBox="1"/>
          <p:nvPr/>
        </p:nvSpPr>
        <p:spPr>
          <a:xfrm>
            <a:off x="12015400" y="4888994"/>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55"/>
          <p:cNvSpPr txBox="1"/>
          <p:nvPr/>
        </p:nvSpPr>
        <p:spPr>
          <a:xfrm>
            <a:off x="13301284" y="4843015"/>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55"/>
          <p:cNvSpPr txBox="1"/>
          <p:nvPr/>
        </p:nvSpPr>
        <p:spPr>
          <a:xfrm>
            <a:off x="8998713" y="5617196"/>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55"/>
          <p:cNvSpPr txBox="1"/>
          <p:nvPr/>
        </p:nvSpPr>
        <p:spPr>
          <a:xfrm>
            <a:off x="15864865" y="5567539"/>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55"/>
          <p:cNvSpPr txBox="1"/>
          <p:nvPr/>
        </p:nvSpPr>
        <p:spPr>
          <a:xfrm>
            <a:off x="1594572" y="4841322"/>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752857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0" grpId="0"/>
      <p:bldP spid="11" grpId="0"/>
      <p:bldP spid="12" grpId="0"/>
      <p:bldP spid="13" grpId="0"/>
      <p:bldP spid="14"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51191"/>
            <a:ext cx="19788326"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文段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中有些加点的词语必须删去，请将其序号写在下面的横线上。</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在文段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中的横线处填写恰当的语句，使上下文内容相关，句式一致。</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1" name="矩形 10"/>
          <p:cNvSpPr/>
          <p:nvPr/>
        </p:nvSpPr>
        <p:spPr>
          <a:xfrm>
            <a:off x="2147870" y="6407258"/>
            <a:ext cx="19657124" cy="51554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47870" y="6416329"/>
            <a:ext cx="19698922"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(1)①③④⑦(</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分，每写对两个得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成双成对，永不分离　品箸留声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分，每处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热衷”是十分爱好的意思，与“非常”有语意重复的部分，所以要去掉“非常”；“把筷子称之为”中的“之”是多余的，因为“之”前有“筷子”，所以要去掉“之”；“中国人对于筷子来说”主客体颠倒，应将“来说”去掉，或改为“筷子对于中国人来说”；“源自于”中的“于”与“自”重复，是多余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筷子送恋人，表达的是筷子本身成双成对不分离的意思；根据“吮嘬筷子，品咂有声”可推测出“品箸留声”。</a:t>
            </a:r>
          </a:p>
        </p:txBody>
      </p:sp>
    </p:spTree>
    <p:extLst>
      <p:ext uri="{BB962C8B-B14F-4D97-AF65-F5344CB8AC3E}">
        <p14:creationId xmlns:p14="http://schemas.microsoft.com/office/powerpoint/2010/main" xmlns="" val="35378119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5" cy="5693866"/>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阅读下面的材料，为“鱼道”的设计写一句评语。要求语言简明、得体，不超过</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南水北调汉江四大工程之一的兴隆水利枢纽工程的修建阻断了汉江鱼类的洄游路线，于是政府耗资</a:t>
            </a:r>
            <a:r>
              <a:rPr lang="en-US" altLang="zh-CN" sz="4000" dirty="0">
                <a:solidFill>
                  <a:schemeClr val="tx1">
                    <a:lumMod val="50000"/>
                    <a:lumOff val="50000"/>
                  </a:schemeClr>
                </a:solidFill>
                <a:latin typeface="微软雅黑" pitchFamily="34" charset="-122"/>
                <a:ea typeface="微软雅黑" pitchFamily="34" charset="-122"/>
              </a:rPr>
              <a:t>1300</a:t>
            </a:r>
            <a:r>
              <a:rPr lang="zh-CN" altLang="en-US" sz="4000" dirty="0">
                <a:solidFill>
                  <a:schemeClr val="tx1">
                    <a:lumMod val="50000"/>
                    <a:lumOff val="50000"/>
                  </a:schemeClr>
                </a:solidFill>
                <a:latin typeface="微软雅黑" pitchFamily="34" charset="-122"/>
                <a:ea typeface="微软雅黑" pitchFamily="34" charset="-122"/>
              </a:rPr>
              <a:t>万元专修了一条保障下游鱼类能够顺利洄游的“鱼道”。“鱼道”长</a:t>
            </a:r>
            <a:r>
              <a:rPr lang="en-US" altLang="zh-CN" sz="4000" dirty="0">
                <a:solidFill>
                  <a:schemeClr val="tx1">
                    <a:lumMod val="50000"/>
                    <a:lumOff val="50000"/>
                  </a:schemeClr>
                </a:solidFill>
                <a:latin typeface="微软雅黑" pitchFamily="34" charset="-122"/>
                <a:ea typeface="微软雅黑" pitchFamily="34" charset="-122"/>
              </a:rPr>
              <a:t>300</a:t>
            </a:r>
            <a:r>
              <a:rPr lang="zh-CN" altLang="en-US" sz="4000" dirty="0">
                <a:solidFill>
                  <a:schemeClr val="tx1">
                    <a:lumMod val="50000"/>
                    <a:lumOff val="50000"/>
                  </a:schemeClr>
                </a:solidFill>
                <a:latin typeface="微软雅黑" pitchFamily="34" charset="-122"/>
                <a:ea typeface="微软雅黑" pitchFamily="34" charset="-122"/>
              </a:rPr>
              <a:t>多米，宽不足</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米，为了分摊高达</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米的落差，共分成</a:t>
            </a:r>
            <a:r>
              <a:rPr lang="en-US" altLang="zh-CN" sz="4000" dirty="0">
                <a:solidFill>
                  <a:schemeClr val="tx1">
                    <a:lumMod val="50000"/>
                    <a:lumOff val="50000"/>
                  </a:schemeClr>
                </a:solidFill>
                <a:latin typeface="微软雅黑" pitchFamily="34" charset="-122"/>
                <a:ea typeface="微软雅黑" pitchFamily="34" charset="-122"/>
              </a:rPr>
              <a:t>44</a:t>
            </a:r>
            <a:r>
              <a:rPr lang="zh-CN" altLang="en-US" sz="4000" dirty="0">
                <a:solidFill>
                  <a:schemeClr val="tx1">
                    <a:lumMod val="50000"/>
                    <a:lumOff val="50000"/>
                  </a:schemeClr>
                </a:solidFill>
                <a:latin typeface="微软雅黑" pitchFamily="34" charset="-122"/>
                <a:ea typeface="微软雅黑" pitchFamily="34" charset="-122"/>
              </a:rPr>
              <a:t>级，以改变水流速度并制造声响，同时装有模拟日光的照明设备，吸引洄游鱼类从下游一级一级上溯产卵。</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911536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2847908"/>
            <a:ext cx="19657124" cy="87148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54063" y="2844726"/>
            <a:ext cx="1969892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示例一：给鱼儿留一条通道，让自然多一分生机，也让我们心中长出一片美丽天地！</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示例二：保护生态，功在千秋，花再多的钱也值！</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示例三：心中有鱼，更有大爱！</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示例四：细节之美，缩短了我们在生态文明方面和先进国家的差距！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南水北调汉江四大工程之一的兴隆水利枢纽工程的修建阻断了汉江鱼类的洄游路线，于是政府耗资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1300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万元专修了一条保障下游鱼类能够顺利洄游的‘鱼道’”，这种做法体现了政府对生态保护的关注与投入；“同时装有模拟日光的照明设备，吸引洄游鱼类从下游一级一级上溯产卵”，体现了对鱼类的关爱。只要扣住“生态”“细节”“关爱”等角度概括，语言简明、得体，均可得分。</a:t>
            </a:r>
          </a:p>
        </p:txBody>
      </p:sp>
    </p:spTree>
    <p:extLst>
      <p:ext uri="{BB962C8B-B14F-4D97-AF65-F5344CB8AC3E}">
        <p14:creationId xmlns:p14="http://schemas.microsoft.com/office/powerpoint/2010/main" xmlns="" val="42019921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5" cy="2415020"/>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为倡导全民阅读，在全社会形成多读书、读好书的良好风气，请你拟写一则全民阅读倡议书，不用出现标题、称呼语、日期和落款。要求紧扣主题，语言连贯、得体、有文采，至少运用一种修辞手法，不超过</a:t>
            </a:r>
            <a:r>
              <a:rPr lang="en-US" altLang="zh-CN" sz="4000" dirty="0">
                <a:solidFill>
                  <a:schemeClr val="tx1">
                    <a:lumMod val="50000"/>
                    <a:lumOff val="50000"/>
                  </a:schemeClr>
                </a:solidFill>
                <a:latin typeface="微软雅黑" pitchFamily="34" charset="-122"/>
                <a:ea typeface="微软雅黑" pitchFamily="34" charset="-122"/>
              </a:rPr>
              <a:t>100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124278" y="5433684"/>
            <a:ext cx="19556046" cy="6129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24278" y="5433684"/>
            <a:ext cx="19698922"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唯有书香能致远，最是阅读可怡情。阅读可以让你远离庸俗和乏味，可以让你变得睿智而博学，可以让你拥有优雅和高贵。阅读是一种生活方式，更是一种生命姿态。行动吧，让阅读成为一道风景，让书香充溢我们的城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紧扣主题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分，语言连贯、得体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分，至少运用一种修辞手法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拟写倡议书注意要紧扣倡议主题，突出倡议的目的和行为。语言要有吸引力和感染力。本倡议是倡导全民阅读的，所以要把读书带给人们的种种好处表达出来，这样才能更好地引导大家去读书。</a:t>
            </a:r>
          </a:p>
        </p:txBody>
      </p:sp>
    </p:spTree>
    <p:extLst>
      <p:ext uri="{BB962C8B-B14F-4D97-AF65-F5344CB8AC3E}">
        <p14:creationId xmlns:p14="http://schemas.microsoft.com/office/powerpoint/2010/main" xmlns="" val="3766330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70202" y="2803498"/>
            <a:ext cx="19741324" cy="969496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下面是育才中学文学社社长给该校校长写的一封信，其中有几处在表达上不得体，请找出来并改正。</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尊敬的王校长：</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您好！</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我是敝校星云文学社的社长，我社想出版一本名为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放飞梦想</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的书。这本书收录了我社同学的</a:t>
            </a:r>
            <a:r>
              <a:rPr lang="en-US" altLang="zh-CN" sz="4000" dirty="0">
                <a:solidFill>
                  <a:schemeClr val="tx1">
                    <a:lumMod val="50000"/>
                    <a:lumOff val="50000"/>
                  </a:schemeClr>
                </a:solidFill>
                <a:latin typeface="微软雅黑" pitchFamily="34" charset="-122"/>
                <a:ea typeface="微软雅黑" pitchFamily="34" charset="-122"/>
              </a:rPr>
              <a:t>102</a:t>
            </a:r>
            <a:r>
              <a:rPr lang="zh-CN" altLang="en-US" sz="4000" dirty="0">
                <a:solidFill>
                  <a:schemeClr val="tx1">
                    <a:lumMod val="50000"/>
                    <a:lumOff val="50000"/>
                  </a:schemeClr>
                </a:solidFill>
                <a:latin typeface="微软雅黑" pitchFamily="34" charset="-122"/>
                <a:ea typeface="微软雅黑" pitchFamily="34" charset="-122"/>
              </a:rPr>
              <a:t>篇大作，是我们文学社成员智慧的结晶。请您在百忙之中抽出时间拜读，为这本书写一篇序言。您是著名的教育家，能得到您的鼎力相助，我社一定会蓬荜生辉。希望您能同意。　　在此敬谢不敏！</a:t>
            </a:r>
          </a:p>
          <a:p>
            <a:pPr algn="r">
              <a:lnSpc>
                <a:spcPct val="130000"/>
              </a:lnSpc>
            </a:pPr>
            <a:r>
              <a:rPr lang="zh-CN" altLang="en-US" sz="4000" dirty="0">
                <a:solidFill>
                  <a:schemeClr val="tx1">
                    <a:lumMod val="50000"/>
                    <a:lumOff val="50000"/>
                  </a:schemeClr>
                </a:solidFill>
                <a:latin typeface="微软雅黑" pitchFamily="34" charset="-122"/>
                <a:ea typeface="微软雅黑" pitchFamily="34" charset="-122"/>
              </a:rPr>
              <a:t>祝您工作顺利！</a:t>
            </a:r>
          </a:p>
          <a:p>
            <a:pPr algn="r">
              <a:lnSpc>
                <a:spcPct val="130000"/>
              </a:lnSpc>
            </a:pPr>
            <a:r>
              <a:rPr lang="zh-CN" altLang="en-US" sz="4000" dirty="0">
                <a:solidFill>
                  <a:schemeClr val="tx1">
                    <a:lumMod val="50000"/>
                    <a:lumOff val="50000"/>
                  </a:schemeClr>
                </a:solidFill>
                <a:latin typeface="微软雅黑" pitchFamily="34" charset="-122"/>
                <a:ea typeface="微软雅黑" pitchFamily="34" charset="-122"/>
              </a:rPr>
              <a:t>育才中学星云文学社</a:t>
            </a:r>
          </a:p>
          <a:p>
            <a:pPr algn="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2017</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日</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284311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24278" y="3086548"/>
            <a:ext cx="19800000" cy="79670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086548"/>
            <a:ext cx="19830728"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敝校”改为“咱们学校”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或“学校”，或删掉“敝校”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。②“大作”改为“作品”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或“文章”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。③“拜读”改为“阅读”。④“蓬荜生辉 ”改为“倍感荣幸”。⑤“希望您能同意”改为“请您应允”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或“请您慨允”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。⑥“敬谢不敏”用词不当，此句应删除或改为“在此先表谢意”。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敬谢不敏：表示推辞做某事的客气话。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改对一处得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本题考查语言表达得体的能力。从文段内容来看，这是一个学生写给校长的信，所以要考虑说话对象以及语言表达得体。</a:t>
            </a:r>
          </a:p>
        </p:txBody>
      </p:sp>
    </p:spTree>
    <p:extLst>
      <p:ext uri="{BB962C8B-B14F-4D97-AF65-F5344CB8AC3E}">
        <p14:creationId xmlns:p14="http://schemas.microsoft.com/office/powerpoint/2010/main" xmlns="" val="42449695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7018007"/>
            <a:ext cx="19800000" cy="44166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70202" y="2803498"/>
            <a:ext cx="19741324" cy="489364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下面是某杂志编辑部收到的一封读者来信的部分内容，其中有五处用语不当，请指出并改正，要求修改后语言得体，语意连贯。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我是一位退休的先生，长期以来一直自费订阅贵刊。我之所以如此，除了它内容丰富、知识性强之外，也有一点就是它格调高雅。因为贵刊今年第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期刊载的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烟酒与健康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一文不仅与你们一贯的风格明显不合，况且还有一些科学性错误，让我大感意外。</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70202" y="7021190"/>
            <a:ext cx="19830728"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一位”改为“一个”；②“先生”改为“医生”或者其他职业性称谓；③“也”改为“还”；④“因为”改为“不过”；⑤“况且”改为“而且”。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在考查语言表达得体。因为是自称，所以“一位”不当，应改为“一个”；“先生”也是对别人的尊称，所以改为表示职业类的称谓即可；跟“除了”相搭配的词语应该是“还”；第三句表转折，所以应把“因为”改为“不过”；“况且”表让步，此处应该用表递进的词，应改为“而且”。</a:t>
            </a:r>
          </a:p>
        </p:txBody>
      </p:sp>
    </p:spTree>
    <p:extLst>
      <p:ext uri="{BB962C8B-B14F-4D97-AF65-F5344CB8AC3E}">
        <p14:creationId xmlns:p14="http://schemas.microsoft.com/office/powerpoint/2010/main" xmlns="" val="34950259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70202" y="2803498"/>
            <a:ext cx="19741324" cy="8894743"/>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阅读下面的材料，在横线处填写恰当的语句。要求：语意连贯，表达准确、得体，不超过</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株漂亮的红玫瑰因为自己是花园里最美丽的花朵而骄傲，但是它发现人们总是站在远处欣赏它而从不靠近它。原来，它的旁边一直蹲着一只又大又难看的青蛙。红玫瑰非常生气，命令青蛙立刻从它身旁消失。青蛙顺从地离开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没过多久，青蛙经过红玫瑰身旁，惊讶地发现它已经凋谢了。青蛙问：“尊贵的红玫瑰，你看起来很不好，发生什么事情了？”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红玫瑰回答：“你走了以后，虫子每天都在啃食我，我再也无法恢复往日的美丽了。”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青蛙说：“当然了，我在这里的时候帮你把虫子都吃光了，你才能成为花园里最美丽的花朵。”</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故事虽短，却引人深思。它告诉人们：</a:t>
            </a:r>
          </a:p>
        </p:txBody>
      </p:sp>
    </p:spTree>
    <p:extLst>
      <p:ext uri="{BB962C8B-B14F-4D97-AF65-F5344CB8AC3E}">
        <p14:creationId xmlns:p14="http://schemas.microsoft.com/office/powerpoint/2010/main" xmlns="" val="38868293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24278" y="2988743"/>
            <a:ext cx="19800000"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24277" y="2965672"/>
            <a:ext cx="19648383"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只有相互尊重，相互关心，相互帮助，生活才会更美好。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准确、连贯、简明、得体的能力。首先要读懂寓言，明确寓言的寓意：红玫瑰很漂亮，是因为青蛙帮它把虫子都吃光了；而红玫瑰赶走青蛙后，每天被虫子啃食，所以凋谢了。由此可知相互尊重、相互关心、相互帮助的重要性。然后，用简明、得体的语言把寓意写出来即可。</a:t>
            </a:r>
          </a:p>
        </p:txBody>
      </p:sp>
    </p:spTree>
    <p:extLst>
      <p:ext uri="{BB962C8B-B14F-4D97-AF65-F5344CB8AC3E}">
        <p14:creationId xmlns:p14="http://schemas.microsoft.com/office/powerpoint/2010/main" xmlns="" val="2786050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在下面一段文字横线处补写恰当的语句，使整段文字语意完整连贯，内容贴切，逻辑严密。每处不超过</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读书的目的仅仅是记住书中的内容吗？答案是否定的。</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。记忆型阅读是我们缺乏想象力的根源之一，因为它容易导致盲从书本知识，从而失去质疑精神。批判型阅读是一种创造性阅读，它不追求</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，而主张激发想象力和灵感，带着自己的思考，让自己变得更有思想。能通过阅读提出有价值的质疑，</a:t>
            </a:r>
            <a:r>
              <a:rPr lang="en-US" altLang="zh-CN" sz="4000" dirty="0">
                <a:solidFill>
                  <a:schemeClr val="tx1">
                    <a:lumMod val="50000"/>
                    <a:lumOff val="50000"/>
                  </a:schemeClr>
                </a:solidFill>
                <a:latin typeface="微软雅黑" pitchFamily="34" charset="-122"/>
                <a:ea typeface="微软雅黑" pitchFamily="34" charset="-122"/>
              </a:rPr>
              <a:t>__③__</a:t>
            </a:r>
            <a:r>
              <a:rPr lang="zh-CN" altLang="en-US" sz="4000" dirty="0">
                <a:solidFill>
                  <a:schemeClr val="tx1">
                    <a:lumMod val="50000"/>
                    <a:lumOff val="50000"/>
                  </a:schemeClr>
                </a:solidFill>
                <a:latin typeface="微软雅黑" pitchFamily="34" charset="-122"/>
                <a:ea typeface="微软雅黑" pitchFamily="34" charset="-122"/>
              </a:rPr>
              <a:t>， 通过分析根源找到解决问题的途径和方法，这在泛阅读日益普遍的时候更显得难能可贵。</a:t>
            </a:r>
          </a:p>
        </p:txBody>
      </p:sp>
    </p:spTree>
    <p:extLst>
      <p:ext uri="{BB962C8B-B14F-4D97-AF65-F5344CB8AC3E}">
        <p14:creationId xmlns:p14="http://schemas.microsoft.com/office/powerpoint/2010/main" xmlns="" val="27144055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3080179"/>
            <a:ext cx="19645450" cy="85816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3076997"/>
            <a:ext cx="19800000" cy="7294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示例：①阅读有记忆型和批判型之分　②简单的、机械的知识记忆　③通过质疑找出问题的根源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写出一处给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分，写出两处给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分，写出三处给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分。意思答对即可。如有其他答案，只要言之成理，可酌情给分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简明、连贯、得体、准确、鲜明、生动的能力。解答此题时，首先要把握语段的整体意思，其次要分析前后语境。根据①处后面的“记忆型阅读”“批判型阅读”这两个分类可以得出，此处应该填“对阅读进行记忆型和批判型的分类”的句子。根据②处前面的“不追求”可知，此处所填的内容应和“主张激发想象力和灵感，带着自己的思考，让自己变得更有思想”的意思相反，也就是没有想象力、没有自己思考的、简单的、机械的知识记忆。根据③处前后的两句话可以确定，此处所填内容的基本句式是“通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；另外，从内容方面考虑，这句话还要承上启下，这样，语意才能连贯。</a:t>
            </a:r>
          </a:p>
        </p:txBody>
      </p:sp>
    </p:spTree>
    <p:extLst>
      <p:ext uri="{BB962C8B-B14F-4D97-AF65-F5344CB8AC3E}">
        <p14:creationId xmlns:p14="http://schemas.microsoft.com/office/powerpoint/2010/main" xmlns="" val="29056987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  </a:t>
            </a:r>
            <a:r>
              <a:rPr lang="en-US" altLang="zh-CN" sz="4000" b="1"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在下面一段文字横线处补写恰当的语句，使整段文字语意完整连贯，内容贴切，逻辑严密。每处不超过</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二氧化碳是最主要的大气保温气体之一。大气中的二氧化碳浓度升高会导致全球变暖，造成天气干旱或旱涝不均，甚至可能造成海洋水位上升，淹没大量沿海城市，</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，然而，也有研究指出，</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：比如增加的二氧化碳可以给植物“施肥”，有利于植物的生长。但这必须有个前提，植物还活着！如果土壤被污染，</a:t>
            </a:r>
            <a:r>
              <a:rPr lang="en-US" altLang="zh-CN" sz="4000" dirty="0">
                <a:solidFill>
                  <a:schemeClr val="tx1">
                    <a:lumMod val="50000"/>
                    <a:lumOff val="50000"/>
                  </a:schemeClr>
                </a:solidFill>
                <a:latin typeface="微软雅黑" pitchFamily="34" charset="-122"/>
                <a:ea typeface="微软雅黑" pitchFamily="34" charset="-122"/>
              </a:rPr>
              <a:t>__③__</a:t>
            </a:r>
            <a:r>
              <a:rPr lang="zh-CN" altLang="en-US" sz="4000" dirty="0">
                <a:solidFill>
                  <a:schemeClr val="tx1">
                    <a:lumMod val="50000"/>
                    <a:lumOff val="50000"/>
                  </a:schemeClr>
                </a:solidFill>
                <a:latin typeface="微软雅黑" pitchFamily="34" charset="-122"/>
                <a:ea typeface="微软雅黑" pitchFamily="34" charset="-122"/>
              </a:rPr>
              <a:t>，我们就失去了这些向大气中释放氧气的“氧气工厂”和“空气净化器”。</a:t>
            </a:r>
          </a:p>
        </p:txBody>
      </p:sp>
    </p:spTree>
    <p:extLst>
      <p:ext uri="{BB962C8B-B14F-4D97-AF65-F5344CB8AC3E}">
        <p14:creationId xmlns:p14="http://schemas.microsoft.com/office/powerpoint/2010/main" xmlns="" val="35982503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3060750"/>
            <a:ext cx="19645450" cy="86010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3060750"/>
            <a:ext cx="19716888"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给人类带来巨大的灾难　②二氧化碳增加会带来好处　③植物就会生病甚至死亡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空是对前文“全球变暖”“天气干旱或旱涝不均”“海洋水位上升”“淹没大量沿海城市”等情况的总结，这是二氧化碳浓度高带来的灾难，因此可写“给人类带来巨大的灾难”；第二个空是对“给植物‘施肥’”现象的总结，也是对前面“灾难”的转折，因此可填写“二氧化碳增加会带来好处”；第三个空根据前后语境“植物还活着！如果土壤被污染”和下文“失去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氧气工厂’和‘空气净化器’”可知，应填写与“植物还活着”相反的内容，可填写“植物就会生病甚至死亡”</a:t>
            </a:r>
          </a:p>
        </p:txBody>
      </p:sp>
    </p:spTree>
    <p:extLst>
      <p:ext uri="{BB962C8B-B14F-4D97-AF65-F5344CB8AC3E}">
        <p14:creationId xmlns:p14="http://schemas.microsoft.com/office/powerpoint/2010/main" xmlns="" val="17442802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2" y="3875068"/>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在下面一段文字横线处补写恰当的语句，使整段文字语意完整连贯，内容贴切，逻辑严密。每处不超过</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原题见本讲“真题体验”第</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19" name="表格 18"/>
          <p:cNvGraphicFramePr>
            <a:graphicFrameLocks noGrp="1"/>
          </p:cNvGraphicFramePr>
          <p:nvPr>
            <p:extLst>
              <p:ext uri="{D42A27DB-BD31-4B8C-83A1-F6EECF244321}">
                <p14:modId xmlns:p14="http://schemas.microsoft.com/office/powerpoint/2010/main" xmlns="" val="4166701265"/>
              </p:ext>
            </p:extLst>
          </p:nvPr>
        </p:nvGraphicFramePr>
        <p:xfrm>
          <a:off x="2023200" y="5762249"/>
          <a:ext cx="19800000" cy="2483077"/>
        </p:xfrm>
        <a:graphic>
          <a:graphicData uri="http://schemas.openxmlformats.org/drawingml/2006/table">
            <a:tbl>
              <a:tblPr>
                <a:tableStyleId>{16D9F66E-5EB9-4882-86FB-DCBF35E3C3E4}</a:tableStyleId>
              </a:tblPr>
              <a:tblGrid>
                <a:gridCol w="1134550">
                  <a:extLst>
                    <a:ext uri="{9D8B030D-6E8A-4147-A177-3AD203B41FA5}">
                      <a16:colId xmlns="" xmlns:a16="http://schemas.microsoft.com/office/drawing/2014/main" val="20000"/>
                    </a:ext>
                  </a:extLst>
                </a:gridCol>
                <a:gridCol w="1215469">
                  <a:extLst>
                    <a:ext uri="{9D8B030D-6E8A-4147-A177-3AD203B41FA5}">
                      <a16:colId xmlns="" xmlns:a16="http://schemas.microsoft.com/office/drawing/2014/main" val="20001"/>
                    </a:ext>
                  </a:extLst>
                </a:gridCol>
                <a:gridCol w="17449981">
                  <a:extLst>
                    <a:ext uri="{9D8B030D-6E8A-4147-A177-3AD203B41FA5}">
                      <a16:colId xmlns="" xmlns:a16="http://schemas.microsoft.com/office/drawing/2014/main" val="20002"/>
                    </a:ext>
                  </a:extLst>
                </a:gridCol>
              </a:tblGrid>
              <a:tr h="2483077">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nchor="ctr"/>
                </a:tc>
                <a:tc>
                  <a:txBody>
                    <a:bodyPr/>
                    <a:lstStyle/>
                    <a:p>
                      <a:pPr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nchor="ctr"/>
                </a:tc>
                <a:tc>
                  <a:txBody>
                    <a:bodyPr/>
                    <a:lstStyle/>
                    <a:p>
                      <a:pPr indent="133350"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①在横线处补写恰当的语句；②使整段文字的语意完整连贯，内容贴切，逻辑严密；③每处最多只能写</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15</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个字</a:t>
                      </a:r>
                    </a:p>
                  </a:txBody>
                  <a:tcPr marL="68580" marR="68580"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xmlns="" val="30672701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903856075"/>
              </p:ext>
            </p:extLst>
          </p:nvPr>
        </p:nvGraphicFramePr>
        <p:xfrm>
          <a:off x="2023201" y="2988742"/>
          <a:ext cx="19800001" cy="2952328"/>
        </p:xfrm>
        <a:graphic>
          <a:graphicData uri="http://schemas.openxmlformats.org/drawingml/2006/table">
            <a:tbl>
              <a:tblPr>
                <a:tableStyleId>{16D9F66E-5EB9-4882-86FB-DCBF35E3C3E4}</a:tableStyleId>
              </a:tblPr>
              <a:tblGrid>
                <a:gridCol w="1280040">
                  <a:extLst>
                    <a:ext uri="{9D8B030D-6E8A-4147-A177-3AD203B41FA5}">
                      <a16:colId xmlns="" xmlns:a16="http://schemas.microsoft.com/office/drawing/2014/main" val="1154376545"/>
                    </a:ext>
                  </a:extLst>
                </a:gridCol>
                <a:gridCol w="1305595">
                  <a:extLst>
                    <a:ext uri="{9D8B030D-6E8A-4147-A177-3AD203B41FA5}">
                      <a16:colId xmlns="" xmlns:a16="http://schemas.microsoft.com/office/drawing/2014/main" val="2455477500"/>
                    </a:ext>
                  </a:extLst>
                </a:gridCol>
                <a:gridCol w="17214366">
                  <a:extLst>
                    <a:ext uri="{9D8B030D-6E8A-4147-A177-3AD203B41FA5}">
                      <a16:colId xmlns="" xmlns:a16="http://schemas.microsoft.com/office/drawing/2014/main" val="2529186032"/>
                    </a:ext>
                  </a:extLst>
                </a:gridCol>
              </a:tblGrid>
              <a:tr h="2952328">
                <a:tc>
                  <a:txBody>
                    <a:bodyPr/>
                    <a:lstStyle/>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解题时，要综观整个语段，把握所给文字的核心话题，依据相关提示，进行准确补写，使整段文字语意连贯。第一处根据横线后面的内容可知，应填写“在不同环境中会呈现不同颜色”；第二处根据后面的“比如</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来填写，可填“一日之内会发生多次变化”；第三处是总结变化的原因，“花青素也随着发生变化”</a:t>
                      </a:r>
                    </a:p>
                  </a:txBody>
                  <a:tcPr marL="68580" marR="68580" marT="0" marB="0" anchor="ctr"/>
                </a:tc>
                <a:extLst>
                  <a:ext uri="{0D108BD9-81ED-4DB2-BD59-A6C34878D82A}">
                    <a16:rowId xmlns="" xmlns:a16="http://schemas.microsoft.com/office/drawing/2014/main" val="2870001248"/>
                  </a:ext>
                </a:extLst>
              </a:tr>
            </a:tbl>
          </a:graphicData>
        </a:graphic>
      </p:graphicFrame>
    </p:spTree>
    <p:extLst>
      <p:ext uri="{BB962C8B-B14F-4D97-AF65-F5344CB8AC3E}">
        <p14:creationId xmlns:p14="http://schemas.microsoft.com/office/powerpoint/2010/main" xmlns="" val="1560692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extLst>
              <p:ext uri="{D42A27DB-BD31-4B8C-83A1-F6EECF244321}">
                <p14:modId xmlns:p14="http://schemas.microsoft.com/office/powerpoint/2010/main" xmlns="" val="3091487711"/>
              </p:ext>
            </p:extLst>
          </p:nvPr>
        </p:nvGraphicFramePr>
        <p:xfrm>
          <a:off x="2023200" y="3060750"/>
          <a:ext cx="19800001" cy="9457051"/>
        </p:xfrm>
        <a:graphic>
          <a:graphicData uri="http://schemas.openxmlformats.org/drawingml/2006/table">
            <a:tbl>
              <a:tblPr>
                <a:tableStyleId>{16D9F66E-5EB9-4882-86FB-DCBF35E3C3E4}</a:tableStyleId>
              </a:tblPr>
              <a:tblGrid>
                <a:gridCol w="929452">
                  <a:extLst>
                    <a:ext uri="{9D8B030D-6E8A-4147-A177-3AD203B41FA5}">
                      <a16:colId xmlns="" xmlns:a16="http://schemas.microsoft.com/office/drawing/2014/main" val="117777443"/>
                    </a:ext>
                  </a:extLst>
                </a:gridCol>
                <a:gridCol w="1152128">
                  <a:extLst>
                    <a:ext uri="{9D8B030D-6E8A-4147-A177-3AD203B41FA5}">
                      <a16:colId xmlns="" xmlns:a16="http://schemas.microsoft.com/office/drawing/2014/main" val="3451884382"/>
                    </a:ext>
                  </a:extLst>
                </a:gridCol>
                <a:gridCol w="1368152">
                  <a:extLst>
                    <a:ext uri="{9D8B030D-6E8A-4147-A177-3AD203B41FA5}">
                      <a16:colId xmlns="" xmlns:a16="http://schemas.microsoft.com/office/drawing/2014/main" val="1749762108"/>
                    </a:ext>
                  </a:extLst>
                </a:gridCol>
                <a:gridCol w="2088232">
                  <a:extLst>
                    <a:ext uri="{9D8B030D-6E8A-4147-A177-3AD203B41FA5}">
                      <a16:colId xmlns="" xmlns:a16="http://schemas.microsoft.com/office/drawing/2014/main" val="2879715101"/>
                    </a:ext>
                  </a:extLst>
                </a:gridCol>
                <a:gridCol w="14262037">
                  <a:extLst>
                    <a:ext uri="{9D8B030D-6E8A-4147-A177-3AD203B41FA5}">
                      <a16:colId xmlns="" xmlns:a16="http://schemas.microsoft.com/office/drawing/2014/main" val="4228235085"/>
                    </a:ext>
                  </a:extLst>
                </a:gridCol>
              </a:tblGrid>
              <a:tr h="744083">
                <a:tc rowSpan="4">
                  <a:txBody>
                    <a:bodyPr/>
                    <a:lstStyle/>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0"/>
                        </a:spcAft>
                      </a:pPr>
                      <a:r>
                        <a:rPr lang="zh-CN" altLang="en-US" sz="3600" kern="100" dirty="0" smtClean="0">
                          <a:solidFill>
                            <a:schemeClr val="tx1">
                              <a:lumMod val="50000"/>
                              <a:lumOff val="50000"/>
                            </a:schemeClr>
                          </a:solidFill>
                          <a:latin typeface="微软雅黑" panose="020B0503020204020204" pitchFamily="34" charset="-122"/>
                          <a:ea typeface="微软雅黑" panose="020B0503020204020204" pitchFamily="34" charset="-122"/>
                        </a:rPr>
                        <a:t>教</a:t>
                      </a: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你</a:t>
                      </a:r>
                    </a:p>
                    <a:p>
                      <a:pPr algn="ctr">
                        <a:lnSpc>
                          <a:spcPct val="130000"/>
                        </a:lnSpc>
                        <a:spcAft>
                          <a:spcPts val="0"/>
                        </a:spcAft>
                      </a:pP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答题</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tc>
                <a:tc gridSpan="2">
                  <a:txBody>
                    <a:bodyPr/>
                    <a:lstStyle/>
                    <a:p>
                      <a:pPr algn="ctr">
                        <a:lnSpc>
                          <a:spcPct val="130000"/>
                        </a:lnSpc>
                        <a:spcAft>
                          <a:spcPts val="0"/>
                        </a:spcAft>
                      </a:pPr>
                      <a:r>
                        <a:rPr lang="zh-CN" altLang="en-US" sz="3600" kern="100">
                          <a:solidFill>
                            <a:schemeClr val="tx1">
                              <a:lumMod val="50000"/>
                              <a:lumOff val="50000"/>
                            </a:schemeClr>
                          </a:solidFill>
                          <a:latin typeface="微软雅黑" panose="020B0503020204020204" pitchFamily="34" charset="-122"/>
                          <a:ea typeface="微软雅黑" panose="020B0503020204020204" pitchFamily="34" charset="-122"/>
                        </a:rPr>
                        <a:t>现场答案</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①</a:t>
                      </a: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有不同颜色　</a:t>
                      </a:r>
                      <a:r>
                        <a:rPr 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②</a:t>
                      </a: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有些花的颜色可以一天变几次　</a:t>
                      </a:r>
                      <a:r>
                        <a:rPr 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③</a:t>
                      </a: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花青素也就随之发生变化</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1121741687"/>
                  </a:ext>
                </a:extLst>
              </a:tr>
              <a:tr h="2208245">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我来评分</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lnSpc>
                          <a:spcPct val="130000"/>
                        </a:lnSpc>
                        <a:spcAft>
                          <a:spcPts val="0"/>
                        </a:spcAft>
                      </a:pPr>
                      <a:r>
                        <a:rPr 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得分理由</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lnSpc>
                          <a:spcPct val="130000"/>
                        </a:lnSpc>
                        <a:spcAft>
                          <a:spcPts val="0"/>
                        </a:spcAft>
                      </a:pPr>
                      <a:r>
                        <a:rPr lang="en-US" sz="1050" kern="100">
                          <a:solidFill>
                            <a:schemeClr val="tx1">
                              <a:lumMod val="50000"/>
                              <a:lumOff val="50000"/>
                            </a:schemeClr>
                          </a:solidFill>
                          <a:effectLst/>
                          <a:latin typeface="微软雅黑" panose="020B0503020204020204" pitchFamily="34" charset="-122"/>
                          <a:ea typeface="微软雅黑" panose="020B0503020204020204" pitchFamily="34" charset="-122"/>
                        </a:rPr>
                        <a:t> </a:t>
                      </a:r>
                      <a:endParaRPr lang="zh-CN" sz="105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774247698"/>
                  </a:ext>
                </a:extLst>
              </a:tr>
              <a:tr h="3528392">
                <a:tc vMerge="1">
                  <a:txBody>
                    <a:bodyPr/>
                    <a:lstStyle/>
                    <a:p>
                      <a:endParaRPr lang="zh-CN" altLang="en-US"/>
                    </a:p>
                  </a:txBody>
                  <a:tcPr/>
                </a:tc>
                <a:tc gridSpan="2">
                  <a:txBody>
                    <a:bodyPr/>
                    <a:lstStyle/>
                    <a:p>
                      <a:pPr algn="ctr">
                        <a:lnSpc>
                          <a:spcPct val="130000"/>
                        </a:lnSpc>
                        <a:spcAft>
                          <a:spcPts val="0"/>
                        </a:spcAft>
                      </a:pPr>
                      <a:r>
                        <a:rPr lang="zh-CN" altLang="en-US" sz="3600" kern="100">
                          <a:solidFill>
                            <a:schemeClr val="tx1">
                              <a:lumMod val="50000"/>
                              <a:lumOff val="50000"/>
                            </a:schemeClr>
                          </a:solidFill>
                          <a:latin typeface="微软雅黑" panose="020B0503020204020204" pitchFamily="34" charset="-122"/>
                          <a:ea typeface="微软雅黑" panose="020B0503020204020204" pitchFamily="34" charset="-122"/>
                        </a:rPr>
                        <a:t>我来答题</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667889476"/>
                  </a:ext>
                </a:extLst>
              </a:tr>
              <a:tr h="2976331">
                <a:tc vMerge="1">
                  <a:txBody>
                    <a:bodyPr/>
                    <a:lstStyle/>
                    <a:p>
                      <a:endParaRPr lang="zh-CN" altLang="en-US"/>
                    </a:p>
                  </a:txBody>
                  <a:tcPr/>
                </a:tc>
                <a:tc gridSpan="2">
                  <a:txBody>
                    <a:bodyPr/>
                    <a:lstStyle/>
                    <a:p>
                      <a:pPr algn="ctr">
                        <a:lnSpc>
                          <a:spcPct val="130000"/>
                        </a:lnSpc>
                        <a:spcAft>
                          <a:spcPts val="0"/>
                        </a:spcAft>
                      </a:pPr>
                      <a:r>
                        <a:rPr lang="zh-CN" altLang="en-US" sz="3600" kern="100">
                          <a:solidFill>
                            <a:schemeClr val="tx1">
                              <a:lumMod val="50000"/>
                              <a:lumOff val="50000"/>
                            </a:schemeClr>
                          </a:solidFill>
                          <a:latin typeface="微软雅黑" panose="020B0503020204020204" pitchFamily="34" charset="-122"/>
                          <a:ea typeface="微软雅黑" panose="020B0503020204020204" pitchFamily="34" charset="-122"/>
                        </a:rPr>
                        <a:t>阅卷总结</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　答题时要认真阅读题目的要求，如</a:t>
                      </a:r>
                      <a:r>
                        <a:rPr 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语意完整连贯，内容贴切，逻辑严密。每处不超过</a:t>
                      </a:r>
                      <a:r>
                        <a:rPr 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15</a:t>
                      </a: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个字</a:t>
                      </a:r>
                      <a:r>
                        <a:rPr 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3600" kern="100" dirty="0">
                          <a:solidFill>
                            <a:schemeClr val="tx1">
                              <a:lumMod val="50000"/>
                              <a:lumOff val="50000"/>
                            </a:schemeClr>
                          </a:solidFill>
                          <a:latin typeface="微软雅黑" panose="020B0503020204020204" pitchFamily="34" charset="-122"/>
                          <a:ea typeface="微软雅黑" panose="020B0503020204020204" pitchFamily="34" charset="-122"/>
                        </a:rPr>
                        <a:t>等；还要理清文段的思路，弄清上下文的文脉；还要有“语境意识”，试题所给的材料包含着一种语境；还不能超过规定的字数要求；表述时力求做到准确</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452682219"/>
                  </a:ext>
                </a:extLst>
              </a:tr>
            </a:tbl>
          </a:graphicData>
        </a:graphic>
      </p:graphicFrame>
      <p:sp>
        <p:nvSpPr>
          <p:cNvPr id="8" name="TextBox 7"/>
          <p:cNvSpPr txBox="1"/>
          <p:nvPr/>
        </p:nvSpPr>
        <p:spPr>
          <a:xfrm>
            <a:off x="4176788" y="4212878"/>
            <a:ext cx="1584176" cy="707886"/>
          </a:xfrm>
          <a:prstGeom prst="rect">
            <a:avLst/>
          </a:prstGeom>
          <a:noFill/>
        </p:spPr>
        <p:txBody>
          <a:bodyPr wrap="square" rtlCol="0">
            <a:spAutoFit/>
          </a:bodyPr>
          <a:lstStyle/>
          <a:p>
            <a:r>
              <a:rPr lang="en-US" altLang="zh-CN" sz="4000" dirty="0" smtClean="0">
                <a:solidFill>
                  <a:schemeClr val="accent2"/>
                </a:solidFill>
                <a:latin typeface="微软雅黑" pitchFamily="34" charset="-122"/>
                <a:ea typeface="微软雅黑" pitchFamily="34" charset="-122"/>
                <a:cs typeface="Times New Roman" panose="02020603050405020304" pitchFamily="18" charset="0"/>
              </a:rPr>
              <a:t>4</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分</a:t>
            </a:r>
            <a:endParaRPr lang="zh-CN" altLang="en-US" sz="4000" dirty="0"/>
          </a:p>
        </p:txBody>
      </p:sp>
      <p:sp>
        <p:nvSpPr>
          <p:cNvPr id="9" name="TextBox 8"/>
          <p:cNvSpPr txBox="1"/>
          <p:nvPr/>
        </p:nvSpPr>
        <p:spPr>
          <a:xfrm>
            <a:off x="7849196" y="3852838"/>
            <a:ext cx="13177464" cy="1938992"/>
          </a:xfrm>
          <a:prstGeom prst="rect">
            <a:avLst/>
          </a:prstGeom>
          <a:noFill/>
        </p:spPr>
        <p:txBody>
          <a:bodyPr wrap="square" rtlCol="0">
            <a:spAutoFit/>
          </a:bodyPr>
          <a:lstStyle/>
          <a:p>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   ②</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③两个句子都答出了大致意思，每句能给</a:t>
            </a:r>
            <a:r>
              <a:rPr lang="en-US" altLang="zh-CN" sz="4000" dirty="0" smtClean="0">
                <a:solidFill>
                  <a:schemeClr val="accent2"/>
                </a:solidFill>
                <a:latin typeface="微软雅黑" pitchFamily="34" charset="-122"/>
                <a:ea typeface="微软雅黑" pitchFamily="34" charset="-122"/>
                <a:cs typeface="Times New Roman" panose="02020603050405020304" pitchFamily="18" charset="0"/>
              </a:rPr>
              <a:t>1</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4000" dirty="0" smtClean="0">
                <a:solidFill>
                  <a:schemeClr val="accent2"/>
                </a:solidFill>
                <a:latin typeface="微软雅黑" pitchFamily="34" charset="-122"/>
                <a:ea typeface="微软雅黑" pitchFamily="34" charset="-122"/>
                <a:cs typeface="Times New Roman" panose="02020603050405020304" pitchFamily="18" charset="0"/>
              </a:rPr>
              <a:t>2</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分，本题的失分点主要在第①句上，没有理解上下文，所以填错了内容</a:t>
            </a:r>
            <a:endParaRPr lang="zh-CN" altLang="en-US" sz="4000" dirty="0"/>
          </a:p>
        </p:txBody>
      </p:sp>
      <p:sp>
        <p:nvSpPr>
          <p:cNvPr id="10" name="TextBox 9"/>
          <p:cNvSpPr txBox="1"/>
          <p:nvPr/>
        </p:nvSpPr>
        <p:spPr>
          <a:xfrm>
            <a:off x="5976988" y="6877174"/>
            <a:ext cx="14257584" cy="1323439"/>
          </a:xfrm>
          <a:prstGeom prst="rect">
            <a:avLst/>
          </a:prstGeom>
          <a:noFill/>
        </p:spPr>
        <p:txBody>
          <a:bodyPr wrap="square" rtlCol="0">
            <a:spAutoFit/>
          </a:bodyPr>
          <a:lstStyle/>
          <a:p>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    ①</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在不同环境中会形成不同颜色　②有些花的颜色可以一日数变　③花青素也就随之发生变化</a:t>
            </a:r>
            <a:endParaRPr lang="zh-CN" altLang="en-US" sz="4000" dirty="0"/>
          </a:p>
        </p:txBody>
      </p:sp>
    </p:spTree>
    <p:extLst>
      <p:ext uri="{BB962C8B-B14F-4D97-AF65-F5344CB8AC3E}">
        <p14:creationId xmlns:p14="http://schemas.microsoft.com/office/powerpoint/2010/main" xmlns="" val="8897475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“连贯”是指语言的表达要注意句与句之间的组合与衔接，做到话题统一，句序合理，衔接和呼应自然，合乎语境。高考“连贯”题备受命题者的青睐，考查形式包括排列句序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要求将一组打乱顺序的句子按一定的逻辑关系重新排列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、复位填空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要求将语段中抽出的句子放到合适的位置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、填补或续写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要求根据语段中心内容和具体情境在指定的位置上填入合适的词语或在后面续写恰当的句子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目前考查语言表达连贯，除了渗透在各种情境表达题中之外，专门考查连贯的有三种题型：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排序题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客观题和主观题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段中填句题；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段中填词题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主要是指填虚词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。这里只对前两种题型进行详细解说。</a:t>
            </a: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44726"/>
            <a:ext cx="19800000" cy="9694962"/>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题型一　排序题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语境式排序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语境式排序题常见的答题角度有以下几个方面：</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看陈述对象，考虑话题的一致性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话题统一是保持语言表达连贯性的首要条件。一般说来，同一主旨的话题，陈述对象是明确集中的，围绕同一陈述对象所展开的话题，前后衔接紧凑，思维顺势而下；转换了陈述对象，话题的一致性就遭到破坏，语句也就变得不连贯了。出题者往往便会据此出题，或抽去其中一句让考生选择，或改变其中一句叙述的对象要考生修改。要保持陈述角度的一致性，必然要求几个句子的主语一致或围绕同一对象展开。因此，我们的解题对策是：一要看几个句子的主语是否一致，二要看主语不一致的句子是不是从同一对象的角度展开的。当然，有时上下句采用了顶真的手法，虽然主语不一致，但上下文也是连贯的。</a:t>
            </a:r>
          </a:p>
        </p:txBody>
      </p:sp>
    </p:spTree>
    <p:extLst>
      <p:ext uri="{BB962C8B-B14F-4D97-AF65-F5344CB8AC3E}">
        <p14:creationId xmlns:p14="http://schemas.microsoft.com/office/powerpoint/2010/main" xmlns="" val="10084140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9942876"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依次填入下面一段文字横线处的语句，衔接最恰当的一组是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中国珠算是以算盘为工具进行数字计算的一种方法，借助算盘和口诀，通过人手指拨动算珠，就可以完成高难度计算。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日，“中国珠算”被正式列入联合国教科文组织人类非物质文化遗产名录。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①即便是不识字的人也能熟练掌握　②珠算算盘结构简单，操作方便　③包含了珠算的所有秘密　④蕴含了坐标几何的原理　⑤用珠算运算，无论速度还是准确率都可以跟电子计算器媲美　⑥珠算口诀则是一套完整的韵味诗歌</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②③⑥④⑤①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②④⑥③①⑤    C. ⑤①②⑥③④    D. ⑤②③⑥④①</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5587720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19800000"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034980"/>
            <a:ext cx="19939564"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语言表达连贯的能力。根据“看陈述对象，考虑话题的一致性”的原则，从前文的句子“借助算盘和口诀”可看出，下文应是对“算盘”和“口诀”的相应解释，②④句主要说明算盘的结构及原理，⑥③①句是对“珠算口诀”的解释；⑤句是算盘和口诀融合运算的效果，应放在最后。</a:t>
            </a:r>
          </a:p>
        </p:txBody>
      </p:sp>
    </p:spTree>
    <p:extLst>
      <p:ext uri="{BB962C8B-B14F-4D97-AF65-F5344CB8AC3E}">
        <p14:creationId xmlns:p14="http://schemas.microsoft.com/office/powerpoint/2010/main" xmlns="" val="17523381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看语气语脉，考虑语意的粘连性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语言运用的连贯问题，实际上是语气相承、语流通畅的问题。大凡表达效果好的句群，不仅上下文衔接连贯，逻辑关系严密，读起来也绝不会拗口。因此，语气语流的相承、音节的和谐也是语言连贯的重要方面。</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794987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辽宁卷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把下列句子组成语意连贯的语段，排序最恰当的一组是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比如告诉你的父母，陪他们一起逛街感觉非常开心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②如果只是将快乐私藏，积极的情绪便会很快消失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③它不仅有助于快乐感的延续，还能拉近人与人之间的关系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④告诉你的朋友，很怀念在一起时开心的时光，并开始筹划新的聚会等等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⑤传递快乐其实很简单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⑥积极与他人分享快乐的记忆和经历，是放大快乐感的最佳方法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⑤⑥①②④③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⑤③②⑥①④</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⑥③②⑤①④  D. ⑥⑤①④②③</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796872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通过排序考查语言表达的连贯。做此类题目，要“看语气语脉，考虑语意的粘连性”，要注意明中心、理思路、抓标志。本句群的中心是分享快乐，因此⑥句应是句群的起始句，提出中心话题，③句紧接其后阐述分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传递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快乐的意义，②句是对③句的反面论述，应排在③句后；句群的思路是先谈分享快乐的意义再谈分享快乐的方法，前面⑥③②句阐述了分享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传递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快乐的意义，⑤句开始论述分享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传递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快乐的方法，①④句是对⑤句的举例阐述，而由标志性的词语“比如”可知，①句应排在④句之前。</a:t>
            </a:r>
          </a:p>
        </p:txBody>
      </p:sp>
    </p:spTree>
    <p:extLst>
      <p:ext uri="{BB962C8B-B14F-4D97-AF65-F5344CB8AC3E}">
        <p14:creationId xmlns:p14="http://schemas.microsoft.com/office/powerpoint/2010/main" xmlns="" val="8553438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看前后句式，考虑结构的一致性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一组在统一话题下的句子，对多种事物或一个事物的多个方面进行叙述时，它们各自的内部语法结构往往有组合上的一致性。也就是说，在备选句中，与前后句结构相同的句子，往往是能保持语言连贯的句子。</a:t>
            </a:r>
          </a:p>
        </p:txBody>
      </p:sp>
    </p:spTree>
    <p:extLst>
      <p:ext uri="{BB962C8B-B14F-4D97-AF65-F5344CB8AC3E}">
        <p14:creationId xmlns:p14="http://schemas.microsoft.com/office/powerpoint/2010/main" xmlns="" val="4009469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53214" y="5146171"/>
            <a:ext cx="11097782" cy="3161291"/>
            <a:chOff x="12815919" y="5875332"/>
            <a:chExt cx="10800581" cy="3161291"/>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itchFamily="34" charset="-122"/>
                  <a:ea typeface="微软雅黑" pitchFamily="34" charset="-122"/>
                </a:rPr>
                <a:t>专题五    </a:t>
              </a:r>
              <a:r>
                <a:rPr lang="en-US" altLang="zh-CN" sz="5500" b="1" dirty="0">
                  <a:solidFill>
                    <a:srgbClr val="EF8340"/>
                  </a:solidFill>
                  <a:latin typeface="微软雅黑" pitchFamily="34" charset="-122"/>
                  <a:ea typeface="微软雅黑" pitchFamily="34" charset="-122"/>
                </a:rPr>
                <a:t>PART 05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800581" cy="2246769"/>
            </a:xfrm>
            <a:prstGeom prst="rect">
              <a:avLst/>
            </a:prstGeom>
            <a:noFill/>
          </p:spPr>
          <p:txBody>
            <a:bodyPr wrap="square" rtlCol="0">
              <a:spAutoFit/>
            </a:bodyPr>
            <a:lstStyle/>
            <a:p>
              <a:r>
                <a:rPr lang="zh-CN" altLang="en-US" sz="7000" b="1" dirty="0">
                  <a:solidFill>
                    <a:srgbClr val="404040"/>
                  </a:solidFill>
                  <a:latin typeface="微软雅黑" pitchFamily="34" charset="-122"/>
                  <a:ea typeface="微软雅黑" pitchFamily="34" charset="-122"/>
                </a:rPr>
                <a:t>语言表达简明、连贯、</a:t>
              </a:r>
              <a:endParaRPr lang="en-US" altLang="zh-CN" sz="7000" b="1" dirty="0">
                <a:solidFill>
                  <a:srgbClr val="404040"/>
                </a:solidFill>
                <a:latin typeface="微软雅黑" pitchFamily="34" charset="-122"/>
                <a:ea typeface="微软雅黑" pitchFamily="34" charset="-122"/>
              </a:endParaRPr>
            </a:p>
            <a:p>
              <a:r>
                <a:rPr lang="zh-CN" altLang="en-US" sz="7000" b="1" dirty="0">
                  <a:solidFill>
                    <a:srgbClr val="404040"/>
                  </a:solidFill>
                  <a:latin typeface="微软雅黑" pitchFamily="34" charset="-122"/>
                  <a:ea typeface="微软雅黑" pitchFamily="34" charset="-122"/>
                </a:rPr>
                <a:t>得体，准确、鲜明、生动</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989039" y="8848973"/>
            <a:ext cx="3857652" cy="692497"/>
          </a:xfrm>
          <a:prstGeom prst="rect">
            <a:avLst/>
          </a:prstGeom>
          <a:noFill/>
        </p:spPr>
        <p:txBody>
          <a:bodyPr wrap="square" rtlCol="0">
            <a:spAutoFit/>
          </a:bodyPr>
          <a:lstStyle/>
          <a:p>
            <a:r>
              <a:rPr lang="zh-CN" altLang="en-US" sz="3900" dirty="0">
                <a:solidFill>
                  <a:srgbClr val="EF8340"/>
                </a:solidFill>
                <a:latin typeface="微软雅黑" pitchFamily="34" charset="-122"/>
                <a:ea typeface="微软雅黑" pitchFamily="34" charset="-122"/>
                <a:hlinkClick r:id="rId3" action="ppaction://hlinksldjump"/>
              </a:rPr>
              <a:t>第</a:t>
            </a:r>
            <a:r>
              <a:rPr lang="en-US" altLang="zh-CN" sz="3900" dirty="0">
                <a:solidFill>
                  <a:srgbClr val="EF8340"/>
                </a:solidFill>
                <a:latin typeface="微软雅黑" pitchFamily="34" charset="-122"/>
                <a:ea typeface="微软雅黑" pitchFamily="34" charset="-122"/>
                <a:hlinkClick r:id="rId3" action="ppaction://hlinksldjump"/>
              </a:rPr>
              <a:t>1</a:t>
            </a:r>
            <a:r>
              <a:rPr lang="zh-CN" altLang="en-US" sz="3900" dirty="0">
                <a:solidFill>
                  <a:srgbClr val="EF8340"/>
                </a:solidFill>
                <a:latin typeface="微软雅黑" pitchFamily="34" charset="-122"/>
                <a:ea typeface="微软雅黑" pitchFamily="34" charset="-122"/>
                <a:hlinkClick r:id="rId3" action="ppaction://hlinksldjump"/>
              </a:rPr>
              <a:t>讲 </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4" action="ppaction://hlinksldjump"/>
              </a:rPr>
              <a:t>第</a:t>
            </a:r>
            <a:r>
              <a:rPr lang="en-US" altLang="zh-CN" sz="3900" dirty="0">
                <a:solidFill>
                  <a:schemeClr val="bg1">
                    <a:lumMod val="50000"/>
                  </a:schemeClr>
                </a:solidFill>
                <a:latin typeface="微软雅黑" pitchFamily="34" charset="-122"/>
                <a:ea typeface="微软雅黑" pitchFamily="34" charset="-122"/>
                <a:hlinkClick r:id="rId4" action="ppaction://hlinksldjump"/>
              </a:rPr>
              <a:t>2</a:t>
            </a:r>
            <a:r>
              <a:rPr lang="zh-CN" altLang="en-US" sz="3900" dirty="0">
                <a:solidFill>
                  <a:schemeClr val="bg1">
                    <a:lumMod val="50000"/>
                  </a:schemeClr>
                </a:solidFill>
                <a:latin typeface="微软雅黑" pitchFamily="34" charset="-122"/>
                <a:ea typeface="微软雅黑" pitchFamily="34" charset="-122"/>
                <a:hlinkClick r:id="rId4" action="ppaction://hlinksldjump"/>
              </a:rPr>
              <a:t>讲</a:t>
            </a:r>
            <a:endParaRPr lang="zh-CN" altLang="en-US" sz="3900" dirty="0">
              <a:solidFill>
                <a:schemeClr val="bg1">
                  <a:lumMod val="50000"/>
                </a:schemeClr>
              </a:solidFill>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21">
                                            <p:txEl>
                                              <p:pRg st="0" end="0"/>
                                            </p:txEl>
                                          </p:spTgt>
                                        </p:tgtEl>
                                        <p:attrNameLst>
                                          <p:attrName>style.color</p:attrName>
                                        </p:attrNameLst>
                                      </p:cBhvr>
                                      <p:to>
                                        <p:clrVal>
                                          <a:schemeClr val="accent2"/>
                                        </p:clrVal>
                                      </p:to>
                                    </p:set>
                                    <p:set>
                                      <p:cBhvr>
                                        <p:cTn id="10" dur="1000" fill="hold"/>
                                        <p:tgtEl>
                                          <p:spTgt spid="21">
                                            <p:txEl>
                                              <p:pRg st="0" end="0"/>
                                            </p:txEl>
                                          </p:spTgt>
                                        </p:tgtEl>
                                        <p:attrNameLst>
                                          <p:attrName>fillcolor</p:attrName>
                                        </p:attrNameLst>
                                      </p:cBhvr>
                                      <p:to>
                                        <p:clrVal>
                                          <a:schemeClr val="accent2"/>
                                        </p:clrVal>
                                      </p:to>
                                    </p:set>
                                    <p:set>
                                      <p:cBhvr>
                                        <p:cTn id="11" dur="1000" fill="hold"/>
                                        <p:tgtEl>
                                          <p:spTgt spid="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3</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江西卷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依次填入下面一段文字横线处的语句，衔接最恰当的一组是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瓦尔登湖“波平如镜”，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 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或许，一只燕子飞掠在水面上，低得碰到了湖水。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 ________ 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或许，还会有一只鸭子在整理它自己的羽毛　②其时，只有一些掠水虫，隔开了同等的距离，分散在全部的湖面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③有时，全部的圆弧展露了，银色的圆弧　④在远处，有一条鱼在空中画出了一个大约三四英尺的圆弧来　⑤它跃起时一道闪光，降落入水，又一道闪光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④⑤③②①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①②③⑤④</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②①④⑤③  D. ①②④③⑤</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828577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27393" y="3088347"/>
            <a:ext cx="19695807"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27393" y="3060750"/>
            <a:ext cx="19800284"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本题考查语言表达连贯的能力。根据句式一致的原则，备填句中的“或许”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第①句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原文中的“或许”可以构成并列结构，由此能判断出第二空应填①。填在第一空的，只能是②或④，但④句讲的是远处的情景，与语境不协调，所以第一空应填②。后三空谈论的是同一个话题。显然，第④句承接前面的两个“或许”所描写的两种景致，故④放在第三空最为合适。③⑤两句是对④句的具体描绘，⑤句的“跃起”衔接④句中的“空中”，③句承接前文具体描绘“圆弧”和“闪光”。</a:t>
            </a:r>
          </a:p>
        </p:txBody>
      </p:sp>
    </p:spTree>
    <p:extLst>
      <p:ext uri="{BB962C8B-B14F-4D97-AF65-F5344CB8AC3E}">
        <p14:creationId xmlns:p14="http://schemas.microsoft.com/office/powerpoint/2010/main" xmlns="" val="17522688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看词语照应，考虑语脉的相承性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脉的前后相承，必定有显性或隐性的词语与之相应。前面或后面出现了某一词语，再寻找与之相对应的词语，发现它们的内在联系，确定其先后顺序，使语脉的链条相承并衔接恰当。语句的照应和暗示是语言连贯的重要条件。出题者也经常利用这点设置问题来考查。解答此类题的关键是，通过对语意的把握和对关键词语的分析，把握语句间的前后联系，准确地找出与所提示或暗示的词句相呼应的题肢。</a:t>
            </a:r>
          </a:p>
        </p:txBody>
      </p:sp>
    </p:spTree>
    <p:extLst>
      <p:ext uri="{BB962C8B-B14F-4D97-AF65-F5344CB8AC3E}">
        <p14:creationId xmlns:p14="http://schemas.microsoft.com/office/powerpoint/2010/main" xmlns="" val="3624207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4.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江苏卷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在下面一段文字横线处填入语句，衔接最恰当的一项是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自宋元至明清，清明节除了要祭扫家墓，还要在门楣、窗户上插上柳条。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①达到人丁兴旺、身体健康的目的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②于是在郊游踏青时</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③它便成了人类文化中生命力的象征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④人们企盼将这种生命力转移到自家门庭和家庭成员身上</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⑤不会忘记顺便折一些柳条回来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⑥由于柳树最先送来春的消息并且具有旺盛的生殖力</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⑥③④①②⑤</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②⑤①④⑥③     C. ②④⑥③①⑤   D. ⑥④②⑤③① </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8710747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可根据连词“由于”“于是”等判断各句之间的逻辑关系，再根据由柳及人的顺序确定语句的最终顺序。根据文意可知，⑥③先说明柳树由于“具有旺盛的生殖力”，而“成了人类文化中生命力的象征”，两者存在因果关系。④①②⑤讲人们希望将生命力转移到自家门庭和家庭成员身上，达到一定目的，于是在郊游踏青时会折一些柳条回来。</a:t>
            </a:r>
          </a:p>
        </p:txBody>
      </p:sp>
    </p:spTree>
    <p:extLst>
      <p:ext uri="{BB962C8B-B14F-4D97-AF65-F5344CB8AC3E}">
        <p14:creationId xmlns:p14="http://schemas.microsoft.com/office/powerpoint/2010/main" xmlns="" val="39320086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看逻辑顺序，考虑思维的走向定位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一段话，不论什么内容，几个短语或句子先说哪一个，后说哪一个，都有着某种合理的逻辑顺序或意义归类。出题者经常利用这点来设置题目。常见的顺序有三种：时间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先后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、空间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高低、上下、前后、左右、内外、远近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、逻辑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由一般到特殊、由具体到抽象、由主到次、由少到多等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外，复句中分句间的关系必须符合其内在的逻辑。复句中分句或语段中句子之间常常有递进、顺承、转折、因果、条件、总分等逻辑关系：如果是递进关系，顺进则层层上升，逆进则层层下降；如果是因果关系，或一因一果，或多因一果；等等。解题时我们可以根据上下文，判定文段按照哪种逻辑顺序展开，确定句子间存在的内在关系，然后就可以把握句子的顺序了。</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837922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5.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重庆卷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依次填入下面一段文字横线处的语句，前后衔接最为恰当的一组是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中国人民抗日战争的胜利，充分证明了中国共产党是救亡图存、实现民族复兴的核心力量。今天，我们纪念抗日战争胜利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周年，就是要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。铭记这段历史，是因为它的惨烈悲壮与不屈抗争应当成为中华民族的集体记忆，更是希望从中汲取沉痛的历史教训，获得开创未来的精神力量。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①永远铭记参加抗日战争的老战士、抗日将领、爱国人士  ②永远铭记支援和帮助了中国抗战的外国政府和国际友人  ③永远铭记惨遭日本侵略者杀戮的死难同胞 ④永远铭记为抗战胜利建立了功勋的海内外中华儿女  ⑤永远铭记在抗日战争中英勇战斗、为国捐躯的烈士</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⑤③④②①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①②④⑤③   C. ③⑤①④②  D. ④③②①⑤</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377341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的能力。留空待排序的五个句子是一组排比句，形式上构成并列，但在内容的排列上却要遵循一定的逻辑顺序。五个句子中提到的五类需要“永远铭记”的人，应按照由主到次、由国内到国外、由贡献大到贡献小这样的顺序排列。抗日战争的目的是解救受难同胞，实现民族解放，因此，铭记“死难同胞”具有最重要的意义，③句应放在最前面；⑤句紧随其后，铭记的是“英勇战斗、为国捐躯的烈士”；接下来是①句，参加抗日战争但没有牺牲的军人和爱国人士；④句逐渐拓展到海内外的中华儿女；最后应当提及的是②句中的“支援和帮助了中国抗战的外国政府和国际友人”。</a:t>
            </a:r>
          </a:p>
        </p:txBody>
      </p:sp>
    </p:spTree>
    <p:extLst>
      <p:ext uri="{BB962C8B-B14F-4D97-AF65-F5344CB8AC3E}">
        <p14:creationId xmlns:p14="http://schemas.microsoft.com/office/powerpoint/2010/main" xmlns="" val="2471193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无语境式排序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无语境式排序题不给出上下文，要求就所给的几个句子，选择衔接最恰当的一项。解题时可使用“三排法”：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词语排序法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起照应作用的词语排序。一个语段中句与句之间肯定是前后照应的，而这种照应关系通常会通过某些词语表现出来。使用词语排序法排序时，首先，要看句子中是否有“相同的词语”，如果两句话中出现了相同的词语，一般情况下这两个句子应该排在一起。其次，是找“关联词”和“代词”，如果能找到关联词、代词，就可根据关联词成对使用、指示代词和指代内容位置靠近的特点，确定必须连在一起的句子。</a:t>
            </a:r>
          </a:p>
        </p:txBody>
      </p:sp>
    </p:spTree>
    <p:extLst>
      <p:ext uri="{BB962C8B-B14F-4D97-AF65-F5344CB8AC3E}">
        <p14:creationId xmlns:p14="http://schemas.microsoft.com/office/powerpoint/2010/main" xmlns="" val="41097355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再次，是找“暗示性词语”，使用了“换句话说”一类词语的句子，要紧跟在和它意思差不多的句子之后；出现“与此相反”“反过来说”等词语的句子，要紧跟在与它意思相反、相对的句子之后；出现“首先”“其次”“再次”等词语的句子，表示这些句子应该连在一起；出现“总之”“综上所述”“由此看来”等词语的句子，表示总结，是这个语段的最后一句话。</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语意排序法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根据句子之间的语意联系排序。如果找不到起照应作用的词语，考生可根据上一句的意思推导下一句语意的侧重点，从而将语意联系最密切的两个句子连在一起。在这几种排序法中，语意排序法使用频率最高。</a:t>
            </a:r>
          </a:p>
        </p:txBody>
      </p:sp>
    </p:spTree>
    <p:extLst>
      <p:ext uri="{BB962C8B-B14F-4D97-AF65-F5344CB8AC3E}">
        <p14:creationId xmlns:p14="http://schemas.microsoft.com/office/powerpoint/2010/main" xmlns="" val="29964458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1</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连　贯</a:t>
            </a:r>
          </a:p>
        </p:txBody>
      </p:sp>
    </p:spTree>
    <p:extLst>
      <p:ext uri="{BB962C8B-B14F-4D97-AF65-F5344CB8AC3E}">
        <p14:creationId xmlns:p14="http://schemas.microsoft.com/office/powerpoint/2010/main" xmlns="" val="1674786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句式排序法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句式排序。句式排序法指的是根据前后句子的句式一般相同的特点，来确定必须连在一起的两个句子。也就是说，如果上一句是主谓句式，那么，在题目所给的句子中，和它连在一起的句子也应是主谓句式。在这几种排序法中，根据句式排序的情况并不多见，但考生却应掌握此法，这样可避免因不知此法而失分的情况。</a:t>
            </a:r>
          </a:p>
        </p:txBody>
      </p:sp>
    </p:spTree>
    <p:extLst>
      <p:ext uri="{BB962C8B-B14F-4D97-AF65-F5344CB8AC3E}">
        <p14:creationId xmlns:p14="http://schemas.microsoft.com/office/powerpoint/2010/main" xmlns="" val="22046638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例</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把下列句子组成语意连贯的语段，排序最恰当的一组是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立秋至处暑，秋阳肆虐，温度较高，加之时有阴雨绵绵，湿气较重，天气以湿热并重为特点。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②秋季的气候是处于“阳消阴长”的过渡阶段。</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③故有“秋老虎”之说。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④“白露”过后，雨水渐少，天气干燥，昼热夜凉，气候寒热多变，稍有不慎，容易伤风感冒，许多旧病也易复发。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⑤被称为“多事之秋”。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⑥因此，秋季养生在对精神情志、饮食起居、运动导引等方面进行调摄时，应注重一个“和”字。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⑦由于人体的生理活动与自然环境变化相适应，体内阴阳双方也随之发生改变。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②①③④⑤⑦⑥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①③⑤④②⑦⑥ C. ②③①④⑤⑥⑦  D. ②⑤④①③⑦⑥</a:t>
            </a:r>
          </a:p>
        </p:txBody>
      </p:sp>
    </p:spTree>
    <p:extLst>
      <p:ext uri="{BB962C8B-B14F-4D97-AF65-F5344CB8AC3E}">
        <p14:creationId xmlns:p14="http://schemas.microsoft.com/office/powerpoint/2010/main" xmlns="" val="36698834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技法演示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第一步：首先了解语段总体内容，找出总起句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中心句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。观察四个选项可知，第一句不是②就是①。揣摩两句的含意，发现第②句属于总起句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总领句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，所以排除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第二步：根据第①句中“秋阳肆虐，温度较高”及第③句“故有‘秋老虎’之说”，使用“语意排序法”“词语排序法”可知，①③句存在因果关系，第①句后面应该跟第③句，据此可排除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第三步：使用“语意排序法”“词语排序法”，由第④句中的“容易伤风感冒，许多旧病也易复发”及第⑤句“被称为‘多事之秋’”可知，④⑤句同样存在因果关系，第④句后面应该跟第⑤句。最终确定答案为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2842569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1611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答上述无语境排序题时，还可以使用先分层再排序的方法来辅助解题。阅读之后可发现，①至⑤句是讲秋天气候特点的，⑥⑦句是提醒人们要注意秋季养生的，也就是说，可以把这七个句子分成两层：①至⑤句为第一层，⑥⑦句为第二层。另外，第⑦句一定要排在第⑥句前面，因为二者存在因果关系。就该题而言，使用分层的方法辅助解题的好处在于：一是排序时①至⑤句一定要放在⑥⑦句之前，因为二者存在因果关系，如果有选项不是这样排序的，即可判断其错；二是发现有选项不将①至⑤句排在一起，或是将⑥⑦句分开排序，也可以立即判断该选项是错误的。由此可见，在做无语境排序题时，对所给句子先分层再排序也是一种能确保得分的解题方法。</a:t>
            </a:r>
          </a:p>
        </p:txBody>
      </p:sp>
    </p:spTree>
    <p:extLst>
      <p:ext uri="{BB962C8B-B14F-4D97-AF65-F5344CB8AC3E}">
        <p14:creationId xmlns:p14="http://schemas.microsoft.com/office/powerpoint/2010/main" xmlns="" val="4290231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00000" cy="8094524"/>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6.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广东卷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把下列句子组成语意连贯的语段，排序最恰当的一项是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从汉字笔画的统计分布规律来看，这种看法是值得商榷的。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②不少人认为简化汉字的理想目标是把十画以上的字简化到十画或不足十画。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③为了增强区别性，对那些笔画较多的非常用字还是不去简化为好。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④文字的应用首先要保证看和读的方便，要有相当的清晰性和区别性。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⑤但把笔画全部减到十画或不足十画，势必增加大量的形近字，给看和读带来困难。</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⑥其次才是笔画简单，写起来省事。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②①④⑥⑤③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②①⑤③④⑥       C. ④⑥②①③⑤    D. ④⑥③⑤②①</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716042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1" y="3060750"/>
            <a:ext cx="19904476"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本题首先要看语段的整体内容，即围绕汉字简化问题谈看法。其次运用“语意排序法”和“词语排序法”掌握行文的逻辑关系。②句中摆出了“不少人”对汉字简化的看法，①句中“这种看法”应指②句中“不少人认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一看法，故②①组合在一起，这一组合表明了文段的观点，故排在首位；④句中的“首先”和⑥句中的“其次”相照应，故④⑥组合，这一组合初步阐明了汉字不宜进一步简化的原因，故排在②①之后；⑤句进一步指明简化汉字的不当之处，③是在以上分析的基础上得出的结论，故将⑤③排在最后。</a:t>
            </a:r>
          </a:p>
        </p:txBody>
      </p:sp>
    </p:spTree>
    <p:extLst>
      <p:ext uri="{BB962C8B-B14F-4D97-AF65-F5344CB8AC3E}">
        <p14:creationId xmlns:p14="http://schemas.microsoft.com/office/powerpoint/2010/main" xmlns="" val="18668359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7.</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广东卷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把下列句子组成语意连贯的语段，排序最恰当的一项是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然而，我们的大脑对音乐的感知却不是这样。</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②所以要有交响乐，也正是这样的“和声”才使得我们这个世界充满趣味。</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③例如管弦乐的合奏，音波虽然混合，但是管乐声和弦乐声仍然保持各自的特点。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④物理学家们长期热衷于研究的现象都是整体等于所有部分的加合，声音就是这样的。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⑤整体可以大于部分之和，这一事实现在对大多数人来说已经是显而易见的了，但是曾经让物理学家们感到非常窘困。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⑥虽然管乐声和弦乐声独立地进入我们的耳朵，但是这两种声音的“和声”对我们的情感所产生的影响却远远大于这两种乐器的单独作用。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④①③⑥②⑤</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④③①⑤⑥②     C. ⑤③④①②⑥  D. ⑤④③①⑥②</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984984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解答此类题，要分析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句子的内容以及句子之间的衔接关系，这样才能确定正确的选项。综观所给句子的信息可知，语段以音乐为论据，论证“整体可以大于部分之和”的论点。先看选项的排列，首句不是④就是⑤，⑤是观点句，④是与正确观点不同的观点，所以⑤应放在最前面，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项。观察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③与④、②与⑥的先后关系是重点，只需要确认其中一组的先后顺序即可。③讲“管弦乐”，④讲“声音”，“管弦乐”是“声音”的一种，④是物理学家们的论点，③是物理学家们引用的论据，而且⑤中有“物理学家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非常窘困”的转折语，所以④应在③之前，排除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p>
        </p:txBody>
      </p:sp>
    </p:spTree>
    <p:extLst>
      <p:ext uri="{BB962C8B-B14F-4D97-AF65-F5344CB8AC3E}">
        <p14:creationId xmlns:p14="http://schemas.microsoft.com/office/powerpoint/2010/main" xmlns="" val="3358386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题型二　语句补写题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句补写题”，一般要求“根据材料内容”补写句子，要求所补写的句子内容贴切、语意连贯、逻辑严密，并且不能照抄材料，同时有字数限制。补写的语句的内容来源于文本：具体来说，所补写的语句的内容、语言要从上下文的有关材料中去提炼和概括，离开文本不可能补写正确。所补写的语句与上下文的关系：或引领下文，或总结上文，或与上下文衔接连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总起句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句补写，命题者一般会选择关键部位的语句让考生补写。关键部位的语句首先当属总起句，即能领起或概括整个语段或下文内容的语句。这时的语句补写，实际上就是一个压缩语段题，只要能概括语段或下文内容即可。当然，要考虑到前后句子的衔接连贯问题。</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423133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6494085"/>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8.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在下面一段文字横线处补写恰当的语句，使整段文字语意完整连贯，内容贴切，逻辑严密。每处不超过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一提到根的作用，可能首先想到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__①__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。这两项是绝大多数植物根系的本职工作。然而，进化史上最早出现的根，作用却并非吸收水分和吸取养料，而是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__②__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，这种早期类型的根被称为假根。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__③__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，是因为在这些根内部没有运输水分和养料的通道，它仅有的作用就是固定植株。假根将植物固定在合适的生活环境中，会降低风吹和水流的影响，提高其生存几率。</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159576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853910"/>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 新课标全国卷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对“连贯”考点提出的要求是“语言表达连贯”，能力层级为</a:t>
            </a:r>
            <a:r>
              <a:rPr lang="en-US" altLang="zh-CN" sz="3600" dirty="0">
                <a:solidFill>
                  <a:schemeClr val="tx1">
                    <a:lumMod val="50000"/>
                    <a:lumOff val="50000"/>
                  </a:schemeClr>
                </a:solidFill>
                <a:latin typeface="微软雅黑" pitchFamily="34" charset="-122"/>
                <a:ea typeface="微软雅黑" pitchFamily="34" charset="-122"/>
              </a:rPr>
              <a:t>E</a:t>
            </a:r>
            <a:r>
              <a:rPr lang="zh-CN" altLang="en-US" sz="3600" dirty="0">
                <a:solidFill>
                  <a:schemeClr val="tx1">
                    <a:lumMod val="50000"/>
                    <a:lumOff val="50000"/>
                  </a:schemeClr>
                </a:solidFill>
                <a:latin typeface="微软雅黑" pitchFamily="34" charset="-122"/>
                <a:ea typeface="微软雅黑" pitchFamily="34" charset="-122"/>
              </a:rPr>
              <a:t>级。主要考查语言表达中句与句之间排列组合的规则，以及找到语言联系与衔接顺畅的方法。</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 考点常常从语段中空出部分语句的角度设置客观题，是新课标全国卷的必考题型，如</a:t>
            </a:r>
            <a:r>
              <a:rPr lang="en-US" altLang="zh-CN" sz="3600" dirty="0">
                <a:solidFill>
                  <a:schemeClr val="tx1">
                    <a:lumMod val="50000"/>
                    <a:lumOff val="50000"/>
                  </a:schemeClr>
                </a:solidFill>
                <a:latin typeface="微软雅黑" pitchFamily="34" charset="-122"/>
                <a:ea typeface="微软雅黑" pitchFamily="34" charset="-122"/>
              </a:rPr>
              <a:t>2012</a:t>
            </a:r>
            <a:r>
              <a:rPr lang="zh-CN" altLang="en-US" sz="3600" dirty="0">
                <a:solidFill>
                  <a:schemeClr val="tx1">
                    <a:lumMod val="50000"/>
                    <a:lumOff val="50000"/>
                  </a:schemeClr>
                </a:solidFill>
                <a:latin typeface="微软雅黑" pitchFamily="34" charset="-122"/>
                <a:ea typeface="微软雅黑" pitchFamily="34" charset="-122"/>
              </a:rPr>
              <a:t>年</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年新课标全国卷，分值一般是</a:t>
            </a: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分。</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年全国卷将连贯和选用句式综合成一道题考查，</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年全国卷将连贯和虚词一起考查，这都是重要的考查方式。近几年对“连贯” 这一考点的考查越来越热，还常常设置主观题，如</a:t>
            </a:r>
            <a:r>
              <a:rPr lang="en-US" altLang="zh-CN" sz="3600" dirty="0">
                <a:solidFill>
                  <a:schemeClr val="tx1">
                    <a:lumMod val="50000"/>
                    <a:lumOff val="50000"/>
                  </a:schemeClr>
                </a:solidFill>
                <a:latin typeface="微软雅黑" pitchFamily="34" charset="-122"/>
                <a:ea typeface="微软雅黑" pitchFamily="34" charset="-122"/>
              </a:rPr>
              <a:t>2013</a:t>
            </a:r>
            <a:r>
              <a:rPr lang="zh-CN" altLang="en-US" sz="3600" dirty="0">
                <a:solidFill>
                  <a:schemeClr val="tx1">
                    <a:lumMod val="50000"/>
                    <a:lumOff val="50000"/>
                  </a:schemeClr>
                </a:solidFill>
                <a:latin typeface="微软雅黑" pitchFamily="34" charset="-122"/>
                <a:ea typeface="微软雅黑" pitchFamily="34" charset="-122"/>
              </a:rPr>
              <a:t>年</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年新课标全国卷，一般是</a:t>
            </a: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分，所以在这里把连贯单列为一个考点进行讲解。</a:t>
            </a:r>
          </a:p>
          <a:p>
            <a:pPr>
              <a:lnSpc>
                <a:spcPct val="130000"/>
              </a:lnSpc>
            </a:pP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88742"/>
            <a:ext cx="19800000" cy="8396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957599" y="2988742"/>
            <a:ext cx="1993120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吸收水分和吸取养料　②固定植株的位置　③之所以称其为假根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段内填写语言连贯题主要是根据上下文的语境分析，要与前后文都能联系起来。第①句属于前半部分的提起句，根据下文“然而”后的内容，可知①所填为“吸收水分和吸取养料”；由“而是”可知②强调根的另一种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固定植株”；③根据陈述一致的原则，这里应强调“假根”。</a:t>
            </a:r>
          </a:p>
        </p:txBody>
      </p:sp>
    </p:spTree>
    <p:extLst>
      <p:ext uri="{BB962C8B-B14F-4D97-AF65-F5344CB8AC3E}">
        <p14:creationId xmlns:p14="http://schemas.microsoft.com/office/powerpoint/2010/main" xmlns="" val="27446354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7294305"/>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9.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在下面一段文字横线处补写恰当的语句，使整段文字语意完整连贯，内容贴切，逻辑严密。每处不超过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真正的贵族精神，应该有三根重要的支柱。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__①__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，抵御物欲主义的诱惑，不以享乐为人生目的，培育高贵的道德情操与文化精神。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__②__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，作为社会精英，严于自律，珍惜荣誉，扶助弱势群体，担当起社区与国家的责任。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__③__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，有独立的意志，在权力与金钱面前敢于说不。而且具有知性与道德的自主性，能够超越时尚与潮流，不为政治强权与多数人的意见所奴役。</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418170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3060750"/>
            <a:ext cx="19802168" cy="8324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23200" y="3132758"/>
            <a:ext cx="19800000"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一是文化的教养　②二是社会的担当　③三是自由的灵魂</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结合“应该有三根重要的支柱”可以推断，答案应该这样组织：一是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等。第①句可根据其后的“培育高贵的道德情操与文化精神”进行概括；第②句由“担当起社区与国家的责任”提炼概括即可；第③句可由“具有知性与道德的自主性”概括分析出来。</a:t>
            </a:r>
          </a:p>
        </p:txBody>
      </p:sp>
    </p:spTree>
    <p:extLst>
      <p:ext uri="{BB962C8B-B14F-4D97-AF65-F5344CB8AC3E}">
        <p14:creationId xmlns:p14="http://schemas.microsoft.com/office/powerpoint/2010/main" xmlns="" val="41120642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409342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总结句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所谓总结句，就是指对整个语段或语段中某一个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层次内容做出总结的句子。在语句补写题中，这样的句子前面通常有“因此”“所以”“由此可见”等提示性语言。总结句的补写，是对前面内容的归纳、总结，有的则是对前面具体内容的概括与升华。总结既要准确，又要全面。有时是对上文二至三个层次的内容总结，补写时不可漏掉要点。</a:t>
            </a:r>
          </a:p>
        </p:txBody>
      </p:sp>
    </p:spTree>
    <p:extLst>
      <p:ext uri="{BB962C8B-B14F-4D97-AF65-F5344CB8AC3E}">
        <p14:creationId xmlns:p14="http://schemas.microsoft.com/office/powerpoint/2010/main" xmlns="" val="23118089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19859764" cy="6494085"/>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10.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在下面一段文字横线处补写恰当的语句，使整段文字语意完整连贯，内容贴切，逻辑严密。每处不超过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气候是一种复杂的自然现象，不仅决定着土壤、植被类型的形成，改变着地表形态，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__①__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。人们的生活、生产、建设无不需要考虑气候的影响。气候已成为一种自然资源，供人类充分利用，为人类造福。但是，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__②__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，有时会带来某些灾害。所以，人们会利用一些方法，在一定区域内改变气候状况，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__③__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326595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3060750"/>
            <a:ext cx="19802168" cy="8324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060750"/>
            <a:ext cx="1993120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示例：①而且还影响着人类的活动　②气候对人类也有不利的一面　③使它向着有利于人类的方向发展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写出一句给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分，写出两句给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分，写出三句给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分。意思答对即可。如有其他答案，只要言之成理，可酌情给分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此题时，首先要把握语段的整体意思，其次分析前后语境。根据下文的“人们的生活、生产、建设无不需要考虑气候的影响”与上文的“不仅”可以得出，①处应该填表述影响人类活动等内容的句子，且与上文为递进关系。②处根据“但是”“有时会带来某些灾害”可知，填的内容应是气候对人类有不好的一面。③处根据前后语境可以判断为总结句，应填表述气候有利于人们的生活、生产、建设等内容的句子。</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1764462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5693866"/>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11. </a:t>
            </a:r>
            <a:r>
              <a:rPr lang="en-US" altLang="zh-CN" sz="4000" dirty="0">
                <a:solidFill>
                  <a:schemeClr val="tx1">
                    <a:lumMod val="50000"/>
                    <a:lumOff val="50000"/>
                  </a:schemeClr>
                </a:solidFill>
                <a:latin typeface="微软雅黑" pitchFamily="34" charset="-122"/>
                <a:ea typeface="微软雅黑" pitchFamily="34" charset="-122"/>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en-US" altLang="zh-CN" sz="4000" dirty="0">
                <a:solidFill>
                  <a:schemeClr val="tx1">
                    <a:lumMod val="50000"/>
                    <a:lumOff val="50000"/>
                  </a:schemeClr>
                </a:solidFill>
                <a:latin typeface="微软雅黑" pitchFamily="34" charset="-122"/>
                <a:ea typeface="微软雅黑" pitchFamily="34" charset="-122"/>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在下面一段文字横线处补写恰当的语句，使整段文字语意完整连贯，内容贴切，逻辑严密。每处不超过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水是植物主要的组成成分，植物体的含水量一般为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，有的甚至可达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90%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__①__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，土壤中的矿物质、氧、二氧化碳等都必须先溶于水后，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__②__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。水还能维持细胞和组织的紧张度，以利于各种代谢的正常进行。水是光合作用制造有机物的原料，它还作为反应物参与植物体内很多生物化学过程。因此，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__③__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0913389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2916734"/>
            <a:ext cx="19802168" cy="8468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63808" y="2916734"/>
            <a:ext cx="19931202"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水是很多物质的溶剂　②才能被植物吸收　③没有水就没有植物的生命</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本题必须先读懂所给材料的内容：主要讲水在植物生长过程中的重要作用。整个文段共有五句话，第一句话是说水在植物体内的含量大。第二句话中需要填上两个句子，大意为土壤中的养分是通过水被植物吸收的，第一个空应是统领这句话的内容，即“水是溶剂”；第二个空根据前面的“先溶于水”得知，应填“才能被植物吸收”之类的内容。第三句话是说水在代谢中的作用。第四句话是说水在光合作用等方面的作用。第五句话是谈水对植物的重要性，是总括句。最后一空要求填写的第③句是总结句，据此第③句填入的内容就清晰了。</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809925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2023200" y="2874936"/>
            <a:ext cx="19800000" cy="569386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展开句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展开句，就是一个句子展开说明或论述，前半句已有，要求接着往下写，要写的句子就是展开句。展开句多出现在同一个句子的上半句或下半句中，通常是并列关系复句的另一半，条件关系复句的“条件”或“结果”等。补写时或合理推出语段未有的新内容，如下题的第①句；或根据上下文推出已有的内容，如下题的第②句。考查展开句的补写在语句补写题中有上升趋势，在复习中应引起关注。</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746258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023200" y="7768582"/>
            <a:ext cx="19800000" cy="36165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93647"/>
          </a:xfrm>
          <a:prstGeom prst="rect">
            <a:avLst/>
          </a:prstGeom>
          <a:noFill/>
        </p:spPr>
        <p:txBody>
          <a:bodyPr wrap="square" rtlCol="0">
            <a:spAutoFit/>
          </a:bodyPr>
          <a:lstStyle/>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12 .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在下面一段文字横线处补写恰当的语句，使整段文字语意完整连贯，内容贴切，逻辑严密。每处不超过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电子商务存在的价值之一，就是通过互联网进行网上购物、网上支付，节省消费者与商家的时间和空间，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__①__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。对于工作忙碌的上班族而言，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__②__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，还易于达到货比三家、快乐购物的目的。在信息多元化的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__③__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，完成购物，已经成为许多消费者的习惯。</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矩形 12"/>
          <p:cNvSpPr/>
          <p:nvPr/>
        </p:nvSpPr>
        <p:spPr>
          <a:xfrm>
            <a:off x="2059632" y="7762070"/>
            <a:ext cx="19773518"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从而大大提高交易效率　②除了大量节省宝贵时间　③上网浏览商品信息</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的能力。解题时，要注意联系上下文。第①空，前句已经说了“节省消费者与商家的时间和空间”，下句就要阐述其意义，从“方便快捷”或“提高效率”等角度来填写；第②空，前句说“对于工作忙碌的上班族而言”，后面则可填“节省时间”等内容；第③空，前句有“信息多元化”这一内容，因此后面可填“上网浏览商品信息”等。</a:t>
            </a:r>
          </a:p>
        </p:txBody>
      </p:sp>
    </p:spTree>
    <p:extLst>
      <p:ext uri="{BB962C8B-B14F-4D97-AF65-F5344CB8AC3E}">
        <p14:creationId xmlns:p14="http://schemas.microsoft.com/office/powerpoint/2010/main" xmlns="" val="14826964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anim calcmode="lin" valueType="num">
                                      <p:cBhvr>
                                        <p:cTn id="15" dur="500" fill="hold"/>
                                        <p:tgtEl>
                                          <p:spTgt spid="13"/>
                                        </p:tgtEl>
                                        <p:attrNameLst>
                                          <p:attrName>ppt_x</p:attrName>
                                        </p:attrNameLst>
                                      </p:cBhvr>
                                      <p:tavLst>
                                        <p:tav tm="0">
                                          <p:val>
                                            <p:strVal val="#ppt_x"/>
                                          </p:val>
                                        </p:tav>
                                        <p:tav tm="100000">
                                          <p:val>
                                            <p:strVal val="#ppt_x"/>
                                          </p:val>
                                        </p:tav>
                                      </p:tavLst>
                                    </p:anim>
                                    <p:anim calcmode="lin" valueType="num">
                                      <p:cBhvr>
                                        <p:cTn id="1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9788326"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Ⅲ] </a:t>
            </a:r>
            <a:r>
              <a:rPr lang="zh-CN" altLang="en-US" sz="4000" dirty="0">
                <a:solidFill>
                  <a:schemeClr val="tx1">
                    <a:lumMod val="50000"/>
                    <a:lumOff val="50000"/>
                  </a:schemeClr>
                </a:solidFill>
                <a:latin typeface="微软雅黑" pitchFamily="34" charset="-122"/>
                <a:ea typeface="微软雅黑" pitchFamily="34" charset="-122"/>
              </a:rPr>
              <a:t>填入下面文段空白处的词语，最恰当的一组是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有的人在填报高考志愿时选报热门专业， 理由是能学以致用，</a:t>
            </a:r>
            <a:r>
              <a:rPr lang="en-US" altLang="zh-CN" sz="4000" dirty="0">
                <a:solidFill>
                  <a:schemeClr val="tx1">
                    <a:lumMod val="50000"/>
                    <a:lumOff val="50000"/>
                  </a:schemeClr>
                </a:solidFill>
                <a:latin typeface="微软雅黑" pitchFamily="34" charset="-122"/>
                <a:ea typeface="微软雅黑" pitchFamily="34" charset="-122"/>
              </a:rPr>
              <a:t>____①____</a:t>
            </a:r>
            <a:r>
              <a:rPr lang="zh-CN" altLang="en-US" sz="4000" dirty="0">
                <a:solidFill>
                  <a:schemeClr val="tx1">
                    <a:lumMod val="50000"/>
                    <a:lumOff val="50000"/>
                  </a:schemeClr>
                </a:solidFill>
                <a:latin typeface="微软雅黑" pitchFamily="34" charset="-122"/>
                <a:ea typeface="微软雅黑" pitchFamily="34" charset="-122"/>
              </a:rPr>
              <a:t>是一种误解。 学以致用的真正含义是将学到的知识用于实践，</a:t>
            </a:r>
            <a:r>
              <a:rPr lang="en-US" altLang="zh-CN" sz="4000" dirty="0">
                <a:solidFill>
                  <a:schemeClr val="tx1">
                    <a:lumMod val="50000"/>
                    <a:lumOff val="50000"/>
                  </a:schemeClr>
                </a:solidFill>
                <a:latin typeface="微软雅黑" pitchFamily="34" charset="-122"/>
                <a:ea typeface="微软雅黑" pitchFamily="34" charset="-122"/>
              </a:rPr>
              <a:t>____②____</a:t>
            </a:r>
            <a:r>
              <a:rPr lang="zh-CN" altLang="en-US" sz="4000" dirty="0">
                <a:solidFill>
                  <a:schemeClr val="tx1">
                    <a:lumMod val="50000"/>
                    <a:lumOff val="50000"/>
                  </a:schemeClr>
                </a:solidFill>
                <a:latin typeface="微软雅黑" pitchFamily="34" charset="-122"/>
                <a:ea typeface="微软雅黑" pitchFamily="34" charset="-122"/>
              </a:rPr>
              <a:t>不是看什么东西有用才决定去学。屏弃功利性</a:t>
            </a:r>
            <a:r>
              <a:rPr lang="en-US" altLang="zh-CN" sz="4000" dirty="0">
                <a:solidFill>
                  <a:schemeClr val="tx1">
                    <a:lumMod val="50000"/>
                    <a:lumOff val="50000"/>
                  </a:schemeClr>
                </a:solidFill>
                <a:latin typeface="微软雅黑" pitchFamily="34" charset="-122"/>
                <a:ea typeface="微软雅黑" pitchFamily="34" charset="-122"/>
              </a:rPr>
              <a:t>____③____</a:t>
            </a:r>
            <a:r>
              <a:rPr lang="zh-CN" altLang="en-US" sz="4000" dirty="0">
                <a:solidFill>
                  <a:schemeClr val="tx1">
                    <a:lumMod val="50000"/>
                    <a:lumOff val="50000"/>
                  </a:schemeClr>
                </a:solidFill>
                <a:latin typeface="微软雅黑" pitchFamily="34" charset="-122"/>
                <a:ea typeface="微软雅黑" pitchFamily="34" charset="-122"/>
              </a:rPr>
              <a:t>使人抱着乐观的态度去学习；</a:t>
            </a:r>
            <a:r>
              <a:rPr lang="en-US" altLang="zh-CN" sz="4000" dirty="0">
                <a:solidFill>
                  <a:schemeClr val="tx1">
                    <a:lumMod val="50000"/>
                    <a:lumOff val="50000"/>
                  </a:schemeClr>
                </a:solidFill>
                <a:latin typeface="微软雅黑" pitchFamily="34" charset="-122"/>
                <a:ea typeface="微软雅黑" pitchFamily="34" charset="-122"/>
              </a:rPr>
              <a:t>____④____</a:t>
            </a:r>
            <a:r>
              <a:rPr lang="zh-CN" altLang="en-US" sz="4000" dirty="0">
                <a:solidFill>
                  <a:schemeClr val="tx1">
                    <a:lumMod val="50000"/>
                    <a:lumOff val="50000"/>
                  </a:schemeClr>
                </a:solidFill>
                <a:latin typeface="微软雅黑" pitchFamily="34" charset="-122"/>
                <a:ea typeface="微软雅黑" pitchFamily="34" charset="-122"/>
              </a:rPr>
              <a:t>有用才去学习会使人产生心理负担，</a:t>
            </a:r>
            <a:r>
              <a:rPr lang="en-US" altLang="zh-CN" sz="4000" dirty="0">
                <a:solidFill>
                  <a:schemeClr val="tx1">
                    <a:lumMod val="50000"/>
                    <a:lumOff val="50000"/>
                  </a:schemeClr>
                </a:solidFill>
                <a:latin typeface="微软雅黑" pitchFamily="34" charset="-122"/>
                <a:ea typeface="微软雅黑" pitchFamily="34" charset="-122"/>
              </a:rPr>
              <a:t>____⑤____</a:t>
            </a:r>
            <a:r>
              <a:rPr lang="zh-CN" altLang="en-US" sz="4000" dirty="0">
                <a:solidFill>
                  <a:schemeClr val="tx1">
                    <a:lumMod val="50000"/>
                    <a:lumOff val="50000"/>
                  </a:schemeClr>
                </a:solidFill>
                <a:latin typeface="微软雅黑" pitchFamily="34" charset="-122"/>
                <a:ea typeface="微软雅黑" pitchFamily="34" charset="-122"/>
              </a:rPr>
              <a:t>总要担心以后会不会真的有用。抱着功利之心去挑选专业，往往会牺牲自己真正的兴趣，</a:t>
            </a:r>
            <a:r>
              <a:rPr lang="en-US" altLang="zh-CN" sz="4000" dirty="0">
                <a:solidFill>
                  <a:schemeClr val="tx1">
                    <a:lumMod val="50000"/>
                    <a:lumOff val="50000"/>
                  </a:schemeClr>
                </a:solidFill>
                <a:latin typeface="微软雅黑" pitchFamily="34" charset="-122"/>
                <a:ea typeface="微软雅黑" pitchFamily="34" charset="-122"/>
              </a:rPr>
              <a:t>____⑥____</a:t>
            </a:r>
            <a:r>
              <a:rPr lang="zh-CN" altLang="en-US" sz="4000" dirty="0">
                <a:solidFill>
                  <a:schemeClr val="tx1">
                    <a:lumMod val="50000"/>
                    <a:lumOff val="50000"/>
                  </a:schemeClr>
                </a:solidFill>
                <a:latin typeface="微软雅黑" pitchFamily="34" charset="-122"/>
                <a:ea typeface="微软雅黑" pitchFamily="34" charset="-122"/>
              </a:rPr>
              <a:t>毕业后谋到了不错的职位，也不一定就工作得很开心。</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00000" cy="4093428"/>
          </a:xfrm>
          <a:prstGeom prst="rect">
            <a:avLst/>
          </a:prstGeom>
          <a:noFill/>
        </p:spPr>
        <p:txBody>
          <a:bodyPr wrap="square" rtlCol="0">
            <a:spAutoFit/>
          </a:bodyPr>
          <a:lstStyle/>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13.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在下面一段文字横线处补写恰当的语句，使整段文字语意完整连贯，内容贴切，逻辑严密。每处不超过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大家都知道，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__①__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，倘若呼吸停止，生命也将终结。人体通过呼吸，</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__②__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，排出二氧化碳。那你可知道土壤也有呼吸？土壤呼吸和人的呼吸一样，也是一个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__③__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的过程。</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6373118"/>
            <a:ext cx="19800000" cy="50120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49682" y="6373118"/>
            <a:ext cx="19773518"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一个人活着就必须呼吸　②从大气中吸入氧气　③吸入氧气释放二氧化碳</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本题考查语言表达连贯的能力。解答此题时，首先要把握语段的整体意思，其次分析前后语境，再次要具备相关的科学常识。①处，根据“倘若呼吸停止”“生命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终结”可分析出“生命不终结”“呼吸”的信息；②处，根据“排出”可分析出“吸入”的信息，根据科学常识，分析出“吸入氧气”的信息； ③处根据“和人的呼吸一样”“也”，分析出“吸入氧气排出二氧化碳”的信息。最后将分析出的信息按照字数要求整合成句即可。</a:t>
            </a:r>
          </a:p>
        </p:txBody>
      </p:sp>
    </p:spTree>
    <p:extLst>
      <p:ext uri="{BB962C8B-B14F-4D97-AF65-F5344CB8AC3E}">
        <p14:creationId xmlns:p14="http://schemas.microsoft.com/office/powerpoint/2010/main" xmlns="" val="23704652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strVal val="#ppt_x"/>
                                          </p:val>
                                        </p:tav>
                                        <p:tav tm="100000">
                                          <p:val>
                                            <p:strVal val="#ppt_x"/>
                                          </p:val>
                                        </p:tav>
                                      </p:tavLst>
                                    </p:anim>
                                    <p:anim calcmode="lin" valueType="num">
                                      <p:cBhvr>
                                        <p:cTn id="16"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2059953" y="4016108"/>
            <a:ext cx="19894449" cy="5693866"/>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技法</a:t>
            </a:r>
            <a:r>
              <a:rPr lang="en-US" altLang="zh-CN" sz="4000" b="1" dirty="0">
                <a:solidFill>
                  <a:schemeClr val="tx1">
                    <a:lumMod val="50000"/>
                    <a:lumOff val="50000"/>
                  </a:schemeClr>
                </a:solidFill>
                <a:latin typeface="微软雅黑" pitchFamily="34" charset="-122"/>
                <a:ea typeface="微软雅黑" pitchFamily="34" charset="-122"/>
              </a:rPr>
              <a:t>8</a:t>
            </a:r>
            <a:r>
              <a:rPr lang="zh-CN" altLang="en-US" sz="4000" b="1" dirty="0">
                <a:solidFill>
                  <a:schemeClr val="tx1">
                    <a:lumMod val="50000"/>
                    <a:lumOff val="50000"/>
                  </a:schemeClr>
                </a:solidFill>
                <a:latin typeface="微软雅黑" pitchFamily="34" charset="-122"/>
                <a:ea typeface="微软雅黑" pitchFamily="34" charset="-122"/>
              </a:rPr>
              <a:t>　连贯选择题金手指</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抓中心</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一个句群，虽然由若干句子组成，却表述一个中心，句序的安排必然围绕这一中心。因此抓住了句群的中心，就抓住了关键，对句序的认识就会由暗到明。分析句子的性质和作用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如总领句、总结句、过渡句、解说句、观点句、材料句等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，是抓准中心的重要手段。一个句群的中心，大多用一个关键句表达。这一关键句往往放在句首或者句尾。</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626599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94962"/>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a:t>
            </a:r>
            <a:r>
              <a:rPr lang="zh-CN" altLang="en-US" sz="4000" b="1"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语境排序</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填入下面横线处的句子，与上下文衔接最恰当的一组是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我爱小池，也爱溪流，是因为我爱它们的“清”和“远”。</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。像一位开朗活泼的姑娘，唱着欢快的歌儿，踏着轻快的脚步，走出群山迎接朝阳和大海。</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①几种颜色的小鱼穿行其间，历历可数</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②溪流蜿蜒，如一条银蛇</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③小池清澈见底，汪汪一碧，宛如一块温润的碧玉</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④时隐时现，游向远方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⑤绿油油的水草在水底轻轻晃动</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③⑤①④②</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B. ②③①⑤④   C. ②④③⑤①   D. ③⑤①②④</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065936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290291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首先抓住语段开头的关键句“我爱小池，也爱溪流，是因为我爱它们的‘清’和‘远’”。所填的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个句子以“清”和“远”为中心可归为两个句群，其中③⑤①为一个句群，其中心为“清”，②④为一个句群，其中心为“远”。根据开头关键句中“清”“远”的先后顺序，可确定③⑤①在前，②④在后。故选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p>
        </p:txBody>
      </p:sp>
    </p:spTree>
    <p:extLst>
      <p:ext uri="{BB962C8B-B14F-4D97-AF65-F5344CB8AC3E}">
        <p14:creationId xmlns:p14="http://schemas.microsoft.com/office/powerpoint/2010/main" xmlns="" val="28347580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抓思路</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从总体上看，句群小层次一般呈现出相并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并列、对照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、相承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顺接、层进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、相属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总分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关系；从局部看，句与句之间往往呈现出并列、承接、解说、对比、递进、转折、因果、总分等逻辑关系。理顺句序，要尽可能多地确定出必然相连接的句子，找到“句链”。从文体来看，记叙文常常以时间或空间为顺序；议论文常常把观点句放在前面，把材料句放在中间，把总结句放在后面，结构形式或总分，或并列，或对照，或层进；说明文同议论文一样，往往把事理句放在前面，把材料句放在后面，因为材料是用来说明事理的，材料的内部又遵循一定的顺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时间、空间、逻辑等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0712061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94962"/>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2.</a:t>
            </a:r>
            <a:r>
              <a:rPr lang="zh-CN" altLang="en-US" sz="4000" b="1"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无语境排序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把下列句子组成语意连贯的语段，排序最恰当的一组是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艺术家富于感情，单凭直觉思维；他恍然大悟，无须推理。</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②这种看法未免有点武断，甚至是错误的。</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③真正的科学家，既有推理能力，也有相当的想象力，有时还会越过复杂的推理而直接得到答案；否则，他的科学研究也会受到影响。</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④人们习惯于把艺术和科学说成是毫无内在联系的完全不同的东西。</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⑤真正的艺术家，既有想象力，也有相当的推理能力，并且深知自己的作为；否则，他的艺术创作会受到影响。</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⑥科学家相当冷静，光靠理性思维；他循序论证，无须想象。</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①⑥②④⑤③  B. ①⑥④②③⑤      C. ④①⑥②⑤③  D. ④②①⑥⑤③</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5869586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18778"/>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本题考查语言表达连贯的能力。根据语句的逻辑关系，语段为“先总后分”的结构。④提出“人们习惯于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总观点，所以④应排在最前；①单独解释“艺术家”，⑥单独解释“科学家”，①⑥都是“分说”的一部分，而④先提及“艺术”后提及“科学”，所以，在分说部分，需要先阐明“艺术家”，后阐明“科学家”，因此①紧跟④，⑥紧跟①；“这种看法”指的是④①⑥，接②顺理成章；接下来再按顺序分述艺术家与科学家的特点。所以排序最恰当的是④①⑥②⑤③。</a:t>
            </a:r>
          </a:p>
        </p:txBody>
      </p:sp>
    </p:spTree>
    <p:extLst>
      <p:ext uri="{BB962C8B-B14F-4D97-AF65-F5344CB8AC3E}">
        <p14:creationId xmlns:p14="http://schemas.microsoft.com/office/powerpoint/2010/main" xmlns="" val="4080370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抓标志</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一个语段中往往会有一些显示语句排序先后的标志性词语，它们主要是：①显示层次的词语，如“首先”“其次”“再次”等；②表示时间先后的词语，如“先前”与“后来”、“过去”“现在”与“将来”等；③表示承前叙述的衔接性词语，如“所谓”“同时”“换句话说”“与此相反”等；④表示举例的词语，如“例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用在举例前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、“诸如此类”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用在举例后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等；⑤表示指代意义的词语，如“这些”“上述”等；⑥显示复句分句间意义关系的关联词语，如“因为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所以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虽然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但是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就</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等；⑦提示结论的词语，如“总之”“综上所述”“由此看来”等。抓住这些标志，有时就能直接找到答案，或至少能够帮助我们明确语段中联系最紧密的句子的顺序。</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806975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94962"/>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技法小练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语境排序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依次填入下面一段文字横线处的语句，衔接最恰当的一组是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过去的儿童教育是注入式教育，只要把种种的死知识、死教训装入他们头脑中，就以为满足。</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。儿童自由的读物，实在极少。我们出版这个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儿童世界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的目的就在于弥补这个缺憾。</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①教师教一课，他们就读一课</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②刻板庄严的教科书，就是儿童的唯一读物</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③我们虽知道之前的不对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④然而小学里的教育仍旧不能十分吸引儿童</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⑤而且各种教育，仍旧是被动的，不是主动的</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⑥也想尽办法去培养儿童的兴趣</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③⑥④②⑤①  B. ③⑥④⑤②① C. ①③⑥④⑤②  D. ①③⑤⑥④②</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021087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18778"/>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这是个议论性语段，语段围绕着“为什么要出版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儿童世界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这个读物”展开论述。从内容上看，先说“我们”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出版者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的认识，后说小学里的现状，以便说明“我们”为什么要出版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儿童世界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个读物。解答此题，要抓住“虽”“也”“然而”“而且”这几个标志性的词语，可将顺序排列为③⑥④⑤；根据分号这一标识可知，句②应紧跟它们之后。句①正好与后文“儿童自由的读物，实在极少”相连接，故句①应填在最后一空。</a:t>
            </a:r>
          </a:p>
        </p:txBody>
      </p:sp>
    </p:spTree>
    <p:extLst>
      <p:ext uri="{BB962C8B-B14F-4D97-AF65-F5344CB8AC3E}">
        <p14:creationId xmlns:p14="http://schemas.microsoft.com/office/powerpoint/2010/main" xmlns="" val="23236946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7760765"/>
            <a:ext cx="19800000" cy="3194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7760765"/>
            <a:ext cx="20162265"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本题考查语言表达准确、简明、连贯、得体，能力层级为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第②处无转折关系，因为有“不是”一词。第③处填入“要”“就是”不连贯，也不通顺。第④处不表示假设。④与⑤表示因果关系，“因”在后，“果”在前。第⑥处与后面句中的“也”构成假设，填入“即使”。</a:t>
            </a:r>
          </a:p>
        </p:txBody>
      </p:sp>
      <p:graphicFrame>
        <p:nvGraphicFramePr>
          <p:cNvPr id="9" name="表格 8"/>
          <p:cNvGraphicFramePr>
            <a:graphicFrameLocks noGrp="1"/>
          </p:cNvGraphicFramePr>
          <p:nvPr>
            <p:extLst>
              <p:ext uri="{D42A27DB-BD31-4B8C-83A1-F6EECF244321}">
                <p14:modId xmlns:p14="http://schemas.microsoft.com/office/powerpoint/2010/main" xmlns="" val="2580998179"/>
              </p:ext>
            </p:extLst>
          </p:nvPr>
        </p:nvGraphicFramePr>
        <p:xfrm>
          <a:off x="2023200" y="3132758"/>
          <a:ext cx="19038718" cy="4316436"/>
        </p:xfrm>
        <a:graphic>
          <a:graphicData uri="http://schemas.openxmlformats.org/drawingml/2006/table">
            <a:tbl>
              <a:tblPr>
                <a:tableStyleId>{5C22544A-7EE6-4342-B048-85BDC9FD1C3A}</a:tableStyleId>
              </a:tblPr>
              <a:tblGrid>
                <a:gridCol w="2072963">
                  <a:extLst>
                    <a:ext uri="{9D8B030D-6E8A-4147-A177-3AD203B41FA5}">
                      <a16:colId xmlns="" xmlns:a16="http://schemas.microsoft.com/office/drawing/2014/main" val="3693862873"/>
                    </a:ext>
                  </a:extLst>
                </a:gridCol>
                <a:gridCol w="2164415">
                  <a:extLst>
                    <a:ext uri="{9D8B030D-6E8A-4147-A177-3AD203B41FA5}">
                      <a16:colId xmlns="" xmlns:a16="http://schemas.microsoft.com/office/drawing/2014/main" val="4024611924"/>
                    </a:ext>
                  </a:extLst>
                </a:gridCol>
                <a:gridCol w="2960268">
                  <a:extLst>
                    <a:ext uri="{9D8B030D-6E8A-4147-A177-3AD203B41FA5}">
                      <a16:colId xmlns="" xmlns:a16="http://schemas.microsoft.com/office/drawing/2014/main" val="809961544"/>
                    </a:ext>
                  </a:extLst>
                </a:gridCol>
                <a:gridCol w="2960268">
                  <a:extLst>
                    <a:ext uri="{9D8B030D-6E8A-4147-A177-3AD203B41FA5}">
                      <a16:colId xmlns="" xmlns:a16="http://schemas.microsoft.com/office/drawing/2014/main" val="1466066381"/>
                    </a:ext>
                  </a:extLst>
                </a:gridCol>
                <a:gridCol w="2960268">
                  <a:extLst>
                    <a:ext uri="{9D8B030D-6E8A-4147-A177-3AD203B41FA5}">
                      <a16:colId xmlns="" xmlns:a16="http://schemas.microsoft.com/office/drawing/2014/main" val="2205114969"/>
                    </a:ext>
                  </a:extLst>
                </a:gridCol>
                <a:gridCol w="2960268">
                  <a:extLst>
                    <a:ext uri="{9D8B030D-6E8A-4147-A177-3AD203B41FA5}">
                      <a16:colId xmlns="" xmlns:a16="http://schemas.microsoft.com/office/drawing/2014/main" val="4260687783"/>
                    </a:ext>
                  </a:extLst>
                </a:gridCol>
                <a:gridCol w="2960268">
                  <a:extLst>
                    <a:ext uri="{9D8B030D-6E8A-4147-A177-3AD203B41FA5}">
                      <a16:colId xmlns="" xmlns:a16="http://schemas.microsoft.com/office/drawing/2014/main" val="2118573115"/>
                    </a:ext>
                  </a:extLst>
                </a:gridCol>
              </a:tblGrid>
              <a:tr h="933641">
                <a:tc>
                  <a:txBody>
                    <a:bodyPr/>
                    <a:lstStyle/>
                    <a:p>
                      <a:pPr marL="0" algn="ctr" defTabSz="2119122" rtl="0" eaLnBrk="1" latinLnBrk="0" hangingPunct="1">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 </a:t>
                      </a:r>
                      <a:endParaRPr lang="zh-CN" altLang="en-US" sz="40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①</a:t>
                      </a:r>
                      <a:endParaRPr lang="zh-CN" altLang="en-US" sz="40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②</a:t>
                      </a:r>
                      <a:endParaRPr lang="zh-CN" altLang="en-US" sz="40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③</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④</a:t>
                      </a:r>
                      <a:endParaRPr lang="zh-CN" altLang="en-US" sz="40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⑤</a:t>
                      </a:r>
                      <a:endParaRPr lang="zh-CN" altLang="en-US" sz="40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⑥</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272676465"/>
                  </a:ext>
                </a:extLst>
              </a:tr>
              <a:tr h="885106">
                <a:tc>
                  <a:txBody>
                    <a:bodyPr/>
                    <a:lstStyle/>
                    <a:p>
                      <a:pPr marL="0" algn="ctr" defTabSz="2119122" rtl="0" eaLnBrk="1" latinLnBrk="0" hangingPunct="1">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A</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其实这</a:t>
                      </a: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而</a:t>
                      </a: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要</a:t>
                      </a: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确定</a:t>
                      </a:r>
                    </a:p>
                  </a:txBody>
                  <a:tcPr marL="68580" marR="68580" marT="0" marB="0" anchor="ctr"/>
                </a:tc>
                <a:tc>
                  <a:txBody>
                    <a:bodyPr/>
                    <a:lstStyle/>
                    <a:p>
                      <a:pPr marL="0" algn="ctr" defTabSz="2119122" rtl="0" eaLnBrk="1" latinLnBrk="0" hangingPunct="1">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所以</a:t>
                      </a:r>
                    </a:p>
                  </a:txBody>
                  <a:tcPr marL="68580" marR="68580" marT="0" marB="0" anchor="ctr"/>
                </a:tc>
                <a:tc>
                  <a:txBody>
                    <a:bodyPr/>
                    <a:lstStyle/>
                    <a:p>
                      <a:pPr marL="0" algn="ctr" defTabSz="2119122" rtl="0" eaLnBrk="1" latinLnBrk="0" hangingPunct="1">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a:t>
                      </a:r>
                      <a:endParaRPr lang="zh-CN" altLang="en-US" sz="40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3956115927"/>
                  </a:ext>
                </a:extLst>
              </a:tr>
              <a:tr h="832563">
                <a:tc>
                  <a:txBody>
                    <a:bodyPr/>
                    <a:lstStyle/>
                    <a:p>
                      <a:pPr marL="0" algn="ctr" defTabSz="2119122" rtl="0" eaLnBrk="1" latinLnBrk="0" hangingPunct="1">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B</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这其实</a:t>
                      </a:r>
                    </a:p>
                  </a:txBody>
                  <a:tcPr marL="68580" marR="68580" marT="0" marB="0" anchor="ctr"/>
                </a:tc>
                <a:tc>
                  <a:txBody>
                    <a:bodyPr/>
                    <a:lstStyle/>
                    <a:p>
                      <a:pPr marL="0" algn="ctr" defTabSz="2119122" rtl="0" eaLnBrk="1" latinLnBrk="0" hangingPunct="1">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能</a:t>
                      </a: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认为</a:t>
                      </a: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因为</a:t>
                      </a:r>
                    </a:p>
                  </a:txBody>
                  <a:tcPr marL="68580" marR="68580" marT="0" marB="0" anchor="ctr"/>
                </a:tc>
                <a:tc>
                  <a:txBody>
                    <a:bodyPr/>
                    <a:lstStyle/>
                    <a:p>
                      <a:pPr marL="0" algn="ctr" defTabSz="2119122" rtl="0" eaLnBrk="1" latinLnBrk="0" hangingPunct="1">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即使</a:t>
                      </a:r>
                    </a:p>
                  </a:txBody>
                  <a:tcPr marL="68580" marR="68580" marT="0" marB="0" anchor="ctr"/>
                </a:tc>
                <a:extLst>
                  <a:ext uri="{0D108BD9-81ED-4DB2-BD59-A6C34878D82A}">
                    <a16:rowId xmlns="" xmlns:a16="http://schemas.microsoft.com/office/drawing/2014/main" val="495341832"/>
                  </a:ext>
                </a:extLst>
              </a:tr>
              <a:tr h="832563">
                <a:tc>
                  <a:txBody>
                    <a:bodyPr/>
                    <a:lstStyle/>
                    <a:p>
                      <a:pPr marL="0" algn="ctr" defTabSz="2119122" rtl="0" eaLnBrk="1" latinLnBrk="0" hangingPunct="1">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C</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实际上</a:t>
                      </a:r>
                    </a:p>
                  </a:txBody>
                  <a:tcPr marL="68580" marR="68580" marT="0" marB="0" anchor="ctr"/>
                </a:tc>
                <a:tc>
                  <a:txBody>
                    <a:bodyPr/>
                    <a:lstStyle/>
                    <a:p>
                      <a:pPr marL="0" algn="ctr" defTabSz="2119122" rtl="0" eaLnBrk="1" latinLnBrk="0" hangingPunct="1">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却</a:t>
                      </a:r>
                    </a:p>
                  </a:txBody>
                  <a:tcPr marL="68580" marR="68580" marT="0" marB="0" anchor="ctr"/>
                </a:tc>
                <a:tc>
                  <a:txBody>
                    <a:bodyPr/>
                    <a:lstStyle/>
                    <a:p>
                      <a:pPr marL="0" algn="ctr" defTabSz="2119122" rtl="0" eaLnBrk="1" latinLnBrk="0" hangingPunct="1">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会</a:t>
                      </a:r>
                    </a:p>
                  </a:txBody>
                  <a:tcPr marL="68580" marR="68580" marT="0" marB="0" anchor="ctr"/>
                </a:tc>
                <a:tc>
                  <a:txBody>
                    <a:bodyPr/>
                    <a:lstStyle/>
                    <a:p>
                      <a:pPr marL="0" algn="ctr" defTabSz="2119122" rtl="0" eaLnBrk="1" latinLnBrk="0" hangingPunct="1">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可能</a:t>
                      </a: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就是</a:t>
                      </a:r>
                    </a:p>
                  </a:txBody>
                  <a:tcPr marL="68580" marR="68580" marT="0" marB="0" anchor="ctr"/>
                </a:tc>
                <a:extLst>
                  <a:ext uri="{0D108BD9-81ED-4DB2-BD59-A6C34878D82A}">
                    <a16:rowId xmlns="" xmlns:a16="http://schemas.microsoft.com/office/drawing/2014/main" val="757988903"/>
                  </a:ext>
                </a:extLst>
              </a:tr>
              <a:tr h="832563">
                <a:tc>
                  <a:txBody>
                    <a:bodyPr/>
                    <a:lstStyle/>
                    <a:p>
                      <a:pPr marL="0" algn="ctr" defTabSz="2119122" rtl="0" eaLnBrk="1" latinLnBrk="0" hangingPunct="1">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D</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这</a:t>
                      </a: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当然</a:t>
                      </a:r>
                    </a:p>
                  </a:txBody>
                  <a:tcPr marL="68580" marR="68580" marT="0" marB="0" anchor="ctr"/>
                </a:tc>
                <a:tc>
                  <a:txBody>
                    <a:bodyPr/>
                    <a:lstStyle/>
                    <a:p>
                      <a:pPr marL="0" algn="ctr" defTabSz="2119122" rtl="0" eaLnBrk="1" latinLnBrk="0" hangingPunct="1">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就是</a:t>
                      </a:r>
                    </a:p>
                  </a:txBody>
                  <a:tcPr marL="68580" marR="68580" marT="0" marB="0" anchor="ctr"/>
                </a:tc>
                <a:tc>
                  <a:txBody>
                    <a:bodyPr/>
                    <a:lstStyle/>
                    <a:p>
                      <a:pPr marL="0" algn="ctr" defTabSz="2119122" rtl="0" eaLnBrk="1" latinLnBrk="0" hangingPunct="1">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如果</a:t>
                      </a:r>
                    </a:p>
                  </a:txBody>
                  <a:tcPr marL="68580" marR="68580" marT="0" marB="0" anchor="ctr"/>
                </a:tc>
                <a:tc>
                  <a:txBody>
                    <a:bodyPr/>
                    <a:lstStyle/>
                    <a:p>
                      <a:pPr marL="0" algn="ctr" defTabSz="2119122" rtl="0" eaLnBrk="1" latinLnBrk="0" hangingPunct="1">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虽然</a:t>
                      </a:r>
                    </a:p>
                  </a:txBody>
                  <a:tcPr marL="68580" marR="68580" marT="0" marB="0" anchor="ctr"/>
                </a:tc>
                <a:extLst>
                  <a:ext uri="{0D108BD9-81ED-4DB2-BD59-A6C34878D82A}">
                    <a16:rowId xmlns="" xmlns:a16="http://schemas.microsoft.com/office/drawing/2014/main" val="1337585888"/>
                  </a:ext>
                </a:extLst>
              </a:tr>
            </a:tbl>
          </a:graphicData>
        </a:graphic>
      </p:graphicFrame>
    </p:spTree>
    <p:extLst>
      <p:ext uri="{BB962C8B-B14F-4D97-AF65-F5344CB8AC3E}">
        <p14:creationId xmlns:p14="http://schemas.microsoft.com/office/powerpoint/2010/main" xmlns="" val="3484209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692771"/>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技法</a:t>
            </a:r>
            <a:r>
              <a:rPr lang="en-US" altLang="zh-CN" sz="4000" b="1" dirty="0">
                <a:solidFill>
                  <a:schemeClr val="tx1">
                    <a:lumMod val="50000"/>
                    <a:lumOff val="50000"/>
                  </a:schemeClr>
                </a:solidFill>
                <a:latin typeface="微软雅黑" pitchFamily="34" charset="-122"/>
                <a:ea typeface="微软雅黑" pitchFamily="34" charset="-122"/>
              </a:rPr>
              <a:t>9</a:t>
            </a:r>
            <a:r>
              <a:rPr lang="zh-CN" altLang="en-US" sz="4000" b="1" dirty="0">
                <a:solidFill>
                  <a:schemeClr val="tx1">
                    <a:lumMod val="50000"/>
                    <a:lumOff val="50000"/>
                  </a:schemeClr>
                </a:solidFill>
                <a:latin typeface="微软雅黑" pitchFamily="34" charset="-122"/>
                <a:ea typeface="微软雅黑" pitchFamily="34" charset="-122"/>
              </a:rPr>
              <a:t>　“三思一读”答对语句补写题</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32770" name="Picture 2" descr="T2A"/>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04580" y="4068862"/>
            <a:ext cx="11017224" cy="7514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745248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2770"/>
                                        </p:tgtEl>
                                        <p:attrNameLst>
                                          <p:attrName>style.visibility</p:attrName>
                                        </p:attrNameLst>
                                      </p:cBhvr>
                                      <p:to>
                                        <p:strVal val="visible"/>
                                      </p:to>
                                    </p:set>
                                    <p:animEffect transition="in" filter="fade">
                                      <p:cBhvr>
                                        <p:cTn id="13"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15677"/>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例</a:t>
            </a:r>
            <a:r>
              <a:rPr lang="zh-CN" altLang="en-US" sz="4000" dirty="0">
                <a:solidFill>
                  <a:schemeClr val="tx1">
                    <a:lumMod val="50000"/>
                    <a:lumOff val="50000"/>
                  </a:schemeClr>
                </a:solidFill>
                <a:latin typeface="微软雅黑" pitchFamily="34" charset="-122"/>
                <a:ea typeface="微软雅黑" pitchFamily="34" charset="-122"/>
              </a:rPr>
              <a:t>  在下面一段文字横线处补写恰当的语句，使整段文字语意完整连贯，内容贴切，逻辑严密。</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如果真的允许人体器官自由交易，</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，买方则是富人。</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？又有哪一个穷人能高价买得起肾？此外，卖了肾或其他器官又引起其他疾病，岂不成为社会负担？正因为这许多问题，即使在荷兰这样开放的国家，</a:t>
            </a:r>
            <a:r>
              <a:rPr lang="en-US" altLang="zh-CN" sz="4000" dirty="0">
                <a:solidFill>
                  <a:schemeClr val="tx1">
                    <a:lumMod val="50000"/>
                    <a:lumOff val="50000"/>
                  </a:schemeClr>
                </a:solidFill>
                <a:latin typeface="微软雅黑" pitchFamily="34" charset="-122"/>
                <a:ea typeface="微软雅黑" pitchFamily="34" charset="-122"/>
              </a:rPr>
              <a:t>__③__</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36605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技法演示</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一思文段大意。整个语段主要围绕“器官交易”这个关键词展开，大意是对“人体器官自由交易”的反对。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二思层次思路。此语段是一个议论性的语段，前半部分从三个层次论证人体器官自由交易的弊端，最后一句话阐明作者的观点。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三思内容句式。由后文“买方则是富人”可知，第①空应填入“卖方为穷人”之类的句子。第②空及下一句是对前文的解释，强调富人不会卖肾，穷人买不起高价的肾，而后文谈的是穷人，那么第②空自然应填富人。结合标点及下句的句式，可知第②空应使用反问句式。第③空是总结句，表明了作者的观点，前文谈的是器官自由交易的弊端，由此可知此处应填入“不允许人体器官的自由交易”等内容，又因为要与前文的关联词“即使”搭配，所以要在句首加上“也”字。</a:t>
            </a:r>
          </a:p>
        </p:txBody>
      </p:sp>
    </p:spTree>
    <p:extLst>
      <p:ext uri="{BB962C8B-B14F-4D97-AF65-F5344CB8AC3E}">
        <p14:creationId xmlns:p14="http://schemas.microsoft.com/office/powerpoint/2010/main" xmlns="" val="25251320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93209"/>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一读复查验证。检查补写后的内容是否符合题干要求，语言是否连贯，有无语病、是否简洁等。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答案印证</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卖方一定是穷人　②有哪一个富人肯把自己无用的另一个肾卖掉　③也不允许人体器官的自由交易</a:t>
            </a:r>
          </a:p>
        </p:txBody>
      </p:sp>
    </p:spTree>
    <p:extLst>
      <p:ext uri="{BB962C8B-B14F-4D97-AF65-F5344CB8AC3E}">
        <p14:creationId xmlns:p14="http://schemas.microsoft.com/office/powerpoint/2010/main" xmlns="" val="4235505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23200" y="9372202"/>
            <a:ext cx="19800000" cy="21134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技法小练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在下面一段文字横线处补写恰当的语句，使整段文字语意完整连贯，内容贴切，逻辑严密。每处不超过</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个字。</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塑料制品多属于一次性使用，用后即扔，</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，在公园、车站、影院、风景名胜区和公路铁路沿线随风飘扬着塑料袋、塑料薄膜、饮料瓶、包装填充物等塑料垃圾。自然界几乎没有能够消化降解塑料的细菌和酶，所以</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。不仅如此，</a:t>
            </a:r>
            <a:r>
              <a:rPr lang="en-US" altLang="zh-CN" sz="4000" dirty="0">
                <a:solidFill>
                  <a:schemeClr val="tx1">
                    <a:lumMod val="50000"/>
                    <a:lumOff val="50000"/>
                  </a:schemeClr>
                </a:solidFill>
                <a:latin typeface="微软雅黑" pitchFamily="34" charset="-122"/>
                <a:ea typeface="微软雅黑" pitchFamily="34" charset="-122"/>
              </a:rPr>
              <a:t>__③__</a:t>
            </a:r>
            <a:r>
              <a:rPr lang="zh-CN" altLang="en-US" sz="4000" dirty="0">
                <a:solidFill>
                  <a:schemeClr val="tx1">
                    <a:lumMod val="50000"/>
                    <a:lumOff val="50000"/>
                  </a:schemeClr>
                </a:solidFill>
                <a:latin typeface="微软雅黑" pitchFamily="34" charset="-122"/>
                <a:ea typeface="微软雅黑" pitchFamily="34" charset="-122"/>
              </a:rPr>
              <a:t>。当废旧塑料作为生活垃圾进入垃圾场被填埋或散落在田野进入土壤后，混在土壤中会影响土壤内的物质、热量的传递和微生物的生长，从而改变土壤的特性。</a:t>
            </a:r>
          </a:p>
        </p:txBody>
      </p:sp>
      <p:sp>
        <p:nvSpPr>
          <p:cNvPr id="9" name="矩形 8"/>
          <p:cNvSpPr/>
          <p:nvPr/>
        </p:nvSpPr>
        <p:spPr>
          <a:xfrm>
            <a:off x="2016707" y="9369021"/>
            <a:ext cx="19800000" cy="153272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塑料垃圾充斥于各种场所　②难以对其进行生物降解</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③塑料垃圾还改变土壤性质</a:t>
            </a:r>
          </a:p>
        </p:txBody>
      </p:sp>
    </p:spTree>
    <p:extLst>
      <p:ext uri="{BB962C8B-B14F-4D97-AF65-F5344CB8AC3E}">
        <p14:creationId xmlns:p14="http://schemas.microsoft.com/office/powerpoint/2010/main" xmlns="" val="13658812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18778"/>
            <a:ext cx="19800000"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思文段大意。读文段，抓住“塑料制品”“塑料垃圾”“改变土壤的特性”等关键词句，明确本段的主要内容是说塑料垃圾的产生和污染问题。二思层次思路。本段可分为两个层次，两个层次是并列的。第一层是第一句，是说塑料垃圾的产生，从内容上看第一空应是一个概括性总说句，是对本句后半部分的总说。第二层是说塑料垃圾的污染，第二空在污染产生的原因一句的后半部分，陈述主体是塑料垃圾。第三空在第三句，后面是对它的解说，应是一个总起句。三思内容句式。第一空，看前文，对象是“塑料制品”；观后文，是说“塑料垃圾”。瞻前顾后，第一空的对象当是“塑料垃圾”，塑料垃圾怎么样，由“在公园、车站、影院、风景名胜区和公路铁路沿线”等内容进行概括，就是“充斥四处”。第二空，既然前文说“几乎没有能够消化降解塑料的细菌和酶”，即说“塑料垃圾不能得到有效降解”，再承前文主语是“自然界”，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自然界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难以有效降解这些塑料垃圾”。第三空，承前文中的“不仅如此”，是说塑料垃圾的另外一个污染，扣后面语境“改变土壤”，即可说“塑料垃圾还会改变土壤特性”。</a:t>
            </a:r>
          </a:p>
        </p:txBody>
      </p:sp>
    </p:spTree>
    <p:extLst>
      <p:ext uri="{BB962C8B-B14F-4D97-AF65-F5344CB8AC3E}">
        <p14:creationId xmlns:p14="http://schemas.microsoft.com/office/powerpoint/2010/main" xmlns="" val="11173933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969496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依次填入下面一段文字横线处的语句，衔接最恰当的一组是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当代艺术博物馆近日举办名为“风物”的展览，展出了几位画家、摄影师的作品。</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，能启发我们发现身边的奇景和诗意。</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①因此无论多么微不足道的事物都可变成艺术主题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②展出的作品大都体现出用细节带出重点的风格特点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③彰显出艺术独具的神奇力量</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④作品展示的都是他们在美国南部腹地、新西兰北岛旅行时留下的记录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⑤内容从自然环境、建筑、各类标志，到人物、室内布置，覆盖面很广</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⑥而且带有叙事意味，每件作品都像日常世界的一个短篇故事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②⑥⑤④③①</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B. ②③①④⑤⑥  C. ④⑤②①⑥③  D. ④⑥⑤①③②</a:t>
            </a:r>
          </a:p>
        </p:txBody>
      </p:sp>
    </p:spTree>
    <p:extLst>
      <p:ext uri="{BB962C8B-B14F-4D97-AF65-F5344CB8AC3E}">
        <p14:creationId xmlns:p14="http://schemas.microsoft.com/office/powerpoint/2010/main" xmlns="" val="21538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8423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的能力。做这类题，既要“瞻前”，又要“顾后”。根据前文的语境，我们明显可以看出应先介绍展出作品的基本情况，④⑤句与前文衔接紧密；根据第二个空后的句号，可得知第三个空应该有主语，②句最为合适，然后再具体阐释这种“风格”，①⑥句与②衔接紧密，③句放在最后是对这种“风格”的评价。</a:t>
            </a:r>
          </a:p>
        </p:txBody>
      </p:sp>
    </p:spTree>
    <p:extLst>
      <p:ext uri="{BB962C8B-B14F-4D97-AF65-F5344CB8AC3E}">
        <p14:creationId xmlns:p14="http://schemas.microsoft.com/office/powerpoint/2010/main" xmlns="" val="23069235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9694962"/>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依次填入下面一段文字横线处的语句，衔接最恰当的一组是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在学校的日子里，我没有什么特别的感觉，</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。我默默地注视着学校红色的大门，由衷地感谢她带给我的一切。</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①很多时候你可能觉得今天跟昨天没什么不同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②这时你可能非常留恋过去的日子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③突然发现它写得真好</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④你回过头来，其实一切都在改变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⑤不禁哼出一句“月亮的脸偷偷地在改变”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⑥现在要离开这个工作了七年的学校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①②④⑤⑥③</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B. ①⑥②⑤③④    C. ⑥②⑤①④③   D. ⑥⑤③①④②</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910096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276774"/>
            <a:ext cx="19800000" cy="8390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73738" y="3276774"/>
            <a:ext cx="19850539"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是一道嵌入式的连贯题。解答此题，找好首句是关键。首句一般是承接上文、总领下文的句子。由给定的上文可知，⑥句是起始句。其次要注意上下文之间的照应、衔接。③句中的“它”是指⑤句里面的歌词，所以⑤③应放在一起；④句中的“改变”紧承①句中的“没什么不同”，所以①④应放在一起；②句中的“留恋”既与④句中的“改变”相承接，又和文段的尾句相吻合，所以②应放在最后。</a:t>
            </a:r>
          </a:p>
        </p:txBody>
      </p:sp>
    </p:spTree>
    <p:extLst>
      <p:ext uri="{BB962C8B-B14F-4D97-AF65-F5344CB8AC3E}">
        <p14:creationId xmlns:p14="http://schemas.microsoft.com/office/powerpoint/2010/main" xmlns="" val="2969902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填入下面一段文字横线处的语句，最恰当的一句是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辣，我们都不陌生，很多人无辣不欢甚至吃辣上瘾。这是因为辣椒素等辣味物质刺激舌头、口腔的神经末梢时，会在大脑中形成类似灼烧的感觉，机体就反射性地出现心跳加速、唾液及汗液分泌增多等现象，</a:t>
            </a:r>
            <a:r>
              <a:rPr lang="en-US" altLang="zh-CN" sz="4000" dirty="0">
                <a:solidFill>
                  <a:schemeClr val="tx1">
                    <a:lumMod val="50000"/>
                    <a:lumOff val="50000"/>
                  </a:schemeClr>
                </a:solidFill>
                <a:latin typeface="微软雅黑" pitchFamily="34" charset="-122"/>
                <a:ea typeface="微软雅黑" pitchFamily="34" charset="-122"/>
              </a:rPr>
              <a:t>__________</a:t>
            </a:r>
            <a:r>
              <a:rPr lang="zh-CN" altLang="en-US" sz="4000" dirty="0">
                <a:solidFill>
                  <a:schemeClr val="tx1">
                    <a:lumMod val="50000"/>
                    <a:lumOff val="50000"/>
                  </a:schemeClr>
                </a:solidFill>
                <a:latin typeface="微软雅黑" pitchFamily="34" charset="-122"/>
                <a:ea typeface="微软雅黑" pitchFamily="34" charset="-122"/>
              </a:rPr>
              <a:t>，内啡肽又促进多巴胺的分泌，多巴胺能在短时间内令人高度兴奋，带来“辣椒素快感”，慢慢地我们吃辣就上瘾了。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．大脑在这些兴奋性的刺激下把内啡肽释放出来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．内啡肽因这些兴奋性的刺激而被大脑释放出来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．这些兴奋性的刺激使大脑释放出内啡肽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．这些兴奋性的刺激使大脑把内啡肽释放出来</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xmlns=""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88742"/>
            <a:ext cx="19800000" cy="8094524"/>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依次填入下面一段文字横线处的语句，衔接最恰当的一组是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在我国古代，人们盛物用的器皿除陶器等之外，还有一种容器，是葫芦。</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①最早的记载见于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公刘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篇中“酌之用匏”的“匏”就是指葫芦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②用葫芦做容器是先民们认识自然、利用自然的结果</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③葫芦是一种葫芦科爬藤植物的果实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④葫芦成熟后，掏空里面的籽瓤，即可当容器使用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⑤它大多呈哑铃状，上面小下面大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⑥我国劳动人民使用葫芦盛物的历史非常悠久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⑥②③⑤④①</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B. ⑥①④②③⑤ C. ⑤③④①⑥②  D. ③⑤④⑥①②</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289515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23201" y="2920181"/>
            <a:ext cx="19799999" cy="81334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200" y="2920181"/>
            <a:ext cx="19800000"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本题考查语言表达的连贯能力。前文语境引出了“葫芦”，所以和前文衔接最好的就是③，说明葫芦是什么；接着⑤④分别介绍葫芦的形状和用途；然后再介绍使用葫芦的历史以及相关记载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——⑥①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；最后②是总结句，也是对开头的照应。</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7241685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9694962"/>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[2011·</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依次填入下面一段文字横线处的语句，衔接最恰当的一组是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我国是食品生产和消费大国，</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。这样才能有效解决食品安全领域损害群众利益的突出问题，切实增强消费安全感。</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①强化执法措施，严惩违法犯罪分子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②食品产业涉及环节多，哪一环出现漏洞都会给食品安全带来严重威胁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③创新食品安全监管机制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④坚决淘汰劣质企业，以震慑所有企业使之不敢越雷池半步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⑤保障食品安全需要生产经营者诚信自律，更需要严格的法律制度约束和有效监管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⑥因此，必须保持严厉打击违法违规行为的态势，及时消除各环节的隐患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②⑥①③④⑤  B. ②⑤⑥①④③  C. ⑤②⑥③①④  D. ⑤⑥②④③①</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487169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19901078"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132758"/>
            <a:ext cx="19800000"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⑤</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起领起作用，应位于开头；②⑥为因果关系；③①④是具体措施，先有机制，再有执法，之后才是淘汰、震慑。</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8973236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把下列句子组成语意连贯的语段，排序最恰当的一组是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读书风气其实就是一个社会的文化风气</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②我们今天的社会，可以说充满了浮躁气</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③扎扎实实做事情的人少了，走捷径、取巧的人多了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④甚至也是一个社会的道德风气的反映</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⑤在这种情况下，培养阅读的兴趣，形成读书风气，尤为重要。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⑥因为读书不仅使人获得知识，还可以使人变得安宁，减少浮躁气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②③①④⑤⑥</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B. ①④②③⑤⑥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①②⑤⑥④③  D. ③②⑥⑤①④</a:t>
            </a:r>
          </a:p>
        </p:txBody>
      </p:sp>
    </p:spTree>
    <p:extLst>
      <p:ext uri="{BB962C8B-B14F-4D97-AF65-F5344CB8AC3E}">
        <p14:creationId xmlns:p14="http://schemas.microsoft.com/office/powerpoint/2010/main" xmlns="" val="42130932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817470"/>
            <a:ext cx="19901078" cy="82361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2817470"/>
            <a:ext cx="19901078"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回答本题，可以使用排除法。①句是解释 “读书风气”的，从内容的角度判断，④表示递进关系应紧随其后。同样，从②句分析，这句话主要表述的是我们现在的社会充满了浮躁气，由此判断，解释浮躁气表现的③要在②的后面。由⑤中“这种情况”可知，⑤应排在③的后面。由此，即可确定答案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p>
        </p:txBody>
      </p:sp>
    </p:spTree>
    <p:extLst>
      <p:ext uri="{BB962C8B-B14F-4D97-AF65-F5344CB8AC3E}">
        <p14:creationId xmlns:p14="http://schemas.microsoft.com/office/powerpoint/2010/main" xmlns="" val="25689940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把下列句子组成语意连贯的语段，排序最恰当的一组是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更要用人生的尺度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②因为所受教育的不同，人生的面貌也会不同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③在一定意义上，人是教育的产物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④衡量一种教育的优劣，不但要用社会的尺度，看它能否为社会培养有用的人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⑤看它是拓展了还是缩减了受教育者的人生可能性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⑥当然，这里说的教育是广义的，不限于学校教育</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③②⑥④①⑤</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B. ④①⑤⑥②③  C. ④⑤②③①⑥  D. ③②④⑤⑥①</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699691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36563" y="2988741"/>
            <a:ext cx="19987715" cy="87346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2988742"/>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个句子都是围绕“人与教育的关系”这个话题来谈的。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个句子中，③总说“在一定意义上，人是教育的产物”，应作为这个语段的起始句；②是紧接着③的，两者构成因果关系；①⑤是紧接着④的，④与①⑤构成一组递进关系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有“不但要用”“更要用”的语言标志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的复句，进一步论证“人是教育的产物”。</a:t>
            </a:r>
          </a:p>
        </p:txBody>
      </p:sp>
    </p:spTree>
    <p:extLst>
      <p:ext uri="{BB962C8B-B14F-4D97-AF65-F5344CB8AC3E}">
        <p14:creationId xmlns:p14="http://schemas.microsoft.com/office/powerpoint/2010/main" xmlns="" val="21238168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根据所给材料的内容，在下面画线处补写恰当的句子。要求内容贴切，语意连贯，逻辑严密，语句通顺。不得照抄材料，每句不超过</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材料　司马迁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记载：“黄帝采首山铜，铸鼎于荆山下。”晋代王嘉在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拾遗记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中说：“神农采峻岭之铜，以为器。”如果这些史料可靠，则我们祖先大约在</a:t>
            </a:r>
            <a:r>
              <a:rPr lang="en-US" altLang="zh-CN" sz="4000" dirty="0">
                <a:solidFill>
                  <a:schemeClr val="tx1">
                    <a:lumMod val="50000"/>
                    <a:lumOff val="50000"/>
                  </a:schemeClr>
                </a:solidFill>
                <a:latin typeface="微软雅黑" pitchFamily="34" charset="-122"/>
                <a:ea typeface="微软雅黑" pitchFamily="34" charset="-122"/>
              </a:rPr>
              <a:t>5000</a:t>
            </a:r>
            <a:r>
              <a:rPr lang="zh-CN" altLang="en-US" sz="4000" dirty="0">
                <a:solidFill>
                  <a:schemeClr val="tx1">
                    <a:lumMod val="50000"/>
                    <a:lumOff val="50000"/>
                  </a:schemeClr>
                </a:solidFill>
                <a:latin typeface="微软雅黑" pitchFamily="34" charset="-122"/>
                <a:ea typeface="微软雅黑" pitchFamily="34" charset="-122"/>
              </a:rPr>
              <a:t>年前就开始使用铜器了。但是，考古学家一直没有发掘到可以确证是夏代之前的铜器。因此，这些记载还只能视为传说。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早在传说中的远古时期，</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。从传世文献记载来看，我国在夏代之前就已进入铜器时代，但是</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。上个世纪</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年代，考古工作者在河南偃师二里头一带发掘出了不少青铜器。经鉴定，这批青铜器的制作年代距离现在</a:t>
            </a:r>
            <a:r>
              <a:rPr lang="en-US" altLang="zh-CN" sz="4000" dirty="0">
                <a:solidFill>
                  <a:schemeClr val="tx1">
                    <a:lumMod val="50000"/>
                    <a:lumOff val="50000"/>
                  </a:schemeClr>
                </a:solidFill>
                <a:latin typeface="微软雅黑" pitchFamily="34" charset="-122"/>
                <a:ea typeface="微软雅黑" pitchFamily="34" charset="-122"/>
              </a:rPr>
              <a:t>3500</a:t>
            </a:r>
            <a:r>
              <a:rPr lang="zh-CN" altLang="en-US" sz="4000" dirty="0">
                <a:solidFill>
                  <a:schemeClr val="tx1">
                    <a:lumMod val="50000"/>
                    <a:lumOff val="50000"/>
                  </a:schemeClr>
                </a:solidFill>
                <a:latin typeface="微软雅黑" pitchFamily="34" charset="-122"/>
                <a:ea typeface="微软雅黑" pitchFamily="34" charset="-122"/>
              </a:rPr>
              <a:t>多年，这个时间大概是夏晚期。它们出土的地点正好是古书中所说的夏代开采铜矿之地，因此，可以确信，</a:t>
            </a:r>
            <a:r>
              <a:rPr lang="en-US" altLang="zh-CN" sz="4000" dirty="0">
                <a:solidFill>
                  <a:schemeClr val="tx1">
                    <a:lumMod val="50000"/>
                    <a:lumOff val="50000"/>
                  </a:schemeClr>
                </a:solidFill>
                <a:latin typeface="微软雅黑" pitchFamily="34" charset="-122"/>
                <a:ea typeface="微软雅黑" pitchFamily="34" charset="-122"/>
              </a:rPr>
              <a:t>__③__</a:t>
            </a:r>
            <a:r>
              <a:rPr lang="zh-CN" altLang="en-US"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2064566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88742"/>
            <a:ext cx="19597844"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24278" y="2988742"/>
            <a:ext cx="19597844"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我们的祖先就开始采掘铜矿，铸造铜器了　②这却一直没有得到考古发掘的证实　③我国至迟在夏晚期就已经开始使用铜器了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下面的文字是对上面材料的转换与扩展，填空时既要根据上面材料的内容，又要结合下面文字横线前后的语境。前两个横线的内容可以放在一起看。根据材料表述，远古时期，黄帝就已经采铜矿铸造铜器了；史料中有记载，我们祖先大约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5000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前就已经开始使用铜器了，但迄今为止考古学家没有找到考古发掘的证据。根据以上内容即可填出前两个空。最后一空是总结前面的话，前面是说已证实大概在夏晚期就有了不少青铜器，说明至少在这个时期人们已开始使用青铜器了，所以据此可以填出最后一空。</a:t>
            </a:r>
          </a:p>
        </p:txBody>
      </p:sp>
    </p:spTree>
    <p:extLst>
      <p:ext uri="{BB962C8B-B14F-4D97-AF65-F5344CB8AC3E}">
        <p14:creationId xmlns:p14="http://schemas.microsoft.com/office/powerpoint/2010/main" xmlns="" val="23064457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132758"/>
            <a:ext cx="19645450" cy="8529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3129576"/>
            <a:ext cx="19716888" cy="290291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本题考查语言表达连贯和选用句式的能力。根据上下文可知，横线前一句的宾语中心语是“现象”，后面所填的句子的主语也应是“现象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这些兴奋性的刺激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。“使大脑释放出内啡肽”和后面的“内啡肽又促进多巴胺的分泌”也是这样一种关系，如果用“使大脑把内啡肽释放出来”的句式，语意就不连贯了。</a:t>
            </a:r>
          </a:p>
        </p:txBody>
      </p:sp>
    </p:spTree>
    <p:extLst>
      <p:ext uri="{BB962C8B-B14F-4D97-AF65-F5344CB8AC3E}">
        <p14:creationId xmlns:p14="http://schemas.microsoft.com/office/powerpoint/2010/main" xmlns="" val="2090899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721633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 [2010·</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下面是关于“感恩教育”的评论文章中的一段文字。请根据上下文，补写画线处的内容。要求紧扣主题，语意连贯，表达明确，每处不超过</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近年来，不少学校开展的感恩教育活动都是要求学生给父母洗一次脚。这引发了有关人士的质疑：</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？中华民族是一个有着数千年文明史的伟大民族，知恩图报是我们的传统美德。</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无疑是正确的，但是，如果不考虑学生的年龄以及生理与心理的差异和特点，只是简单地采取</a:t>
            </a:r>
            <a:r>
              <a:rPr lang="en-US" altLang="zh-CN" sz="4000" dirty="0">
                <a:solidFill>
                  <a:schemeClr val="tx1">
                    <a:lumMod val="50000"/>
                    <a:lumOff val="50000"/>
                  </a:schemeClr>
                </a:solidFill>
                <a:latin typeface="微软雅黑" pitchFamily="34" charset="-122"/>
                <a:ea typeface="微软雅黑" pitchFamily="34" charset="-122"/>
              </a:rPr>
              <a:t>__③__</a:t>
            </a:r>
            <a:r>
              <a:rPr lang="zh-CN" altLang="en-US" sz="4000" dirty="0">
                <a:solidFill>
                  <a:schemeClr val="tx1">
                    <a:lumMod val="50000"/>
                    <a:lumOff val="50000"/>
                  </a:schemeClr>
                </a:solidFill>
                <a:latin typeface="微软雅黑" pitchFamily="34" charset="-122"/>
                <a:ea typeface="微软雅黑" pitchFamily="34" charset="-122"/>
              </a:rPr>
              <a:t>，恐怕不但达不到预期的教育效果，</a:t>
            </a:r>
            <a:r>
              <a:rPr lang="en-US" altLang="zh-CN" sz="4000" dirty="0">
                <a:solidFill>
                  <a:schemeClr val="tx1">
                    <a:lumMod val="50000"/>
                    <a:lumOff val="50000"/>
                  </a:schemeClr>
                </a:solidFill>
                <a:latin typeface="微软雅黑" pitchFamily="34" charset="-122"/>
                <a:ea typeface="微软雅黑" pitchFamily="34" charset="-122"/>
              </a:rPr>
              <a:t>__④__</a:t>
            </a:r>
            <a:r>
              <a:rPr lang="zh-CN" altLang="en-US" sz="4000" dirty="0">
                <a:solidFill>
                  <a:schemeClr val="tx1">
                    <a:lumMod val="50000"/>
                    <a:lumOff val="50000"/>
                  </a:schemeClr>
                </a:solidFill>
                <a:latin typeface="微软雅黑" pitchFamily="34" charset="-122"/>
                <a:ea typeface="微软雅黑" pitchFamily="34" charset="-122"/>
              </a:rPr>
              <a:t>。感恩教育是一项长期的工作，而且牵涉很多方面，它需要</a:t>
            </a:r>
            <a:r>
              <a:rPr lang="en-US" altLang="zh-CN" sz="4000" dirty="0">
                <a:solidFill>
                  <a:schemeClr val="tx1">
                    <a:lumMod val="50000"/>
                    <a:lumOff val="50000"/>
                  </a:schemeClr>
                </a:solidFill>
                <a:latin typeface="微软雅黑" pitchFamily="34" charset="-122"/>
                <a:ea typeface="微软雅黑" pitchFamily="34" charset="-122"/>
              </a:rPr>
              <a:t>__⑤__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245719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3060750"/>
            <a:ext cx="19698922" cy="79928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24278" y="3090633"/>
            <a:ext cx="19698922"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难道感恩就只是给父母洗脚吗　②学校对学生进行感恩教育　③“一刀切”的模式　④反而会使学生产生抵触情绪</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⑤学校、家长和社会的共同努力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本题考查语言表达连贯的能力。做题前先要有整体观念，把握住文段要旨，然后有针对性地表述，一定要与上下文语境相吻合。</a:t>
            </a:r>
          </a:p>
        </p:txBody>
      </p:sp>
    </p:spTree>
    <p:extLst>
      <p:ext uri="{BB962C8B-B14F-4D97-AF65-F5344CB8AC3E}">
        <p14:creationId xmlns:p14="http://schemas.microsoft.com/office/powerpoint/2010/main" xmlns="" val="16665037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650730"/>
            <a:ext cx="13289560" cy="1046440"/>
          </a:xfrm>
          <a:prstGeom prst="rect">
            <a:avLst/>
          </a:prstGeom>
          <a:noFill/>
        </p:spPr>
        <p:txBody>
          <a:bodyPr wrap="square" rtlCol="0">
            <a:spAutoFit/>
          </a:bodyPr>
          <a:lstStyle/>
          <a:p>
            <a:r>
              <a:rPr lang="zh-CN" altLang="en-US" sz="5500" b="1" dirty="0">
                <a:solidFill>
                  <a:srgbClr val="EF8340"/>
                </a:solidFill>
                <a:latin typeface="微软雅黑" pitchFamily="34" charset="-122"/>
                <a:ea typeface="微软雅黑" pitchFamily="34" charset="-122"/>
              </a:rPr>
              <a:t>第</a:t>
            </a:r>
            <a:r>
              <a:rPr lang="en-US" altLang="zh-CN" sz="5500" b="1" dirty="0">
                <a:solidFill>
                  <a:srgbClr val="EF8340"/>
                </a:solidFill>
                <a:latin typeface="微软雅黑" pitchFamily="34" charset="-122"/>
                <a:ea typeface="微软雅黑" pitchFamily="34" charset="-122"/>
              </a:rPr>
              <a:t>2</a:t>
            </a:r>
            <a:r>
              <a:rPr lang="zh-CN" altLang="en-US" sz="5500" b="1" dirty="0">
                <a:solidFill>
                  <a:srgbClr val="EF8340"/>
                </a:solidFill>
                <a:latin typeface="微软雅黑" pitchFamily="34" charset="-122"/>
                <a:ea typeface="微软雅黑" pitchFamily="34" charset="-122"/>
              </a:rPr>
              <a:t>讲</a:t>
            </a:r>
            <a:r>
              <a:rPr lang="zh-CN" altLang="en-US" sz="6000" b="1" dirty="0">
                <a:solidFill>
                  <a:srgbClr val="EF8340"/>
                </a:solidFill>
                <a:latin typeface="微软雅黑" pitchFamily="34" charset="-122"/>
                <a:ea typeface="微软雅黑" pitchFamily="34" charset="-122"/>
              </a:rPr>
              <a:t>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45166" y="5697170"/>
            <a:ext cx="14369680" cy="1246495"/>
          </a:xfrm>
          <a:prstGeom prst="rect">
            <a:avLst/>
          </a:prstGeom>
          <a:noFill/>
        </p:spPr>
        <p:txBody>
          <a:bodyPr wrap="square" rtlCol="0">
            <a:spAutoFit/>
          </a:bodyPr>
          <a:lstStyle/>
          <a:p>
            <a:r>
              <a:rPr lang="zh-CN" altLang="en-US" sz="7500" b="1" dirty="0">
                <a:solidFill>
                  <a:srgbClr val="404040"/>
                </a:solidFill>
                <a:latin typeface="微软雅黑" pitchFamily="34" charset="-122"/>
                <a:ea typeface="微软雅黑" pitchFamily="34" charset="-122"/>
              </a:rPr>
              <a:t>简明、得体、准确、鲜明、生动</a:t>
            </a:r>
          </a:p>
        </p:txBody>
      </p:sp>
    </p:spTree>
    <p:extLst>
      <p:ext uri="{BB962C8B-B14F-4D97-AF65-F5344CB8AC3E}">
        <p14:creationId xmlns:p14="http://schemas.microsoft.com/office/powerpoint/2010/main" xmlns="" val="1579054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556694"/>
            <a:ext cx="19800000" cy="8962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034087" y="2556694"/>
            <a:ext cx="19871438" cy="5133713"/>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b="1" dirty="0">
                <a:solidFill>
                  <a:schemeClr val="tx1">
                    <a:lumMod val="50000"/>
                    <a:lumOff val="50000"/>
                  </a:schemeClr>
                </a:solidFill>
                <a:latin typeface="微软雅黑" pitchFamily="34" charset="-122"/>
                <a:ea typeface="微软雅黑" pitchFamily="34" charset="-122"/>
              </a:rPr>
              <a:t> </a:t>
            </a:r>
            <a:r>
              <a:rPr lang="zh-CN" altLang="en-US" sz="3600" dirty="0">
                <a:solidFill>
                  <a:schemeClr val="tx1">
                    <a:lumMod val="50000"/>
                    <a:lumOff val="50000"/>
                  </a:schemeClr>
                </a:solidFill>
                <a:latin typeface="微软雅黑" pitchFamily="34" charset="-122"/>
                <a:ea typeface="微软雅黑" pitchFamily="34" charset="-122"/>
              </a:rPr>
              <a:t> 新课标全国卷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对该考点提出的要求是“语言表达简明、得体，准确、鲜明、生动”，能力层级为</a:t>
            </a:r>
            <a:r>
              <a:rPr lang="en-US" altLang="zh-CN" sz="3600" dirty="0">
                <a:solidFill>
                  <a:schemeClr val="tx1">
                    <a:lumMod val="50000"/>
                    <a:lumOff val="50000"/>
                  </a:schemeClr>
                </a:solidFill>
                <a:latin typeface="微软雅黑" pitchFamily="34" charset="-122"/>
                <a:ea typeface="微软雅黑" pitchFamily="34" charset="-122"/>
              </a:rPr>
              <a:t>E</a:t>
            </a:r>
            <a:r>
              <a:rPr lang="zh-CN" altLang="en-US" sz="3600" dirty="0">
                <a:solidFill>
                  <a:schemeClr val="tx1">
                    <a:lumMod val="50000"/>
                    <a:lumOff val="50000"/>
                  </a:schemeClr>
                </a:solidFill>
                <a:latin typeface="微软雅黑" pitchFamily="34" charset="-122"/>
                <a:ea typeface="微软雅黑" pitchFamily="34" charset="-122"/>
              </a:rPr>
              <a:t>级。主要考查学生用词是否准确，语言是否简约、合乎语境、得体恰当，语脉是否贯通，主题是否明确，语句是否有文采等。</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en-US" altLang="zh-CN" sz="3600" dirty="0">
                <a:solidFill>
                  <a:schemeClr val="tx1">
                    <a:lumMod val="50000"/>
                    <a:lumOff val="50000"/>
                  </a:schemeClr>
                </a:solidFill>
                <a:latin typeface="微软雅黑" pitchFamily="34" charset="-122"/>
                <a:ea typeface="微软雅黑" pitchFamily="34" charset="-122"/>
              </a:rPr>
              <a:t> </a:t>
            </a:r>
            <a:r>
              <a:rPr lang="zh-CN" altLang="en-US" sz="3600" dirty="0">
                <a:solidFill>
                  <a:schemeClr val="tx1">
                    <a:lumMod val="50000"/>
                    <a:lumOff val="50000"/>
                  </a:schemeClr>
                </a:solidFill>
                <a:latin typeface="微软雅黑" pitchFamily="34" charset="-122"/>
                <a:ea typeface="微软雅黑" pitchFamily="34" charset="-122"/>
              </a:rPr>
              <a:t>考情透析 本考点既可以在考点内单项考查，又可以结合压缩语段、图文转换、宣传语、公益广告、新闻评论和启事等多种形式进行综合性考查。近几年新课标全国卷一直在考查“连贯”，但“得体”等也是考查的核心和重点，复习时也要引起足够的重视。</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 </a:t>
            </a:r>
          </a:p>
        </p:txBody>
      </p:sp>
    </p:spTree>
    <p:extLst>
      <p:ext uri="{BB962C8B-B14F-4D97-AF65-F5344CB8AC3E}">
        <p14:creationId xmlns:p14="http://schemas.microsoft.com/office/powerpoint/2010/main" xmlns="" val="30590026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9788326"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下面是某中学学生会向各班班长所发通知的正文，请阅读并按要求完成后面的题目。</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为了进一步弘扬优秀传统文化，提高同学们的国学素养，校学生会定于</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日下午</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点，在报告厅举办“走近孔子”读书交流会。届时在孔子研究领域享有极高盛誉的孙荣教授将光临指导，并向各班奉送其最新研究著作。请拨冗组织班委推荐两名发言的同学，并告知他们一定务必按时到会。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在不改变语意的前提下，为了表达简明，文中必须删掉两个词语，分别是</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和</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文中使用不得体的两个词语，分别是</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和</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43553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2988743"/>
            <a:ext cx="19800000" cy="79666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08058" y="3021197"/>
            <a:ext cx="19800000"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极高　一定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或“务必”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奉送　拨冗</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此题考查的是语言表达的简明、得体。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极高”与“盛誉”中的“盛”语意重复；“一定”和“务必”语意重复。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奉送”是敬辞，此处可改为“赠送”；“ 拨冗”是富有文言色彩的敬辞，指从繁忙的事务中抽出时间，用在通知中，不得体。</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7656849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年是莎士比亚逝世</a:t>
            </a:r>
            <a:r>
              <a:rPr lang="en-US" altLang="zh-CN" sz="4000" dirty="0">
                <a:solidFill>
                  <a:schemeClr val="tx1">
                    <a:lumMod val="50000"/>
                    <a:lumOff val="50000"/>
                  </a:schemeClr>
                </a:solidFill>
                <a:latin typeface="微软雅黑" pitchFamily="34" charset="-122"/>
                <a:ea typeface="微软雅黑" pitchFamily="34" charset="-122"/>
              </a:rPr>
              <a:t>400</a:t>
            </a:r>
            <a:r>
              <a:rPr lang="zh-CN" altLang="en-US" sz="4000" dirty="0">
                <a:solidFill>
                  <a:schemeClr val="tx1">
                    <a:lumMod val="50000"/>
                    <a:lumOff val="50000"/>
                  </a:schemeClr>
                </a:solidFill>
                <a:latin typeface="微软雅黑" pitchFamily="34" charset="-122"/>
                <a:ea typeface="微软雅黑" pitchFamily="34" charset="-122"/>
              </a:rPr>
              <a:t>周年，为纪念这位戏剧大师，某剧院策划了系列演出活动。请为该活动拟写一条宣传语。</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94638" y="4636244"/>
            <a:ext cx="19645450" cy="70255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41474" y="4776341"/>
            <a:ext cx="19716888"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略。</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本题考查语言表达简明、连贯、得体、准确、鲜明、生动，能力层级为表达应用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。拟写宣传语要注意以下三点：能体现本次活动的宗旨、语言表达要有文采，同时要有创意。</a:t>
            </a:r>
          </a:p>
        </p:txBody>
      </p:sp>
    </p:spTree>
    <p:extLst>
      <p:ext uri="{BB962C8B-B14F-4D97-AF65-F5344CB8AC3E}">
        <p14:creationId xmlns:p14="http://schemas.microsoft.com/office/powerpoint/2010/main" xmlns="" val="146647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在空格处分别补写出倡议的理由和具体内容。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两处字数各不超过</a:t>
            </a:r>
            <a:r>
              <a:rPr lang="en-US" altLang="zh-CN" sz="4000" dirty="0">
                <a:solidFill>
                  <a:schemeClr val="tx1">
                    <a:lumMod val="50000"/>
                    <a:lumOff val="50000"/>
                  </a:schemeClr>
                </a:solidFill>
                <a:latin typeface="微软雅黑" pitchFamily="34" charset="-122"/>
                <a:ea typeface="微软雅黑" pitchFamily="34" charset="-122"/>
              </a:rPr>
              <a:t>40 </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倡议书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各位同学：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乘坐公交是很多市民日常出行的选择。众所周知，　</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可是</a:t>
            </a:r>
            <a:r>
              <a:rPr lang="zh-CN" altLang="en-US" sz="4000" dirty="0">
                <a:solidFill>
                  <a:schemeClr val="tx1">
                    <a:lumMod val="50000"/>
                    <a:lumOff val="50000"/>
                  </a:schemeClr>
                </a:solidFill>
                <a:latin typeface="微软雅黑" pitchFamily="34" charset="-122"/>
                <a:ea typeface="微软雅黑" pitchFamily="34" charset="-122"/>
              </a:rPr>
              <a:t>，我市不文明乘车现象时有发生， 甚至发生老人被人群挤倒而摔成粉碎性骨折的悲剧</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292180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93866"/>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为此</a:t>
            </a:r>
            <a:r>
              <a:rPr lang="zh-CN" altLang="en-US" sz="4000" dirty="0">
                <a:solidFill>
                  <a:schemeClr val="tx1">
                    <a:lumMod val="50000"/>
                    <a:lumOff val="50000"/>
                  </a:schemeClr>
                </a:solidFill>
                <a:latin typeface="微软雅黑" pitchFamily="34" charset="-122"/>
                <a:ea typeface="微软雅黑" pitchFamily="34" charset="-122"/>
              </a:rPr>
              <a:t>，我们向全校同学发出</a:t>
            </a:r>
            <a:r>
              <a:rPr lang="zh-CN" altLang="en-US" sz="4000" dirty="0" smtClean="0">
                <a:solidFill>
                  <a:schemeClr val="tx1">
                    <a:lumMod val="50000"/>
                    <a:lumOff val="50000"/>
                  </a:schemeClr>
                </a:solidFill>
                <a:latin typeface="微软雅黑" pitchFamily="34" charset="-122"/>
                <a:ea typeface="微软雅黑" pitchFamily="34" charset="-122"/>
              </a:rPr>
              <a:t>倡议</a:t>
            </a: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:___________________________________________________________________________________________________________________________________________________________________________</a:t>
            </a:r>
            <a:r>
              <a:rPr lang="zh-CN" altLang="en-US" sz="4000" dirty="0" smtClean="0">
                <a:solidFill>
                  <a:schemeClr val="tx1">
                    <a:lumMod val="50000"/>
                    <a:lumOff val="50000"/>
                  </a:schemeClr>
                </a:solidFill>
                <a:latin typeface="微软雅黑" pitchFamily="34" charset="-122"/>
                <a:ea typeface="微软雅黑" pitchFamily="34" charset="-122"/>
              </a:rPr>
              <a:t>                             </a:t>
            </a:r>
            <a:endParaRPr lang="en-US" altLang="zh-CN" sz="40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文明</a:t>
            </a:r>
            <a:r>
              <a:rPr lang="zh-CN" altLang="en-US" sz="4000" dirty="0">
                <a:solidFill>
                  <a:schemeClr val="tx1">
                    <a:lumMod val="50000"/>
                    <a:lumOff val="50000"/>
                  </a:schemeClr>
                </a:solidFill>
                <a:latin typeface="微软雅黑" pitchFamily="34" charset="-122"/>
                <a:ea typeface="微软雅黑" pitchFamily="34" charset="-122"/>
              </a:rPr>
              <a:t>乘车，从我做起！让我们用自己的行动为城市增光添彩！</a:t>
            </a:r>
          </a:p>
          <a:p>
            <a:pPr algn="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中学学生会</a:t>
            </a:r>
          </a:p>
          <a:p>
            <a:pPr algn="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日</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608606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063932"/>
            <a:ext cx="19645450" cy="85978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92392" y="3060750"/>
            <a:ext cx="19830808"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示例：文明乘车让出行更安全，更高效，体现了一个人的基本素养，也有益于社会和谐。</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自觉排队，有序上车；尊老爱幼，主动让座；举止文明，谈吐有礼。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简明、连贯、得体。该题分为两部分：前面空格填写的应该是文明乘车的理由，答案应根据后面的句子“我市不文明乘车现象时有发生，甚至发生老人被人群挤倒而摔成粉碎性骨折的悲剧”得出。由此得出“倡导安全性，避免不文明行为”的相关信息，然后根据这两个关键信息提出对应的倡议。</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818265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3828</TotalTime>
  <Words>12466</Words>
  <Application>Microsoft Office PowerPoint</Application>
  <PresentationFormat>自定义</PresentationFormat>
  <Paragraphs>766</Paragraphs>
  <Slides>149</Slides>
  <Notes>0</Notes>
  <HiddenSlides>0</HiddenSlides>
  <MMClips>0</MMClips>
  <ScaleCrop>false</ScaleCrop>
  <HeadingPairs>
    <vt:vector size="4" baseType="variant">
      <vt:variant>
        <vt:lpstr>主题</vt:lpstr>
      </vt:variant>
      <vt:variant>
        <vt:i4>1</vt:i4>
      </vt:variant>
      <vt:variant>
        <vt:lpstr>幻灯片标题</vt:lpstr>
      </vt:variant>
      <vt:variant>
        <vt:i4>149</vt:i4>
      </vt:variant>
    </vt:vector>
  </HeadingPairs>
  <TitlesOfParts>
    <vt:vector size="15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579</cp:revision>
  <dcterms:created xsi:type="dcterms:W3CDTF">2016-01-31T01:38:40Z</dcterms:created>
  <dcterms:modified xsi:type="dcterms:W3CDTF">2017-03-17T05:39:35Z</dcterms:modified>
</cp:coreProperties>
</file>