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2" r:id="rId3"/>
    <p:sldId id="293" r:id="rId5"/>
    <p:sldId id="294" r:id="rId6"/>
    <p:sldId id="336" r:id="rId7"/>
    <p:sldId id="292" r:id="rId8"/>
    <p:sldId id="301" r:id="rId9"/>
    <p:sldId id="324" r:id="rId10"/>
    <p:sldId id="325" r:id="rId11"/>
    <p:sldId id="326" r:id="rId12"/>
    <p:sldId id="302" r:id="rId13"/>
    <p:sldId id="327" r:id="rId14"/>
    <p:sldId id="328" r:id="rId15"/>
    <p:sldId id="322" r:id="rId16"/>
    <p:sldId id="329" r:id="rId17"/>
    <p:sldId id="330" r:id="rId18"/>
    <p:sldId id="300" r:id="rId19"/>
    <p:sldId id="303" r:id="rId20"/>
    <p:sldId id="304" r:id="rId21"/>
    <p:sldId id="306" r:id="rId22"/>
    <p:sldId id="305" r:id="rId23"/>
    <p:sldId id="337" r:id="rId24"/>
    <p:sldId id="310" r:id="rId25"/>
    <p:sldId id="338" r:id="rId26"/>
    <p:sldId id="309" r:id="rId27"/>
    <p:sldId id="331" r:id="rId28"/>
    <p:sldId id="316" r:id="rId29"/>
    <p:sldId id="307" r:id="rId30"/>
    <p:sldId id="312" r:id="rId31"/>
    <p:sldId id="315" r:id="rId32"/>
    <p:sldId id="314" r:id="rId33"/>
    <p:sldId id="335" r:id="rId34"/>
    <p:sldId id="317" r:id="rId35"/>
    <p:sldId id="318" r:id="rId36"/>
    <p:sldId id="319" r:id="rId37"/>
    <p:sldId id="320" r:id="rId38"/>
    <p:sldId id="291" r:id="rId3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1597E0"/>
    <a:srgbClr val="1894DE"/>
    <a:srgbClr val="FCF7E3"/>
    <a:srgbClr val="FFFFFF"/>
    <a:srgbClr val="B7D545"/>
    <a:srgbClr val="CCECFF"/>
    <a:srgbClr val="F57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>
        <p:scale>
          <a:sx n="60" d="100"/>
          <a:sy n="60" d="100"/>
        </p:scale>
        <p:origin x="-2046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7" Type="http://schemas.openxmlformats.org/officeDocument/2006/relationships/theme" Target="../theme/theme1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0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1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22.xml"/><Relationship Id="rId13" Type="http://schemas.openxmlformats.org/officeDocument/2006/relationships/image" Target="../media/image9.png"/><Relationship Id="rId12" Type="http://schemas.openxmlformats.org/officeDocument/2006/relationships/image" Target="../media/image8.png"/><Relationship Id="rId11" Type="http://schemas.openxmlformats.org/officeDocument/2006/relationships/image" Target="../media/image7.emf"/><Relationship Id="rId10" Type="http://schemas.openxmlformats.org/officeDocument/2006/relationships/image" Target="../media/image1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26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3" Type="http://schemas.openxmlformats.org/officeDocument/2006/relationships/slideLayout" Target="../slideLayouts/slideLayout23.xml"/><Relationship Id="rId12" Type="http://schemas.openxmlformats.org/officeDocument/2006/relationships/image" Target="../media/image9.png"/><Relationship Id="rId11" Type="http://schemas.openxmlformats.org/officeDocument/2006/relationships/image" Target="../media/image8.png"/><Relationship Id="rId10" Type="http://schemas.openxmlformats.org/officeDocument/2006/relationships/image" Target="../media/image7.emf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emf"/><Relationship Id="rId7" Type="http://schemas.openxmlformats.org/officeDocument/2006/relationships/image" Target="../media/image13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2" Type="http://schemas.openxmlformats.org/officeDocument/2006/relationships/slideLayout" Target="../slideLayouts/slideLayout24.xml"/><Relationship Id="rId11" Type="http://schemas.openxmlformats.org/officeDocument/2006/relationships/image" Target="../media/image22.png"/><Relationship Id="rId10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image" Target="../media/image13.png"/><Relationship Id="rId7" Type="http://schemas.openxmlformats.org/officeDocument/2006/relationships/image" Target="../media/image29.jpe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png"/><Relationship Id="rId7" Type="http://schemas.openxmlformats.org/officeDocument/2006/relationships/image" Target="../media/image13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4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0" Type="http://schemas.openxmlformats.org/officeDocument/2006/relationships/slideLayout" Target="../slideLayouts/slideLayout27.xml"/><Relationship Id="rId1" Type="http://schemas.openxmlformats.org/officeDocument/2006/relationships/hyperlink" Target="&#26391;&#35835;&#12289;&#21548;&#20889;-&#38647;&#38155;&#21460;&#21460;&#65292;&#20320;&#22312;&#21738;&#37324;/&#35838;&#25991;&#26391;&#35835;&#8212;5%20&#38647;&#38155;&#21460;&#21460;&#65292;&#20320;&#22312;&#21738;&#37324;.mp4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jpeg"/><Relationship Id="rId8" Type="http://schemas.openxmlformats.org/officeDocument/2006/relationships/image" Target="../media/image40.pn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30.xml"/><Relationship Id="rId10" Type="http://schemas.openxmlformats.org/officeDocument/2006/relationships/image" Target="../media/image42.jpe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13.png"/><Relationship Id="rId1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image" Target="../media/image46.jpe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4.xml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5.xml"/><Relationship Id="rId8" Type="http://schemas.openxmlformats.org/officeDocument/2006/relationships/image" Target="../media/image51.png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6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7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6.jpeg"/><Relationship Id="rId7" Type="http://schemas.openxmlformats.org/officeDocument/2006/relationships/image" Target="../media/image13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9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1.xml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7" Type="http://schemas.openxmlformats.org/officeDocument/2006/relationships/image" Target="../media/image52.jpeg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3.xml"/><Relationship Id="rId6" Type="http://schemas.openxmlformats.org/officeDocument/2006/relationships/image" Target="../media/image13.png"/><Relationship Id="rId5" Type="http://schemas.openxmlformats.org/officeDocument/2006/relationships/image" Target="../media/image15.emf"/><Relationship Id="rId4" Type="http://schemas.openxmlformats.org/officeDocument/2006/relationships/image" Target="../media/image6.emf"/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image" Target="../media/image53.jpe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4.xml"/><Relationship Id="rId6" Type="http://schemas.openxmlformats.org/officeDocument/2006/relationships/image" Target="../media/image54.png"/><Relationship Id="rId5" Type="http://schemas.openxmlformats.org/officeDocument/2006/relationships/image" Target="../media/image1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3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20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15.emf"/><Relationship Id="rId3" Type="http://schemas.openxmlformats.org/officeDocument/2006/relationships/image" Target="../media/image6.emf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619672" y="1988840"/>
            <a:ext cx="597666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 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雷锋叔叔，你在哪里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人教版二年级下册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céng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：曾经  不曾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平舌音，后鼻音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méng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：蒙蒙的细雨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易错提示：后鼻音，二声。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4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蒙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nìng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：泥泞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后鼻音，四声。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shùn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：顺着  顺利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翘舌音，前鼻音。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mài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：年迈  迈步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98608" y="440372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tà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193467" y="5797489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：踏着  踏步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5104" y="4832150"/>
            <a:ext cx="3446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四声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94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顺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泞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迈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4844408" y="5237391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12" name="矩形 11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>
              <a:stCxn id="112" idx="1"/>
              <a:endCxn id="11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2" idx="0"/>
              <a:endCxn id="11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23"/>
          <p:cNvSpPr txBox="1">
            <a:spLocks noChangeArrowheads="1"/>
          </p:cNvSpPr>
          <p:nvPr/>
        </p:nvSpPr>
        <p:spPr bwMode="auto">
          <a:xfrm>
            <a:off x="4920780" y="515019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踏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32988" y="67693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céng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2476" y="78047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méng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6052" y="2508662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nìng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4048" y="263009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shùn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71600" y="4317806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mài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77662" y="4396636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tà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jīng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：荆棘  紫荆花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后鼻音，一声。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荆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23787" y="77492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jí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58248" y="1889786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：荆棘  棘手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88898" y="1310788"/>
            <a:ext cx="347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易错提示：二声。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4655076" y="1422399"/>
            <a:ext cx="1333822" cy="1286884"/>
            <a:chOff x="4655076" y="1422399"/>
            <a:chExt cx="1333822" cy="1286884"/>
          </a:xfrm>
        </p:grpSpPr>
        <p:grpSp>
          <p:nvGrpSpPr>
            <p:cNvPr id="5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47" name="矩形 46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/>
              <p:cNvCxnSpPr>
                <a:stCxn id="47" idx="1"/>
                <a:endCxn id="47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0"/>
                <a:endCxn id="47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>
              <a:off x="4760956" y="1422399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棘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806594" y="250706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bàn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086917" y="386888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：花瓣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9417" y="303833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前鼻音，四声。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034791" y="263524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yíng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135391" y="3958021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：晶莹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65060" y="3220460"/>
            <a:ext cx="2995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后鼻音，四声。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84925" y="431918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mì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064275" y="5662411"/>
            <a:ext cx="23214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：寻觅  觅食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060992" y="4831867"/>
            <a:ext cx="2793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　四声。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698608" y="4403721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à</a:t>
            </a:r>
            <a:endParaRPr lang="zh-CN" altLang="en-US" sz="4000" dirty="0">
              <a:latin typeface="+mn-ea"/>
              <a:ea typeface="+mn-ea"/>
            </a:endParaRPr>
          </a:p>
        </p:txBody>
      </p:sp>
      <p:grpSp>
        <p:nvGrpSpPr>
          <p:cNvPr id="7" name="组合 92"/>
          <p:cNvGrpSpPr/>
          <p:nvPr/>
        </p:nvGrpSpPr>
        <p:grpSpPr>
          <a:xfrm>
            <a:off x="4799178" y="3220460"/>
            <a:ext cx="1353739" cy="1332417"/>
            <a:chOff x="3418472" y="1067242"/>
            <a:chExt cx="1353739" cy="1332417"/>
          </a:xfrm>
        </p:grpSpPr>
        <p:grpSp>
          <p:nvGrpSpPr>
            <p:cNvPr id="8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6" name="矩形 95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7" name="直接连接符 96"/>
              <p:cNvCxnSpPr>
                <a:stCxn id="96" idx="1"/>
                <a:endCxn id="96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stCxn id="96" idx="0"/>
                <a:endCxn id="96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3544269" y="1067242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莹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100"/>
          <p:cNvGrpSpPr/>
          <p:nvPr/>
        </p:nvGrpSpPr>
        <p:grpSpPr>
          <a:xfrm>
            <a:off x="716783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2" name="矩形 10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3" name="直接连接符 102"/>
            <p:cNvCxnSpPr>
              <a:stCxn id="102" idx="1"/>
              <a:endCxn id="10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>
              <a:stCxn id="102" idx="0"/>
              <a:endCxn id="10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23"/>
          <p:cNvSpPr txBox="1">
            <a:spLocks noChangeArrowheads="1"/>
          </p:cNvSpPr>
          <p:nvPr/>
        </p:nvSpPr>
        <p:spPr bwMode="auto">
          <a:xfrm>
            <a:off x="806594" y="311993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瓣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05"/>
          <p:cNvGrpSpPr/>
          <p:nvPr/>
        </p:nvGrpSpPr>
        <p:grpSpPr>
          <a:xfrm>
            <a:off x="653608" y="508404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07" name="矩形 10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7" idx="1"/>
              <a:endCxn id="10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7" idx="0"/>
              <a:endCxn id="10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TextBox 23"/>
          <p:cNvSpPr txBox="1">
            <a:spLocks noChangeArrowheads="1"/>
          </p:cNvSpPr>
          <p:nvPr/>
        </p:nvSpPr>
        <p:spPr bwMode="auto">
          <a:xfrm>
            <a:off x="738416" y="498997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觅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39810" y="670108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jīng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12476" y="77364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jí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87108" y="2508662"/>
            <a:ext cx="95891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bàn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995104" y="2630090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yíng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71600" y="4324628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mì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3348" y="67179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xū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1399" y="1972508"/>
            <a:ext cx="2867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：需要  需求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350" y="1196404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一声，声母是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ü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774923" y="1310788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需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48754" y="685874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xū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对角圆角矩形 65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06009" y="2717999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xiàn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4060" y="4018712"/>
            <a:ext cx="33280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：献出  奉献  贡献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35011" y="3242608"/>
            <a:ext cx="3145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易错提示：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　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三拼音节，四声。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35"/>
          <p:cNvGrpSpPr/>
          <p:nvPr/>
        </p:nvGrpSpPr>
        <p:grpSpPr>
          <a:xfrm>
            <a:off x="721704" y="3454163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1" name="矩形 20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>
              <a:stCxn id="21" idx="1"/>
              <a:endCxn id="21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21" idx="0"/>
              <a:endCxn id="21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27584" y="335699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献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3464" y="2717864"/>
            <a:ext cx="1217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+mn-ea"/>
                <a:ea typeface="+mn-ea"/>
              </a:rPr>
              <a:t>xiàn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51751" y="883452"/>
            <a:ext cx="1209598" cy="2818778"/>
            <a:chOff x="5066550" y="3023144"/>
            <a:chExt cx="1209598" cy="2818778"/>
          </a:xfrm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迈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顺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泞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曾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49235">
            <a:off x="2782817" y="777069"/>
            <a:ext cx="1227942" cy="2221227"/>
            <a:chOff x="3947300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0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蒙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7100047" y="990901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莹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棘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8"/>
          <p:cNvGrpSpPr/>
          <p:nvPr/>
        </p:nvGrpSpPr>
        <p:grpSpPr>
          <a:xfrm rot="466839">
            <a:off x="1267401" y="902369"/>
            <a:ext cx="1227942" cy="2688703"/>
            <a:chOff x="2455889" y="934606"/>
            <a:chExt cx="1227942" cy="268870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6748" y="934606"/>
              <a:ext cx="1147083" cy="26887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0" name="TextBox 23"/>
            <p:cNvSpPr txBox="1">
              <a:spLocks noChangeArrowheads="1"/>
            </p:cNvSpPr>
            <p:nvPr/>
          </p:nvSpPr>
          <p:spPr bwMode="auto">
            <a:xfrm>
              <a:off x="2455889" y="934606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踏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 rot="349235">
            <a:off x="2782818" y="777069"/>
            <a:ext cx="1227942" cy="2221227"/>
            <a:chOff x="3947301" y="986654"/>
            <a:chExt cx="1227942" cy="2221227"/>
          </a:xfrm>
        </p:grpSpPr>
        <p:pic>
          <p:nvPicPr>
            <p:cNvPr id="1033" name="Picture 9" descr="E:\王景然\崭新每一天\一头耕牛，每天更新\18春季项目\调研意见\吃水不忘挖井人\图片1_副本.pn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2224" y="1061989"/>
              <a:ext cx="939552" cy="21458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" name="TextBox 23"/>
            <p:cNvSpPr txBox="1">
              <a:spLocks noChangeArrowheads="1"/>
            </p:cNvSpPr>
            <p:nvPr/>
          </p:nvSpPr>
          <p:spPr bwMode="auto">
            <a:xfrm>
              <a:off x="3947301" y="986654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荆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6584">
            <a:off x="5668551" y="770481"/>
            <a:ext cx="1125802" cy="2517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23"/>
          <p:cNvSpPr txBox="1">
            <a:spLocks noChangeArrowheads="1"/>
          </p:cNvSpPr>
          <p:nvPr/>
        </p:nvSpPr>
        <p:spPr bwMode="auto">
          <a:xfrm rot="716257">
            <a:off x="5593452" y="765192"/>
            <a:ext cx="122794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瓣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0"/>
          <p:cNvGrpSpPr/>
          <p:nvPr/>
        </p:nvGrpSpPr>
        <p:grpSpPr>
          <a:xfrm rot="317213">
            <a:off x="5624415" y="889559"/>
            <a:ext cx="1363110" cy="2287942"/>
            <a:chOff x="6372200" y="934605"/>
            <a:chExt cx="1363110" cy="2287942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986654"/>
              <a:ext cx="1363110" cy="2235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23"/>
            <p:cNvSpPr txBox="1">
              <a:spLocks noChangeArrowheads="1"/>
            </p:cNvSpPr>
            <p:nvPr/>
          </p:nvSpPr>
          <p:spPr bwMode="auto">
            <a:xfrm rot="399044">
              <a:off x="6451239" y="934605"/>
              <a:ext cx="1227942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献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6"/>
          <p:cNvGrpSpPr/>
          <p:nvPr/>
        </p:nvGrpSpPr>
        <p:grpSpPr>
          <a:xfrm rot="21266584">
            <a:off x="4304237" y="852776"/>
            <a:ext cx="1125802" cy="2517702"/>
            <a:chOff x="4881262" y="887076"/>
            <a:chExt cx="1125802" cy="251770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1262" y="887076"/>
              <a:ext cx="1125802" cy="2517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5" name="TextBox 23"/>
            <p:cNvSpPr txBox="1">
              <a:spLocks noChangeArrowheads="1"/>
            </p:cNvSpPr>
            <p:nvPr/>
          </p:nvSpPr>
          <p:spPr bwMode="auto">
            <a:xfrm>
              <a:off x="4941642" y="887076"/>
              <a:ext cx="9767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需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云形标注 76"/>
          <p:cNvSpPr/>
          <p:nvPr/>
        </p:nvSpPr>
        <p:spPr>
          <a:xfrm>
            <a:off x="991148" y="3530427"/>
            <a:ext cx="2471597" cy="1021292"/>
          </a:xfrm>
          <a:prstGeom prst="cloudCallout">
            <a:avLst>
              <a:gd name="adj1" fmla="val -38784"/>
              <a:gd name="adj2" fmla="val 11221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这些字你认识吗？快来读一读。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云形标注 85"/>
          <p:cNvSpPr/>
          <p:nvPr/>
        </p:nvSpPr>
        <p:spPr>
          <a:xfrm>
            <a:off x="4867138" y="3861048"/>
            <a:ext cx="2406837" cy="792088"/>
          </a:xfrm>
          <a:prstGeom prst="cloudCallout">
            <a:avLst>
              <a:gd name="adj1" fmla="val 52714"/>
              <a:gd name="adj2" fmla="val 12693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追气球啦！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角圆角矩形 26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会认字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7" name="组合 28"/>
          <p:cNvGrpSpPr/>
          <p:nvPr/>
        </p:nvGrpSpPr>
        <p:grpSpPr>
          <a:xfrm>
            <a:off x="7358406" y="4773142"/>
            <a:ext cx="1113416" cy="1819834"/>
            <a:chOff x="5836357" y="4560894"/>
            <a:chExt cx="1327930" cy="2056092"/>
          </a:xfrm>
        </p:grpSpPr>
        <p:pic>
          <p:nvPicPr>
            <p:cNvPr id="31" name="图片 5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398" y="5041270"/>
            <a:ext cx="1163666" cy="130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组合 11"/>
          <p:cNvGrpSpPr/>
          <p:nvPr/>
        </p:nvGrpSpPr>
        <p:grpSpPr>
          <a:xfrm>
            <a:off x="2355548" y="637685"/>
            <a:ext cx="1209598" cy="2818778"/>
            <a:chOff x="5066550" y="3023144"/>
            <a:chExt cx="1209598" cy="2818778"/>
          </a:xfrm>
        </p:grpSpPr>
        <p:pic>
          <p:nvPicPr>
            <p:cNvPr id="26" name="Picture 1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5048" y="3222547"/>
              <a:ext cx="1181100" cy="2619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TextBox 23"/>
            <p:cNvSpPr txBox="1">
              <a:spLocks noChangeArrowheads="1"/>
            </p:cNvSpPr>
            <p:nvPr/>
          </p:nvSpPr>
          <p:spPr bwMode="auto">
            <a:xfrm>
              <a:off x="5066550" y="3023144"/>
              <a:ext cx="970193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觅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1382713" y="1371894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近义词</a:t>
            </a:r>
            <a:endParaRPr lang="zh-CN" altLang="en-US" b="1" dirty="0"/>
          </a:p>
        </p:txBody>
      </p:sp>
      <p:pic>
        <p:nvPicPr>
          <p:cNvPr id="19" name="Picture 10" descr="91661ef7fc97310ebc98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991" y="972799"/>
            <a:ext cx="641671" cy="65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1429184" y="2535403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反义词</a:t>
            </a:r>
            <a:endParaRPr lang="zh-CN" altLang="en-US" b="1" dirty="0"/>
          </a:p>
        </p:txBody>
      </p:sp>
      <p:pic>
        <p:nvPicPr>
          <p:cNvPr id="23" name="Picture 10" descr="91661ef7fc97310ebc98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92" y="2310608"/>
            <a:ext cx="590432" cy="60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1514115" y="3717032"/>
            <a:ext cx="1172294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b="1" dirty="0" smtClean="0"/>
              <a:t>多音字</a:t>
            </a:r>
            <a:endParaRPr lang="zh-CN" altLang="en-US" b="1" dirty="0"/>
          </a:p>
        </p:txBody>
      </p:sp>
      <p:pic>
        <p:nvPicPr>
          <p:cNvPr id="27" name="Picture 10" descr="91661ef7fc97310ebc98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950" y="3399097"/>
            <a:ext cx="624746" cy="635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对角圆角矩形 19"/>
          <p:cNvSpPr/>
          <p:nvPr/>
        </p:nvSpPr>
        <p:spPr>
          <a:xfrm>
            <a:off x="1058768" y="212988"/>
            <a:ext cx="6206425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近义词、反义词、多音字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987824" y="1412776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年迈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苍老   荆棘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妨碍   晶莹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剔透</a:t>
            </a:r>
            <a:endParaRPr lang="en-US" altLang="zh-CN" dirty="0" smtClean="0"/>
          </a:p>
          <a:p>
            <a:r>
              <a:rPr lang="zh-CN" altLang="en-US" dirty="0" smtClean="0"/>
              <a:t>温暖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暖和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915816" y="2420888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年迈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年轻    荆棘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平坦   晶莹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浑浊</a:t>
            </a:r>
            <a:endParaRPr lang="en-US" altLang="zh-CN" dirty="0" smtClean="0"/>
          </a:p>
          <a:p>
            <a:r>
              <a:rPr lang="zh-CN" altLang="en-US" dirty="0" smtClean="0"/>
              <a:t>温暖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寒冷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115616" y="4293096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bēi</a:t>
            </a:r>
            <a:r>
              <a:rPr lang="zh-CN" altLang="en-US" dirty="0" smtClean="0"/>
              <a:t>（背着）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背                            他背（</a:t>
            </a:r>
            <a:r>
              <a:rPr lang="en-US" altLang="zh-CN" dirty="0" smtClean="0">
                <a:solidFill>
                  <a:srgbClr val="FF0000"/>
                </a:solidFill>
              </a:rPr>
              <a:t> bèi 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上</a:t>
            </a:r>
            <a:r>
              <a:rPr lang="zh-CN" altLang="en-US" dirty="0" smtClean="0">
                <a:solidFill>
                  <a:srgbClr val="FF0000"/>
                </a:solidFill>
              </a:rPr>
              <a:t>背（</a:t>
            </a:r>
            <a:r>
              <a:rPr lang="en-US" altLang="zh-CN" dirty="0" smtClean="0">
                <a:solidFill>
                  <a:srgbClr val="FF0000"/>
                </a:solidFill>
              </a:rPr>
              <a:t> bēi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着一个小</a:t>
            </a:r>
            <a:r>
              <a:rPr lang="zh-CN" altLang="en-US" dirty="0" smtClean="0">
                <a:solidFill>
                  <a:srgbClr val="FF0000"/>
                </a:solidFill>
              </a:rPr>
              <a:t>背（</a:t>
            </a:r>
            <a:r>
              <a:rPr lang="en-US" altLang="zh-CN" dirty="0" smtClean="0">
                <a:solidFill>
                  <a:srgbClr val="FF0000"/>
                </a:solidFill>
              </a:rPr>
              <a:t> bēi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r>
              <a:rPr lang="zh-CN" altLang="en-US" dirty="0" smtClean="0"/>
              <a:t>包。    </a:t>
            </a:r>
            <a:endParaRPr lang="en-US" altLang="zh-CN" dirty="0" smtClean="0"/>
          </a:p>
          <a:p>
            <a:r>
              <a:rPr lang="en-US" altLang="zh-CN" dirty="0" smtClean="0"/>
              <a:t>     bèi</a:t>
            </a:r>
            <a:r>
              <a:rPr lang="zh-CN" altLang="en-US" dirty="0" smtClean="0"/>
              <a:t>（背上）</a:t>
            </a:r>
            <a:endParaRPr lang="zh-CN" altLang="en-US" dirty="0"/>
          </a:p>
        </p:txBody>
      </p:sp>
      <p:sp>
        <p:nvSpPr>
          <p:cNvPr id="28" name="左大括号 27"/>
          <p:cNvSpPr/>
          <p:nvPr/>
        </p:nvSpPr>
        <p:spPr>
          <a:xfrm>
            <a:off x="1403648" y="4509120"/>
            <a:ext cx="72008" cy="5040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99592" y="915934"/>
            <a:ext cx="7488832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年迈</a:t>
            </a:r>
            <a:r>
              <a:rPr lang="zh-CN" altLang="en-US" sz="3600" b="1" dirty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年纪老。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造句：她是一位年迈的老人。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荆棘：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泛指山野丛生的带刺小灌木。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造句：尽管前进的道路上布满荆棘，他仍然义无反顾地前进。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晶莹：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光亮而透明。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造句：草叶上的露珠晶莹发亮。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solidFill>
                  <a:srgbClr val="1597E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暖和。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造句：他深深地感到了集体的温暖。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1132671" y="205637"/>
            <a:ext cx="1927161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边听边想：课文讲了雷锋叔叔的几件事？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4744" y="1285860"/>
            <a:ext cx="4464496" cy="35394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这篇课文是一首儿童诗，作者以优美的语言和流畅的音韵，沿着“长长的小溪”和“弯弯的小路”，娓娓地向我们述说着，轻轻地拨动着我们的心弦。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461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课文早知道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5348177"/>
            <a:ext cx="1148383" cy="129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1124744"/>
            <a:ext cx="2152650" cy="437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4753349" y="2311911"/>
            <a:ext cx="3866085" cy="2295824"/>
          </a:xfrm>
          <a:prstGeom prst="cloudCallout">
            <a:avLst>
              <a:gd name="adj1" fmla="val -28717"/>
              <a:gd name="adj2" fmla="val 72334"/>
            </a:avLst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549" y="1391429"/>
            <a:ext cx="781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94056" y="2490327"/>
            <a:ext cx="34750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“学习雷锋好榜样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。”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在歌声中，走进文本，寻找雷锋叔叔的足迹吧！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436" y="1511123"/>
            <a:ext cx="4048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482" y="2123350"/>
            <a:ext cx="237172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12" name="对角圆角矩形 11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新课</a:t>
              </a:r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396552" y="1196752"/>
            <a:ext cx="99309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</a:rPr>
              <a:t>    瞧，那</a:t>
            </a:r>
            <a:r>
              <a:rPr lang="zh-CN" altLang="en-US" sz="3600" dirty="0" smtClean="0">
                <a:solidFill>
                  <a:srgbClr val="FF0000"/>
                </a:solidFill>
              </a:rPr>
              <a:t>泥泞</a:t>
            </a:r>
            <a:r>
              <a:rPr lang="zh-CN" altLang="en-US" sz="3600" dirty="0" smtClean="0">
                <a:solidFill>
                  <a:srgbClr val="0000FF"/>
                </a:solidFill>
              </a:rPr>
              <a:t>路上的</a:t>
            </a:r>
            <a:r>
              <a:rPr lang="zh-CN" altLang="en-US" sz="3600" dirty="0" smtClean="0">
                <a:solidFill>
                  <a:srgbClr val="FF0000"/>
                </a:solidFill>
              </a:rPr>
              <a:t>脚窝</a:t>
            </a:r>
            <a:r>
              <a:rPr lang="zh-CN" altLang="en-US" sz="3600" dirty="0" smtClean="0">
                <a:solidFill>
                  <a:srgbClr val="0000FF"/>
                </a:solidFill>
              </a:rPr>
              <a:t>，就是他留下的</a:t>
            </a:r>
            <a:r>
              <a:rPr lang="zh-CN" altLang="en-US" sz="3600" dirty="0" smtClean="0">
                <a:solidFill>
                  <a:srgbClr val="FF0000"/>
                </a:solidFill>
              </a:rPr>
              <a:t>足迹</a:t>
            </a:r>
            <a:r>
              <a:rPr lang="zh-CN" altLang="en-US" sz="3600" dirty="0" smtClean="0">
                <a:solidFill>
                  <a:srgbClr val="0000FF"/>
                </a:solidFill>
              </a:rPr>
              <a:t>。</a:t>
            </a:r>
            <a:endParaRPr lang="zh-CN" altLang="en-US" sz="3600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568" y="3933056"/>
            <a:ext cx="7994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背着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年迈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的大娘，踏着路上的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荆棘</a:t>
            </a:r>
            <a:r>
              <a:rPr lang="zh-CN" altLang="en-US" sz="36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对角圆角矩形 22"/>
          <p:cNvSpPr/>
          <p:nvPr/>
        </p:nvSpPr>
        <p:spPr>
          <a:xfrm>
            <a:off x="1132672" y="205637"/>
            <a:ext cx="1982682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朗读指导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38507" y="2132856"/>
            <a:ext cx="4441605" cy="1657296"/>
            <a:chOff x="1138507" y="2132856"/>
            <a:chExt cx="4441605" cy="1657296"/>
          </a:xfrm>
        </p:grpSpPr>
        <p:sp>
          <p:nvSpPr>
            <p:cNvPr id="5" name="云形标注 4"/>
            <p:cNvSpPr/>
            <p:nvPr/>
          </p:nvSpPr>
          <p:spPr>
            <a:xfrm>
              <a:off x="2915816" y="2132856"/>
              <a:ext cx="2387866" cy="1587509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987824" y="2132856"/>
              <a:ext cx="259228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语速稍缓，重读“泥泞、脚窝、足迹”，体会雷锋做好事的时候环境的艰辛。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8507" y="2739670"/>
              <a:ext cx="1035476" cy="1050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2339752" y="5085184"/>
            <a:ext cx="6552728" cy="1204705"/>
            <a:chOff x="4568809" y="3748420"/>
            <a:chExt cx="2968747" cy="1204705"/>
          </a:xfrm>
        </p:grpSpPr>
        <p:sp>
          <p:nvSpPr>
            <p:cNvPr id="16" name="六角星 15"/>
            <p:cNvSpPr/>
            <p:nvPr/>
          </p:nvSpPr>
          <p:spPr>
            <a:xfrm>
              <a:off x="4568809" y="4051015"/>
              <a:ext cx="2323128" cy="902110"/>
            </a:xfrm>
            <a:prstGeom prst="star6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重读“年迈、荆棘”体会雷锋的爱心与热情。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004" y="3748420"/>
              <a:ext cx="890552" cy="10994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等腰三角形 12"/>
          <p:cNvSpPr/>
          <p:nvPr/>
        </p:nvSpPr>
        <p:spPr>
          <a:xfrm>
            <a:off x="1691680" y="1772816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2123728" y="1772816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3995936" y="1772816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4499992" y="1772816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8100392" y="1772816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8604448" y="1772816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等腰三角形 20"/>
          <p:cNvSpPr/>
          <p:nvPr/>
        </p:nvSpPr>
        <p:spPr>
          <a:xfrm>
            <a:off x="2555776" y="4509120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2987824" y="4509120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7596336" y="4509120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8028384" y="4509120"/>
            <a:ext cx="144016" cy="28803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13" grpId="0" animBg="1"/>
      <p:bldP spid="14" grpId="0" animBg="1"/>
      <p:bldP spid="15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4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64920" y="1071546"/>
            <a:ext cx="787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看看同学们都到哪里去寻找雷锋？</a:t>
            </a:r>
            <a:endParaRPr lang="en-US" altLang="zh-CN" sz="4000" dirty="0" smtClean="0"/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 9"/>
          <p:cNvSpPr/>
          <p:nvPr/>
        </p:nvSpPr>
        <p:spPr>
          <a:xfrm>
            <a:off x="642910" y="2357430"/>
            <a:ext cx="3214710" cy="100013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沿着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长长的小溪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，寻找雷锋的足迹。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714876" y="2357430"/>
            <a:ext cx="3179455" cy="92869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顺着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弯弯的小路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，寻找雷锋的足迹。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2" name="组合 16"/>
          <p:cNvGrpSpPr/>
          <p:nvPr/>
        </p:nvGrpSpPr>
        <p:grpSpPr>
          <a:xfrm>
            <a:off x="7851072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8596" y="857232"/>
            <a:ext cx="668466" cy="7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 descr="http://img1.lotour.net/Inspiration/2017/0401/20170401125350669180033_910.jpg"/>
          <p:cNvPicPr>
            <a:picLocks noChangeAspect="1" noChangeArrowheads="1"/>
          </p:cNvPicPr>
          <p:nvPr/>
        </p:nvPicPr>
        <p:blipFill>
          <a:blip r:embed="rId9"/>
          <a:srcRect l="25549" t="17384" b="5629"/>
          <a:stretch>
            <a:fillRect/>
          </a:stretch>
        </p:blipFill>
        <p:spPr bwMode="auto">
          <a:xfrm>
            <a:off x="4929190" y="3857627"/>
            <a:ext cx="2953142" cy="200026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5364" name="Picture 4" descr="http://img2.ph.126.net/p5CXffihiimSg7XEERRoTA==/659800215251778693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10" y="3857628"/>
            <a:ext cx="3286148" cy="194784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67545" y="836712"/>
            <a:ext cx="7798166" cy="1512167"/>
            <a:chOff x="467545" y="836712"/>
            <a:chExt cx="7798166" cy="1512167"/>
          </a:xfrm>
        </p:grpSpPr>
        <p:sp>
          <p:nvSpPr>
            <p:cNvPr id="16" name="云形标注 15"/>
            <p:cNvSpPr/>
            <p:nvPr/>
          </p:nvSpPr>
          <p:spPr>
            <a:xfrm>
              <a:off x="467545" y="863162"/>
              <a:ext cx="7776864" cy="1485717"/>
            </a:xfrm>
            <a:prstGeom prst="cloudCallout">
              <a:avLst>
                <a:gd name="adj1" fmla="val -76605"/>
                <a:gd name="adj2" fmla="val 64688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99592" y="836712"/>
              <a:ext cx="736611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为什么说“哪里需要献出爱心，</a:t>
              </a:r>
              <a:endPara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400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雷锋叔叔就出现在哪里”？</a:t>
              </a:r>
              <a:endPara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85786" y="2357430"/>
            <a:ext cx="78203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因为迷路的孩子，年迈的大娘</a:t>
            </a:r>
            <a:r>
              <a:rPr lang="en-US" altLang="zh-CN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需要帮助。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57224" y="5286388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zh-CN" altLang="en-US" sz="3600" dirty="0" smtClean="0"/>
              <a:t>雷锋叔叔时时处处想着别人，哪里需要他，哪里就有他的身影。</a:t>
            </a:r>
            <a:endParaRPr lang="zh-CN" altLang="en-US" sz="3600" dirty="0"/>
          </a:p>
        </p:txBody>
      </p:sp>
      <p:pic>
        <p:nvPicPr>
          <p:cNvPr id="14338" name="Picture 2" descr="http://www.51wendang.com/pic/424b1b57f2bd47b5369e67cf/9-810-jpg_6-1080-0-0-1080.jpg"/>
          <p:cNvPicPr>
            <a:picLocks noChangeAspect="1" noChangeArrowheads="1"/>
          </p:cNvPicPr>
          <p:nvPr/>
        </p:nvPicPr>
        <p:blipFill>
          <a:blip r:embed="rId2"/>
          <a:srcRect l="54167" t="6481" r="1388" b="926"/>
          <a:stretch>
            <a:fillRect/>
          </a:stretch>
        </p:blipFill>
        <p:spPr bwMode="auto">
          <a:xfrm>
            <a:off x="3143240" y="3167388"/>
            <a:ext cx="1428728" cy="2160950"/>
          </a:xfrm>
          <a:prstGeom prst="rect">
            <a:avLst/>
          </a:prstGeom>
          <a:noFill/>
        </p:spPr>
      </p:pic>
      <p:pic>
        <p:nvPicPr>
          <p:cNvPr id="14340" name="Picture 4" descr="http://www.aaaxk.com/pptpic/23265/6.jpg"/>
          <p:cNvPicPr>
            <a:picLocks noChangeAspect="1" noChangeArrowheads="1"/>
          </p:cNvPicPr>
          <p:nvPr/>
        </p:nvPicPr>
        <p:blipFill>
          <a:blip r:embed="rId3"/>
          <a:srcRect r="48805" b="16666"/>
          <a:stretch>
            <a:fillRect/>
          </a:stretch>
        </p:blipFill>
        <p:spPr bwMode="auto">
          <a:xfrm>
            <a:off x="5786446" y="3167388"/>
            <a:ext cx="1657360" cy="22145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u=710840036,2520911797&amp;fm=214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3042" y="3161741"/>
            <a:ext cx="5524516" cy="369625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57224" y="2857496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zh-CN" altLang="en-US" sz="2800" dirty="0" smtClean="0"/>
              <a:t>希望人间处处都有像雷锋这样的人存在，把爱大把大把地撒向那些需要的人。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785786" y="1000108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在我们身边有这样的同学吗？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4348" y="1714488"/>
            <a:ext cx="80724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我们的社会哪里有困难，需要爱心，哪就有“雷锋叔叔”啊！</a:t>
            </a:r>
            <a:endParaRPr lang="zh-CN" altLang="en-US" sz="3200" dirty="0"/>
          </a:p>
        </p:txBody>
      </p:sp>
      <p:sp>
        <p:nvSpPr>
          <p:cNvPr id="60418" name="AutoShape 2" descr="http://img1.imgtn.bdimg.com/it/u=710840036,252091179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785794"/>
            <a:ext cx="8715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“雷锋叔叔，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你在哪里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你在哪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？”这句话中的“你在哪里”应该怎么读？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32672" y="205637"/>
            <a:ext cx="2287200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51072" y="5032848"/>
            <a:ext cx="1113416" cy="1819834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5" name="矩形 24"/>
          <p:cNvSpPr/>
          <p:nvPr/>
        </p:nvSpPr>
        <p:spPr>
          <a:xfrm>
            <a:off x="500034" y="2143116"/>
            <a:ext cx="81439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“你在哪里”：第二个比第一个语气加重，语调拖长，要读出深情呼唤的语气，要根据情感的起伏，读出急与缓的变化。</a:t>
            </a:r>
            <a:endParaRPr lang="zh-CN" altLang="en-US" sz="3600" dirty="0"/>
          </a:p>
        </p:txBody>
      </p:sp>
      <p:pic>
        <p:nvPicPr>
          <p:cNvPr id="15366" name="Picture 6" descr="http://g.hiphotos.baidu.com/zhidao/wh%3D450%2C600/sign=71f6619337fae6cd0ce1a3653a832312/bd315c6034a85edf6b6c7e874b540923dc5475b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85918" y="3905249"/>
            <a:ext cx="4286250" cy="29527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1000108"/>
            <a:ext cx="8888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你认为雷锋叔叔是怎样的一个人？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32672" y="205637"/>
            <a:ext cx="2431216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重难点点拨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14348" y="521495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哪里需要献出爱心，雷锋叔叔就出现在哪里。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9" name="图片 8" descr="6_dvr5a77bdr8rr588bb18ko51.jpg"/>
          <p:cNvPicPr>
            <a:picLocks noChangeAspect="1"/>
          </p:cNvPicPr>
          <p:nvPr/>
        </p:nvPicPr>
        <p:blipFill>
          <a:blip r:embed="rId2"/>
          <a:srcRect l="3906" t="7291" r="5468" b="15625"/>
          <a:stretch>
            <a:fillRect/>
          </a:stretch>
        </p:blipFill>
        <p:spPr>
          <a:xfrm>
            <a:off x="857224" y="1928802"/>
            <a:ext cx="3357586" cy="2141909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图片 9" descr="u=2025426856,2236234221&amp;fm=27&amp;gp=0.jpg"/>
          <p:cNvPicPr>
            <a:picLocks noChangeAspect="1"/>
          </p:cNvPicPr>
          <p:nvPr/>
        </p:nvPicPr>
        <p:blipFill>
          <a:blip r:embed="rId3"/>
          <a:srcRect b="25641"/>
          <a:stretch>
            <a:fillRect/>
          </a:stretch>
        </p:blipFill>
        <p:spPr>
          <a:xfrm>
            <a:off x="4572000" y="2000240"/>
            <a:ext cx="3714776" cy="2071702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714348" y="450057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他是一个乐于助人、无私奉献 、有大爱的人。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772816"/>
            <a:ext cx="7978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157263"/>
            <a:ext cx="849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修饰性词语：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长长的小溪 弯弯的小路 晶莹的露珠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4797152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弯弯的月亮 火红的太阳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洁白的雪</a:t>
            </a:r>
            <a:endParaRPr lang="zh-CN" altLang="en-US" sz="4000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5616" y="2492896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拓展：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266824" y="59681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92630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2792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8095" y="6302641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3501008"/>
            <a:ext cx="1440000" cy="119232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3140968"/>
            <a:ext cx="1440000" cy="144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2996952"/>
            <a:ext cx="2160000" cy="14385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4956" y="1174304"/>
            <a:ext cx="797890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新词：　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雷锋  昨天  冒着  留下  弯弯的  背着  洒下  温暖  泥泞  年迈  晶莹  寻觅　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好句：</a:t>
            </a:r>
            <a:endParaRPr lang="en-US" altLang="zh-CN" sz="4000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①瞧，那泥泞路上的脚窝，就是他留下的足迹。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②瞧，那花瓣上晶莹的露珠，就是他洒下的汗滴。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39080" y="596423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058768" y="613568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387" y="621338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63093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836712"/>
            <a:ext cx="84969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通过朗读，我们在心底真诚地呼唤着雷锋叔叔，我们仿佛听见了小溪在说话、小路也在说话；我们看见了在长长的小溪边、弯弯的小路上，哪里需要献出爱心，哪里就有雷锋精神的体现。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5818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407415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766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0965" y="63690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下箭头 3"/>
          <p:cNvSpPr/>
          <p:nvPr/>
        </p:nvSpPr>
        <p:spPr>
          <a:xfrm rot="16200000">
            <a:off x="5467024" y="2029920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下箭头 11"/>
          <p:cNvSpPr/>
          <p:nvPr/>
        </p:nvSpPr>
        <p:spPr>
          <a:xfrm rot="5400000">
            <a:off x="2373955" y="1882629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0" y="1772816"/>
            <a:ext cx="2130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长长的小溪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下箭头 13"/>
          <p:cNvSpPr/>
          <p:nvPr/>
        </p:nvSpPr>
        <p:spPr>
          <a:xfrm rot="5400000">
            <a:off x="2589979" y="3898853"/>
            <a:ext cx="308198" cy="6646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3353509"/>
            <a:ext cx="24482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冒着细雨、抱着迷路的孩子、泥泞路上的脚窝、留下的足迹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12160" y="177281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弯弯的小路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下箭头 16"/>
          <p:cNvSpPr/>
          <p:nvPr/>
        </p:nvSpPr>
        <p:spPr>
          <a:xfrm rot="16200000">
            <a:off x="5323008" y="4118152"/>
            <a:ext cx="308198" cy="5140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940152" y="3212976"/>
            <a:ext cx="2880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背着年迈的大娘、踏着荆棘、晶莹的露珠、洒下的汗滴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915816" y="2060848"/>
            <a:ext cx="23762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雷锋叔叔，你在哪里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9552" y="5589240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哪里需要献出爱心，雷锋叔叔就出现在哪里。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下箭头 22"/>
          <p:cNvSpPr/>
          <p:nvPr/>
        </p:nvSpPr>
        <p:spPr>
          <a:xfrm rot="21600000">
            <a:off x="3954856" y="4694216"/>
            <a:ext cx="257104" cy="967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/>
      <p:bldP spid="14" grpId="0" animBg="1"/>
      <p:bldP spid="15" grpId="0"/>
      <p:bldP spid="16" grpId="0"/>
      <p:bldP spid="17" grpId="0" animBg="1"/>
      <p:bldP spid="18" grpId="0"/>
      <p:bldP spid="22" grpId="0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755576" y="980728"/>
            <a:ext cx="144016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雷锋</a:t>
            </a:r>
            <a:endParaRPr lang="zh-CN" altLang="en-US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4211960" y="1772816"/>
            <a:ext cx="3528392" cy="2736304"/>
          </a:xfrm>
          <a:prstGeom prst="cloudCallout">
            <a:avLst>
              <a:gd name="adj1" fmla="val 60520"/>
              <a:gd name="adj2" fmla="val 5402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6016" y="2132856"/>
            <a:ext cx="3024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雷锋（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1940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—1962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日），原名雷正兴，出生于湖南长沙。中国人民解放军战士、共产主义战士。雷锋牺牲后，毛泽东主席亲笔题词：向雷锋同志学习！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46485" y="4550931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pic>
        <p:nvPicPr>
          <p:cNvPr id="16" name="图片 15" descr="雷锋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9552" y="1772816"/>
            <a:ext cx="3240000" cy="4203900"/>
          </a:xfrm>
          <a:prstGeom prst="ellipse">
            <a:avLst/>
          </a:prstGeom>
          <a:ln w="63500" cap="rnd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0172" y="1268760"/>
            <a:ext cx="72182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雷锋日记摘抄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①青春啊，永远是美丽的，可是真正的青春，只属于那些永远力争上游的人们，属于劳动的人，永远谦虚的人。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②我懂得了这个道理：一朵鲜花扮不出美丽的春天，一个人先进总是单枪匹马，人人先进才能移山填海。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0172" y="1268760"/>
            <a:ext cx="76502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③一滴水只有放进大海里才能永远不干，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一个人只有当他把自己和集体事业融合一起的时候才能有力量。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④力量从团结来，智慧从劳动来，行动从思想来，荣誉从集体来。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⑤我要永远戒骄戒躁，不断前进。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6973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734912" y="620695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7540" y="634665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5240" y="640424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908720"/>
            <a:ext cx="797890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 smtClean="0"/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雷锋的小故事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一九六一年的一天傍晚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天下起大雨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雷锋见公路上一位妇女怀里抱着小孩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手里还拉着小孩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身上还背着包袱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在哗哗的大雨中一步一滑地走着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雷锋忙上前一打听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才知道这位大嫂从外地探亲归来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要去十几里外的樟子沟去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她着急地说：“同志啊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今天雨都把我浇迷糊了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这还有孩子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我哭也哭不到家啊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雷锋把雨衣披在大嫂身上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抱起那个大一点的孩子冒雨朝樟子沟走去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宁可自己淋得透湿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一直走了两个多小时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才把她们母子送到家。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138958" y="6015919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038812" y="6187369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08" y="632706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6334408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475" y="1233333"/>
            <a:ext cx="797890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600" dirty="0" smtClean="0"/>
              <a:t>1.</a:t>
            </a:r>
            <a:r>
              <a:rPr lang="zh-CN" altLang="en-US" sz="3600" dirty="0" smtClean="0"/>
              <a:t>给下面的字换个偏旁组成新字再组词。</a:t>
            </a:r>
            <a:endParaRPr lang="en-US" altLang="zh-CN" sz="3600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作（    ）（    ）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蜂（　　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缓（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295338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63156" y="62579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915" y="63865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5331676" y="3356992"/>
            <a:ext cx="3325337" cy="1656184"/>
          </a:xfrm>
          <a:prstGeom prst="cloudCallout">
            <a:avLst>
              <a:gd name="adj1" fmla="val -24443"/>
              <a:gd name="adj2" fmla="val -736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用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形近字对比的方法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可以巩固所学的生字。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109154" y="2206653"/>
            <a:ext cx="1665879" cy="1227642"/>
            <a:chOff x="1835696" y="5616071"/>
            <a:chExt cx="1665879" cy="122764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5616071"/>
              <a:ext cx="1610357" cy="1227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21880" y="5884137"/>
              <a:ext cx="1479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识字小方法</a:t>
              </a:r>
              <a:endParaRPr lang="zh-CN" alt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071722" y="2994628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95936" y="2996952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昨天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94843" y="381720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51920" y="386104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雷锋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96478" y="4615932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暖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23928" y="4581128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温暖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pic>
        <p:nvPicPr>
          <p:cNvPr id="24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6" r="7809" b="7265"/>
          <a:stretch>
            <a:fillRect/>
          </a:stretch>
        </p:blipFill>
        <p:spPr bwMode="auto">
          <a:xfrm>
            <a:off x="5037656" y="4939097"/>
            <a:ext cx="1692174" cy="151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1" grpId="0"/>
      <p:bldP spid="17" grpId="0"/>
      <p:bldP spid="18" grpId="0"/>
      <p:bldP spid="19" grpId="0"/>
      <p:bldP spid="20" grpId="0"/>
      <p:bldP spid="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5af363dbg81ce6e7505e7&amp;69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422" y="3071810"/>
            <a:ext cx="6286544" cy="412388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TextBox 2"/>
          <p:cNvSpPr txBox="1"/>
          <p:nvPr/>
        </p:nvSpPr>
        <p:spPr>
          <a:xfrm>
            <a:off x="665383" y="997099"/>
            <a:ext cx="4914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en-US" altLang="zh-CN" sz="3200" dirty="0" smtClean="0"/>
              <a:t>2.</a:t>
            </a:r>
            <a:r>
              <a:rPr lang="zh-CN" altLang="en-US" sz="3200" dirty="0" smtClean="0"/>
              <a:t>把词语补充完整。</a:t>
            </a:r>
            <a:endParaRPr lang="en-US" altLang="zh-CN" sz="3200" dirty="0" smtClean="0"/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96928" y="600826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973507" y="625933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63976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3046" y="6259336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9552" y="2060848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长长的（           ）</a:t>
            </a:r>
            <a:endParaRPr lang="en-US" altLang="zh-CN" sz="32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4415444" y="2040558"/>
            <a:ext cx="3744416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蒙蒙的（           ）</a:t>
            </a:r>
            <a:endParaRPr lang="en-US" altLang="zh-CN" sz="32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534222" y="2764294"/>
            <a:ext cx="3168352" cy="739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弯弯的（          ）</a:t>
            </a:r>
            <a:endParaRPr lang="en-US" altLang="zh-CN" sz="32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4381536" y="2739172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晶莹的（            ）</a:t>
            </a:r>
            <a:endParaRPr lang="en-US" altLang="zh-CN" sz="3200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557792" y="3500438"/>
            <a:ext cx="3960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温暖的（            ）</a:t>
            </a:r>
            <a:endParaRPr lang="en-US" altLang="zh-CN" sz="3200" dirty="0" smtClean="0"/>
          </a:p>
        </p:txBody>
      </p:sp>
      <p:sp>
        <p:nvSpPr>
          <p:cNvPr id="24" name="TextBox 23"/>
          <p:cNvSpPr txBox="1"/>
          <p:nvPr/>
        </p:nvSpPr>
        <p:spPr>
          <a:xfrm>
            <a:off x="2195736" y="213285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43636" y="211256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细雨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90406" y="283630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小路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37720" y="2811180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露珠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85984" y="354773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5" grpId="0"/>
      <p:bldP spid="16" grpId="0"/>
      <p:bldP spid="19" grpId="0"/>
      <p:bldP spid="22" grpId="0"/>
      <p:bldP spid="24" grpId="0"/>
      <p:bldP spid="26" grpId="0"/>
      <p:bldP spid="28" grpId="0"/>
      <p:bldP spid="30" grpId="0"/>
      <p:bldP spid="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8671" y="1124744"/>
            <a:ext cx="7978906" cy="166199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/>
              <a:t>　</a:t>
            </a:r>
            <a:r>
              <a:rPr lang="zh-CN" altLang="en-US" sz="3200" dirty="0" smtClean="0"/>
              <a:t>３</a:t>
            </a:r>
            <a:r>
              <a:rPr lang="en-US" altLang="zh-CN" sz="3200" dirty="0" smtClean="0"/>
              <a:t>.</a:t>
            </a:r>
            <a:r>
              <a:rPr lang="zh-CN" altLang="en-US" sz="3200" dirty="0" smtClean="0"/>
              <a:t>在你的身边有像雷锋叔叔这样的同学吗？请你简单说一下他做了哪些好事。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326952" y="6040721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132672" y="6205538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018" y="62579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97" y="638157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32672" y="205637"/>
            <a:ext cx="2031538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课堂作业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88671" y="2850480"/>
            <a:ext cx="76733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示例：李明经常帮助清洁工阿姨打扫小区里的卫生。</a:t>
            </a:r>
            <a:endParaRPr lang="en-US" altLang="zh-CN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王艳无论在哪里看到有废纸片都会捡起来放进垃圾箱。</a:t>
            </a:r>
            <a:endParaRPr lang="zh-CN" altLang="en-US" sz="36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3995936" y="4965825"/>
            <a:ext cx="4596975" cy="1522387"/>
            <a:chOff x="4054120" y="5199835"/>
            <a:chExt cx="4596975" cy="1522387"/>
          </a:xfrm>
        </p:grpSpPr>
        <p:sp>
          <p:nvSpPr>
            <p:cNvPr id="10" name="云形标注 9"/>
            <p:cNvSpPr/>
            <p:nvPr/>
          </p:nvSpPr>
          <p:spPr>
            <a:xfrm>
              <a:off x="4054120" y="5607226"/>
              <a:ext cx="3601078" cy="1114996"/>
            </a:xfrm>
            <a:prstGeom prst="cloudCallout">
              <a:avLst>
                <a:gd name="adj1" fmla="val 60440"/>
                <a:gd name="adj2" fmla="val 32755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　雷锋精神处处开鲜花。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7820" y="5199835"/>
              <a:ext cx="723275" cy="129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1382713" y="625316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661436" y="838834"/>
            <a:ext cx="2214578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长长的小溪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3" name="组合 19"/>
          <p:cNvGrpSpPr/>
          <p:nvPr/>
        </p:nvGrpSpPr>
        <p:grpSpPr>
          <a:xfrm>
            <a:off x="7900136" y="4638539"/>
            <a:ext cx="1243864" cy="2219461"/>
            <a:chOff x="5836357" y="4560894"/>
            <a:chExt cx="1327930" cy="2056092"/>
          </a:xfrm>
        </p:grpSpPr>
        <p:pic>
          <p:nvPicPr>
            <p:cNvPr id="21" name="图片 5"/>
            <p:cNvPicPr>
              <a:picLocks noChangeAspect="1"/>
            </p:cNvPicPr>
            <p:nvPr/>
          </p:nvPicPr>
          <p:blipFill rotWithShape="1">
            <a:blip r:embed="rId4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23"/>
          <p:cNvGrpSpPr/>
          <p:nvPr/>
        </p:nvGrpSpPr>
        <p:grpSpPr>
          <a:xfrm>
            <a:off x="467544" y="110421"/>
            <a:ext cx="2525818" cy="549852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616" y="205637"/>
              <a:ext cx="1877746" cy="432048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 smtClean="0">
                  <a:solidFill>
                    <a:schemeClr val="accent6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资料宝袋</a:t>
              </a:r>
              <a:endParaRPr lang="en-US" altLang="zh-CN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10421"/>
              <a:ext cx="576064" cy="549852"/>
            </a:xfrm>
            <a:prstGeom prst="rect">
              <a:avLst/>
            </a:prstGeom>
          </p:spPr>
        </p:pic>
      </p:grpSp>
      <p:sp>
        <p:nvSpPr>
          <p:cNvPr id="18" name="矩形 17"/>
          <p:cNvSpPr/>
          <p:nvPr/>
        </p:nvSpPr>
        <p:spPr>
          <a:xfrm>
            <a:off x="4619298" y="838834"/>
            <a:ext cx="2214578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弯弯的小路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7202" y="3781762"/>
            <a:ext cx="2725634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泥泞路上的脚窝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05594" y="3781762"/>
            <a:ext cx="3236691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花瓣上晶莹的露珠</a:t>
            </a:r>
            <a:endParaRPr lang="zh-CN" alt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3794" name="AutoShape 2" descr="http://img4.imgtn.bdimg.com/it/u=615339029,3700550515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78864" y="1526278"/>
            <a:ext cx="3000396" cy="2071702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4634082" y="1526278"/>
            <a:ext cx="3000396" cy="2071702"/>
          </a:xfrm>
          <a:prstGeom prst="roundRect">
            <a:avLst/>
          </a:prstGeom>
          <a:blipFill>
            <a:blip r:embed="rId8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697600" y="4445880"/>
            <a:ext cx="3000396" cy="2071702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626690" y="4445880"/>
            <a:ext cx="3000396" cy="2071702"/>
          </a:xfrm>
          <a:prstGeom prst="roundRect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20" grpId="0" animBg="1"/>
      <p:bldP spid="23" grpId="0" animBg="1"/>
      <p:bldP spid="25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fēng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雷锋  锋利  冲锋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4641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雾中远树秋色浓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左窄右宽第一笔撇舒展，“丰”的三横分布均匀，竖是垂露竖。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zuó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28825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昨天  昨日 昨夜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4874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“日”在“乍”左是昨天。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：“日”小而居中，“乍”的撇画舒展，竖是垂露竖。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昨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锋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“钅”表示这个字和金属有关，“锋”的本意就是兵器的尖端。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这把刀很锋利。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4953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昨天，我和爸爸去了儿童乐园。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57598" y="604996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mào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2492" y="1878946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冒着  冒险  冒雨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6215" y="2502093"/>
            <a:ext cx="4414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“曰”在“目”上，冒雨前进。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3686" y="1312622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“曰”稍宽，“目”窄长。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liú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11709" y="4557058"/>
            <a:ext cx="3780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留下  留住  留言  留恋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95092" y="4989774"/>
            <a:ext cx="5421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“田”字上面两把刀，不用别带跑。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7744" y="3857170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：上部宽而扁，在竖中线两侧，“田”要宽，竖在竖中线上。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列举相关联的词语识记：</a:t>
              </a:r>
              <a:r>
                <a:rPr lang="zh-CN" altLang="en-US" b="1" dirty="0" smtClean="0">
                  <a:solidFill>
                    <a:srgbClr val="FF0000"/>
                  </a:solidFill>
                </a:rPr>
                <a:t>留心、留下、留意 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230402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69677" y="1397343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冒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对角圆角矩形 40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这是乡亲们冒着生命危险送上来的。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870383" y="5362208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这迷人的景色令人留恋。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wān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267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弯弯的  弯腰  弯曲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3246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“亦”在“弓”上坐。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第二笔横长，两竖稍短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“弓” 上部略扁，竖折折钩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的“折折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钩” 笔画舒展。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bēi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背着  背包  背起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“月”在“北”下藏。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“北”的竖短，竖弯钩的“弯钩”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圆润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，“月”第一笔是竖。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背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“月”又叫“肉月”，表示背是肉体的一部分。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我沿着弯弯的小路走回家。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54578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我背着小书包，高高兴兴上学校。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sǎ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5237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洒下  洒了一地  洒水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2599" y="2537921"/>
            <a:ext cx="4413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“西 ”边有水。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左窄右宽。“氵”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呈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弧形分布。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003" y="4015899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30402" y="323019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wēn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55178" y="4503093"/>
            <a:ext cx="37802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温暖  温和  气温  温度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37432" y="4903203"/>
            <a:ext cx="3959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大江东去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残阳如血。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61552" y="3862011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“氵”呈弧形分布，“日”稍扁，“皿”的横长。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0"/>
          <p:cNvGrpSpPr/>
          <p:nvPr/>
        </p:nvGrpSpPr>
        <p:grpSpPr>
          <a:xfrm>
            <a:off x="1129072" y="3958918"/>
            <a:ext cx="1511802" cy="1486306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9677" y="384674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温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洒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835696" y="5616071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“洒”的意思是洒水或液体，所以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是“氵”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字旁。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他把桶打翻了，水洒了一地。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2599" y="5302190"/>
            <a:ext cx="53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这两天的温度有点儿偏高。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35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39331" y="1581538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5043" y="79581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latin typeface="+mn-ea"/>
                <a:ea typeface="+mn-ea"/>
              </a:rPr>
              <a:t>nuǎn</a:t>
            </a:r>
            <a:endParaRPr lang="zh-CN" altLang="en-US" sz="4000" dirty="0"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55178" y="2137811"/>
            <a:ext cx="3267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温暖  暖和  暖洋洋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55178" y="2537921"/>
            <a:ext cx="4425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巧记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：“日”照“爰”旁很温暖。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02230" y="1429925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书写提示：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“日”小而居中，“爰”的第二横在横中线上，撇画舒展，捺画有力。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6"/>
          <p:cNvCxnSpPr/>
          <p:nvPr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35"/>
          <p:cNvGrpSpPr/>
          <p:nvPr/>
        </p:nvGrpSpPr>
        <p:grpSpPr>
          <a:xfrm>
            <a:off x="1096630" y="1565267"/>
            <a:ext cx="1544244" cy="1428268"/>
            <a:chOff x="-2214610" y="714356"/>
            <a:chExt cx="1785950" cy="16438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213048" y="1455789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暖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40"/>
          <p:cNvGrpSpPr/>
          <p:nvPr/>
        </p:nvGrpSpPr>
        <p:grpSpPr>
          <a:xfrm>
            <a:off x="1763688" y="4365104"/>
            <a:ext cx="5330062" cy="1227642"/>
            <a:chOff x="1835696" y="5616071"/>
            <a:chExt cx="5330062" cy="1227642"/>
          </a:xfrm>
        </p:grpSpPr>
        <p:sp>
          <p:nvSpPr>
            <p:cNvPr id="42" name="云形 41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631756" y="5819268"/>
              <a:ext cx="3534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　　</a:t>
              </a:r>
              <a:r>
                <a:rPr lang="zh-CN" altLang="en-US" b="1" dirty="0" smtClean="0"/>
                <a:t>偏旁识记：</a:t>
              </a:r>
              <a:r>
                <a:rPr lang="zh-CN" altLang="en-US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“日”是太阳，因为有太阳所以才温暖。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" name="组合 43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45" name="Picture 4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6" name="TextBox 45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rPr>
                  <a:t>识字小方法</a:t>
                </a:r>
                <a:endParaRPr lang="zh-CN" altLang="en-US" sz="1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48" name="对角圆角矩形 47"/>
          <p:cNvSpPr/>
          <p:nvPr/>
        </p:nvSpPr>
        <p:spPr>
          <a:xfrm>
            <a:off x="1132671" y="205637"/>
            <a:ext cx="3655353" cy="432048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会写字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0421"/>
            <a:ext cx="591224" cy="549852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2960346" y="2938031"/>
            <a:ext cx="4924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造句：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冬日暖阳照在身上很舒服。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3540</Words>
  <Application>WPS 演示</Application>
  <PresentationFormat>全屏显示(4:3)</PresentationFormat>
  <Paragraphs>577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Arial</vt:lpstr>
      <vt:lpstr>宋体</vt:lpstr>
      <vt:lpstr>Wingdings</vt:lpstr>
      <vt:lpstr>方正卡通简体</vt:lpstr>
      <vt:lpstr>楷体</vt:lpstr>
      <vt:lpstr>华文新魏</vt:lpstr>
      <vt:lpstr>Calibri</vt:lpstr>
      <vt:lpstr>微软雅黑</vt:lpstr>
      <vt:lpstr>Arial Unicode MS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gxnb</cp:lastModifiedBy>
  <cp:revision>626</cp:revision>
  <dcterms:created xsi:type="dcterms:W3CDTF">2017-05-17T10:13:00Z</dcterms:created>
  <dcterms:modified xsi:type="dcterms:W3CDTF">2018-01-18T14:18:21Z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