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26" r:id="rId2"/>
    <p:sldId id="340" r:id="rId3"/>
    <p:sldId id="454" r:id="rId4"/>
    <p:sldId id="459" r:id="rId5"/>
    <p:sldId id="463" r:id="rId6"/>
    <p:sldId id="301" r:id="rId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E0C6"/>
    <a:srgbClr val="FFFFFF"/>
    <a:srgbClr val="7CAE3B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1085" y="1207770"/>
            <a:ext cx="428371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在柏林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33858"/>
          <a:stretch>
            <a:fillRect/>
          </a:stretch>
        </p:blipFill>
        <p:spPr>
          <a:xfrm>
            <a:off x="914400" y="2764790"/>
            <a:ext cx="7315200" cy="272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7045" y="1069340"/>
            <a:ext cx="1698625" cy="5784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分组探究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0255" y="2093595"/>
            <a:ext cx="7279640" cy="910973"/>
          </a:xfrm>
          <a:prstGeom prst="roundRect">
            <a:avLst/>
          </a:prstGeom>
          <a:noFill/>
          <a:ln w="38100">
            <a:solidFill>
              <a:srgbClr val="1CE0C6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1.两个小姑娘“不加思虑地嗤笑”和“再次傻笑起来”说明了什么？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500" y="3369310"/>
            <a:ext cx="7604125" cy="910973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2.老兵所说的“在我走之前，我总得把他们的母亲送往疯人院啊”，“他们的母亲”如果改为“她”好不好？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475" y="4620260"/>
            <a:ext cx="7621905" cy="1332482"/>
          </a:xfrm>
          <a:prstGeom prst="round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自然段</a:t>
            </a:r>
            <a:r>
              <a:rPr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最后一句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“一个老头狠狠扫了她们一眼，随即车厢里平静了”和全文最后一句“车厢里一片寂静，静得可怕”这两个“静”在内涵上有什么区别？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87705" y="1697355"/>
            <a:ext cx="7769225" cy="3158490"/>
            <a:chOff x="2655" y="2605"/>
            <a:chExt cx="11748" cy="4155"/>
          </a:xfrm>
        </p:grpSpPr>
        <p:pic>
          <p:nvPicPr>
            <p:cNvPr id="5" name="图片 4" descr="2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55" y="2605"/>
              <a:ext cx="11748" cy="415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4224" y="3578"/>
              <a:ext cx="8611" cy="18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sz="2400">
                  <a:latin typeface="微软雅黑" panose="020B0503020204020204" charset="-122"/>
                  <a:ea typeface="微软雅黑" panose="020B0503020204020204" charset="-122"/>
                </a:rPr>
                <a:t>文章叙述的是一列驶出柏林的列车上的事，而课文的题目取为《在柏林》有何深意呢？ 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47395" y="1118870"/>
            <a:ext cx="1793240" cy="5784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初读感知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811145" y="1538605"/>
            <a:ext cx="5873750" cy="3780622"/>
          </a:xfrm>
          <a:prstGeom prst="round2DiagRect">
            <a:avLst/>
          </a:prstGeom>
          <a:noFill/>
          <a:ln w="60325">
            <a:solidFill>
              <a:srgbClr val="1CE0C6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首先，柏林是这场战争的策源地。作者将文章的背景置于这列由柏林开出的列车上，可以想见，</a:t>
            </a:r>
            <a:r>
              <a:rPr sz="24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遭受到残酷战争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摧残</a:t>
            </a:r>
            <a:r>
              <a:rPr sz="24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的不仅仅是列车上后备役老兵这一家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，老妇人由痛心到绝望到疯狂的心路历程，后备役老兵抛家弃妻的无奈和难以言说的巨大痛苦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这是战争中一个家庭的毁灭，更是千万个笼罩于战争阴影下家庭的缩影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</p:txBody>
      </p:sp>
      <p:pic>
        <p:nvPicPr>
          <p:cNvPr id="8" name="图片 7" descr="图片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385" y="2823845"/>
            <a:ext cx="3051810" cy="28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9290" y="1614170"/>
            <a:ext cx="8007985" cy="4479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7205" y="1036320"/>
            <a:ext cx="1846580" cy="57844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着眼结尾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678940" y="2315210"/>
            <a:ext cx="57861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小说的结尾给人以强烈的震撼效果，正是有了前面的蓄势和铺垫，结尾时老兵满含血泪的控诉才更显沉重。请你找找前面有哪些铺垫呢？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2</TotalTime>
  <Words>165</Words>
  <Application>Microsoft Office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405</cp:revision>
  <dcterms:created xsi:type="dcterms:W3CDTF">2013-11-14T01:26:00Z</dcterms:created>
  <dcterms:modified xsi:type="dcterms:W3CDTF">2019-08-10T12:02:50Z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