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149.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5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5"/>
  </p:notesMasterIdLst>
  <p:sldIdLst>
    <p:sldId id="505" r:id="rId2"/>
    <p:sldId id="258" r:id="rId3"/>
    <p:sldId id="259" r:id="rId4"/>
    <p:sldId id="262" r:id="rId5"/>
    <p:sldId id="263" r:id="rId6"/>
    <p:sldId id="264" r:id="rId7"/>
    <p:sldId id="265" r:id="rId8"/>
    <p:sldId id="267" r:id="rId9"/>
    <p:sldId id="269" r:id="rId10"/>
    <p:sldId id="270" r:id="rId11"/>
    <p:sldId id="271" r:id="rId12"/>
    <p:sldId id="273" r:id="rId13"/>
    <p:sldId id="274" r:id="rId14"/>
    <p:sldId id="275" r:id="rId15"/>
    <p:sldId id="277" r:id="rId16"/>
    <p:sldId id="279" r:id="rId17"/>
    <p:sldId id="280" r:id="rId18"/>
    <p:sldId id="506" r:id="rId19"/>
    <p:sldId id="283" r:id="rId20"/>
    <p:sldId id="284" r:id="rId21"/>
    <p:sldId id="287" r:id="rId22"/>
    <p:sldId id="288" r:id="rId23"/>
    <p:sldId id="289" r:id="rId24"/>
    <p:sldId id="290" r:id="rId25"/>
    <p:sldId id="292" r:id="rId26"/>
    <p:sldId id="293" r:id="rId27"/>
    <p:sldId id="294" r:id="rId28"/>
    <p:sldId id="295" r:id="rId29"/>
    <p:sldId id="297" r:id="rId30"/>
    <p:sldId id="298" r:id="rId31"/>
    <p:sldId id="299" r:id="rId32"/>
    <p:sldId id="301" r:id="rId33"/>
    <p:sldId id="303" r:id="rId34"/>
    <p:sldId id="304" r:id="rId35"/>
    <p:sldId id="305" r:id="rId36"/>
    <p:sldId id="307" r:id="rId37"/>
    <p:sldId id="309" r:id="rId38"/>
    <p:sldId id="310" r:id="rId39"/>
    <p:sldId id="312" r:id="rId40"/>
    <p:sldId id="314" r:id="rId41"/>
    <p:sldId id="315" r:id="rId42"/>
    <p:sldId id="317" r:id="rId43"/>
    <p:sldId id="319" r:id="rId44"/>
    <p:sldId id="320" r:id="rId45"/>
    <p:sldId id="322" r:id="rId46"/>
    <p:sldId id="323" r:id="rId47"/>
    <p:sldId id="325" r:id="rId48"/>
    <p:sldId id="327" r:id="rId49"/>
    <p:sldId id="328" r:id="rId50"/>
    <p:sldId id="330" r:id="rId51"/>
    <p:sldId id="332" r:id="rId52"/>
    <p:sldId id="333" r:id="rId53"/>
    <p:sldId id="335" r:id="rId54"/>
    <p:sldId id="336" r:id="rId55"/>
    <p:sldId id="337" r:id="rId56"/>
    <p:sldId id="339" r:id="rId57"/>
    <p:sldId id="340" r:id="rId58"/>
    <p:sldId id="342" r:id="rId59"/>
    <p:sldId id="344" r:id="rId60"/>
    <p:sldId id="346" r:id="rId61"/>
    <p:sldId id="348" r:id="rId62"/>
    <p:sldId id="349" r:id="rId63"/>
    <p:sldId id="350" r:id="rId64"/>
    <p:sldId id="353" r:id="rId65"/>
    <p:sldId id="354" r:id="rId66"/>
    <p:sldId id="356" r:id="rId67"/>
    <p:sldId id="357" r:id="rId68"/>
    <p:sldId id="360" r:id="rId69"/>
    <p:sldId id="361" r:id="rId70"/>
    <p:sldId id="362" r:id="rId71"/>
    <p:sldId id="363" r:id="rId72"/>
    <p:sldId id="365" r:id="rId73"/>
    <p:sldId id="366" r:id="rId74"/>
    <p:sldId id="368" r:id="rId75"/>
    <p:sldId id="370" r:id="rId76"/>
    <p:sldId id="371" r:id="rId77"/>
    <p:sldId id="373" r:id="rId78"/>
    <p:sldId id="374" r:id="rId79"/>
    <p:sldId id="376" r:id="rId80"/>
    <p:sldId id="377" r:id="rId81"/>
    <p:sldId id="379" r:id="rId82"/>
    <p:sldId id="380" r:id="rId83"/>
    <p:sldId id="382" r:id="rId84"/>
    <p:sldId id="383" r:id="rId85"/>
    <p:sldId id="385" r:id="rId86"/>
    <p:sldId id="386" r:id="rId87"/>
    <p:sldId id="388" r:id="rId88"/>
    <p:sldId id="389" r:id="rId89"/>
    <p:sldId id="390" r:id="rId90"/>
    <p:sldId id="392" r:id="rId91"/>
    <p:sldId id="393" r:id="rId92"/>
    <p:sldId id="394" r:id="rId93"/>
    <p:sldId id="396" r:id="rId94"/>
    <p:sldId id="397" r:id="rId95"/>
    <p:sldId id="398" r:id="rId96"/>
    <p:sldId id="399" r:id="rId97"/>
    <p:sldId id="401" r:id="rId98"/>
    <p:sldId id="402" r:id="rId99"/>
    <p:sldId id="404" r:id="rId100"/>
    <p:sldId id="405" r:id="rId101"/>
    <p:sldId id="406" r:id="rId102"/>
    <p:sldId id="408" r:id="rId103"/>
    <p:sldId id="409" r:id="rId104"/>
    <p:sldId id="411" r:id="rId105"/>
    <p:sldId id="412" r:id="rId106"/>
    <p:sldId id="414" r:id="rId107"/>
    <p:sldId id="415" r:id="rId108"/>
    <p:sldId id="417" r:id="rId109"/>
    <p:sldId id="418" r:id="rId110"/>
    <p:sldId id="420" r:id="rId111"/>
    <p:sldId id="421" r:id="rId112"/>
    <p:sldId id="422" r:id="rId113"/>
    <p:sldId id="424" r:id="rId114"/>
    <p:sldId id="425" r:id="rId115"/>
    <p:sldId id="427" r:id="rId116"/>
    <p:sldId id="428" r:id="rId117"/>
    <p:sldId id="430" r:id="rId118"/>
    <p:sldId id="431" r:id="rId119"/>
    <p:sldId id="432" r:id="rId120"/>
    <p:sldId id="435" r:id="rId121"/>
    <p:sldId id="436" r:id="rId122"/>
    <p:sldId id="439" r:id="rId123"/>
    <p:sldId id="440" r:id="rId124"/>
    <p:sldId id="443" r:id="rId125"/>
    <p:sldId id="444" r:id="rId126"/>
    <p:sldId id="445" r:id="rId127"/>
    <p:sldId id="446" r:id="rId128"/>
    <p:sldId id="448" r:id="rId129"/>
    <p:sldId id="449" r:id="rId130"/>
    <p:sldId id="450" r:id="rId131"/>
    <p:sldId id="452" r:id="rId132"/>
    <p:sldId id="453" r:id="rId133"/>
    <p:sldId id="455" r:id="rId134"/>
    <p:sldId id="456" r:id="rId135"/>
    <p:sldId id="458" r:id="rId136"/>
    <p:sldId id="459" r:id="rId137"/>
    <p:sldId id="461" r:id="rId138"/>
    <p:sldId id="462" r:id="rId139"/>
    <p:sldId id="464" r:id="rId140"/>
    <p:sldId id="465" r:id="rId141"/>
    <p:sldId id="466" r:id="rId142"/>
    <p:sldId id="469" r:id="rId143"/>
    <p:sldId id="470" r:id="rId144"/>
    <p:sldId id="472" r:id="rId145"/>
    <p:sldId id="474" r:id="rId146"/>
    <p:sldId id="477" r:id="rId147"/>
    <p:sldId id="479" r:id="rId148"/>
    <p:sldId id="482" r:id="rId149"/>
    <p:sldId id="483" r:id="rId150"/>
    <p:sldId id="484" r:id="rId151"/>
    <p:sldId id="487" r:id="rId152"/>
    <p:sldId id="488" r:id="rId153"/>
    <p:sldId id="489" r:id="rId154"/>
    <p:sldId id="491" r:id="rId155"/>
    <p:sldId id="492" r:id="rId156"/>
    <p:sldId id="493" r:id="rId157"/>
    <p:sldId id="495" r:id="rId158"/>
    <p:sldId id="496" r:id="rId159"/>
    <p:sldId id="497" r:id="rId160"/>
    <p:sldId id="499" r:id="rId161"/>
    <p:sldId id="500" r:id="rId162"/>
    <p:sldId id="502" r:id="rId163"/>
    <p:sldId id="503" r:id="rId164"/>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15.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smtClean="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smtClean="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三年模拟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3.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专题七 古代诗歌阅读</a:t>
            </a: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(课标</a:t>
            </a:r>
            <a:r>
              <a:rPr lang="en-US" altLang="zh-CN" sz="1800" dirty="0" smtClean="0">
                <a:solidFill>
                  <a:schemeClr val="tx1"/>
                </a:solidFill>
                <a:ea typeface="黑体" panose="02010600030101010101" pitchFamily="49" charset="-122"/>
              </a:rPr>
              <a:t>Ⅲ</a:t>
            </a:r>
            <a:r>
              <a:rPr lang="zh-CN" altLang="en-US" sz="1800" dirty="0" smtClean="0">
                <a:solidFill>
                  <a:schemeClr val="tx1"/>
                </a:solidFill>
                <a:ea typeface="黑体" panose="02010600030101010101" pitchFamily="49" charset="-122"/>
              </a:rPr>
              <a:t>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(1)观点一:作“弱”“昏”好。①“臂弱”“眼昏”表明作者承认自己年老体衰的客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观事实,但强调即便如此,也还是能够去冲锋陷阵;②更强烈地表现出作者只要一息尚存,就不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忘杀敌报国的刚毅精神。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观点二:作“健”“明”好。①“臂健”“眼明”表明作者认为虽然岁月流逝,但身体依然强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健,当然还可以冲锋陷阵,为国驱驰;②表现出作者心存随时准备杀敌报国的坚定信念,而忘记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自己老之将至。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(答出①,给2分;答出②,给3分。如有其他答案,只要言之成理,可酌情给分)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(2)①曹诗写自己虽已年老,但报国之心犹存,重在表达“老骥伏枥,志在千里”的豪情;②辛词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通过追怀金戈铁马的往事,表达英雄白首、功业未成的悲慨。(每答出一点给3分。如有其他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答案,只要言之成理,可酌情给分)</a:t>
            </a:r>
            <a:endParaRPr lang="zh-CN" alt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13.(2015天津,14,9分)阅读下面这首诗,按要求作答。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雨过至城西苏家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[宋]黄庭坚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飘然一雨洒青春,九陌净无车马尘。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渐散紫烟笼帝阙,稍回晴日丽天津。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花飞衣袖红香湿,柳拂鞍鞯绿色匀。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管领风光唯痛饮,都城谁是得闲人?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此诗作于宋哲宗元祐元年(1086),黄庭坚时任秘书省校书郎。是年,长期贬谪外放的苏</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轼被授予翰林学士、知制诰等要职。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(1)诗中描写了春雨后的哪些景象?(2分)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(2)结合诗句说明颈联运用了哪些艺术手法。(4分)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(3)全诗表达了诗人怎样的情感?(3分)</a:t>
            </a:r>
            <a:endParaRPr lang="zh-CN" alt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(1)尘土涤净,紫烟渐散,雨过日丽,红花沾雨,柳色葱翠。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(2)①对仗,如“花飞”对“柳拂”,“红香湿”对“绿色匀”。②比拟,如“柳拂”。③从视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觉、嗅觉、触觉等多角度(运用通感)进行描写,如“衣袖红香湿”。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(3)雨后天晴访友的喜悦之情;仕途上的踌躇满志或忙中偷闲的快乐。</a:t>
            </a:r>
            <a:endParaRPr lang="zh-CN" altLang="en-US" dirty="0"/>
          </a:p>
        </p:txBody>
      </p:sp>
      <p:sp>
        <p:nvSpPr>
          <p:cNvPr id="3" name="TextBox 2"/>
          <p:cNvSpPr txBox="1"/>
          <p:nvPr/>
        </p:nvSpPr>
        <p:spPr>
          <a:xfrm>
            <a:off x="540000" y="2491575"/>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(1)首先找出诗中写景的句子,即前六句,并注意题中的条件“雨后”,排除写雨中的首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句,即可从诗中第二至第六句概括出答案。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(2)只要考生熟悉“艺术手法”中的表达方式、表现手法、修辞手法,注意从多角度思考,就很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容易看出诗句所运用的手法,再按照要求“结合诗句说明”即可。从律诗的角度看,颔联、颈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联一定是对仗的;从“柳拂鞍鞯”中可以看出柳是动作的发出者,运用了比拟手法;根据颈联中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的“红”“绿”这些表颜色的词语、“香”这样表嗅觉的词语,以及“拂”这样表触觉的词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语,可以看出诗句运用了多角度及通感的描写手法。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(3)从诗歌标题“雨过至城西苏家”可知,诗人是雨后天晴时到城西苏家访友;由诗中写景字词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及“痛饮”一词可知诗人忙中偷闲的快乐、喜悦之情;联系注释内容,再联系苏、黄二人的师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生友情,不难得出诗人因苏轼贬后授职而对自己的仕途踌躇满志的感情。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14.(2015安徽,8—9,8分)阅读下面这首诗,完成(1)—(2)题。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月　圆</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[唐]杜 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孤月当楼满,寒江动夜扉。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委波金不定,照席绮逾依</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未缺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空山静,高悬列宿</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故园松桂发,万里共清辉。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①这首诗是唐代宗大历元年(766)秋天杜甫流寓夔州时所作。②绮逾依:这里指(席子上</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的)光彩更加柔美。③未缺:指月圆。④列宿:众星。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(1)这首诗前六句描写了月圆之夜的哪几幅画面?请用简洁的语言进行概括。(4分)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(2)本诗最后两句情感真挚,请从虚实结合的角度作简要赏析。(4分)</a:t>
            </a:r>
            <a:endParaRPr lang="zh-CN" alt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(1)孤月当空,清辉满楼;月映寒江,影动柴扉;月洒江波,浮光跃金;月照绮席,光彩交融;月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挂空山,万籁俱静;月明中天,疏星寥落。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(2)遥想故园桂花开放,是虚写;眼前清辉,是实写。故园桂花正该开放,虚中有实;万里清辉,实中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有虚。虚实结合,表达了诗人对家乡的深切思念,寄托了诗人渴盼万家团圆的美好愿望。</a:t>
            </a:r>
            <a:endParaRPr lang="zh-CN" altLang="en-US" dirty="0"/>
          </a:p>
        </p:txBody>
      </p:sp>
      <p:sp>
        <p:nvSpPr>
          <p:cNvPr id="3" name="TextBox 2"/>
          <p:cNvSpPr txBox="1"/>
          <p:nvPr/>
        </p:nvSpPr>
        <p:spPr>
          <a:xfrm>
            <a:off x="540000" y="2491575"/>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(1)鉴赏诗歌的意境美,首先要明确诗句大意,前六句写的是:满月当楼,寒江潮涌,月洒波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中,金光摇而不定;月临席上,光彩柔美;空山静寂,月明星稀。其次是要找准意象,前六句描绘的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意象有“月”“楼”“江”“扉”“席”“山”“列宿”等。最后用简明的语言归纳出画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(2)虚,指回忆或想象;实,指眼前实景。回答本题只要弄明白虚指什么、实指什么即可,本诗最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后两句中,上句诗人遥想故园秋景,是虚写;下句回到现实,是实写。表达了诗人对故园的思念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15.(2015福建,6,6分)阅读下面的诗歌,完成后面的题目。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秋夜纪怀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[宋]陆 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北斗垂莽苍,明河</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浮太清</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风林一叶下,露草百虫鸣。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病入新凉减,诗从半睡成。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还思散关</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路,炬火驿前迎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(选自《四库全书》本《放翁诗选》)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①明河:银河。②太清:指天空。③散关:即大散关。④炬火驿前迎:举着火把到驿馆前迎</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(1)第二联写景精细,请简要分析。(3分)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(2)三、四两联抒发了诗人怎样的情怀?请简要分析。(3分)</a:t>
            </a:r>
            <a:endParaRPr lang="zh-CN" alt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(1)①上句写微风穿过树林,叶子悄然落下;②下句写露水沾湿秋草,百虫鸣叫;③全联细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致地写出了秋夜的寂静,营造出一种凄清的氛围。(其他看法,言之成理亦可)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(2)抒发了诗人的爱国情怀:诗人虽秋夜病卧,仍壮心不已,念念不忘昔年在大散关的战斗生活,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还想重返战场,报效国家。</a:t>
            </a:r>
            <a:endParaRPr lang="zh-CN" altLang="en-US" dirty="0"/>
          </a:p>
        </p:txBody>
      </p:sp>
      <p:sp>
        <p:nvSpPr>
          <p:cNvPr id="3" name="TextBox 2"/>
          <p:cNvSpPr txBox="1"/>
          <p:nvPr/>
        </p:nvSpPr>
        <p:spPr>
          <a:xfrm>
            <a:off x="540000" y="249157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(1)答题时注意题中的信息“第二联”“写景精细”,组织答案时应重点分析怎样写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景。此诗首联状夜,写北斗垂宇,银汉浮天,写得苍茫空廓。颔联状秋,写风过暗树,一叶飘零,露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浸衰草,百虫嘶鸣,写得深沉落寞。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(2)前四句写景,后四句走笔抒怀,写卧病,写吟诗;然病中所思,诗中所吟,仍是难以忘怀的大散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关,那铁马冰河的边防,那驿炬来迎的抗金前沿。全诗从状景始,以纪怀收,而纪怀藉状景为铺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垫,状景因纪怀见精神。诗的题目、小注也是组织答案的重要信息。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16.(2014四川,13)阅读下面的清诗,回答问题。(8分)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秋暮吟望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赵执信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小阁高栖老一枝</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,闲吟了不为秋悲。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寒山常带斜阳色,新月偏明落叶时。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烟水极天鸿有影,霜风卷地菊无姿。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二更短烛三升酒,北斗低横未拟窥。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“一枝”语出《庄子·逍遥游》“鹪鹩巢于深林,不过一枝”。“老一枝”意为终老山</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(1)简要赏析颔联中“常”“偏”两字的妙处。(3分)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(2)本诗表现了诗人怎样的心境?结合全诗简要分析。(5分)</a:t>
            </a:r>
            <a:endParaRPr lang="zh-CN" alt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(1)“常”强调时间频度,将随朝暮变化的山色写为常著落日之色;“偏”突出情态,将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新月照落叶的自然现象视为有意为之。“常”与“偏”改变景物的客观性,为情造景,凸显诗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人心绪与情感。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(2)诗人看似旷达、闲淡,实则落寞、惆怅。首联即说“了不为秋悲”,诗人的心境看似旷达、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闲淡;中间两联寒山、落叶、霜风、残菊等意象的悲苦色调,透露出内心深处的忧伤与落寞;尾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联烛光下饮酒的情景,流露出终老山林的惆怅。</a:t>
            </a:r>
            <a:endParaRPr lang="zh-CN" altLang="en-US" dirty="0"/>
          </a:p>
        </p:txBody>
      </p:sp>
      <p:sp>
        <p:nvSpPr>
          <p:cNvPr id="3" name="TextBox 2"/>
          <p:cNvSpPr txBox="1"/>
          <p:nvPr/>
        </p:nvSpPr>
        <p:spPr>
          <a:xfrm>
            <a:off x="540000" y="319929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(1)回答本题可按解释、结合具体诗句分析、指出表达效果三个步骤进行。“常”与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“偏”使客观景物带有强烈的主观色彩,好像是“寒山”“新月”有意为之,增强了作者的悲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秋之感。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(2)回答本题可通过诗歌中关键词和秋天的典型意象去领悟作者的思想感情。“结合全诗简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要分析”提示考生逐联分析,这需要考生有整体把握诗歌的能力。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17.(2014江苏,10,11分)阅读下面两首唐诗,回答问题。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休暇日访王侍御不遇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韦应物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九日驱驰一日闲,寻君不遇又空还。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怪来诗思清人骨,门对寒流雪满山。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访隐者不遇成二绝(其二)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李商隐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城郭休过识者稀,哀猿啼处有柴扉。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沧江白石渔樵路,日暮归来雨满衣。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(1)请简要分析第一首诗中作者情绪的变化过程。(3分)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(2)第二首诗中从哪些地方可看出“隐者”的身份?请简要概括。(3分)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(3)请分别赏析两首诗结句的表达效果。(5分)</a:t>
            </a:r>
            <a:endParaRPr lang="zh-CN" altLang="en-US"/>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(1)乘兴而往→怅惘不遇→欣赏叹慕。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(2)城里少有人知;家住深山;与渔樵为伍;居室简陋。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(3)第一首诗的结句,通过描写友人住处环境,揭示其诗歌独特风格的成因,并暗寓对友人品性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的赞颂。第二首诗的结句,通过描写诗人不遇隐者、日暮归来而雨湿衣衫的情景,突出访人的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执着和情怀的深挚(或:通过想象隐者日暮归来而雨湿衣衫的情景,展示其生活情趣)。</a:t>
            </a:r>
            <a:endParaRPr lang="zh-CN" altLang="en-US" dirty="0"/>
          </a:p>
        </p:txBody>
      </p:sp>
      <p:sp>
        <p:nvSpPr>
          <p:cNvPr id="3" name="TextBox 2"/>
          <p:cNvSpPr txBox="1"/>
          <p:nvPr/>
        </p:nvSpPr>
        <p:spPr>
          <a:xfrm>
            <a:off x="540000" y="2862182"/>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(1)先通读全诗,通过体现作者情感的关键词或动作行为以及侧面描写来把握情绪变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化。第一句抓“驱驰”“闲”二字,第二句抓“空”字,第三句抓“怪”字,第四句写王侍御的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居住环境,此为以景作结,情在景中。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(2)通读全诗,诗歌并没有直接揭示受访者的隐士身份,而是通过环境描写来暗示。一、二句写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隐者所处的环境,三句写隐者的生活(捕鱼、砍柴),四句写作者寻隐者不遇后回家时被雨淋湿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的情景。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(3)本题考查鉴赏诗歌的表达技巧。第一首诗描写王侍御的居住环境,门前正对着寒风侵袭、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铺满积雪的大山,暗示诗人清高的品性。第二首结句写作者寻隐者不遇后傍晚回家被雨淋湿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的情景,侧面表达作者内心对寻访隐者的执着。注意题中“分别赏析”的要求。作答时先从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内容分析入手,再分析表达效果。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48761"/>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(1)此题为开放性试题。若认为作“健”“明”好,则联系诗句,分三步解答即可:第一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步,解释含义,“臂健”“眼明”指臂膀健硕、眼睛明亮;第二步,将其放在语境里理解,“尚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嫌”“犹识”强调尽管岁月流逝,但身体强健,仍识得战阵;第三步,体会感情,全诗表达了作者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随时准备杀敌报国的坚定信念。认为“弱”“昏”两字较好的作答也可分为以上三步: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“弱”“昏”指体弱眼花,表达作者虽承认自己年老体衰,但依旧不忘杀敌报国的刚毅精神。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(2)由“三十年前学六韬”可知作者此时年事已高;“不为家贫卖宝刀”表示作者一直把宝刀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藏在身边,时刻准备为国效力;“尚嫌弓力软”“犹识阵云高”表明作者认为自己还能上阵杀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敌。这首诗表达了作者虽然年事已高、但报国之心犹存的思想感情。辛弃疾《破阵子》的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末句“可怜白发生”点出了全词 的情感基调,以沉痛的笔调,表达了英雄白首、功业未成的悲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慨。</a:t>
            </a:r>
            <a:endParaRPr lang="zh-CN" altLang="en-US"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18.(2013四川,13,8分)阅读下面的宋诗,回答问题。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九日和韩魏公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 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晚岁登门最不才,萧萧华发映金罍</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不堪丞相延东阁,闲伴诸儒老曲台</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佳节久从愁里过,壮心偶傍醉中来。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暮归冲雨寒无睡,自把新诗百遍开。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①九日,农历九月九日,即重阳节;韩魏公,即韩琦,时为丞相。②金罍,泛指酒盏。③曲台,</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指太常寺,掌礼乐郊庙社稷之事。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(1)本诗主要表达了作者怎样的感情?结合全诗简要分析。(4分)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(2)“佳节久从愁里过,壮心偶傍醉中来”在对比手法的运用上有何妙处?请简要赏析。(4分)</a:t>
            </a:r>
            <a:endParaRPr lang="zh-CN" altLang="en-US"/>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(1)主要表达了作者壮志未酬的忧愁和苦闷。作者已头发花白却不得重用,佳节时愁苦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叹息,只能在酒醉中偶露雄心,因愁思而寒夜无眠,凡此种种,都表现了作者壮志未酬的忧愁和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愤懑。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(2)妙在用三层对比强化了诗人忧愁之深和潜藏于胸的壮心未绝。佳节时不喜反忧。壮心在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现实中的落空与在醉酒豪言中的显现,“久”与“偶”在时间上一长一短:三层对比,层层递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进,准确地表现了作者的内心世界。</a:t>
            </a:r>
            <a:endParaRPr lang="zh-CN" altLang="en-US" dirty="0"/>
          </a:p>
        </p:txBody>
      </p:sp>
      <p:sp>
        <p:nvSpPr>
          <p:cNvPr id="3" name="TextBox 2"/>
          <p:cNvSpPr txBox="1"/>
          <p:nvPr/>
        </p:nvSpPr>
        <p:spPr>
          <a:xfrm>
            <a:off x="540000" y="3277393"/>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(1)首联语言高度概括,内涵十分丰富。苏洵于嘉祐元年(1056年)经人推荐赴京谒见韩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琦、欧阳修等名流重臣,从此成了他们的座上客。时苏洵已四十八岁,年近半百,故云“晚岁登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门”。又自称“不才”且冠“最”字,并以自己的“萧萧华发”同宴会上的闪闪金罍相映衬,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充满怀才不遇之感。颔联又从这天的宴会写到五年来的虚度光阴。出句以“不堪”承“最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不才”,以“延东阁”承“金罍”,表示对韩琦宴请的谢意,自谦中也含着满腹牢骚。苏洵在嘉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3832434"/>
            <a:chOff x="540000" y="1080000"/>
            <a:chExt cx="8127000" cy="3832434"/>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祐六年</a:t>
              </a:r>
              <a:r>
                <a:rPr lang="en-US" altLang="zh-CN" sz="1530" kern="0" dirty="0" smtClean="0">
                  <a:solidFill>
                    <a:srgbClr val="000000"/>
                  </a:solidFill>
                  <a:latin typeface="Times New Roman" panose="02020603050405020304" pitchFamily="65" charset="-122"/>
                  <a:ea typeface="宋体" panose="02010600030101010101" pitchFamily="2" charset="-122"/>
                </a:rPr>
                <a:t>(1061</a:t>
              </a:r>
              <a:r>
                <a:rPr lang="zh-CN" altLang="en-US" sz="1530" kern="0" dirty="0" smtClean="0">
                  <a:solidFill>
                    <a:srgbClr val="000000"/>
                  </a:solidFill>
                  <a:latin typeface="Times New Roman" panose="02020603050405020304" pitchFamily="65" charset="-122"/>
                  <a:ea typeface="宋体" panose="02010600030101010101" pitchFamily="2" charset="-122"/>
                </a:rPr>
                <a:t>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被命于太常寺修纂礼书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至赴宴时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刚完成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太常因革礼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一百卷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费时五年。</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苏洵以王佐之才干这种皓首穷经的工作</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深感虚度年华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用非所长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这集中表现在“闲”“老”</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二字上。尾联以暮间归来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反复吟咏韩琦新诗作结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余味无穷。“暮”“雨”“寒”三字为全</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诗烘托出一种昏暗、凄冷的气氛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诗人因韩琦诗中那种久居高位、宾朋满座的富贵气</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志得意</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满之余的淡淡闲愁而倍感自己的穷窘落魄。“寒无睡”“百遍开”活画出这位“萧萧华</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发”的老人辗转反侧、夜不能寐的神情。</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颈联为历代评论家所称赏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得益于对比手法的巧妙运用。颈联以重阳“佳节”与“愁”里</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度过形成鲜明对比。“久”字至少包括了三十年的不得志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苏洵从二十七岁开始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发奋苦读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希</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望有用于世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却科举不第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最近十年以来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虽然名动京师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却沉沦下僚</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无法一展抱负。现在他已</a:t>
              </a:r>
              <a:endParaRPr lang="zh-CN" altLang="en-US" sz="1600" dirty="0" smtClean="0"/>
            </a:p>
          </p:txBody>
        </p:sp>
        <p:sp>
          <p:nvSpPr>
            <p:cNvPr id="3" name="TextBox 2"/>
            <p:cNvSpPr txBox="1"/>
            <p:nvPr/>
          </p:nvSpPr>
          <p:spPr>
            <a:xfrm>
              <a:off x="540000" y="420608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五十七岁,很难再有所作为。“偶傍”说明平时已很少有雄心壮志;“醉中”说明未醉时已清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醒感到壮志难酬。</a:t>
              </a:r>
              <a:endParaRPr lang="zh-CN" altLang="en-US" dirty="0"/>
            </a:p>
          </p:txBody>
        </p:sp>
      </p:gr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19.(2012四川,12,8分)阅读下面这首诗,然后回答问题。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　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[元]曹伯启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蜀魄曾为古帝王,千声万血送年芳。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贪夫倦听空低首,远客初闻已断肠。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锦水春残花似雨,楚天梦觉月如霜。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催归催得谁归去,唯有东郊农事忙。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子规:即杜鹃,又名蜀魄、蜀魂、催归,相传为古蜀王杜宇所化。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(1)本诗第二联中的“空”字极富韵味。请结合诗句简要赏析。(3分)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(2)本诗主要表达了怎样的情感?请任选能表现这种情感的两个意象简要分析。(5分)</a:t>
            </a:r>
            <a:endParaRPr lang="zh-CN" alt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(1)“空”字既传神地描绘出贪夫倦听却不得不听的矛盾之态,又形象地表达出了贪夫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徒劳无奈、难以排遣的惆怅之情。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(2)本诗主要表达了思乡难归的情感。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意象分析示例:①子规。子规啼声凄切,年复一年催人归去,令“贪夫”“远客”无不惆怅、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“断肠”,足见思乡心切、归家不易。②贪夫、远客。意指客居他乡之人。无论“倦听”还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是“初闻”,都在“催归”声里“空低首”“已断肠”,表达出了思乡难归之情。③锦水春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残。春已残,花飘零,黯然失色的锦水春景,烘托出思乡难归的惆怅。④楚天月光。异乡梦醒,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月光如霜,烘托出凄清冷寂的氛围,表达了思乡难归之情。</a:t>
            </a:r>
            <a:endParaRPr lang="zh-CN" altLang="en-US" dirty="0"/>
          </a:p>
        </p:txBody>
      </p:sp>
      <p:sp>
        <p:nvSpPr>
          <p:cNvPr id="3" name="TextBox 2"/>
          <p:cNvSpPr txBox="1"/>
          <p:nvPr/>
        </p:nvSpPr>
        <p:spPr>
          <a:xfrm>
            <a:off x="540000" y="3922794"/>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(1)应先结合诗句解释词义,然后指出相关诗句描绘出怎样的图景或呈现怎样的情境,最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后分析表达的思想情感或达到的艺术效果。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(2)第一问要求概括全诗的思想情感,第二问简析表现情感的两个意象。尾联上句“催归催得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谁归去”,明显地表露出诗人的思乡难归之情;诗中能表现诗人情感的意象有“蜀魄”“贪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夫”“远客”“锦水”“残花”“楚天”“月”,可任选其中两个,结合相关诗句来分析情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98711"/>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1.(2018贵州黔东南一模,14—15,9分,改编)阅读下面这首宋诗,完成(1)—(2)题。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读老杜诗集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 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气吞风雅妙无伦,碌碌当年不见珍。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自是古贤因发愤,非关诗道可穷人。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镌镵</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物象三千首,照耀乾坤四百春。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寂寞有名身后事,惟余孤冢耒江滨</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①镌镵(juān chán):雕刻,刻画。②杜甫在代宗大历五年(770年)避乱往郴州依其舅氏崔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伟,行至耒(lěi)阳,因贫病交加,卒于舟中,当时草草葬于耒江边。</a:t>
            </a:r>
            <a:endParaRPr lang="zh-CN" altLang="en-US" dirty="0"/>
          </a:p>
        </p:txBody>
      </p:sp>
      <p:grpSp>
        <p:nvGrpSpPr>
          <p:cNvPr id="3" name="组合 7"/>
          <p:cNvGrpSpPr/>
          <p:nvPr/>
        </p:nvGrpSpPr>
        <p:grpSpPr>
          <a:xfrm>
            <a:off x="3295650" y="942168"/>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35042" y="1413016"/>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0030101010101" pitchFamily="49" charset="-122"/>
                <a:ea typeface="黑体" panose="02010600030101010101" pitchFamily="49" charset="-122"/>
                <a:sym typeface="+mn-ea"/>
              </a:rPr>
              <a:t>A组 </a:t>
            </a:r>
            <a:r>
              <a:rPr lang="zh-CN" altLang="en-US" sz="2000" b="1" dirty="0" smtClean="0">
                <a:latin typeface="黑体" panose="02010600030101010101" pitchFamily="49" charset="-122"/>
                <a:ea typeface="黑体" panose="02010600030101010101" pitchFamily="49" charset="-122"/>
                <a:sym typeface="+mn-ea"/>
              </a:rPr>
              <a:t> 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年高考模拟·基础题组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algn="ctr" eaLnBrk="0" latinLnBrk="1" hangingPunct="0">
              <a:lnSpc>
                <a:spcPct val="150000"/>
              </a:lnSpc>
              <a:spcBef>
                <a:spcPts val="140"/>
              </a:spcBef>
            </a:pPr>
            <a:r>
              <a:rPr lang="en-US" altLang="zh-CN" sz="1400" b="0" dirty="0" smtClean="0">
                <a:latin typeface="黑体" panose="02010600030101010101" pitchFamily="49" charset="-122"/>
                <a:ea typeface="黑体" panose="02010600030101010101" pitchFamily="49" charset="-122"/>
                <a:sym typeface="+mn-ea"/>
              </a:rPr>
              <a:t>(</a:t>
            </a:r>
            <a:r>
              <a:rPr lang="zh-CN" altLang="en-US" sz="1400" kern="0" dirty="0" smtClean="0">
                <a:solidFill>
                  <a:srgbClr val="000000"/>
                </a:solidFill>
                <a:latin typeface="Times New Roman" panose="02020603050405020304" pitchFamily="65" charset="-122"/>
                <a:ea typeface="宋体" panose="02010600030101010101" pitchFamily="2" charset="-122"/>
              </a:rPr>
              <a:t>每首建议用时10分钟</a:t>
            </a:r>
            <a:r>
              <a:rPr lang="en-US" altLang="zh-CN" sz="1400" b="0" dirty="0" smtClean="0">
                <a:latin typeface="黑体" panose="02010600030101010101" pitchFamily="49" charset="-122"/>
                <a:ea typeface="黑体" panose="02010600030101010101" pitchFamily="49" charset="-122"/>
                <a:sym typeface="+mn-ea"/>
              </a:rPr>
              <a:t>)</a:t>
            </a:r>
            <a:endParaRPr sz="1400"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05244"/>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(1)以下对本诗的理解和分析,不正确的一项是(3分)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A.《诗经》中的“风”与“雅”大都是写实的诗篇,王令认为老杜之诗堪与其比肩。</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B.杜甫生逢乱世,国家危难,使他在情感上受到巨大的触动,所以,他的诗就和古代圣贤一样是</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因发愤而作。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C.“三千”与“四百”都是约数,极言杜甫诗篇牵涉的内容广阔,激励后世,流传久远。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D.王令对大诗人杜甫是非常尊敬的,整首诗的内容都是对杜甫及其诗歌的高度评价。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(2)请从作者“读”的角度入手,结合全诗,分析作者的情感态度。(6分)</a:t>
            </a:r>
            <a:endParaRPr lang="zh-CN" alt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304255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(1)整首诗不只是对杜甫及其诗歌的高度评价,还对杜甫的际遇寄予了深切的同情,并代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杜甫鸣不平。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(2)结合诗歌的具体内容分析,注意诗中“气吞风雅”“发愤”“碌碌当年”“寂寞有名身后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事”等关键词句。</a:t>
            </a:r>
            <a:endParaRPr lang="zh-CN" altLang="en-US" dirty="0"/>
          </a:p>
        </p:txBody>
      </p:sp>
      <p:sp>
        <p:nvSpPr>
          <p:cNvPr id="3" name="TextBox 2"/>
          <p:cNvSpPr txBox="1"/>
          <p:nvPr/>
        </p:nvSpPr>
        <p:spPr>
          <a:xfrm>
            <a:off x="573656" y="1277129"/>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(2)①作者认为杜诗“气吞风雅”,对杜甫诗歌的成就给予了高度评价,表达了敬佩之情;②作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者认为杜诗因“发愤”而作,对他忧国忧民的情怀流露出发自内心的崇敬;③作者认为杜甫当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年“碌碌”,对他的际遇寄予了深切的同情;④作者认为杜甫虽然名垂后世,诗歌流传千古,但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毕竟是“身后事”,代他鸣不平。(答出其中三点即可)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2.(2018四川德阳一诊,14—15,9分,改编)阅读下面这首宋诗,完成(1)—(2)题。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双井茶送子瞻</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黄庭坚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人间风日不到处,天上玉堂</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森宝书</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想见东坡旧居士,挥毫百斛泻明珠。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我家江南摘云腴</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,落硙</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⑤</a:t>
            </a:r>
            <a:r>
              <a:rPr lang="zh-CN" altLang="en-US" sz="1530" kern="0" dirty="0" smtClean="0">
                <a:solidFill>
                  <a:srgbClr val="000000"/>
                </a:solidFill>
                <a:latin typeface="Times New Roman" panose="02020603050405020304" pitchFamily="65" charset="-122"/>
                <a:ea typeface="宋体" panose="02010600030101010101" pitchFamily="2" charset="-122"/>
              </a:rPr>
              <a:t>霏霏雪不如。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为君唤起黄州梦,独载扁舟向五湖</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⑥</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①双井茶是黄庭坚老家的一种名茶。宋哲宗元祐二年(1087年),苏轼任翰林学士,已从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黄州回京。当时黄庭坚在京任职,家乡捎来一些茶,他马上想到分送给好友苏轼品尝,并附上这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首情深意切的诗。②玉堂:古代官署名,宋代称翰林院为玉堂。③森宝书:森然罗列着许多珍贵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的书籍。④云腴:指茶叶。⑤落硙(wèi):把茶叶放在石磨里磨碎。硙,亦作“碨”,小石磨。⑥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“独载”句:用范蠡事。相传春秋时期范蠡辅佐越王勾践灭掉吴国之后,不愿接受封赏,弃去官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职,“遂乘轻舟以浮于五湖”(《国语·越语》)。五湖,太湖的别名。</a:t>
            </a:r>
            <a:endParaRPr lang="zh-CN" altLang="en-US"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(1)以下对本诗的理解和分析,不正确的一项是(3分)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A.作者把翰林院说成是不受人间风吹日晒的天上殿阁,那里宝书如林,森然罗列。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B.作者看见苏轼奋笔疾书、挥洒自如的意态,字字如明珠,从笔下倾泻而出。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C.精心研磨后细洁的茶叶连雪花也比不上它,送上美茶彰显诚意,望朋友能够笑纳。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D.全诗构思巧妙,由高雅的玉堂兴起,引出题赠对象,再切入送茶之事,点明题意。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(2)本诗尾联表达了作者怎样的用意?请加以分析。(6分)</a:t>
            </a:r>
            <a:endParaRPr lang="zh-CN" altLang="en-US" dirty="0"/>
          </a:p>
        </p:txBody>
      </p:sp>
      <p:sp>
        <p:nvSpPr>
          <p:cNvPr id="3" name="TextBox 2"/>
          <p:cNvSpPr txBox="1"/>
          <p:nvPr/>
        </p:nvSpPr>
        <p:spPr>
          <a:xfrm>
            <a:off x="540000" y="320595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(2)①披露赠茶的根本用意,提醒苏轼要适时进退,好自为之。②作者希望苏轼喝了他家乡的茶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以后,也许会唤起苏轼在黄州时的旧梦,逍遥于仕途之外。③作者既为友人命运的转变(由黄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州应召还朝任翰林学士)而高兴,又为他深陷宦海而担心。于是借送茶之机,提醒对方莫忘黄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州旧事,与其身在官场,不如及时功成身退。</a:t>
            </a:r>
            <a:endParaRPr lang="zh-CN" altLang="en-US" dirty="0"/>
          </a:p>
        </p:txBody>
      </p:sp>
      <p:sp>
        <p:nvSpPr>
          <p:cNvPr id="4" name="TextBox 3"/>
          <p:cNvSpPr txBox="1"/>
          <p:nvPr/>
        </p:nvSpPr>
        <p:spPr>
          <a:xfrm>
            <a:off x="540000" y="497472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(1)结合诗句内容可知“看见”分析错误,此处不是实写,而是虚写。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(2)注意要结合诗歌的标题、注释和诗中表情达意的重点字词进行分析。“为君唤起黄州梦,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独载扁舟向五湖”,用春秋时期范蠡的典故提醒苏轼,要适时进退,好自为之。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16966" y="1843059"/>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30" kern="0" dirty="0" smtClean="0">
                <a:solidFill>
                  <a:srgbClr val="000000"/>
                </a:solidFill>
                <a:latin typeface="Times New Roman" panose="02020603050405020304" pitchFamily="65" charset="-122"/>
                <a:ea typeface="宋体" panose="02010600030101010101" pitchFamily="2" charset="-122"/>
              </a:rPr>
              <a:t>　这是一首叙事抒情诗。前两联回忆往昔为国出力,令人振奋。首联回顾年轻时学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习兵法获得英名,颔联写曾为国征战宝刀相随,表现了诗人英勇报国的远大志向。后两联回到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眼前,仍感老当益壮。颈联通过写手臂健壮有力、眼睛明亮,突出现在自己仍然宝刀不老;尾联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以景结情,不胜感慨。整首诗语言质朴,叙事抒情浑然一体,人物形象鲜明,寓意深刻,情感丰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富。</a:t>
            </a:r>
            <a:endParaRPr lang="zh-CN" altLang="en-US" dirty="0"/>
          </a:p>
        </p:txBody>
      </p:sp>
      <p:sp>
        <p:nvSpPr>
          <p:cNvPr id="4" name="TextBox 3"/>
          <p:cNvSpPr txBox="1"/>
          <p:nvPr/>
        </p:nvSpPr>
        <p:spPr>
          <a:xfrm>
            <a:off x="540000" y="106281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30" kern="0" dirty="0" smtClean="0">
                <a:solidFill>
                  <a:srgbClr val="000000"/>
                </a:solidFill>
                <a:latin typeface="Times New Roman" panose="02020603050405020304" pitchFamily="65" charset="-122"/>
                <a:ea typeface="宋体" panose="02010600030101010101" pitchFamily="2" charset="-122"/>
              </a:rPr>
              <a:t>　诗歌的情感基调,指的是诗歌的基本情感。常见术语有:欢快、喜悦、忧愁、寂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寞、伤感、惆怅、孤独、郁闷、恬淡、闲适、激愤、激昂、消沉、悲壮等。</a:t>
            </a:r>
            <a:endParaRPr lang="zh-CN" altLang="en-US"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3.(2018云南昆明调研,14—15,9分,改编)阅读下面这首唐诗,完成(1)—(2)题。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赠李白</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 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秋来相顾尚飘蓬,未就丹砂</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愧葛洪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痛饮狂歌空度日,飞扬跋扈为谁雄?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①天宝四年(745年),李白被唐玄宗逐出宫廷后的第二年,与杜甫同游齐赵。这年秋天,杜</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甫与李白在鲁郡(今山东兖州)相别,杜甫写了这首赠诗。②丹砂:朱砂。道教认为炼砂成药,服</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之可以延年益寿。李白好神仙之学,曾入道炼丹。③葛洪:东晋著名道士,自号抱朴子,入罗浮</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山炼丹。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(1)以下对本诗的理解和分析,不正确的一项是(3分)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A.首句用借代手法,以随风飘荡的蓬草,来表现李杜二人相偕漫游、无所归宿的处境。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B.首句还表达了惺惺相惜之意,杜甫在为李白鸣不平的同时,也透露出自伤的情绪。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C.“愧”字照应了“未就”,说李白愧对葛洪,暗示了李白在炼丹学道方面的失败。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D.此诗简洁、概括,遗貌取神,饱含了诗人对朋友同情、赞赏和规劝等复杂的情感。</a:t>
            </a:r>
            <a:endParaRPr lang="zh-CN" alt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(2)这首诗中塑造的李白形象与李白在《梦游天姥吟留别》中塑造的自我形象有何相同之处?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请结合两诗作简要分析。(6分)</a:t>
            </a:r>
            <a:endParaRPr lang="zh-CN" altLang="en-US" dirty="0"/>
          </a:p>
        </p:txBody>
      </p:sp>
      <p:sp>
        <p:nvSpPr>
          <p:cNvPr id="3" name="TextBox 2"/>
          <p:cNvSpPr txBox="1"/>
          <p:nvPr/>
        </p:nvSpPr>
        <p:spPr>
          <a:xfrm>
            <a:off x="540000" y="180531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(2)①漫游漂泊者。杜诗中以“尚飘蓬”一语概括李白漫游漂泊的形象,与《梦》诗中李白向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往天姥山的梦中游兴、梦醒后的别离漂泊形象是一致的。②寻道求仙者。于“未就丹砂愧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葛洪”可见其热心求道、喜欢炼丹的形象,与《梦》诗中梦游仙境、访仙名山的形象相同。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③愤世嫉俗者。杜诗中描写了李白因怀才不遇而在“痛饮狂歌”“飞扬跋扈”的佯狂状态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中消磨志气、空空度日的愤世嫉俗者形象,与《梦》诗中“安能摧眉折腰事权贵,使我不得开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心颜”的愤世嫉俗的自我形象十分相似。(答出其中两点即可)</a:t>
            </a:r>
            <a:endParaRPr lang="zh-CN" altLang="en-US" dirty="0"/>
          </a:p>
        </p:txBody>
      </p:sp>
      <p:sp>
        <p:nvSpPr>
          <p:cNvPr id="4" name="TextBox 2"/>
          <p:cNvSpPr txBox="1"/>
          <p:nvPr/>
        </p:nvSpPr>
        <p:spPr>
          <a:xfrm>
            <a:off x="516966" y="4248029"/>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(1)“借代手法”错,应是“比喻手法”。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(2)根据诗歌中对人物行为的描述分析其性格,概括这两处形象的相同之处。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4.(2018</a:t>
            </a:r>
            <a:r>
              <a:rPr lang="zh-CN" altLang="en-US" sz="1530" kern="0" dirty="0" smtClean="0">
                <a:solidFill>
                  <a:srgbClr val="000000"/>
                </a:solidFill>
                <a:latin typeface="Times New Roman" panose="02020603050405020304" pitchFamily="65" charset="-122"/>
                <a:ea typeface="宋体" panose="02010600030101010101" pitchFamily="2" charset="-122"/>
              </a:rPr>
              <a:t>四川绵阳二诊</a:t>
            </a:r>
            <a:r>
              <a:rPr lang="en-US" altLang="zh-CN" sz="1530" kern="0" dirty="0" smtClean="0">
                <a:solidFill>
                  <a:srgbClr val="000000"/>
                </a:solidFill>
                <a:latin typeface="Times New Roman" panose="02020603050405020304" pitchFamily="65" charset="-122"/>
                <a:ea typeface="宋体" panose="02010600030101010101" pitchFamily="2" charset="-122"/>
              </a:rPr>
              <a:t>,14—15,9</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改编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阅读下面这首宋诗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完成</a:t>
            </a:r>
            <a:r>
              <a:rPr lang="en-US" altLang="zh-CN" sz="1530" kern="0" dirty="0" smtClean="0">
                <a:solidFill>
                  <a:srgbClr val="000000"/>
                </a:solidFill>
                <a:latin typeface="Times New Roman" panose="02020603050405020304" pitchFamily="65" charset="-122"/>
                <a:ea typeface="宋体" panose="02010600030101010101" pitchFamily="2" charset="-122"/>
              </a:rPr>
              <a:t>(1)—(2)</a:t>
            </a:r>
            <a:r>
              <a:rPr lang="zh-CN" altLang="en-US" sz="1530" kern="0" dirty="0" smtClean="0">
                <a:solidFill>
                  <a:srgbClr val="000000"/>
                </a:solidFill>
                <a:latin typeface="Times New Roman" panose="02020603050405020304" pitchFamily="65" charset="-122"/>
                <a:ea typeface="宋体" panose="02010600030101010101" pitchFamily="2"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闻　雨</a:t>
            </a:r>
            <a:r>
              <a:rPr lang="en-US" altLang="zh-CN" sz="1150" kern="0" baseline="59000" dirty="0" smtClean="0">
                <a:solidFill>
                  <a:srgbClr val="000000"/>
                </a:solidFill>
                <a:latin typeface="Times New Roman" panose="02020603050405020304" pitchFamily="65" charset="-122"/>
                <a:ea typeface="宋体" panose="02010600030101010101" pitchFamily="2" charset="-122"/>
              </a:rPr>
              <a: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en-US" altLang="zh-CN" sz="1150" kern="0" baseline="5900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慷慨心犹壮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蹉跎鬓已秋。</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百年殊鼎鼎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万事只悠悠。</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不悟鱼千里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终归貉一丘。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夜阑闻急雨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起坐涕交流。</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注</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此诗作于孝宗乾道四年秋天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陆游</a:t>
            </a:r>
            <a:r>
              <a:rPr lang="en-US" altLang="zh-CN" sz="1530" kern="0" dirty="0" smtClean="0">
                <a:solidFill>
                  <a:srgbClr val="000000"/>
                </a:solidFill>
                <a:latin typeface="Times New Roman" panose="02020603050405020304" pitchFamily="65" charset="-122"/>
                <a:ea typeface="宋体" panose="02010600030101010101" pitchFamily="2" charset="-122"/>
              </a:rPr>
              <a:t>44</a:t>
            </a:r>
            <a:r>
              <a:rPr lang="zh-CN" altLang="en-US" sz="1530" kern="0" dirty="0" smtClean="0">
                <a:solidFill>
                  <a:srgbClr val="000000"/>
                </a:solidFill>
                <a:latin typeface="Times New Roman" panose="02020603050405020304" pitchFamily="65" charset="-122"/>
                <a:ea typeface="宋体" panose="02010600030101010101" pitchFamily="2" charset="-122"/>
              </a:rPr>
              <a:t>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在山阴三山别业。诗人自乾道二年罢归故乡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业</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已两年。</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以下对本诗的理解和分析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陆游作此诗时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虽已被罢官归乡</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但仍然不能忘怀社会和现实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同时对自己的前途感到茫然。</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颔联的“鼎鼎”谓人生不过百年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此句化用陶诗“鼎鼎百年内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持此欲何成”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悠悠”即渺远。</a:t>
            </a:r>
            <a:endParaRPr lang="zh-CN" altLang="en-US" sz="1600" dirty="0" smtClean="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34253"/>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C.颈联表达了作者做不到像鱼儿一样疾行千里,不能理解志在远方的志士,只得沦落于山野的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无奈。</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D.尾联以叙事作结,作者写自己在雨夜伤心落泪,其所包含的痛苦之情与杜甫的家国情怀非常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类似。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(2)“惊回万里关河梦,滴碎孤臣犬马心”是陆游《秋夜闻雨》中的诗句,请比较这两句诗与本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诗首联所表达的情感的异同。(6分)</a:t>
            </a:r>
            <a:endParaRPr lang="zh-CN" altLang="en-US" dirty="0"/>
          </a:p>
        </p:txBody>
      </p:sp>
      <p:sp>
        <p:nvSpPr>
          <p:cNvPr id="3" name="TextBox 2"/>
          <p:cNvSpPr txBox="1"/>
          <p:nvPr/>
        </p:nvSpPr>
        <p:spPr>
          <a:xfrm>
            <a:off x="540000" y="3277393"/>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(2)相同之处:两联都表达了诗人强烈的爱国之情。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不同之处:“惊”句侧重表达了对国事的担忧,不被重用、报国无门的痛苦;“慷”句着重表达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了诗人虽心系祖国,但岁月流逝双鬓斑白,无法为国效力的悲凉与无奈。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304299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　</a:t>
            </a:r>
            <a:r>
              <a:rPr lang="zh-CN" altLang="en-US" sz="1530" kern="0" dirty="0" smtClean="0">
                <a:solidFill>
                  <a:srgbClr val="000000"/>
                </a:solidFill>
                <a:latin typeface="Times New Roman" panose="02020603050405020304" pitchFamily="65" charset="-122"/>
                <a:ea typeface="宋体" panose="02010600030101010101" pitchFamily="2" charset="-122"/>
              </a:rPr>
              <a:t>古诗词阅读的对比鉴赏常见的形式有:不同诗人之间的异同对比;同一个诗人不同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作品之间的异同对比;课内作品和课外阅读材料之间的异同对比。对比鉴赏与单篇鉴赏没有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本质上的区别。</a:t>
            </a:r>
            <a:endParaRPr lang="zh-CN" altLang="en-US" dirty="0"/>
          </a:p>
        </p:txBody>
      </p:sp>
      <p:sp>
        <p:nvSpPr>
          <p:cNvPr id="3" name="TextBox 2"/>
          <p:cNvSpPr txBox="1"/>
          <p:nvPr/>
        </p:nvSpPr>
        <p:spPr>
          <a:xfrm>
            <a:off x="540000" y="1205691"/>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(1)“不悟”是“不能理解”的意思,“作者做不到”分析不当。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(2)“慷慨心犹壮,蹉跎鬓已秋”,结合注释内容和关键词“心犹壮”“鬓已秋”等分析,志士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暮年,心有余而力不足,无法再为国效力了。“惊回万里关河梦,滴碎孤臣犬马心”,结合关键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词语“惊”“碎”“孤臣”“犬马心”等分析,自己担忧国事,却不被重用,报国无门,痛苦之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情溢于言表。这两联都表达了诗人强烈的爱国之情。</a:t>
            </a:r>
            <a:endParaRPr lang="zh-CN" altLang="en-US"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5.(2018广西南宁一模,14—15,9分,改编)阅读下面这首唐诗,完成(1)—(2)题。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　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皇甫冉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莺啼燕语报新年,马邑</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龙堆路几千。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家住层城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临汉苑,心随明月到胡天。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机中锦字</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论长恨,楼上花枝笑独眠。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为问元戎窦车骑</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,何时返旆勒燕然?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①马邑:今山西朔县,汉时曾与匈奴争夺此城。②层城:因京城分内外两层,故称。③机中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锦字:窦滔被贬龙沙,其妻苏蕙能文,颇思滔,乃织锦为回文旋图诗寄之。共八百四十字,纵横反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复,皆成文意。④元戎窦车骑:元戎,犹主将;窦车骑,后汉窦宪为车骑将军,大破匈奴,遂登燕然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山,命班固作铭,刻石而还。</a:t>
            </a:r>
            <a:endParaRPr lang="zh-CN" altLang="en-US"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下列对这首诗的赏析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不恰当的一项是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这是一首七言律诗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写一位出征军人的妻子在春日对丈夫梦绕魂牵的思念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以及对丈夫早日</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得胜归家的盼望。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B.诗中的女主人公住在宁静和平的京城,目睹皇宫奢靡的生活,联想到丈夫戍守在荒凉的边疆,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顿生愤懑之情。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C.第四句“心随明月”与“我寄愁心与明月”表意相似,深刻表达了女主人公只能把对丈夫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的思念寄托给明月的无奈。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D.尾联写女主人公问军中主帅何时才能得胜班师,将个人命运和国家命运统一起来,赋予了本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诗积极的社会意义。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(2)诗歌首联运用了哪些艺术手法?请简要分析。(6分)</a:t>
            </a:r>
            <a:endParaRPr lang="zh-CN" altLang="en-US"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(2)①拟人,“燕语”赋予春天的燕子以人的情感,形象描述出和平宁静的场景。②对比,“莺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啼燕语报新年”是和平宁静的春景,是亲人团聚的佳节,而在“路几千”的遥远边关,从征亲人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却不能享受这宁静,无法得到这温情,对比鲜明,使读者的心灵受到强烈震撼。③虚实结合,第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一句是眼前实景,第二句是想象,表现出对从征亲人的思念和牵挂之情。(写出其中两点即可)</a:t>
            </a:r>
            <a:endParaRPr lang="zh-CN" altLang="en-US" dirty="0"/>
          </a:p>
        </p:txBody>
      </p:sp>
      <p:sp>
        <p:nvSpPr>
          <p:cNvPr id="3" name="TextBox 2"/>
          <p:cNvSpPr txBox="1"/>
          <p:nvPr/>
        </p:nvSpPr>
        <p:spPr>
          <a:xfrm>
            <a:off x="540000" y="284876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(1)第三句只是承第二句“路几千”而来,讲述京城离边关的遥远;“皇宫奢靡的生活”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和“愤懑之情”都是曲解。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(2)先指出具体的手法,然后结合诗歌的具体内容分析并指出艺术效果。“莺啼燕语报新年”,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“燕语”“报新年”把燕子当人来写,是用了拟人的手法。“莺啼燕语报新年”是眼前实景,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“马邑龙堆路几千”是想象,二者一实一虚,构成鲜明对比,把对从征亲人的思念和牵挂之情突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出鲜明地表现了出来。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6.(2017广西玉林、贵港一模,14—15,11分)阅读下面这首宋词,完成(1)—(2)题。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水调歌头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杨炎正</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把酒对斜日,无语问西风。胭脂何事,都做颜色染芙蓉。放眼暮江千顷,中有离愁万斛,无处落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征鸿。天在阑干角,人倚醉醒中。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千万里,江南北,浙西东。吾生如寄,尚想三径菊花丛。谁是中州豪杰,借我五湖舟楫</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,去作钓鱼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翁。故国且回首,此意莫匆匆。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①杨炎正是一位力主抗金的志士,由于南宋统治者推行投降政策,他的才能、抱负得不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到施展。②五湖舟楫:传说范蠡助越灭吴后,弃官归隐,泛舟于五湖之上。</a:t>
            </a:r>
            <a:endParaRPr lang="zh-CN" altLang="en-US"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下列对词中语句的理解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不正确的两项是</a:t>
            </a: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起首两句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轻描淡写愁态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夕阳西斜</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词人手持酒杯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临风怀想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突发奇问。斜日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实写景物</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点明</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时间。</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胭脂”两句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以乐景衬哀情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写词人问西风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为什么你把所有的胭脂都做了颜料去染秋荷</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染得它这样红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以此反衬愁怀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颇为沉郁。</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C.“暮江千顷”句,借景抒情,营造出的朦胧凄迷之意境,烘托了词人的愁绪。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D.上片第六句以“万斛”之江水写愁,使用借代手法,将抽象无形之愁写得形象生动可感,表现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愁情之多。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E.“尚想三径菊花丛”化用陶渊明《归去来兮辞》“三径就荒,松菊犹存”诗意,寄寓田园之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(2)整首词抒发了词人哪些复杂的情感?请结合词句分析。(6分)</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3719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1.(2018课标全国Ⅱ,14—15,9分)阅读下面这首宋诗,完成(1)—(2)题。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题醉中所作草书卷后(节选)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胸中磊落藏五兵,欲试无路空峥嵘。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酒为旗鼓笔刀槊,势从天落银河倾。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端溪石池浓作墨,烛光相射飞纵横。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须臾收卷复把酒,如见万里烟尘清。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A.这首诗写诗人观看自己已完成的一幅草书作品,并回顾它的创作过程。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B.诗人驰骋疆场杀敌报国的志向无法实现,借书法创作来抒发心中郁闷。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C.诗人把书法创作中的自己想象成战场上的战士,气吞山河,势不可挡。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D.诗人豪情勃发,他在砚台中磨出的浓黑墨汁,也映射着烛光纵横飞溅。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(2)诗中前后两次出现“酒”,各有什么作用?请结合诗句简要分析。(6分)</a:t>
            </a:r>
            <a:endParaRPr lang="zh-CN" altLang="en-US" dirty="0"/>
          </a:p>
        </p:txBody>
      </p:sp>
      <p:sp>
        <p:nvSpPr>
          <p:cNvPr id="3" name="文本框 4"/>
          <p:cNvSpPr txBox="1"/>
          <p:nvPr/>
        </p:nvSpPr>
        <p:spPr>
          <a:xfrm>
            <a:off x="471619" y="1062815"/>
            <a:ext cx="2743059"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题组二  其他课标区题组</a:t>
            </a:r>
            <a:endParaRPr lang="zh-CN" altLang="en-US" b="1"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(1)CD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(2)①岁月蹉跎、青春不驻之悲慨。起首两句,夕阳西斜,词人手持酒杯,临风怀想,突发奇问。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斜日,虚写年华流逝之意,暗寓岁月蹉跎、青春不驻之感慨。②怀才不遇、报国无门、壮志难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酬之愁思。词人愤然发问:谁是国中豪杰?答语显然:国中豪杰舍我其谁!而英雄又何处可用武?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抒发了报国无门之悲愤。③欲归隐田园之心情。词人“尚想三径菊花丛”,“借我五湖舟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楫”,愿效法范蠡大夫,做个钓鱼隐士。把退隐的心情表现得委婉有致而又酣畅淋漓。④离别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故土的愁绪。下片“千万里,江南北,浙西东”三句,词人自言其人生道路:客游他乡,栉风沐雨,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萍踪浪迹,漂泊不定,由此发出人生如寄之感叹。⑤对故国山河的无限眷恋之情。词人回首故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国,“此意莫匆匆”,还是希望能够为国效力,收复失地,以此表达出对故国山河的无限眷恋之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a:t>
            </a:r>
            <a:endParaRPr lang="zh-CN" altLang="en-US" dirty="0"/>
          </a:p>
        </p:txBody>
      </p:sp>
      <p:sp>
        <p:nvSpPr>
          <p:cNvPr id="3" name="TextBox 2"/>
          <p:cNvSpPr txBox="1"/>
          <p:nvPr/>
        </p:nvSpPr>
        <p:spPr>
          <a:xfrm>
            <a:off x="540000" y="464676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(1)C.应是空旷辽远的意境。D.应是比喻、夸张的手法。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(2)结合词中的“离愁”“征鸿”“钓鱼翁”等表情达意的词语和注释分析词人的复杂情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7.(2017四川泸州一诊,14—15,11分)阅读下面这首唐诗,完成(1)—(2)题。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晨　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 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小雨晨光内,初来叶上闻。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雾交才洒地,风折旋随云。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暂起柴荆色,轻沾鸟兽群。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麝香山一半,亭午未全分。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(1)下列对本诗的理解和分析,不正确的两项是(5分)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A.诗歌从正面切题,精心绘出一幅甜美的晨雨图,充分显示了诗人摹景状物的笔力。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B.首联采用了视听结合的描写手法,将小雨置于晨曦、树木的背景中,富有诗情画意。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C.尾联“亭午未全分”照应了首联的“晨光”,写出了时间的推移,暗示了生命的短暂。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D.本诗反映出诗人深厚的艺术功力,在写景状物中表达了诗人对大自然的热爱之情。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E.本诗较好地体现了杜甫“沉郁顿挫”的艺术风格,表现出了凝重的历史意识。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(2)这首诗紧扣一个“小”字来写雨,请结合全诗作简要分析。(6分)</a:t>
            </a:r>
            <a:endParaRPr lang="zh-CN" altLang="en-US"/>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(1)CE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(2)①首联直接用一“小”字引出全诗。小雨滴在窗外的树叶上,发出微小的声音。②颔联转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写雨的动态,凸显晨雨的细腻微小。晨雨只有和着雾气变得湿重时才能落到地上;经风一吹,晨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雨便飘向天空,又化作云雾。③颈联写雨润万物。一“暂”一“轻”仍然是着力刻画雨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“小”。④尾联写蒙蒙细雨中的麝香山隐隐约约,还是从“小”上着笔。(答出四点得6分,少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一点扣1分)</a:t>
            </a:r>
            <a:endParaRPr lang="zh-CN" altLang="en-US" dirty="0"/>
          </a:p>
        </p:txBody>
      </p:sp>
      <p:sp>
        <p:nvSpPr>
          <p:cNvPr id="3" name="TextBox 2"/>
          <p:cNvSpPr txBox="1"/>
          <p:nvPr/>
        </p:nvSpPr>
        <p:spPr>
          <a:xfrm>
            <a:off x="540000" y="3134517"/>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(1)C.“暗示了生命的短暂”理解有误,此句只是写时间的推移。结合全诗所营造的意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境可知,此句并无暗示生命短暂之意。E.没有表现诗人“沉郁顿挫”的艺术风格和凝重的历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史意识。本诗诗句纯净,意境淡雅清新、生机盎然,表现了诗人对大自然的热爱之情。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(2)本诗描绘了一幅甜美的晨雨图,“晨雨”的特点是“小”。结合全诗,围绕“小”字,逐句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分析“晨雨”这一形象。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8.(2017贵州适应考,14—15,11分)阅读下面这首唐诗,完成(1)—(2)题。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秋日赴阙题潼关驿楼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 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红叶晚萧萧,长亭酒一瓢。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残云归太华,疏雨过中条。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树色随关迥,河声入海遥。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帝乡明日到,犹自梦渔樵。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(1)下列对这首诗的内容和表现手法的赏析,不正确的两项是(5分)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A.首联写红叶萧疏,长亭饯别,交代了季节、地点,描绘出一副孤寂的秋日行旅图。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B.颔联大笔勾勒,雄浑苍茫。骋目远望,残云缭绕太华山,稀疏的秋雨洒落中条山。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C.颔联以“残云”点染太华山,以“疏雨”烘托中条山,于沉静中显出飞动的意趣。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D.颈联写出山色和树色迥然不同,东海与黄河一起咆哮,绘声绘色,意境壮阔辽远。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E.尾联在前三联充分描绘山水景物的基础上,转为描写长安的都市繁华,宛如梦境。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(2)全诗表达了作者哪些思想情感?请简要分析。(6分)</a:t>
            </a:r>
            <a:endParaRPr lang="zh-CN" altLang="en-US"/>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(1)DE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(2)①孤寂之情。萧萧红叶、飘飘残云、淅淅秋雨使诗人顿感孤寂与凄冷。②不舍之情。长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亭秋晚,把酒话别,依依不舍。③对隐逸生活的向往之情。诗人将到都城长安,却仍然梦到家乡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的渔樵生活之乐,足见诗人的隐逸情怀。(每答对一点给2分,其他答案可酌情给分)</a:t>
            </a:r>
            <a:endParaRPr lang="zh-CN" altLang="en-US" dirty="0"/>
          </a:p>
        </p:txBody>
      </p:sp>
      <p:sp>
        <p:nvSpPr>
          <p:cNvPr id="3" name="TextBox 2"/>
          <p:cNvSpPr txBox="1"/>
          <p:nvPr/>
        </p:nvSpPr>
        <p:spPr>
          <a:xfrm>
            <a:off x="540000" y="249157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(1)D.“山色和树色迥然不同”“东海与黄河一起咆哮”错,颈联是写树色随关城一路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远去,关外便是黄河,它从北面奔涌而来,翻滚的河水咆哮着流入渤海。E.“描写长安的都市繁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华,宛如梦境”错,尾联是写诗人将到长安,还梦着家乡的渔樵生活,含蓄地表白了自己并非专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为追求名利而来。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(2)题中“哪些”二字提示至少要答出两种情感,此类题一般按照首联、颔联、颈联、尾联各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自抒发的情感进行分析。本诗写景突出,可用“意象+情感”的模式组织答案。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9.(2016四川成都二诊,8—9,11分)阅读下面的宋词,完成(1)—(2)题。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木兰花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 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池塘水绿风微暖,记得玉真初见面。重头</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歌韵响王争琮,入破</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舞腰红乱旋。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玉钩阑下香阶畔,醉后不知斜日晚。当时共我赏花人,点检如今无一半。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①重头:一首词上下阕节拍完全相同者称作“重头”。②入破:乐曲中的繁声。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(1)“重头歌韵响王争琮,入破舞腰红乱旋”是如何刻画人物形象的?请简要分析。(6分)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(2)“当时共我赏花人,点检如今无一半”表达了什么思想感情?请联系全词简要分析。(5分)</a:t>
            </a:r>
            <a:endParaRPr lang="zh-CN" altLang="en-US"/>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(1)从听觉和视觉两个不同角度刻画人物。(2分)“响王争琮”从听觉的角度写出歌喉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的清脆动听。(2分)“红乱旋”从视觉角度写出舞姿的快和美。(2分)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(2)表达了怀旧伤今、人生无常的思想感情。(2分)上阕怀旧,回忆初见面时“玉真”留下的美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好而深刻的印象;下阕伤今,表现自己酒醉黄昏的落寞,感叹故人凋零,始欢终哀。前后对比,表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达出人生无常的慨叹。(3分)</a:t>
            </a:r>
            <a:endParaRPr lang="zh-CN" altLang="en-US" dirty="0"/>
          </a:p>
        </p:txBody>
      </p:sp>
      <p:sp>
        <p:nvSpPr>
          <p:cNvPr id="3" name="TextBox 2"/>
          <p:cNvSpPr txBox="1"/>
          <p:nvPr/>
        </p:nvSpPr>
        <p:spPr>
          <a:xfrm>
            <a:off x="540000" y="2843191"/>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(1)从古诗歌的表达方式来看,最常见的是修辞、描写。本题重点考查视听结合的描写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(2)“当时共我赏花人,点检如今无一半”直接表明此刻词人的处境:“共我赏”与“无一半”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是“往昔”与“今朝”的对比,曾经共赏美景的人现在何方?曾经的欢聚不再、热闹不再,人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生无常的感慨油然而生。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10.(2016四川成都三诊,8—9,11分)阅读下面的宋词,完成(1)—(2)题。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晏几道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关山魂梦长,塞雁音书少。两鬓可怜青,只为相思老。　　归梦碧纱窗,说与人人道:“真个别</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离难,不似相逢好。”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(1)请对“关山魂梦长,塞雁音书少”中的“长”和“少”加以赏析。(5分)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(2)本词下片与李商隐的《夜雨寄北》“何当共剪西窗烛,却话巴山夜雨时”在情感的表达上</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有何异同?请结合诗歌简要分析。(6分)</a:t>
            </a:r>
            <a:endParaRPr lang="zh-CN" altLang="en-US"/>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(1)“长”字意思丰富,一是关山长,表明距离的遥远;二是魂梦长,表示思念的绵长。(2</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分)“少”字具有暗示性,音书少,暗含着思念的频密与分离的痛苦。(1分)距离的遥远、思念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的绵长,与音书的稀少,形成反差,凸显了寂寞孤独之情。(2分)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(2)相同:都通过想象,表达怀人思归之情。(2分)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不同:①晏词直抒胸臆,表达了“离别实在太难,不如相逢团聚”的真情,表意直率,明白如话。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(2分)②李诗委婉曲折。通过想象中的重聚反衬今夜的孤寂,表达了诗人期盼重聚的思念之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情。表意深婉,含蓄隽永。(2分)</a:t>
            </a:r>
            <a:endParaRPr lang="zh-CN" altLang="en-US" dirty="0"/>
          </a:p>
        </p:txBody>
      </p:sp>
      <p:sp>
        <p:nvSpPr>
          <p:cNvPr id="3" name="TextBox 2"/>
          <p:cNvSpPr txBox="1"/>
          <p:nvPr/>
        </p:nvSpPr>
        <p:spPr>
          <a:xfrm>
            <a:off x="540000" y="3490149"/>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(1)此词表达了词人对远在他乡的亲人的相思之情,所以,“长”,一可以理解为距离遥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远,二可以理解为思念绵长;“音书”“少”,表达了对亲人思念的痛苦,这一“长”一“少”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形成反差,更能衬托出词人的孤寂。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(2)两首诗歌都通过想象表达了对亲人的思念之情。“真个别离难,不似相逢好”,语言直白,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是词人至性痴情的率真流露;而“何当共剪西窗烛,却话巴山夜雨时”,意境隽永,给人以无限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的想象。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2364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1.(2018四省名校第一次联考,14—15,9分,改编)阅读下面这首唐诗,完成(1)—(2)题。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贫　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秦韬玉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蓬门未识绮罗香,拟托良媒益自伤。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谁爱风流高格调,共怜时世俭梳妆</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敢将十指夸针巧,不把双眉斗画长。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苦恨年年压金线,为他人作嫁衣裳!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时世俭梳妆:当时妇女的一种妆扮。</a:t>
            </a:r>
            <a:endParaRPr lang="zh-CN" altLang="en-US" dirty="0"/>
          </a:p>
        </p:txBody>
      </p:sp>
      <p:sp>
        <p:nvSpPr>
          <p:cNvPr id="3" name="TextBox 11"/>
          <p:cNvSpPr txBox="1"/>
          <p:nvPr/>
        </p:nvSpPr>
        <p:spPr>
          <a:xfrm>
            <a:off x="2243297" y="1112203"/>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0030101010101" pitchFamily="49" charset="-122"/>
                <a:ea typeface="黑体" panose="02010600030101010101" pitchFamily="49" charset="-122"/>
                <a:sym typeface="+mn-ea"/>
              </a:rPr>
              <a:t>B</a:t>
            </a:r>
            <a:r>
              <a:rPr lang="zh-CN" altLang="en-US" sz="2000" b="1" dirty="0">
                <a:latin typeface="黑体" panose="02010600030101010101" pitchFamily="49" charset="-122"/>
                <a:ea typeface="黑体" panose="02010600030101010101" pitchFamily="49" charset="-122"/>
                <a:sym typeface="+mn-ea"/>
              </a:rPr>
              <a:t>组  </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6</a:t>
            </a:r>
            <a:r>
              <a:rPr lang="zh-CN" altLang="en-US" sz="2000" b="1" dirty="0" smtClean="0">
                <a:latin typeface="黑体" panose="02010600030101010101" pitchFamily="49" charset="-122"/>
                <a:ea typeface="黑体" panose="02010600030101010101" pitchFamily="49" charset="-122"/>
                <a:sym typeface="+mn-ea"/>
              </a:rPr>
              <a:t>—201</a:t>
            </a:r>
            <a:r>
              <a:rPr lang="en-US" altLang="zh-CN" sz="2000" b="1" dirty="0" smtClean="0">
                <a:latin typeface="黑体" panose="02010600030101010101" pitchFamily="49" charset="-122"/>
                <a:ea typeface="黑体" panose="02010600030101010101" pitchFamily="49" charset="-122"/>
                <a:sym typeface="+mn-ea"/>
              </a:rPr>
              <a:t>8</a:t>
            </a:r>
            <a:r>
              <a:rPr lang="zh-CN" altLang="en-US" sz="2000" b="1" dirty="0" smtClean="0">
                <a:latin typeface="黑体" panose="02010600030101010101" pitchFamily="49" charset="-122"/>
                <a:ea typeface="黑体" panose="02010600030101010101" pitchFamily="49" charset="-122"/>
                <a:sym typeface="+mn-ea"/>
              </a:rPr>
              <a:t>年</a:t>
            </a:r>
            <a:r>
              <a:rPr lang="zh-CN" altLang="en-US" sz="2000" b="1" dirty="0">
                <a:latin typeface="黑体" panose="02010600030101010101" pitchFamily="49" charset="-122"/>
                <a:ea typeface="黑体" panose="02010600030101010101" pitchFamily="49" charset="-122"/>
                <a:sym typeface="+mn-ea"/>
              </a:rPr>
              <a:t>高考模拟·综合题组</a:t>
            </a:r>
            <a:endParaRPr lang="zh-CN" altLang="en-US" sz="2000" b="1" dirty="0">
              <a:solidFill>
                <a:schemeClr val="tx1"/>
              </a:solidFill>
              <a:latin typeface="黑体" panose="02010600030101010101" pitchFamily="49" charset="-122"/>
              <a:ea typeface="黑体" panose="02010600030101010101" pitchFamily="49" charset="-122"/>
              <a:sym typeface="+mn-ea"/>
            </a:endParaRPr>
          </a:p>
          <a:p>
            <a:pPr algn="ctr" eaLnBrk="0" latinLnBrk="1" hangingPunct="0">
              <a:lnSpc>
                <a:spcPct val="150000"/>
              </a:lnSpc>
              <a:spcBef>
                <a:spcPts val="140"/>
              </a:spcBef>
            </a:pPr>
            <a:r>
              <a:rPr lang="en-US" altLang="zh-CN" sz="1400" b="0" dirty="0" smtClean="0">
                <a:latin typeface="黑体" panose="02010600030101010101" pitchFamily="49" charset="-122"/>
                <a:ea typeface="黑体" panose="02010600030101010101" pitchFamily="49" charset="-122"/>
                <a:sym typeface="+mn-ea"/>
              </a:rPr>
              <a:t>(</a:t>
            </a:r>
            <a:r>
              <a:rPr lang="zh-CN" altLang="en-US" sz="1400" kern="0" dirty="0" smtClean="0">
                <a:solidFill>
                  <a:srgbClr val="000000"/>
                </a:solidFill>
                <a:latin typeface="Times New Roman" panose="02020603050405020304" pitchFamily="65" charset="-122"/>
                <a:ea typeface="宋体" panose="02010600030101010101" pitchFamily="2" charset="-122"/>
              </a:rPr>
              <a:t>每首建议用时10分钟</a:t>
            </a:r>
            <a:r>
              <a:rPr lang="en-US" altLang="zh-CN" sz="1400" b="0" dirty="0" smtClean="0">
                <a:latin typeface="黑体" panose="02010600030101010101" pitchFamily="49" charset="-122"/>
                <a:ea typeface="黑体" panose="02010600030101010101" pitchFamily="49" charset="-122"/>
                <a:sym typeface="+mn-ea"/>
              </a:rPr>
              <a:t>)</a:t>
            </a:r>
            <a:endParaRPr sz="1400"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(2)①第一个“酒”出现在作书之前,诗人把它比喻成战场上的旗鼓,起到酝酿情绪、积蓄气势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②第二个“酒”则用来表现创作完成之后诗人的心理状态,他“如见万里烟尘清”,似乎赢得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了一场战役的胜利,心满意足、踌躇满志。</a:t>
            </a:r>
            <a:endParaRPr lang="zh-CN" altLang="en-US" dirty="0"/>
          </a:p>
        </p:txBody>
      </p:sp>
      <p:sp>
        <p:nvSpPr>
          <p:cNvPr id="3" name="TextBox 2"/>
          <p:cNvSpPr txBox="1"/>
          <p:nvPr/>
        </p:nvSpPr>
        <p:spPr>
          <a:xfrm>
            <a:off x="540000" y="284876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(1)该项对“端溪石池浓作墨,烛光相射飞纵横”两句的理解错误,这两句的意思是:在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端砚中研好了浓浓的墨,在烛光映射下我纵情挥笔泼墨。这是以奋笔疾书来比喻战场拼杀,描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绘出了勇士挥刀杀敌、纵横驰骋、所向披靡的情景。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98963"/>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下列对这首诗的理解和赏析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首联中女子虽出身贫寒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却也想着托个媒人找个好归宿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但又知道在这样的社会现实面前只</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会自取其辱。</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颔联写了人们只知道追逐时髦的梳妆打扮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没有人喜爱高尚的风格和情调。</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C.诗歌句句写贫女,也似句句在写作者自己,贫女形象与贫士形象融为一体,这是诗歌的高明之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D.全诗没有典故,不用比拟,语言风格凄婉柔丽,以深刻的内涵使诗作蕴有重大的社会意义。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(2)这首诗与白居易的《观刈麦》分别塑造了“贫女”和“贫妇”形象,请简析它们各自表达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的思想情感有何不同。(6分)</a:t>
            </a:r>
            <a:endParaRPr lang="zh-CN" altLang="en-US"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(2)①白诗通过描写一个贫妇怀抱孩子拾麦穗的心酸情景,表达了对繁重租税的指责,对劳动人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民的深切同情;②秦诗除了表达对贫女的深切同情外,还通过对出身贫贱但品格高尚的贫女的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描写,表达了对不公平的社会现实的愤慨,也表达了对像贫女一样才能出众的人在现实中却怀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才不遇的遗憾。</a:t>
            </a:r>
            <a:endParaRPr lang="zh-CN" altLang="en-US" dirty="0"/>
          </a:p>
        </p:txBody>
      </p:sp>
      <p:sp>
        <p:nvSpPr>
          <p:cNvPr id="3" name="TextBox 2"/>
          <p:cNvSpPr txBox="1"/>
          <p:nvPr/>
        </p:nvSpPr>
        <p:spPr>
          <a:xfrm>
            <a:off x="540000" y="2872863"/>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(1)语言风格错误,应为“平实质朴”。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(2)秦诗诉说贫女悲惨的处境和难言的苦衷。诗人把贫女放在社会环境的矛盾冲突中,通过独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白揭示贫女内心深处的苦痛,着意刻画贫女持重清高的品行,对贫女给予深切同情,同时也寄寓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着诗人自己的不平和感慨。白诗写的是一个贫妇怀里抱着孩子,手里提着破篮子,在割麦者旁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边拾麦。她来拾麦的原因是她家的田地已经“输税尽”——为缴纳官税而卖光了,如今无田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可种,无麦可收,只好靠拾麦充饥,表达了诗人对繁重租税的指责,对劳动人民的深切同情。</a:t>
            </a:r>
            <a:endParaRPr lang="zh-CN" altLang="en-US" dirty="0"/>
          </a:p>
        </p:txBody>
      </p:sp>
      <p:sp>
        <p:nvSpPr>
          <p:cNvPr id="4" name="TextBox 2"/>
          <p:cNvSpPr txBox="1"/>
          <p:nvPr/>
        </p:nvSpPr>
        <p:spPr>
          <a:xfrm>
            <a:off x="540000" y="499190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情感比较鉴赏的前提是读懂诗歌,把握二者的感情基调。比较时需要注意:①熟悉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感情基调术语,如忧愁与闲适、悲伤与欢快。②进一步分析产生不同感情的原因或情境,这是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答题的重要内容。③比较时注意点面结合,既要有总体概括,又要有具体分析。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2.(2018四川成都二诊,14—15,9分,改编)阅读下面这首宋诗,完成(1)—(2)题。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和子由四首·送春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 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梦里青春可得追?欲将诗句绊余晖。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酒阑病客惟思睡,蜜熟黄蜂亦懒飞。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芍药樱桃俱扫地,鬓丝禅榻两忘机。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凭君借取法界观</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,一洗人间万事非。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法界观:佛教华严宗主张的证入法界的观法。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(1)下列对诗歌的理解和赏析,不正确的一项是(3分)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A.诗题交代写作缘起。“和”的意思是“唱和”,本诗是诗人为和弟弟苏辙诗而写的。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B.首联呼应题目,表明“青春”虽然已难挽回,但仍能以写诗度过余生的积极心态。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C.本诗章法绵密,语意前后勾连:颈联上句关联“梦里青春”,下句上承“酒阑病客”。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D.尾联表达愿望,诗人希望借法界观洗除世间之烦恼,反映出佛教思想对他的影响。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(2)本诗二、三联抒发了诗人怎样的情感?这两联是如何借景抒情的?(6分)</a:t>
            </a:r>
            <a:endParaRPr lang="zh-CN" altLang="en-US"/>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(2)情感:老病无聊、青春不再的感伤;忘却烦恼、泯除机心的愿望。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借景抒情:颔联下句描写黄蜂在蜜熟之际也不采蜜,以黄蜂之懒,间接写出了诗人的心灰意懒。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颈联上句描写芍药花、樱桃花凋零,表明春色不再,表达了诗人伤春伤己之情。</a:t>
            </a:r>
            <a:endParaRPr lang="zh-CN" altLang="en-US" dirty="0"/>
          </a:p>
        </p:txBody>
      </p:sp>
      <p:sp>
        <p:nvSpPr>
          <p:cNvPr id="3" name="TextBox 2"/>
          <p:cNvSpPr txBox="1"/>
          <p:nvPr/>
        </p:nvSpPr>
        <p:spPr>
          <a:xfrm>
            <a:off x="540000" y="248089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(1)“仍能以写诗度过余生的积极心态”理解错误,应是“以诗句来安慰自己的内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(2)根据“病客”“鬓丝”“惟思睡”“两忘机”分析诗人的情感。抓住“蜜熟黄蜂亦懒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飞”“芍药樱桃俱扫地”等景物,分析情景关系。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50463"/>
            <a:chOff x="540000" y="1080000"/>
            <a:chExt cx="8127000" cy="5250463"/>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3.(2018广西柳州模拟,14—15,9分,改编)阅读下面这首唐诗,完成(1)—(2)题。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晚　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白居易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卧听冬冬衙鼓声,起迟睡足长心情。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华簪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脱后头虽白,堆案抛来眼校明。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闲上篮舆</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乘兴出,醉回花舫信风行。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明朝更濯</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尘缨去,闻道松江水最清。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①华簪:华贵的冠簪。簪,古人用来绾定发髻或冠的长针。②篮舆:古代供人乘坐的交通</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工具,类似后世的轿子。③濯:洗。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(1)下列对这首诗的赏析,不恰当的一项是(3分)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A.“晚起”是本诗的描写中心,作品自始至终,都是围绕“晚起”这一中心进行的。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B.首联紧扣诗题,描写听到“冬冬衙鼓声”后方才起床,由于迟起睡足而心情很好。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C.颔联写诗人虽然年事已高,但仍然致力政事,堆放案头的文卷都一丝不苟地审核清楚。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D.尾联描写了诗人的一段心迹:听说松江的水最清澈,改日到那里去洗濯一下冠缨。</a:t>
              </a:r>
              <a:endParaRPr lang="zh-CN" altLang="en-US"/>
            </a:p>
          </p:txBody>
        </p:sp>
        <p:sp>
          <p:nvSpPr>
            <p:cNvPr id="3" name="TextBox 2"/>
            <p:cNvSpPr txBox="1"/>
            <p:nvPr/>
          </p:nvSpPr>
          <p:spPr>
            <a:xfrm>
              <a:off x="540000" y="5977289"/>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(2)这首诗中的抒情主人公是怎样的一个艺术形象?请加以分析。(6分)</a:t>
              </a:r>
              <a:endParaRPr lang="zh-CN" altLang="en-US" dirty="0"/>
            </a:p>
          </p:txBody>
        </p:sp>
      </p:gr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(2)①官吏身份。他宿在衙内,早晨能听到“冬冬衙鼓声”。②人至迟暮。他头发已白,早上迟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起。③明辨曲直。面对成堆的案卷,他一一审查明辨。④及时行乐。他闲时坐着篮舆乘兴而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出,酒酣时乘着装饰华美的游船顺风而行。⑤情操高洁。他向往去清澈的松江边洗濯尘缨。</a:t>
            </a:r>
            <a:endParaRPr lang="zh-CN" altLang="en-US" dirty="0"/>
          </a:p>
        </p:txBody>
      </p:sp>
      <p:grpSp>
        <p:nvGrpSpPr>
          <p:cNvPr id="5" name="组合 4"/>
          <p:cNvGrpSpPr/>
          <p:nvPr/>
        </p:nvGrpSpPr>
        <p:grpSpPr>
          <a:xfrm>
            <a:off x="529530" y="2507641"/>
            <a:ext cx="8137470" cy="2427524"/>
            <a:chOff x="529530" y="2507641"/>
            <a:chExt cx="8137470" cy="2427524"/>
          </a:xfrm>
        </p:grpSpPr>
        <p:sp>
          <p:nvSpPr>
            <p:cNvPr id="3" name="TextBox 2"/>
            <p:cNvSpPr txBox="1"/>
            <p:nvPr/>
          </p:nvSpPr>
          <p:spPr>
            <a:xfrm>
              <a:off x="529530" y="2507641"/>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(1)本诗后两联没有围绕“晚起”进行描写。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(2)赏析诗歌的人物形象,要从诗中的细节入手进行分析。如从“卧听冬冬衙鼓声”可知其官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吏的身份,从“头虽白”可知其人已至迟暮之年,通过“眼校明”可知其明辨曲直,通过“乘兴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出”“醉回”可知其及时行乐,通过“濯尘缨”可知其情操高洁。</a:t>
              </a:r>
              <a:endParaRPr lang="zh-CN" altLang="en-US" dirty="0"/>
            </a:p>
          </p:txBody>
        </p:sp>
        <p:sp>
          <p:nvSpPr>
            <p:cNvPr id="4" name="TextBox 2"/>
            <p:cNvSpPr txBox="1"/>
            <p:nvPr/>
          </p:nvSpPr>
          <p:spPr>
            <a:xfrm>
              <a:off x="540000" y="392033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赏析诗歌的人物形象注意从以下几方面入手:①明确人物形象的身份,是“闺中女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子”还是“戍边战士”,是“落魄书生”还是“漂泊江湖的游子”等;②分析人物的情感,是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“壮志难酬”还是“寂寞无聊”等;③还要分析人物的具体行动、生活环境等。</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919939"/>
            <a:ext cx="8127000" cy="5626417"/>
            <a:chOff x="540000" y="1080000"/>
            <a:chExt cx="8127000" cy="562641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4.(2018云南统一检测,14—15,9分,改编)阅读下面这首唐诗,完成(1)—(2)题。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长安杂题长句六首(其三)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 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雨晴九陌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铺江练,岚嫩千峰叠海涛。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南苑草芳眠锦雉,夹城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云暖下霓旄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少年羁络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青纹玉,游女花簪紫蒂桃。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江碧柳深人尽醉,一瓢颜巷</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⑤</a:t>
              </a:r>
              <a:r>
                <a:rPr lang="zh-CN" altLang="en-US" sz="1530" kern="0" dirty="0" smtClean="0">
                  <a:solidFill>
                    <a:srgbClr val="000000"/>
                  </a:solidFill>
                  <a:latin typeface="Times New Roman" panose="02020603050405020304" pitchFamily="65" charset="-122"/>
                  <a:ea typeface="宋体" panose="02010600030101010101" pitchFamily="2" charset="-122"/>
                </a:rPr>
                <a:t>日空高。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①九陌:汉长安城中的九条大道。②夹城:长安由兴庆宫至南苑(芙蓉苑)的一段双层城</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墙,唐玄宗与宫中后妃经此游玩曲江。③霓旄:装饰得非常漂亮的车子。④羁络:马笼头。⑤颜</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巷:颜回所居的陋巷,后指简陋的居处。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(1)以下对本诗的理解和分析,不正确的一项是(3分)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A.作者看到的长安城非常盛大繁华,雨后天晴的景色格外优美壮丽,令人赏心悦目。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B.天子过着奢靡的生活,耽于歌舞游乐,百姓则竞相炫富夸饰,国家一派升平气象。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C.作者所写的是晚唐社会的真实生活,对这种生活的描绘充满了赞美和喜悦的情感。</a:t>
              </a:r>
              <a:endParaRPr lang="zh-CN" altLang="en-US"/>
            </a:p>
          </p:txBody>
        </p:sp>
        <p:sp>
          <p:nvSpPr>
            <p:cNvPr id="3" name="TextBox 2"/>
            <p:cNvSpPr txBox="1"/>
            <p:nvPr/>
          </p:nvSpPr>
          <p:spPr>
            <a:xfrm>
              <a:off x="540000" y="600007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D.作者善于绘景,语言生动传神,“江碧柳深”四字就写出了长安城春意正浓的景象。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(2)分析尾联的表达技巧及作用。(6分)</a:t>
              </a:r>
              <a:endParaRPr lang="zh-CN" altLang="en-US" dirty="0"/>
            </a:p>
          </p:txBody>
        </p:sp>
      </p:gr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(2)表达技巧:①对比——“人尽醉”与“我独醒”对比。②用典——颜回箪食、瓢饮、居陋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巷,不改其乐。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作用:点明主旨。通过“人尽醉”与“我独醒”的对比,以及引用颜回的典故,表达了对京城骄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奢淫逸风气的讽刺,暗讽风气源自皇帝。</a:t>
            </a:r>
            <a:endParaRPr lang="zh-CN" altLang="en-US" dirty="0"/>
          </a:p>
        </p:txBody>
      </p:sp>
      <p:grpSp>
        <p:nvGrpSpPr>
          <p:cNvPr id="5" name="组合 4"/>
          <p:cNvGrpSpPr/>
          <p:nvPr/>
        </p:nvGrpSpPr>
        <p:grpSpPr>
          <a:xfrm>
            <a:off x="540000" y="2843191"/>
            <a:ext cx="8127000" cy="3506036"/>
            <a:chOff x="540000" y="2843191"/>
            <a:chExt cx="8127000" cy="3506036"/>
          </a:xfrm>
        </p:grpSpPr>
        <p:sp>
          <p:nvSpPr>
            <p:cNvPr id="3" name="TextBox 2"/>
            <p:cNvSpPr txBox="1"/>
            <p:nvPr/>
          </p:nvSpPr>
          <p:spPr>
            <a:xfrm>
              <a:off x="540000" y="2843191"/>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(1)由注释中的唐玄宗以及诗中所描写的社会繁荣可知,诗歌写的是盛唐至中唐时的生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活;“赞美和喜悦的情感”亦分析错误。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(2)分析诗歌的表达技巧,注意先明确手法,然后分析效果。“江碧柳深人尽醉,一瓢颜巷日空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高”中,“人尽醉”与“我独醒”对比;引用“颜回箪食、瓢饮、居陋巷,不改其乐”的典故,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表达了对京城骄奢淫逸风气的讽刺。</a:t>
              </a:r>
              <a:endParaRPr lang="zh-CN" altLang="en-US" dirty="0"/>
            </a:p>
          </p:txBody>
        </p:sp>
        <p:sp>
          <p:nvSpPr>
            <p:cNvPr id="4" name="TextBox 2"/>
            <p:cNvSpPr txBox="1"/>
            <p:nvPr/>
          </p:nvSpPr>
          <p:spPr>
            <a:xfrm>
              <a:off x="540000" y="462805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　</a:t>
              </a:r>
              <a:r>
                <a:rPr lang="zh-CN" altLang="en-US" sz="1530" kern="0" dirty="0" smtClean="0">
                  <a:solidFill>
                    <a:srgbClr val="000000"/>
                  </a:solidFill>
                  <a:latin typeface="Times New Roman" panose="02020603050405020304" pitchFamily="65" charset="-122"/>
                  <a:ea typeface="宋体" panose="02010600030101010101" pitchFamily="2" charset="-122"/>
                </a:rPr>
                <a:t>诗歌的艺术手法主要有抒情方式、表现手法和修辞手法。抒情方式主要有直抒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胸臆、借景抒情、即事感怀、托物言志、怀古伤今等,表现手法主要有对比、烘托、动静、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虚实、抑扬、用典等,修辞手法主要有比喻、拟人、对偶、借代、设问、反问等。一般抒情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方式集中在整首诗歌或某一部分,表现手法和修辞手法集中在某一联诗句。答题时首先答出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手法,然后结合诗歌内容分析为什么是这种手法,并分析艺术效果。</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4767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5.(2018四川雅安三诊,14—15,9分,改编)阅读下面的诗歌,完成(1)—(2)题。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苏武庙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温庭筠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苏武魂销汉使前,古祠高树两茫然。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云边雁断胡天月,陇上羊归塞草烟。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回日楼台非甲帐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,去时冠剑是丁年。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茂陵</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不见封侯印</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,空向秋波哭逝川。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①甲帐:汉武帝所造的帐幕。《汉武故事》载,武帝“以琉璃、珠玉、明月、夜光错杂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天下珍宝为甲帐,其次为乙帐。甲以居神,乙以自居”。②茂陵:汉武帝的陵墓。③封侯印:苏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武持节归来,汉宣帝赐爵关内侯,食邑三百户。</a:t>
            </a:r>
            <a:endParaRPr lang="zh-CN" altLang="en-US"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下列对这首诗的赏析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颔联描绘了两幅图画</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一幅是望雁思归图</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表现了苏武在匈奴之地对故国的思念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一幅是荒塞</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归牧图</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展现了苏武单调、孤寂的牧羊生活。</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颈联写出了苏武归汉后对物是人非、恍如隔世的感慨。“非甲帐”隐含着对武帝的追</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C.颈联对仗工整,先说“回日”再说“去时”,由“回日”忆及“去时”,以“去时”反衬“回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日”,在时间的转换中饱含着深沉的感慨。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D.全诗用“古祠”“高树”“楼台”“秋波”等描写眼前苏武庙的环境,勾勒出了苏武庙苍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古肃穆的特点,渲染出浓郁的历史气氛。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(2)请对诗歌尾联进行赏析。(6分)</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理解诗句含意的方法技巧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①鉴赏诗句离不开对重点字词的分析,要注意古今词义的区别。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②了解诗句的双关性,诗句常常具有除了表面意思之外的深层含意或象征意义。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③要结合时代背景、诗歌整体风格等因素来理解诗句。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(2)首先要了解陆游的相关情况:陆游是南宋的爱国诗人,同时也是有名的书法家,由于胸藏五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兵,欲试无路,才会有借酒消愁、作书泄愤的举动。他诗中的酒,往往无关消遣、无关风雅,而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是关联国家之命运。再结合诗歌意境去具体分析“酒”的作用。第一次出现“酒”的诗句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是“酒为旗鼓笔刀槊,势从天落银河倾”,是说写草书如同行军打仗,书写前喝酒,好似在战场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上挥旗打鼓以壮声威;手中的笔好似战士手中的刀枪,其气势如同银河从天上倾泻而下。第二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次出现“酒”的诗句是“须臾收卷复把酒,如见万里烟尘清”,瞬间就完成草书作品,又端杯饮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酒,就像打了一场胜仗,消除了国难,恢复了太平,感觉酣畅淋漓。</a:t>
            </a:r>
            <a:endParaRPr lang="zh-CN" altLang="en-US" dirty="0"/>
          </a:p>
        </p:txBody>
      </p:sp>
      <p:sp>
        <p:nvSpPr>
          <p:cNvPr id="3" name="TextBox 2"/>
          <p:cNvSpPr txBox="1"/>
          <p:nvPr/>
        </p:nvSpPr>
        <p:spPr>
          <a:xfrm>
            <a:off x="540000" y="4920467"/>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鉴赏意象的方法技巧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①找到相关诗句,识别诗歌意象,并根据诗中体现景物特点的关键词语、句子来概括意象的特点。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②结合诗歌主旨来分析诗人为什么要写这一意象。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③指出所描绘意象的作用。</a:t>
            </a:r>
            <a:endParaRPr lang="zh-CN" alt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(2)①内容:汉宣帝赐苏武爵关内侯,食邑三百户。武帝已经长眠茂陵,再也见不到完节归来的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苏武封侯受爵了,苏武只能空自面对秋天的流水哭吊已经逝去的先皇。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②手法:化用典故(用典),“逝川”是从“子在川上曰:‘逝者如斯夫’”化用而来的;衬托,以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哀景衬托哀情,用“茂陵”“秋波”等哀景衬托苏武的伤感之情。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③情感:尾联集中抒发了苏武对汉武帝的无限追思,也含蓄地表达了作者对苏武的敬意,热情地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赞扬苏武的民族气节,寄托了作者的爱国情怀。</a:t>
            </a:r>
            <a:endParaRPr lang="zh-CN" altLang="en-US" dirty="0"/>
          </a:p>
        </p:txBody>
      </p:sp>
      <p:grpSp>
        <p:nvGrpSpPr>
          <p:cNvPr id="5" name="组合 4"/>
          <p:cNvGrpSpPr/>
          <p:nvPr/>
        </p:nvGrpSpPr>
        <p:grpSpPr>
          <a:xfrm>
            <a:off x="540000" y="3499740"/>
            <a:ext cx="8127000" cy="1706479"/>
            <a:chOff x="540000" y="3499740"/>
            <a:chExt cx="8127000" cy="1706479"/>
          </a:xfrm>
        </p:grpSpPr>
        <p:sp>
          <p:nvSpPr>
            <p:cNvPr id="3" name="TextBox 2"/>
            <p:cNvSpPr txBox="1"/>
            <p:nvPr/>
          </p:nvSpPr>
          <p:spPr>
            <a:xfrm>
              <a:off x="540000" y="349974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(1)“楼台”“秋波”是想象之景,不是写眼前苏武庙的环境。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(2)本题可从内容、手法、情感三个角度,结合具体诗句赏析。</a:t>
              </a:r>
              <a:endParaRPr lang="zh-CN" altLang="en-US" dirty="0"/>
            </a:p>
          </p:txBody>
        </p:sp>
        <p:sp>
          <p:nvSpPr>
            <p:cNvPr id="4" name="TextBox 2"/>
            <p:cNvSpPr txBox="1"/>
            <p:nvPr/>
          </p:nvSpPr>
          <p:spPr>
            <a:xfrm>
              <a:off x="540000" y="419248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如果问题设置得很大,如要求对某一联、某一句诗、某个字进行赏析,考生往往不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知道答哪些方面的内容,这就需要转换成具体的问题。一般赏析诗句的题可以从诗句的内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容、手法、情感三个方面作答。</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6.(2017广西南宁二模,14—15,11分)阅读下面这首宋词,完成(1)—(2)题。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满庭芳·夏日溧水无想山作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周邦彦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风老莺雏,雨肥梅子,午阴嘉树清圆。地卑山近,衣润费炉烟。人静乌鸢自乐,小桥外、新绿溅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溅</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。凭栏久,黄芦苦竹,疑泛九江船。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年年,如社燕</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,飘流瀚海,来寄修椽。且莫思身外,长近尊</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前。憔悴江南倦客,不堪听急管繁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弦。歌筵畔,先安簟枕,容我醉时眠。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①此词乃作者被外放任溧水县令期间在无想山消夏时所作。②溅溅:流水声。③社燕: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燕子,春社时飞来,秋社时飞走。④尊:通“樽”,酒杯。</a:t>
            </a:r>
            <a:endParaRPr lang="zh-CN" altLang="en-US" dirty="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94946"/>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(1)下列对这首词的理解和赏析,不正确的两项是(5分)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A.“风老莺雏”三句,写夏初风物,取景典型,饶有特点,给人成熟饱满之感。</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B.乌鸢乐、溪水喧,作者笔下的景物蕴含活力,呈现出清新、自然、美好之态。</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C.“黄芦苦竹,疑泛九江船”句是说遍地黄芦苦竹,仿佛自己像遭贬的柳宗元泛舟九江边。</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D.“且莫思身外,长近尊前”句有暂时抛开个人荣辱,向酒杯中找寻寄托的意味。</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E.“歌筵畔”三句,写在弦歌与美酒中意欲醉眠,表现出作者渴望归隐的决绝态度。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(2)这首词的下片和晏殊《浣溪沙(一曲新词酒一杯)》的下片都写了“燕”,请分析“燕”在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这两首词中分别运用的表现手法及抒发的感情。(6分)</a:t>
            </a:r>
            <a:endParaRPr lang="zh-CN" altLang="en-US" dirty="0"/>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(1)CE(选对一个得2分,选对两个得5分)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(2)①周邦彦的词运用了比喻(或类比、托物寄情、借物抒情等)的手法,(1分)将自己比作来往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无定、寄人檐下的社燕,(1分)传达出长期宦海漂泊、无从把握自身命运的疲倦感。(1分)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②晏殊的词运用了联想的手法,(1分)燕子秋去春回,不忘旧巢,当词人看到一年又一年的燕子,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联想到周围人事的变化,(1分)不由得产生了物是人非、世事无常的感慨。(1分)</a:t>
            </a:r>
            <a:endParaRPr lang="zh-CN" altLang="en-US" dirty="0"/>
          </a:p>
        </p:txBody>
      </p:sp>
      <p:sp>
        <p:nvSpPr>
          <p:cNvPr id="3" name="TextBox 2"/>
          <p:cNvSpPr txBox="1"/>
          <p:nvPr/>
        </p:nvSpPr>
        <p:spPr>
          <a:xfrm>
            <a:off x="540000" y="283917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(1)C.作者此处联想到的是白居易,不是柳宗元。E.“渴望归隐的决绝态度”于诗无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(2)本题考查古代诗歌表达技巧的比较鉴赏。两首诗写“燕”运用的手法很明显,结合具体词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句分析其所表达的思想感情。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7.(2017云南昆明质检,14—15,11分)阅读下面这首词,完成(1)—(2)题。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满江红</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[宋]辛弃疾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点火樱桃,照一架、荼</a:t>
            </a:r>
            <a:r>
              <a:rPr lang="zh-CN" altLang="en-US" sz="1120" kern="0" spc="156" dirty="0" smtClean="0">
                <a:solidFill>
                  <a:srgbClr val="000000"/>
                </a:solidFill>
                <a:latin typeface="Times New Roman" panose="02020603050405020304" pitchFamily="65" charset="-122"/>
                <a:ea typeface="宋体" panose="02010600030101010101" pitchFamily="2" charset="-122"/>
              </a:rPr>
              <a:t> </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如雪。春正好,见龙孙</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穿破,紫苔苍壁。乳燕引雏飞力弱,流莺唤友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娇声怯。问春归、不肯带愁归,肠千结。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层楼望,春山叠;家何在?烟波隔。把古今遗恨,向他谁说?蝴蝶不传千里梦,子规叫断三更月。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听声声、枕上劝人归,归难得。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①此词写于辛弃疾投归南宋后,被排挤闲居期间。②荼</a:t>
            </a:r>
            <a:r>
              <a:rPr lang="zh-CN" altLang="en-US" sz="1120" kern="0" spc="15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:荼</a:t>
            </a:r>
            <a:r>
              <a:rPr lang="zh-CN" altLang="en-US" sz="1120" kern="0" spc="15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在春季末夏季初开花,花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凋谢后即表示春季结束。③龙孙:笋的别称。</a:t>
            </a:r>
            <a:endParaRPr lang="zh-CN" altLang="en-US" dirty="0"/>
          </a:p>
        </p:txBody>
      </p:sp>
      <p:pic>
        <p:nvPicPr>
          <p:cNvPr id="3" name="图片 3" descr="textimage6.jpeg"/>
          <p:cNvPicPr>
            <a:picLocks noChangeAspect="1"/>
          </p:cNvPicPr>
          <p:nvPr/>
        </p:nvPicPr>
        <p:blipFill>
          <a:blip r:embed="rId3"/>
          <a:stretch>
            <a:fillRect/>
          </a:stretch>
        </p:blipFill>
        <p:spPr>
          <a:xfrm>
            <a:off x="2338199" y="2232603"/>
            <a:ext cx="161925" cy="171449"/>
          </a:xfrm>
          <a:prstGeom prst="rect">
            <a:avLst/>
          </a:prstGeom>
        </p:spPr>
      </p:pic>
      <p:pic>
        <p:nvPicPr>
          <p:cNvPr id="4" name="图片 4" descr="textimage7.jpeg"/>
          <p:cNvPicPr>
            <a:picLocks noChangeAspect="1"/>
          </p:cNvPicPr>
          <p:nvPr/>
        </p:nvPicPr>
        <p:blipFill>
          <a:blip r:embed="rId3"/>
          <a:stretch>
            <a:fillRect/>
          </a:stretch>
        </p:blipFill>
        <p:spPr>
          <a:xfrm>
            <a:off x="5578073" y="3647834"/>
            <a:ext cx="161925" cy="171450"/>
          </a:xfrm>
          <a:prstGeom prst="rect">
            <a:avLst/>
          </a:prstGeom>
        </p:spPr>
      </p:pic>
      <p:pic>
        <p:nvPicPr>
          <p:cNvPr id="5" name="图片 5" descr="textimage8.jpeg"/>
          <p:cNvPicPr>
            <a:picLocks noChangeAspect="1"/>
          </p:cNvPicPr>
          <p:nvPr/>
        </p:nvPicPr>
        <p:blipFill>
          <a:blip r:embed="rId3"/>
          <a:stretch>
            <a:fillRect/>
          </a:stretch>
        </p:blipFill>
        <p:spPr>
          <a:xfrm>
            <a:off x="5988408" y="3647834"/>
            <a:ext cx="161925" cy="171450"/>
          </a:xfrm>
          <a:prstGeom prst="rect">
            <a:avLst/>
          </a:prstGeom>
        </p:spPr>
      </p:pic>
      <p:pic>
        <p:nvPicPr>
          <p:cNvPr id="6" name="图片 6" descr="textimage9.jpeg"/>
          <p:cNvPicPr>
            <a:picLocks noChangeAspect="1"/>
          </p:cNvPicPr>
          <p:nvPr/>
        </p:nvPicPr>
        <p:blipFill>
          <a:blip r:embed="rId4"/>
          <a:stretch>
            <a:fillRect/>
          </a:stretch>
        </p:blipFill>
        <p:spPr>
          <a:xfrm>
            <a:off x="4471189" y="4723546"/>
            <a:ext cx="104774" cy="142875"/>
          </a:xfrm>
          <a:prstGeom prst="rect">
            <a:avLst/>
          </a:prstGeom>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下列对本词的鉴赏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不正确的两项是</a:t>
            </a: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上片着力表现“春正好”之景。樱桃如火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荼</a:t>
            </a:r>
            <a:r>
              <a:rPr lang="zh-CN" altLang="en-US" sz="1020" kern="0" spc="-19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如雪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这是从视觉上表现春天的艳丽鲜明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龙</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孙破壁而出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雏燕力弱试飞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黄莺娇声唤友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这是从听觉上表现春天的生机和活力。</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词人并未因“春正好”而欣喜</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反而因此生愁。此愁难消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词人向春天发出了怨愤之语“问</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春归、不肯带愁归</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肠千结”</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表达出词人抑郁烦乱的心绪。</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C.“层楼望,春山叠;家何在?”点明上片所言之愁乃是乡愁。词人登上层楼、春山,遥望家乡,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却被烟波阻隔了视线,满腹愁情,郁积心头,无人可诉,更显沉重。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D.下片最后几句,化用“庄周梦蝶”,抒写词人梦中也不能回乡的怅恨,又用“子规”这个典型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的思乡意象来描画月夜思归的环境,烘托词人有家不得归的无奈与伤感。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E.这首词上片写景抒情,没有选取与愁绪情调一致的落花飞絮、凄风苦雨来表现,而采用了以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乐景衬哀情的手法。下片刻画词人的抒情形象,既有动作、心理描写,也有环境点染。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(2)此词写的是思乡愁情,词中却说这是“古今遗恨”。请结合全词谈谈你的理解。(6分)</a:t>
            </a:r>
            <a:endParaRPr lang="zh-CN" altLang="en-US" dirty="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(1)AC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(2)客子的思乡愁情,是古往今来中国人的常见的情感内容,但作者比常人多了一份思乡难归的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遗憾,更显出了这份情感的广度。山河破碎,有家难回,思乡被放在国破家亡的背景下,其情更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是沉重难堪,有心复国却遭排挤,壮志难酬,乡愁被赋予了又一层内容,堪为古今之大恨。</a:t>
            </a:r>
            <a:endParaRPr lang="zh-CN" altLang="en-US" dirty="0"/>
          </a:p>
        </p:txBody>
      </p:sp>
      <p:sp>
        <p:nvSpPr>
          <p:cNvPr id="3" name="TextBox 2"/>
          <p:cNvSpPr txBox="1"/>
          <p:nvPr/>
        </p:nvSpPr>
        <p:spPr>
          <a:xfrm>
            <a:off x="540000" y="249157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(1)A.“龙孙破壁而出”“雏燕力弱试飞”不属于听觉范畴。C.词人没有登临“春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山”,春山遮断了望眼,烟波阻隔了归路。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(2)首先要理解“古今遗恨”,按字面之义自然是指从古至今的恨事,但怀古是为了伤今,因而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这里的“古今”,偏重于指“今”。“今”之恨,莫过于中原沦陷、祖国分裂之恨。而“古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今”二字,写出了“遗恨”的深度和广度,因此答题要扣住“思乡”与“中原沦陷、祖国分裂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之恨”等内容分析。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8.(2017贵州遵义二模,14—15,11分)阅读下面这首宋诗,完成(1)—(2)题。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新夏感事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百花过尽绿阴成,漠漠炉香睡晚晴。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病起兼旬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疏把酒,山深四月始闻莺。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近传下诏通言路,已卜余年见太平。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圣主不忘初政美,小儒唯有涕纵横。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①此诗作于孝宗即位之初,隆兴元年(1163年)夏,时诗人自临安返山阴故里,借居云门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寺。②兼旬:二十来天。</a:t>
            </a:r>
            <a:endParaRPr lang="zh-CN" altLang="en-US" dirty="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下列对本诗的理解不正确的两项是</a:t>
            </a:r>
            <a:r>
              <a:rPr lang="en-US" altLang="zh-CN"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诗题为“新夏感事”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是借立夏之景抒发对时政的感怀</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从中可窥见作者念念不忘国家之</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心。</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首联写立夏之时的景物之新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此时已是百花谢尽而绿树成荫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满眼一片新绿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故作者称其为新</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既写所见之景</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也写内心新的感受和感悟。</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C.颔联写作者因为自己大病初愈,二十多天没有喝酒才能在立夏时的四月第一次听到黄莺的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叫声。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D.尾联将自己的欣喜写得有些癫狂,“唯有涕纵横”表现了作者不仅为圣主的开明而欣喜,也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为自己将能亲眼见到国家太平而高兴。一句“圣主不忘初政美”既含讽谏之意,又有感激之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E.如果说作者对景物的描写是感事的一部分,那么,他所感的时政之事才是作者的本意。“近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传下诏通言路,已卜余年见太平”,反映出当时政治对他的长期压抑,而此时却有一种由衷的期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待与欣喜。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(2)全诗以新夏之景为触发点,抒发了哪些感情?(6分)</a:t>
            </a:r>
            <a:endParaRPr lang="zh-CN" altLang="en-US"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(1)BC(答B给3分,答C给2分)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(2)①在新夏充满生机的一片新绿中透出日长无事的娴静之情;②于深山四月听到莺啼的喜悦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之情;③对圣主下诏通言路可能带来天下太平的期待之情;④对高宗时秦桧当权误国的不满。</a:t>
            </a:r>
            <a:endParaRPr lang="zh-CN" altLang="en-US" dirty="0"/>
          </a:p>
        </p:txBody>
      </p:sp>
      <p:sp>
        <p:nvSpPr>
          <p:cNvPr id="3" name="TextBox 2"/>
          <p:cNvSpPr txBox="1"/>
          <p:nvPr/>
        </p:nvSpPr>
        <p:spPr>
          <a:xfrm>
            <a:off x="540000" y="213438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(1)B.作者并没有借此写内心新的感受和感悟。C.作者在立夏时才听见黄莺的啼叫,是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因为作者借居之处是深山之中的古寺,山深林密,物候稍迟。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(2)题中要求“以新夏之景为触发点”,故在答案中必须出现新夏之景的描述,格式为“景物描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述+情感”。同时景物只是一个触发点,那么诗歌中感事的其他情感也要答出,注意联系注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释、背景及作者生平。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2.(2018课标全国Ⅰ,14—15,9分)阅读下面这首唐诗,完成(1)—(2)题。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野　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 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鸦翎羽箭山桑弓,仰天射落衔芦鸿。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麻衣黑肥冲北风,带酒日晚歌田中。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男儿屈穷心不穷,枯荣不等嗔天公。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寒风又变为春柳,条条看即烟濛濛。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A.弯弓射鸿、麻衣冲风、饮酒高歌都是诗人排解心头苦闷与抑郁的方式。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B.诗人虽不得不接受生活贫穷的命运,但意志并未消沉,气概仍然豪迈。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C.诗中形容春柳的方式与韩愈《早春呈水部张十八员外》相同,较为常见。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D.本诗前半描写场景,后半感事抒怀,描写与抒情紧密关联,脉络清晰。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(2)诗的最后两句有何含意?请简要分析。(6分)</a:t>
            </a:r>
            <a:endParaRPr lang="zh-CN" altLang="en-US"/>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9.(2016四川雅安三诊,8—9,11分)阅读下面这首唐诗,完成(1)—(2)题。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江乡故人偶集客舍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戴叔伦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天秋月又满,城阙夜千重。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还作江南会,翻疑梦里逢。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风枝惊暗鹊,露草泣寒虫。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羁旅长堪醉,相留畏晓钟。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(1)此诗表现了“他乡遇故知”的复杂心情,请结合全诗简要分析。(6分)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(2)“风枝惊暗鹊,露草泣寒虫”一联用了哪些表现手法?请简要分析。(5分)</a:t>
            </a:r>
            <a:endParaRPr lang="zh-CN" altLang="en-US"/>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(1)①首联点明相会的时间为秋夜,地点为京城。颔联写故人居然能偶集京城长安。因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为相见非易,所以怀疑是梦里相会,惊喜之情溢于言表。②颈联以被惊的暗鹊无枝可依及寒虫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在露草中的悲鸣情状表现诗人的身世漂泊之感、宦海浮沉之痛及由此引起的怀乡思亲的悲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凉况味。③尾联以长醉消忧写羁旅之愁;以怕听晓钟写不愿与友人分别,传达了诗人漂泊在外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的痛楚和对友情的珍视。(每点2分)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(2)①用典。借用曹操《短歌行》中“月明星稀,乌鹊南飞,绕树三匝,何枝可依”的典故,写出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了诗人的身世漂泊之感和宦海浮沉之痛。②情景交融。秋风吹动树枝,惊动了枝头栖息的乌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鹊;露草中的寒虫在凄切地鸣叫着。这一景象渲染出秋夜的沉寂和凄凉,寓情于景,情景交融,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暗寓他乡生活的辛酸,烘托出诗人内心的凄凉。③运用拟人手法,用在露草中哭泣的寒虫来表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达诗人的流离之苦和宦海浮沉之痛。(任答两点即给5分,答对一点给2分)</a:t>
            </a:r>
            <a:endParaRPr lang="zh-CN" altLang="en-US" dirty="0"/>
          </a:p>
        </p:txBody>
      </p:sp>
      <p:sp>
        <p:nvSpPr>
          <p:cNvPr id="3" name="TextBox 2"/>
          <p:cNvSpPr txBox="1"/>
          <p:nvPr/>
        </p:nvSpPr>
        <p:spPr>
          <a:xfrm>
            <a:off x="540000" y="4563277"/>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(1)本题虽然考查情感主旨,但必须注意“他乡”的地域特点和“遇故知”的具体事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件。所以,作答时候要结合这两个因素对诗人的情感进行分析。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(2)颈联是景色描写,借景抒情的手法一目了然,用典和拟人也容易看出,结合诗句具体分析即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10.(2016广西南宁二模,8—9,11分)阅读下面两首诗,完成(1)—(2)题。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　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[唐]韩 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新年都未有芳华,二月初惊见草芽。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白雪却嫌春色晚,故穿庭树作飞花。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到京师</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[元]杨 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城雪初消荠菜生,角门深巷少人行。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柳梢听得黄鹂语,此是春来第一声。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①此诗作于杨载初入京城谋官之时。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(1)两首诗的最后两句都写景,各运用了什么艺术手法?请简要分析。(6分)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(2)两首诗都抒写了诗人的惊喜之情,请结合诗句简要分析。(5分)</a:t>
            </a:r>
            <a:endParaRPr lang="zh-CN" altLang="en-US"/>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(1)韩诗主要运用了拟人的手法,(1分)“嫌”“穿”把春雪比作人,使雪花仿佛有了人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的美好愿望与灵性,同时这穿树飞花的春雪似乎也给人以春的气息,为诗歌增添了浓烈的浪漫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主义色彩,渲染了热闹的喜悦气氛。(2分)杨诗主要运用了以动衬静的手法,(1分)描写一声清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脆的鸟鸣从柳梢枝头传来,打破了偏僻小巷的寂静,仿佛给诗人带来了人生新的生机,表达了诗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人因春天生机勃勃的景象而充满希望的心情。(2分)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(2)韩诗前两句描绘出诗人在焦急的期待中终于见到“春色”的萌芽的惊喜神情,一个“惊”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字写出诗人摆脱冬寒后新奇、惊讶、欣喜的心情;后两句描写穿树飞花的春雪也照样给人以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春的气息,也给诗人带来了欣喜之情。(3分)杨诗写诗人初到京城,虽然环境偏僻寂静,但“黄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鹂语”“此是春来第一声”表现了诗人心中的惊喜之情,以及对于仕途的满腔希望。(2分)</a:t>
            </a:r>
            <a:endParaRPr lang="zh-CN" altLang="en-US" dirty="0"/>
          </a:p>
        </p:txBody>
      </p:sp>
      <p:sp>
        <p:nvSpPr>
          <p:cNvPr id="3" name="TextBox 2"/>
          <p:cNvSpPr txBox="1"/>
          <p:nvPr/>
        </p:nvSpPr>
        <p:spPr>
          <a:xfrm>
            <a:off x="540000" y="4206087"/>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(1)很容易判断二者分别运用了拟人和以动衬静的艺术手法。注意答题格式:点明手法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+解析手法+表达效果。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(2)韩诗用“新年都未有芳华,二月初惊见草芽”形象地刻画出一抹新绿所代表的春天来临的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惊喜;而杨诗用春天第一声清脆的鸟鸣表现了对春天来临的惊喜与兴奋。也传达出诗人对自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己仕途的美好期盼。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1730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(2)①意为凛冽的寒风终将过去,和煦的春风拂绿枯柳,缀满嫩绿的柳条好像轻烟笼罩一般摇曳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多姿;②表达了诗人虽感叹不遇于时,但不甘沉沦的乐观、自勉之情。</a:t>
            </a:r>
            <a:endParaRPr lang="zh-CN" altLang="en-US" dirty="0"/>
          </a:p>
        </p:txBody>
      </p:sp>
      <p:sp>
        <p:nvSpPr>
          <p:cNvPr id="3" name="TextBox 2"/>
          <p:cNvSpPr txBox="1"/>
          <p:nvPr/>
        </p:nvSpPr>
        <p:spPr>
          <a:xfrm>
            <a:off x="540000" y="2271687"/>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(1)“诗人虽不得不接受生活贫穷的命运”错,“男儿屈穷”中的“穷”并非指“贫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穷”,而是指遭遇困难和坎坷。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(2)首先,理解诗句的字面意思,“寒风又变为春柳”意为寒风已去,东风徐来,枯柳变绿。其次,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根据诗句意思描绘画面。再次,联系诗中的“男儿屈穷心不穷”“枯荣不等嗔天公”所体现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的作者情感分析所蕴含的深层意义。</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2"/>
          <p:cNvSpPr txBox="1"/>
          <p:nvPr/>
        </p:nvSpPr>
        <p:spPr>
          <a:xfrm>
            <a:off x="540000" y="1277129"/>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诗歌鉴赏</a:t>
            </a:r>
            <a:r>
              <a:rPr lang="zh-CN" altLang="en-US" sz="1530" kern="0" dirty="0" smtClean="0">
                <a:solidFill>
                  <a:srgbClr val="000000"/>
                </a:solidFill>
                <a:latin typeface="Times New Roman" panose="02020603050405020304" pitchFamily="65" charset="-122"/>
                <a:ea typeface="宋体" panose="02010600030101010101" pitchFamily="2" charset="-122"/>
              </a:rPr>
              <a:t>　《野歌》在李贺的诗作中别具一格。整首诗扣题叙事抒怀,前四句叙事,后四句抒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怀。因事抒怀,叙事和抒怀紧密关联。叙事之中有援箭引弓、仰天射鸿、麻衣冲风的形象描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写,有箭飞弦响、大雁哀鸣、北风呼啸、诗人高歌等声响的渲染。抒怀之时有感叹不遇、不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甘沉沦的内心表白,有寒风变春柳、细柳笼轻烟的艺术遐思。叙事之中以形象的描写、声响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的渲染发泄身受压抑、才志不得伸展的强烈愤激,抒怀之时以内心的独白、艺术的遐思表达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出乐观、自勉之情。愤激之中呈现出狂放、豪迈、洒脱的形象,自勉之时犹见积极用世、奋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发有为之志。这样,诗人受压抑但并不沉沦,虽愤激犹能自勉的情怀充溢在诗的字里行间,让人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读来为之欣慰和感动。</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3.(2017课标全国Ⅱ,14—15,11分)阅读下面这首宋诗,完成(1)—(2)题。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送子由使契丹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 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云海相望寄此身,那因远适更沾巾。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不辞驿骑凌风雪,要使天骄识凤麟。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沙漠回看清禁月</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,湖山应梦武林春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单于若问君家世,莫道中朝第一人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①清禁:皇宫。苏辙时任翰林学士,常出入宫禁。②武林:杭州的别称。苏轼时知杭州。</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③唐代李揆被皇帝誉为“门地、人物、文学皆当世第一”。后来入吐蕃会盟,酋长问他:“闻</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唐有第一人李揆,公是否?”李揆怕被扣留,骗他说:“彼李揆,安肯来邪?”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(1)本诗尾联用了唐代李揆的典故,以下对此进行的赏析不正确的两项是(5分)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A.本联用李揆的典故准确贴切,因为苏轼兄弟在当时声名卓著,与李揆非常相似。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B.中原地域辽阔,人才济济,豪杰辈出,即使卓越如苏氏兄弟,也不敢自居第一。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C.从李揆的故事推断,如果苏辙承认自己的家世第一,很有可能被契丹君主扣留。</a:t>
            </a: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161579"/>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1.(2018课标全国Ⅲ,14—15,9分)阅读下面这首唐诗,完成(1)—(2)题。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精卫词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 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精卫谁教尔填海,海边石子青磊磊。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但得海水作枯池,海中鱼龙何所为。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口穿岂为空衔石,山中草木无全枝。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朝在树头暮海里,飞多羽折时堕水。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高山未尽海未平,愿我身死子还生。</a:t>
            </a:r>
            <a:endParaRPr lang="zh-CN" altLang="en-US" dirty="0"/>
          </a:p>
        </p:txBody>
      </p:sp>
      <p:sp>
        <p:nvSpPr>
          <p:cNvPr id="3" name="TextBox 11"/>
          <p:cNvSpPr txBox="1"/>
          <p:nvPr/>
        </p:nvSpPr>
        <p:spPr>
          <a:xfrm>
            <a:off x="2829752" y="1467904"/>
            <a:ext cx="3413114"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A</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统一命题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课标卷题组</a:t>
            </a:r>
            <a:endParaRPr lang="en-US" altLang="zh-CN" sz="2000" b="1" dirty="0" smtClean="0">
              <a:latin typeface="黑体" panose="02010600030101010101" pitchFamily="49" charset="-122"/>
              <a:ea typeface="黑体" panose="02010600030101010101" pitchFamily="49" charset="-122"/>
            </a:endParaRPr>
          </a:p>
        </p:txBody>
      </p:sp>
      <p:sp>
        <p:nvSpPr>
          <p:cNvPr id="4" name="文本框 4"/>
          <p:cNvSpPr txBox="1"/>
          <p:nvPr/>
        </p:nvSpPr>
        <p:spPr>
          <a:xfrm>
            <a:off x="428596" y="1848633"/>
            <a:ext cx="2278188" cy="369332"/>
          </a:xfrm>
          <a:prstGeom prst="rect">
            <a:avLst/>
          </a:prstGeom>
          <a:noFill/>
        </p:spPr>
        <p:txBody>
          <a:bodyPr wrap="none" rtlCol="0" anchor="t">
            <a:spAutoFit/>
          </a:bodyPr>
          <a:lstStyle/>
          <a:p>
            <a:r>
              <a:rPr lang="zh-CN" altLang="en-US" b="1" dirty="0" smtClean="0">
                <a:solidFill>
                  <a:srgbClr val="7030A0"/>
                </a:solidFill>
                <a:latin typeface="黑体" panose="02010600030101010101" pitchFamily="49" charset="-122"/>
                <a:ea typeface="黑体" panose="02010600030101010101" pitchFamily="49" charset="-122"/>
                <a:sym typeface="+mn-ea"/>
              </a:rPr>
              <a:t>题组一  课标</a:t>
            </a:r>
            <a:r>
              <a:rPr lang="en-US" altLang="zh-CN" b="1" dirty="0" smtClean="0">
                <a:solidFill>
                  <a:srgbClr val="7030A0"/>
                </a:solidFill>
                <a:latin typeface="黑体" panose="02010600030101010101" pitchFamily="49" charset="-122"/>
                <a:ea typeface="黑体" panose="02010600030101010101" pitchFamily="49" charset="-122"/>
                <a:sym typeface="+mn-ea"/>
              </a:rPr>
              <a:t>Ⅲ</a:t>
            </a:r>
            <a:r>
              <a:rPr lang="zh-CN" altLang="en-US" b="1" dirty="0" smtClean="0">
                <a:solidFill>
                  <a:srgbClr val="7030A0"/>
                </a:solidFill>
                <a:latin typeface="黑体" panose="02010600030101010101" pitchFamily="49" charset="-122"/>
                <a:ea typeface="黑体" panose="02010600030101010101" pitchFamily="49" charset="-122"/>
                <a:sym typeface="+mn-ea"/>
              </a:rPr>
              <a:t>题组</a:t>
            </a:r>
            <a:endParaRPr lang="zh-CN" altLang="en-US" b="1" dirty="0"/>
          </a:p>
        </p:txBody>
      </p:sp>
      <p:pic>
        <p:nvPicPr>
          <p:cNvPr id="5" name="Picture 2" descr="E:\2016年\图书出版\2017版 53B教参\教参课件\栏目图.png"/>
          <p:cNvPicPr>
            <a:picLocks noChangeAspect="1"/>
          </p:cNvPicPr>
          <p:nvPr/>
        </p:nvPicPr>
        <p:blipFill>
          <a:blip r:embed="rId3"/>
          <a:stretch>
            <a:fillRect/>
          </a:stretch>
        </p:blipFill>
        <p:spPr>
          <a:xfrm>
            <a:off x="3330515" y="919939"/>
            <a:ext cx="2543175" cy="549275"/>
          </a:xfrm>
          <a:prstGeom prst="rect">
            <a:avLst/>
          </a:prstGeom>
          <a:noFill/>
          <a:ln w="9525">
            <a:noFill/>
          </a:ln>
        </p:spPr>
      </p:pic>
      <p:sp>
        <p:nvSpPr>
          <p:cNvPr id="6" name="矩形 6"/>
          <p:cNvSpPr/>
          <p:nvPr/>
        </p:nvSpPr>
        <p:spPr>
          <a:xfrm>
            <a:off x="3582706" y="958212"/>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
        <p:nvSpPr>
          <p:cNvPr id="7" name="TextBox 2"/>
          <p:cNvSpPr txBox="1"/>
          <p:nvPr/>
        </p:nvSpPr>
        <p:spPr>
          <a:xfrm>
            <a:off x="529530" y="4920467"/>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A.作者对精卫辛劳填海的动机感到困惑,因此用提问的方式来开启全篇。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B.诗的第三、四句设想,若有一天海水枯干,海中的鱼龙也会陷入困境。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C.第五至第八句着力描写精卫填海的艰辛,不仅奔波劳碌而且遍体鳞伤。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D.这首诗的语言质朴无华,平白如话,与白居易的《观刈麦》一诗相近。</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D.苏轼告诫苏辙,作为大国使臣,切莫以家世傲人,而要展示出谦恭的君子风度。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E.苏轼与苏辙兄弟情深,此时更为远行的弟弟担心,希望他小心谨慎,平安归来。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(2)本诗首联表现了诗人什么样的性格?请加以分析。(6分)</a:t>
            </a:r>
            <a:endParaRPr lang="zh-CN" altLang="en-US" dirty="0"/>
          </a:p>
        </p:txBody>
      </p:sp>
      <p:sp>
        <p:nvSpPr>
          <p:cNvPr id="3" name="TextBox 2"/>
          <p:cNvSpPr txBox="1"/>
          <p:nvPr/>
        </p:nvSpPr>
        <p:spPr>
          <a:xfrm>
            <a:off x="540000" y="21196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(1)BD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(2)表现了诗人旷达的性格。苏轼兄弟情谊深重,但诗人远在杭州,与在京城的苏辙已是天各一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方。这次虽是远别,诗人表示也不会作儿女之态,悲伤落泪。</a:t>
            </a:r>
            <a:endParaRPr lang="zh-CN" altLang="en-US" dirty="0"/>
          </a:p>
        </p:txBody>
      </p:sp>
      <p:sp>
        <p:nvSpPr>
          <p:cNvPr id="4" name="TextBox 2"/>
          <p:cNvSpPr txBox="1"/>
          <p:nvPr/>
        </p:nvSpPr>
        <p:spPr>
          <a:xfrm>
            <a:off x="540000" y="320595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(1)B.无中生有,“中原地域辽阔,人才济济,豪杰辈出”,在诗中找不到依据;对“不敢自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居第一”的理由理解错误,由注释③可知,为避免被扣留,不敢自居第一。D.苏轼告诫苏辙“切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莫以家世傲人”,是担心弟弟的安危,并没有让他展示“谦恭的君子风度”。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(2)首联巧妙化用王勃的名句“无为在歧路,儿女共沾巾”,写兄弟二人虽相隔千里,但“我”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不会因兄弟出使远方而落泪,体现了其豁达的一面。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鉴赏人物形象四角度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(1)看标题、注释,初步揣摩形象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有的诗歌标题有极强的暗示性,对于形象、情感都有提示。例如,《最爱东山晴后雪》,通过标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题就可以大体揣测出本诗塑造了一个热爱自然美景的诗人形象。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有的诗歌注释也有暗示性。例如,《劳停驿》是欧阳修被贬峡州夷陵时所作。劳停驿,驿站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名。据此可以揣摩出诗中所塑造的大体是“被贬蛮荒、漂泊在外”的人物形象。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(2)赏景物(意象),分析形象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要抓住诗中所描写的景物,通过分析意象来分析形象。景物描写能够对人物的心理起烘托作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用,是人物心境的直接流露。比如诗中若出现“菊”“狭径”“柴门”等意象,则极可能塑造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的是“远离官场、热爱自然”的隐者形象。</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抓描写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分析形象</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要抓住诗歌中描写人物“肖像”“动作”“语言”“神情”“心理”的词句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仔细分析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探寻</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人物的形象特点。“醉眼千峰顶上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世间多少秋毫”一句中“醉眼”就是神态描写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很明显这</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处神态描写体现了人物旷达洒脱的性格。</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(4)析典故,分析形象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引用古籍中的故事或词句,借他人(事)来比况自己,为用典。比如辛弃疾《永遇乐·京口北固亭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怀古》中“凭谁问:廉颇老矣,尚能饭否?”一句用典,作者以廉颇自比,雄心不减当年,期望为国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效力,叹无人前来问讯,徒有英雄豪情。</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4.(2017课标全国Ⅰ,14—15,11分)阅读下面这首宋诗,完成(1)—(2)题。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礼部贡院阅进士就试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紫案焚香暖吹轻,广庭清晓席群英。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无哗战士衔枚勇,下笔春蚕食叶声。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乡里献贤先德行,朝廷列爵待公卿。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自惭衰病心神耗,赖有群公鉴裁精。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(1)下列对这首诗的赏析,不恰当的两项是(5分)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A.诗的第一句写出了考场肃穆而又怡人的环境,衬托出作者的喜悦心情。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B.第三句重点在表现考生们奋勇争先、一往无前,所以把他们比作战士。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C.参加礼部考试的考生都由各地选送而来,道德品行是选送的首要依据。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D.朝廷对考生寄予了殷切的期望,希望他们能够成长为国家的栋梁之材。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E.作者承认自己体弱多病的事实,表示选才工作要依靠其他考官来完成。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(2)本诗的第四句“下笔春蚕食叶声”广受后世称道,请赏析这一句的精妙之处。(6分)</a:t>
            </a: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(1)BE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(2)①用春蚕食叶描摹考场内考生落笔纸上的声响,生动贴切;②动中见静,越发见出考场的庄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严寂静;③强化作者充满希望的喜悦之情。</a:t>
            </a:r>
            <a:endParaRPr lang="zh-CN" altLang="en-US" dirty="0"/>
          </a:p>
        </p:txBody>
      </p:sp>
      <p:sp>
        <p:nvSpPr>
          <p:cNvPr id="3" name="TextBox 2"/>
          <p:cNvSpPr txBox="1"/>
          <p:nvPr/>
        </p:nvSpPr>
        <p:spPr>
          <a:xfrm>
            <a:off x="540000" y="2134385"/>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(1)B.“重点在表现考生们奋勇争先、一往无前”说法错误。古代行军时士卒口中衔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枚,以防喧哗。诗歌的第三句用“衔枚”来形容考生安静的状态,不是写考生的奋勇争先。E.</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诗歌的尾联是作者自谦的话,表现了他对同僚的谆谆嘱托,透露出一种惜才爱才的真挚感情,也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表达了为国选才的责任感和使命感,不是说作者自己真的体弱多病。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(2)可以从诗歌描写的内容和使用的手法入手分析。这句诗可以拆分为“下笔”“春蚕食叶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声”两部分,思考两者的联系,可知诗句使用了比喻的修辞手法,用“春蚕食叶声”来比喻考生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下笔写字的声音,以此表现作者的喜悦之情;作者用“春蚕食叶声”来反衬考场的安静,是动中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见静的表现手法。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炼字、炼句题解题切入点: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(1)从表情达意的角度推敲。鉴赏古代诗歌的语言,首先应认真揣摩词语或诗句在表情达意方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面的作用和效果,赏析古代诗歌的语言是怎样巧妙地传达出丰富的思想内容,怎样使表达更准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确、更生动、更含蓄的。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(2)从表达技巧的角度推敲。鉴赏古代诗歌的语言要着重关注其表达技巧的运用。古代诗歌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常用的表达技巧有比喻、双关、用典、借景抒情、托物言志、虚实结合、动静结合、正侧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面描写结合等。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(3)从语言风格的角度推敲。鉴赏古代诗歌的语言要善于赏析其语言风格,常用的语言风格有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沉郁顿挫、清新质朴、生动形象、绮丽典雅等。</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30" kern="0" dirty="0" smtClean="0">
                <a:solidFill>
                  <a:srgbClr val="000000"/>
                </a:solidFill>
                <a:latin typeface="Times New Roman" panose="02020603050405020304" pitchFamily="65" charset="-122"/>
                <a:ea typeface="宋体" panose="02010600030101010101" pitchFamily="2" charset="-122"/>
              </a:rPr>
              <a:t>　《礼部贡院阅进士就试》是北宋文学家欧阳修创作的一首七言律诗。这首诗写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出他主持礼部考试时,见到考场中英才济济,考试场面寂静、肃穆而充满生气,为朝廷得添新人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而由衷地感到喜悦。从诗中可知,考试时间是在初春时节。首联着力渲染了礼部试院的考场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环境——群英毕至,贡院里肃穆幽雅,试院中焚起了香,以消除人多的异味,且能渲染祥瑞肃穆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的气氛。颔联重点描绘考生们答题的情况,考生们大清早就入场了,没有一点喧闹嘈杂之声。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试题发下后,考生们奋笔疾书,一片沙沙沙的声音,好似春蚕在吃桑叶。颈联表明考试意义,诗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人对此景象不禁发出感慨,济济多士,尽是天下英才、国家栋梁。尾联自谦衰病,谆谆嘱托同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僚,作为选拔人才的考官,应当具有慧眼,认真鉴别。诗中说自己老病,精神不济,阅卷、挑选人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才之事要拜托同仁,其实是谦逊之辞。全诗透露出一种惜才、爱才的真挚感情,也表达了要为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国选出良才的责任感和使命感。</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5.(2016课标全国Ⅱ,8—9,11分)阅读下面这首唐诗,完成(1)—(2)题。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丹青引赠曹将军霸</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(节选)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 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先帝天马玉花骢</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,画工如山貌不同。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是日牵来赤墀下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,迥立阊阖生长风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诏谓将军拂绢素,意匠惨淡经营中。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斯须九重真龙出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⑤</a:t>
            </a:r>
            <a:r>
              <a:rPr lang="zh-CN" altLang="en-US" sz="1530" kern="0" dirty="0" smtClean="0">
                <a:solidFill>
                  <a:srgbClr val="000000"/>
                </a:solidFill>
                <a:latin typeface="Times New Roman" panose="02020603050405020304" pitchFamily="65" charset="-122"/>
                <a:ea typeface="宋体" panose="02010600030101010101" pitchFamily="2" charset="-122"/>
              </a:rPr>
              <a:t>,一洗万古凡马空。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①曹将军霸:曹霸,唐代著名画家,官至左武卫将军。②玉花骢:唐玄宗御马名。③赤墀:</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宫殿前的红色台阶。④阊阖:传说中的天门,这里指宫门。⑤斯须:一会儿。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(1)如何理解曹霸画的马“一洗万古凡马空”?曹霸是怎样做到的?请简要分析。(5分)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(2)为了突出曹霸的高超画技,诗人作了哪些铺垫?请简要分析。(6分)</a:t>
            </a:r>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(1)第一问:曹霸所画玉花骢神奇雄俊,如飞龙跃出,其他人画的“凡马”在此马面前都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不免相形失色。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第二问:曹霸先凝神构思,苦心布局,然后落笔挥洒,顷刻之间一气呵成。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(2)①画工如山貌不同:写曹霸要画的马已有众多画工画过,但画得都不成功。强调此马的雄俊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非凡手可得,造成此马难画的印象。②迥立阊阖生长风:写真马昂头站立,给人万里生风之感,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进一步点出画家要捕捉住此马飞动的神采尤其不易。</a:t>
            </a:r>
            <a:endParaRPr lang="zh-CN" altLang="en-US" dirty="0"/>
          </a:p>
        </p:txBody>
      </p:sp>
      <p:sp>
        <p:nvSpPr>
          <p:cNvPr id="3" name="TextBox 2"/>
          <p:cNvSpPr txBox="1"/>
          <p:nvPr/>
        </p:nvSpPr>
        <p:spPr>
          <a:xfrm>
            <a:off x="540000" y="3134517"/>
            <a:ext cx="8127000" cy="28213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(1)第一问:“一洗万古凡马空”可翻译为“一下比得万代凡马皆成了平庸”。写出了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曹霸所画玉花骢的神奇雄俊,与众不同。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第二问:可结合“意匠惨淡经营中”“斯须九重真龙出”两句理解,这两句可翻译为“你匠心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独运惨淡经营刻苦用功”“片刻间九天龙马就在绢上显现”,由此可见曹霸画马首先凝神构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思,苦心布局,然后落笔挥洒,一气呵成。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(2)首先对全诗进行整体理解把握,准确翻译诗歌语言,然后思考“作了哪些铺垫”。“画工如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山貌不同”写多少画家画唐玄宗的御马玉花骢,都与原貌不同,不能与其神似。用“生长风”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形容玉花骢的神奇雄俊。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诗歌鉴赏</a:t>
            </a:r>
            <a:r>
              <a:rPr lang="zh-CN" altLang="en-US" sz="1530" kern="0" dirty="0" smtClean="0">
                <a:solidFill>
                  <a:srgbClr val="000000"/>
                </a:solidFill>
                <a:latin typeface="Times New Roman" panose="02020603050405020304" pitchFamily="65" charset="-122"/>
                <a:ea typeface="宋体" panose="02010600030101010101" pitchFamily="2" charset="-122"/>
              </a:rPr>
              <a:t>　这八句诗节选自杜甫的《丹青引赠曹将军霸》。在这八句诗中,诗人细腻地描写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了曹霸将军画玉花骢的过程。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众多画师都描摹过唐玄宗的御马玉花骢,各不相同,无一逼真。有一天,玉花骢被牵至阊阖宫的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赤色台阶前,昂首卓立,神气轩昂。玄宗即命曹霸展开白绢当场写生。作画前曹霸先巧妙运思,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然后淋漓尽致地落笔挥洒,须臾之间,一气呵成。曹霸所画的马神奇雄俊,好像从宫门腾跃而出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的飞龙,一切凡马在此马前都不免相形失色。诗人先用“生长风”形容真马的神奇雄俊,作为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画马的有力陪衬;再用众画工的凡马来烘托画师的“真龙”,着意描摹曹霸画马的神妙。这八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句诗倾注了热烈的赞美之情,笔墨酣畅,精彩至极。</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40000" y="2024971"/>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(2)观点一:同意。①这两句诗是精卫坚韧不拔、前赴后继奋斗精神的自我抒发;②意为即使自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己在有生之年不能完成移山填海的事业,也希望子孙后代能够继承遗志,填海不止。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观点二:不同意。①这两句诗是作者对精卫的同情与崇敬之情的表达;②意为移山填海的事业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尚未完成,我愿牺牲生命来帮助精卫,以自己的生命来换精卫的生命。</a:t>
            </a:r>
            <a:endParaRPr lang="zh-CN" altLang="en-US" dirty="0"/>
          </a:p>
        </p:txBody>
      </p:sp>
      <p:sp>
        <p:nvSpPr>
          <p:cNvPr id="4" name="TextBox 3"/>
          <p:cNvSpPr txBox="1"/>
          <p:nvPr/>
        </p:nvSpPr>
        <p:spPr>
          <a:xfrm>
            <a:off x="540000" y="3793736"/>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(1)“对精卫辛劳填海的动机感到困惑”错,开篇的发问流露出作者对辛劳填海的精卫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的同情。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(2)答“同意”或“不同意”均可,关键是对“愿我身死子还生”中“子”的理解。一是将其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理解为精卫,呼应前面的“飞多羽折时堕水”,是以作者的口吻表达甘愿牺牲自己以拯救精卫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的精神,侧面表达对精卫的同情和崇敬之情;一是将其理解为精卫的子孙,是以精卫的口吻表达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世世代代奋斗不息的坚韧不拔、前赴后继的精神。</a:t>
            </a:r>
            <a:endParaRPr lang="zh-CN" altLang="en-US" dirty="0"/>
          </a:p>
        </p:txBody>
      </p:sp>
      <p:sp>
        <p:nvSpPr>
          <p:cNvPr id="5" name="TextBox 2"/>
          <p:cNvSpPr txBox="1"/>
          <p:nvPr/>
        </p:nvSpPr>
        <p:spPr>
          <a:xfrm>
            <a:off x="529530" y="127712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2)一般认为,诗最后两句的内容是以精卫的口吻表达的,你是否同意这种解读?请结合诗句说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明你的理由。(6分)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6.(2016课标全国Ⅰ,8—9,11分)阅读下面这首唐诗,完成(1)—(2)题。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金陵望汉江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 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汉江回万里,派作九龙盘</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横溃豁中国,崔嵬飞迅湍。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六帝沦亡后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,三吴不足观</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我君混区宇,垂拱众流安。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今日任公子,沧浪罢钓竿</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①派:河的支流。长江在湖北、江西一带,分为很多支流。②六帝:代指六朝。③三吴:古</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吴地后分为三,即吴兴、吴郡、会稽。④这两句的意思是,当今任公子已无须垂钓了,因为江海</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中已无巨鱼,比喻已无危害国家的巨寇。任公子是《庄子》中的传说人物,他用很大的钓钩和</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极多的食饵钓起一条巨大的鱼。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(1)诗的前四句描写了什么样的景象?这样写有什么用意?(6分)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(2)诗中运用任公子的典故,表达了什么样的思想感情?(5分)</a:t>
            </a: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51438"/>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(1)这四句描写了江水万流横溃、水势浩瀚、气势宏大的景象。作者以此为下文颂扬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盛唐天下一家、国运兴盛积蓄气势,有利于突出诗的主旨。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(2)①作者以水无巨鱼代指世无巨寇,表达了对大唐一统天下、开创盛世伟绩的歌颂;②作者自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比任公子,觉得在太平盛世没有机会施展才干,不免流露出一丝英雄无用武之地的失落。</a:t>
            </a:r>
            <a:endParaRPr lang="zh-CN" altLang="en-US" dirty="0"/>
          </a:p>
        </p:txBody>
      </p:sp>
      <p:sp>
        <p:nvSpPr>
          <p:cNvPr id="3" name="TextBox 2"/>
          <p:cNvSpPr txBox="1"/>
          <p:nvPr/>
        </p:nvSpPr>
        <p:spPr>
          <a:xfrm>
            <a:off x="540000" y="254831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(1)诗的前四句寓情于景:汉江延绵曲折长达万里,分作九条支流就如同九条巨龙盘踞。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江水四溢,泛滥于广大中原地区,波涛汹涌,迅疾奔流。写出了远去的汉江气势浩大,特别是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三、四句用江水泛滥造成的巨大影响和损失来写前朝国运不兴,为歌颂当下盛世蓄势。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a:t>
            </a:r>
            <a:r>
              <a:rPr lang="zh-CN" altLang="en-US" sz="1530" kern="0" dirty="0" smtClean="0">
                <a:solidFill>
                  <a:srgbClr val="000000"/>
                </a:solidFill>
                <a:latin typeface="Times New Roman" panose="02020603050405020304" pitchFamily="65" charset="-122"/>
                <a:ea typeface="宋体" panose="02010600030101010101" pitchFamily="2" charset="-122"/>
              </a:rPr>
              <a:t>　①概括景物特点要抓意象,用术语。②分析景物描写的作用,既要关注景物自身的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作用,还要概括其在结构上、情感上、主题上的作用,分析要全面。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(2)题中不仅指出了用典的表达技巧,而且还指出具体典故。答题时只要指出用典在主题情感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上的表达作用即可。首先阅读注释,了解任公子的典故。典故中的人、事、物具有比喻意义: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“任公子”代表贤臣良将,“垂钓”指平定叛乱,“巨鱼”比喻危害国家的巨寇,“很大的钓钩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和极多的食饵”喻指费很大的力气。再联系诗歌语境,把握思想情感。六代的帝王沉寂沦亡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之后,三吴已没有了昔日之盛,无足称赏。本朝圣明之君统一天下,垂衣拱手,无为而治。今天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的任公子,已不需要沧海垂钓而罢竿了。然后结合背景,知人论世。当时的唐王朝正处在开元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盛世之时,天下一统,海天清晏。诗中反用“任公子东海钓巨鱼”的典故,来表达作者江汉宁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静、地无巨寇的社会理想。但盛世之下,诗人空有大才却无用武之地,不免徒增伤悲。</a:t>
            </a:r>
            <a:endParaRPr lang="zh-CN" altLang="en-US" dirty="0"/>
          </a:p>
        </p:txBody>
      </p:sp>
      <p:sp>
        <p:nvSpPr>
          <p:cNvPr id="3" name="TextBox 2"/>
          <p:cNvSpPr txBox="1"/>
          <p:nvPr/>
        </p:nvSpPr>
        <p:spPr>
          <a:xfrm>
            <a:off x="540000" y="456327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　</a:t>
            </a:r>
            <a:r>
              <a:rPr lang="zh-CN" altLang="en-US" sz="1530" kern="0" dirty="0" smtClean="0">
                <a:solidFill>
                  <a:srgbClr val="000000"/>
                </a:solidFill>
                <a:latin typeface="Times New Roman" panose="02020603050405020304" pitchFamily="65" charset="-122"/>
                <a:ea typeface="宋体" panose="02010600030101010101" pitchFamily="2" charset="-122"/>
              </a:rPr>
              <a:t>首先阅读注释,了解任公子的典故;再联系诗歌语境,把握思想情感;然后结合背景,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知人论世;最后分条作答,注意采分点。</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诗歌鉴赏</a:t>
            </a:r>
            <a:r>
              <a:rPr lang="zh-CN" altLang="en-US" sz="1530" kern="0" dirty="0" smtClean="0">
                <a:solidFill>
                  <a:srgbClr val="000000"/>
                </a:solidFill>
                <a:latin typeface="Times New Roman" panose="02020603050405020304" pitchFamily="65" charset="-122"/>
                <a:ea typeface="宋体" panose="02010600030101010101" pitchFamily="2" charset="-122"/>
              </a:rPr>
              <a:t>　《金陵望汉江》为唐代诗人李白的一首五言古诗。诗的前四句“汉江回万里,派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作九龙盘。横溃豁中国,崔嵬飞迅湍”,写出了江水万流横溃、水势浩瀚、气势博大的特点,切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中题旨,渲染出一派雄壮气象。接着用江水泛滥造成的巨大影响和损失来写前朝的国运不兴,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为歌颂当下盛世蓄好气势。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但诗的后四句“我君混区宇,垂拱众流安。今日任公子,沧浪罢钓竿”,并不是单纯而热烈地歌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颂盛世,在一派祥和安宁之中,也透露出作者英雄无用武之地的淡淡悲哀。诗的感情深沉而表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达稳妥,以江水壮阔的气势来比喻盛唐的国力,贴切得体,从而自然又意蕴丰富地表达出盛世才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子的惆怅。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总之,这首诗以金陵为中心,写眺望汉江远去的感想。全诗情景合一,用典自然,文辞大气,气势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磅礴,最后诗中反用“任公子东海钓巨鱼”的典故,来表达作者江汉宁静、地无巨寇的社会理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7.(2015课标全国Ⅱ,8—9,11分)阅读下面这首唐诗,完成(1)—(2)题。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残春旅舍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韩 偓</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旅舍残春宿雨晴,恍然心地忆咸京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树头蜂抱花须落,池面鱼吹柳絮行。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禅伏诗魔归净域,酒冲愁阵出奇兵。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两梁免被尘埃污</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,拂拭朝簪待眼明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①韩偓(约842—923):字致尧,京兆万年(今陕西西安)人。这首诗是作者流徙闽地时所</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作。②咸京:这里借指都城长安。③梁:官帽上的横脊,古代以梁的多少区分官阶。④朝簪:朝</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廷官员的冠饰。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(1)古人认为这首诗的颔联“乃晚唐巧句”,请指出这一联巧在哪里,并简要赏析。(5分)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(2)这首诗的后两联表达了作者什么样的感情?请简要分析。(6分)</a:t>
            </a:r>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(1)①构思巧妙,把“花须落”“柳絮行”这些常见的残春景象与“蜂抱”“鱼吹”联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系起来,十分新奇;②用词巧妙,“抱”“吹”的使用虽然出人意料,却又显得非常自然。(答出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①的,给3分;答出②的,给2分。意思答对即可。如有其他答案,只要言之成理,可酌情给分)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(2)表达了作者内心孤寂愁苦,但仍忠于大唐、心系故国之情。通过参禅使自己平静,通过饮酒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化解“愁阵”,表明他内心孤寂愁苦;避免染“尘埃”,整理朝冠期待“眼明”,表明他不愿依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附奸佞,对大唐一片忠心。(答出什么感情的,给3分;进行简要分析的,给3分。意思答对即可。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如有其他答案,只要言之成理,可酌情给分)</a:t>
            </a:r>
            <a:endParaRPr lang="zh-CN" altLang="en-US" dirty="0"/>
          </a:p>
        </p:txBody>
      </p:sp>
      <p:sp>
        <p:nvSpPr>
          <p:cNvPr id="3" name="TextBox 2"/>
          <p:cNvSpPr txBox="1"/>
          <p:nvPr/>
        </p:nvSpPr>
        <p:spPr>
          <a:xfrm>
            <a:off x="540000" y="363458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(1)颔联首先抒写诗人对皇都美好春光的回忆:仰望绿暗红稀的树梢,蜜蜂抱着花须随花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飞落;俯观柳絮飘坠的池水,鱼儿吞吐着,像是在吹着柳絮游弋玩耍。飞花、落絮本是残春景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物,而蜜蜂、鱼儿却为这残春平添了无穷意趣与几分生机,故没有半点伤春伤别的落寞,更不见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晚唐衰飒的诗风。因为诗人是带着曾经沐浴皇恩的深情在回忆这皇都的风物,所以在诗人笔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下,虽然已是暮春,这长安的晨昏与草木也总带着几分温暖与芳菲。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a:t>
            </a:r>
            <a:r>
              <a:rPr lang="zh-CN" altLang="en-US" sz="1530" kern="0" dirty="0" smtClean="0">
                <a:solidFill>
                  <a:srgbClr val="000000"/>
                </a:solidFill>
                <a:latin typeface="Times New Roman" panose="02020603050405020304" pitchFamily="65" charset="-122"/>
                <a:ea typeface="宋体" panose="02010600030101010101" pitchFamily="2" charset="-122"/>
              </a:rPr>
              <a:t>　根据诗论赏析诗句,先要弄懂该诗句的基本意思,再从语言特点、表达技巧、思想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情感等角度进行赏析。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(2)颈联的“禅伏诗魔归净域,酒冲愁阵出奇兵”,具体写诗人客居馆舍的寂寞。诗人客居馆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舍,感到无聊,想用诗来抒写自己的心境。然而,几番思考终未写成。诗人只好以“禅伏诗魔归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净域”来为自己解嘲。诗未写成,悲忧郁愤越积越深,只好用酒来冲荡这重重愁阵。酒精的作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用使诗人产生了信心和希望:“两梁免被尘埃污,拂拭朝簪待眼明。”要好好地保存珍贵的朝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帽,千万不能让它被尘埃污染。诗人的言外之意是宁肯终生潦倒,也不改变自己的气节。想到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这儿,诗人不愁了,也不悲了,他轻轻地擦拭着朝簪,心中暗暗地决定:一定要耐心地等待,一直等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到大唐复兴,到那时我再戴上朝帽、穿上朝服来参与朝政。这首诗中作者没有直抒悲凉之思,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但他深深眷顾的往日温馨,实已成为今日悲凉的衬托。</a:t>
            </a:r>
            <a:endParaRPr lang="zh-CN" altLang="en-US" dirty="0"/>
          </a:p>
        </p:txBody>
      </p:sp>
      <p:sp>
        <p:nvSpPr>
          <p:cNvPr id="3" name="TextBox 2"/>
          <p:cNvSpPr txBox="1"/>
          <p:nvPr/>
        </p:nvSpPr>
        <p:spPr>
          <a:xfrm>
            <a:off x="540000" y="456327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　</a:t>
            </a:r>
            <a:r>
              <a:rPr lang="zh-CN" altLang="en-US" sz="1530" kern="0" dirty="0" smtClean="0">
                <a:solidFill>
                  <a:srgbClr val="000000"/>
                </a:solidFill>
                <a:latin typeface="Times New Roman" panose="02020603050405020304" pitchFamily="65" charset="-122"/>
                <a:ea typeface="宋体" panose="02010600030101010101" pitchFamily="2" charset="-122"/>
              </a:rPr>
              <a:t>分析诗句情感:①抓诗题。“残春”“旅舍”透露了愁苦、寂寞的感情基调。②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看注释,看作者。注释暗示诗人的创作动机及诗歌的思想内容。③通观全诗,把握情感。</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8.(2015课标全国Ⅰ,8—9,11分)阅读下面这首唐诗,完成(1)—(2)题。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发临洮将赴北庭留别</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岑 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闻说轮台路</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,连年见雪飞。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春风不曾到,汉使亦应稀。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白草通疏勒,青山过武威。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勤王敢道远,私向梦中归。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①临洮:在今甘肃临潭西。北庭:唐六都护府之一,治所为庭州(今新疆吉木萨尔北)。②</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轮台:庭州属县,在今新疆乌鲁木齐。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(1)与《白雪歌送武判官归京》相比,本诗描写塞外景物的角度有何不同?请简要分析。(5分)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(2)诗的尾联表达了作者什么样的思想感情?对全诗的情感抒发有怎样的作用?(6分)</a:t>
            </a:r>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22876"/>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(1)本诗描写的边塞风光并非作者亲眼所见,而是出于想象。从标题可以看出,作者此时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尚处于前往边塞的途中;开头“闻说”二字也表明后面的描写是凭听闻所得。(答出描写出于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想象的,给3分;进行简要分析的,给2分)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(2)第一问:表现了诗人虽有羁旅思乡之愁,却能以国事为重的爱国热忱。(3分)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第二问:使得诗中的思乡之情不至流于感伤,也提升了全诗的格调。(3分)</a:t>
            </a:r>
            <a:endParaRPr lang="zh-CN" altLang="en-US" dirty="0"/>
          </a:p>
        </p:txBody>
      </p:sp>
      <p:sp>
        <p:nvSpPr>
          <p:cNvPr id="3" name="TextBox 2"/>
          <p:cNvSpPr txBox="1"/>
          <p:nvPr/>
        </p:nvSpPr>
        <p:spPr>
          <a:xfrm>
            <a:off x="540000" y="304838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(1)本题考查比较鉴赏诗歌的表达技巧。两首诗描写塞外景物的角度明显的不同在于: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《白雪歌送武判官归京》是实写,写的就是诗人眼前所见之景;《发临洮将赴北庭留别》是虚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写,写的是诗人出发之前的想象之景。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2"/>
          <p:cNvSpPr txBox="1"/>
          <p:nvPr/>
        </p:nvSpPr>
        <p:spPr>
          <a:xfrm>
            <a:off x="540000" y="1348567"/>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30" kern="0" dirty="0" smtClean="0">
                <a:solidFill>
                  <a:srgbClr val="000000"/>
                </a:solidFill>
                <a:latin typeface="Times New Roman" panose="02020603050405020304" pitchFamily="65" charset="-122"/>
                <a:ea typeface="宋体" panose="02010600030101010101" pitchFamily="2" charset="-122"/>
              </a:rPr>
              <a:t>　诗歌描写景物的角度,可以分为正面描写与侧面描写、实写与虚写、动静结合、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远近高低结合、点面结合,等等。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(2)鉴赏思想情感,首先要明确诗句大意,诗歌尾联的大意是:勤于王事不敢嫌道路遥远,只有在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梦中才能偷偷回到家乡。然后通观全诗,把握感情。前六句极言北庭环境的艰苦,最后两句笔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锋一转,表达了诗人虽有勤于王事和思念家乡的矛盾心理,但爱国情感还是占了上风。</a:t>
            </a:r>
            <a:endParaRPr lang="zh-CN" altLang="en-US" dirty="0"/>
          </a:p>
        </p:txBody>
      </p:sp>
      <p:sp>
        <p:nvSpPr>
          <p:cNvPr id="5" name="TextBox 4"/>
          <p:cNvSpPr txBox="1"/>
          <p:nvPr/>
        </p:nvSpPr>
        <p:spPr>
          <a:xfrm>
            <a:off x="540000" y="311580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a:t>
            </a:r>
            <a:r>
              <a:rPr lang="zh-CN" altLang="en-US" sz="1530" kern="0" dirty="0" smtClean="0">
                <a:solidFill>
                  <a:srgbClr val="000000"/>
                </a:solidFill>
                <a:latin typeface="Times New Roman" panose="02020603050405020304" pitchFamily="65" charset="-122"/>
                <a:ea typeface="宋体" panose="02010600030101010101" pitchFamily="2" charset="-122"/>
              </a:rPr>
              <a:t>　分析诗歌情感:①看诗题,看题材。本诗为边塞诗。②知人论世。岑参为盛唐边塞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诗人,有盛唐气质。③通观全诗,明确诗句大意,把握情感。</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13850"/>
            <a:ext cx="8127000" cy="23223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古代诗歌设误角度与陷阱</a:t>
            </a:r>
            <a:endParaRPr lang="zh-CN" altLang="en-US" dirty="0"/>
          </a:p>
          <a:p>
            <a:pPr marL="0" indent="0" eaLnBrk="0" latinLnBrk="1" hangingPunct="0">
              <a:lnSpc>
                <a:spcPct val="150000"/>
              </a:lnSpc>
              <a:spcBef>
                <a:spcPts val="0"/>
              </a:spcBef>
              <a:buNone/>
            </a:pPr>
            <a:r>
              <a:rPr lang="zh-CN" altLang="en-US" sz="8530" kern="0" spc="459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0.jpeg"/>
          <p:cNvPicPr>
            <a:picLocks noChangeAspect="1"/>
          </p:cNvPicPr>
          <p:nvPr/>
        </p:nvPicPr>
        <p:blipFill>
          <a:blip r:embed="rId3"/>
          <a:stretch>
            <a:fillRect/>
          </a:stretch>
        </p:blipFill>
        <p:spPr>
          <a:xfrm>
            <a:off x="642910" y="1768169"/>
            <a:ext cx="2149590" cy="3009422"/>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9.(2014课标全国Ⅱ,8—9,11分)阅读下面两首诗,完成(1)—(2)题。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含山店梦觉作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[唐]韦 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曾为流离惯别家,等闲挥袂客天涯。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灯前一觉江南梦,惆怅起来山月斜。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宿渔家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[宋]郭 震</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几代生涯傍海涯,两三间屋盖芦花。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灯前笑说归来夜,明月随船送到家。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①韦庄(约836—910):字端己,长安杜陵(今陕西西安东南)人。曾流离迁徙于汴洛、吴越</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等地。②郭震:字希声,成都人。生卒年及生平不详。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(1)韦庄在诗中是用什么方法表现感情的?请简要分析。(5分)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(2)两首诗都写到“灯前”,这两处“灯前”各自表达了诗人什么样的感情?(6分)</a:t>
            </a:r>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(1)诗人是用衬托的方法来表现感情的。诗人虽然到处漂泊,但好像对此并不在意,认为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这是“等闲”之事;而客中一觉梦醒,思家乡、念亲人的惆怅之情不禁油然而生。(写出“衬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托”方法的,给2分;进行具体分析的,给3分。意思答对即可。如有其他答案,只要言之成理,可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酌情给分)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(2)韦诗中,“灯前”表现了诗人旅途漂泊中的凄清、失神、怅惘之情;郭诗中,“灯前”表现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了诗人住宿在渔家所感到的温暖、愉悦之情。(答出韦诗中“灯前”表现出什么样感情的,给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3分;答出郭诗中“灯前”表现出什么样感情的,给3分。意思答对即可。如有其他答案,只要言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之成理,可酌情给分)</a:t>
            </a:r>
            <a:endParaRPr lang="zh-CN" altLang="en-US" dirty="0"/>
          </a:p>
        </p:txBody>
      </p:sp>
      <p:sp>
        <p:nvSpPr>
          <p:cNvPr id="3" name="TextBox 2"/>
          <p:cNvSpPr txBox="1"/>
          <p:nvPr/>
        </p:nvSpPr>
        <p:spPr>
          <a:xfrm>
            <a:off x="540000"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(1)韦庄是唐末乱世的漂泊者,他的行迹遍及大半个中国。首句写羁旅漂泊的身世已让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他习以为常,其中“惯别家”体现了韦庄的无奈与辛酸。通过“等闲”一词可看出,诗人好像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对此并不在意,认为这只是“等闲”之事而已。诗人长久漂泊江南,远离家乡,但思乡思亲之情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深埋心间,挥之不去。一觉醒来,面对无言的山月,这个孤独的游子倍感惆怅。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3787743"/>
            <a:chOff x="540000" y="1080000"/>
            <a:chExt cx="8127000" cy="3787743"/>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a:t>
              </a:r>
              <a:r>
                <a:rPr lang="zh-CN" altLang="en-US" sz="1530" kern="0" dirty="0" smtClean="0">
                  <a:solidFill>
                    <a:srgbClr val="000000"/>
                  </a:solidFill>
                  <a:latin typeface="Times New Roman" panose="02020603050405020304" pitchFamily="65" charset="-122"/>
                  <a:ea typeface="宋体" panose="02010600030101010101" pitchFamily="2" charset="-122"/>
                </a:rPr>
                <a:t>　鉴赏诗歌的表达技巧,先要辨明手法,再结合诗句阐释这种手法在诗中是如何运用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的,最后阐明此种手法的表达效果及传达出的诗人感情。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(2)韦诗前两句,虽一再表白“流离”“惯别家”“客天涯”不过“等闲”,可客中一觉梦醒,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孤苦凄清之情油然而生。把握韦庄“灯前”的感情,关键扣住“惆怅”一词,“惆怅”是诗人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情感表达的转折点。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郭诗首句写渔家世代与海为伴,二句写渔家简陋的生活环境,第三句写一家人其乐融融、和谐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幸福的场景,这让诗人这个游子倍感家的温暖。诗人虽是夜宿渔家,但其漂泊的孤独凄苦被渔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家的温暖愉悦融化。把握诗人“灯前”的感情,关键扣住“笑说”一词,“笑说”透露出诗人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的情感指向。</a:t>
              </a:r>
              <a:endParaRPr lang="zh-CN" altLang="en-US" dirty="0"/>
            </a:p>
          </p:txBody>
        </p:sp>
        <p:sp>
          <p:nvSpPr>
            <p:cNvPr id="3" name="TextBox 2"/>
            <p:cNvSpPr txBox="1"/>
            <p:nvPr/>
          </p:nvSpPr>
          <p:spPr>
            <a:xfrm>
              <a:off x="540000" y="420608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答题技巧</a:t>
              </a:r>
              <a:r>
                <a:rPr lang="zh-CN" altLang="en-US" sz="1530" kern="0" dirty="0" smtClean="0">
                  <a:solidFill>
                    <a:srgbClr val="000000"/>
                  </a:solidFill>
                  <a:latin typeface="Times New Roman" panose="02020603050405020304" pitchFamily="65" charset="-122"/>
                  <a:ea typeface="宋体" panose="02010600030101010101" pitchFamily="2" charset="-122"/>
                </a:rPr>
                <a:t>　比较鉴赏诗歌情感,一抓类型,韦诗为羁旅思乡诗;二抓关键词,韦诗的“惆怅”一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词,郭诗的“笑说”一词,都透露了诗人的情感指向。</a:t>
              </a:r>
              <a:endParaRPr lang="zh-CN" altLang="en-US" dirty="0"/>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00665"/>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10.(2014课标全国Ⅰ,8—9,11分)阅读下面这首宋词,完成(1)—(2)题。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阮郎归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无名氏</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春风吹雨绕残枝,落花无可飞。小池寒渌欲生漪,雨晴还日西。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帘半卷,燕双归。讳愁无奈眉</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。翻身整顿着残棋,沉吟应劫迟</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①作者一作秦观。②讳愁:隐瞒内心的痛苦。③劫:围棋术语。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(1)词上半阕的景物描写对全词的感情抒发起了什么作用?请结合内容分析。(5分)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(2)末尾两句表现了词中人物什么样的情绪?是如何表现的?请简要阐述。(6分)</a:t>
            </a:r>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(1)奠定了词的情感基调。春风吹雨,残红满地,词一开始就给人以掩抑低回之感;接下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来写风雨虽停,红日却已西沉,凄凉的氛围非但没有解除,反而又被抹上了一层暗淡的暮色。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(2)末尾两句表现了词中人物思绪纷乱、无法排遣的愁情。是通过人物自身的动作来表现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的。回身整理残棋并想续下,借以转移愁情,可又因心事重重,以致犹豫不决,落子迟缓。</a:t>
            </a:r>
            <a:endParaRPr lang="zh-CN" altLang="en-US" dirty="0"/>
          </a:p>
        </p:txBody>
      </p:sp>
      <p:sp>
        <p:nvSpPr>
          <p:cNvPr id="3" name="TextBox 2"/>
          <p:cNvSpPr txBox="1"/>
          <p:nvPr/>
        </p:nvSpPr>
        <p:spPr>
          <a:xfrm>
            <a:off x="529530" y="249564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(1)鉴赏景物描写的作用,要理解描写景物的词句,体悟景中蕴含的情感;还要指出描写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景物的句子在结构、主旨表达、抒情方面的作用。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(2)词中末尾两句,主要是动作描写,抓住所描写的动作的特点,结合上文景中所含之情,不难得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出正确答案。分析时,首先要翻译词句,由动作中归纳、提炼体现词中人物情感的肢体语言。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86532"/>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1.(2018天津,14,9分)阅读下面这首诗,按要求作答。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癸卯岁始春怀古田舍二首(其二)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[东晋]陶渊明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先师有遗训,忧道不忧贫。瞻望邈难逮,转欲志长勤。秉耒欢时务,解颜劝农人。平畴交远风,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良苗亦怀新。虽未量岁功,即事多所欣。耕种有时息,行者无问津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。日入相与归,壶浆劳近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邻。长吟掩柴门,聊为陇亩民。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问津:指孔子让子路向两位隐士长沮、桀溺问路的典故。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(1)下列对这首诗的理解和赏析,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A.诗人尽管尊崇孔子,但他意识到“忧道不忧贫”难以践行,因此立志躬耕,这体现了他对孔子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人生选择的否定。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B.诗人亲自参与田间劳作,不仅快乐地拿起农具耕种,还面带笑容鼓励农人们积极从事劳动。</a:t>
            </a:r>
            <a:endParaRPr lang="zh-CN" altLang="en-US" dirty="0"/>
          </a:p>
        </p:txBody>
      </p:sp>
      <p:sp>
        <p:nvSpPr>
          <p:cNvPr id="3" name="TextBox 11"/>
          <p:cNvSpPr txBox="1"/>
          <p:nvPr/>
        </p:nvSpPr>
        <p:spPr>
          <a:xfrm>
            <a:off x="2500298" y="1134253"/>
            <a:ext cx="4445448"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B</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自主命题</a:t>
            </a:r>
            <a:r>
              <a:rPr lang="en-US" altLang="zh-CN" sz="2000" b="1" dirty="0" smtClean="0">
                <a:latin typeface="黑体" panose="02010600030101010101" pitchFamily="49" charset="-122"/>
                <a:ea typeface="黑体" panose="02010600030101010101" pitchFamily="49" charset="-122"/>
              </a:rPr>
              <a:t>·</a:t>
            </a:r>
            <a:r>
              <a:rPr lang="zh-CN" altLang="en-US" sz="2000" b="1" dirty="0" smtClean="0">
                <a:latin typeface="黑体" panose="02010600030101010101" pitchFamily="49" charset="-122"/>
                <a:ea typeface="黑体" panose="02010600030101010101" pitchFamily="49" charset="-122"/>
              </a:rPr>
              <a:t>省（区、市）卷题组</a:t>
            </a:r>
            <a:endParaRPr lang="en-US" altLang="zh-CN" sz="2000" b="1" dirty="0" smtClean="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C.“虽未量岁功,即事多所欣”,意思是说不必斤斤计较收成如何,愉悦就在耕耘的过程中。</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D.这首诗融说理、叙事、写景、抒情于一体,意境清淡悠远,语言平白如话,富有表现力。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(2)“平畴交远风,良苗亦怀新”描绘了一幅怎样的画面?(2分)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(3)“长吟掩柴门,聊为陇亩民”表达了哪些情感?(4分)</a:t>
            </a:r>
            <a:endParaRPr lang="zh-CN" altLang="en-US" dirty="0"/>
          </a:p>
        </p:txBody>
      </p:sp>
      <p:sp>
        <p:nvSpPr>
          <p:cNvPr id="3" name="TextBox 2"/>
          <p:cNvSpPr txBox="1"/>
          <p:nvPr/>
        </p:nvSpPr>
        <p:spPr>
          <a:xfrm>
            <a:off x="540000" y="249157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(2)平旷的田野上,从远处吹来的微风,轻轻拂过禾苗。长势良好的禾苗,焕发出勃勃生机。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(3)诗人躬耕田园、避世隐逸的宁静淡泊之情。济世与归隐相矛盾的复杂情感。</a:t>
            </a:r>
            <a:endParaRPr lang="zh-CN" altLang="en-US" dirty="0"/>
          </a:p>
        </p:txBody>
      </p:sp>
      <p:sp>
        <p:nvSpPr>
          <p:cNvPr id="4" name="TextBox 2"/>
          <p:cNvSpPr txBox="1"/>
          <p:nvPr/>
        </p:nvSpPr>
        <p:spPr>
          <a:xfrm>
            <a:off x="540000" y="3563145"/>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(1)“这体现了他对孔子人生选择的否定”理解错误,陶渊明并没有否定孔子的人生选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择,但先师遗训“忧道不忧贫”不易实践,他更喜欢这种“耕种有时息,行者无问津”的农耕生活。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(2)结合诗句描绘画面,这两句着力描写田野的美景。答题时语言要流畅、优美。平畴:平旷的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田野。远风:远处吹来的微风。此处指禾苗被微风吹拂。良苗:长势良好的禾苗。怀新:焕发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生机。两句的大意是:微风习习来平野,秀苗茁壮日日新。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12166"/>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(3)题中虽然只要求分析最后两句诗包含的思想情感,实际上要通观全诗,从全诗的角度来分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析。这首诗中,陶渊明有感于先师遗训“忧道不忧贫”之不易实践,夹叙了田间劳动的欢愉,联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想到古代隐士长沮、桀溺的操行,而深感忧道之人的难得,最后以掩门长吟“聊为陇亩民”作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结。陶渊明一向把孔子视为先师,孔子说过的“忧道不忧贫”,他记在心里,但他更喜欢这种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“耕种有时息,行者无问津”的农耕生活。陶渊明想成为长沮、桀溺那样的隐士。他的内心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有挣扎,有焦虑,本想有所作为,世道却使他望而却步。他很失望,渐渐改变了想法,甘愿“长吟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掩柴门,聊为陇亩民”。这将是他生命的归宿。所以陶渊明的思想情感比较复杂,归隐之情与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济世之心矛盾交织。</a:t>
            </a:r>
            <a:endParaRPr lang="zh-CN" altLang="en-US" dirty="0"/>
          </a:p>
        </p:txBody>
      </p:sp>
      <p:sp>
        <p:nvSpPr>
          <p:cNvPr id="3" name="TextBox 2"/>
          <p:cNvSpPr txBox="1"/>
          <p:nvPr/>
        </p:nvSpPr>
        <p:spPr>
          <a:xfrm>
            <a:off x="500034" y="4063211"/>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描绘诗句画面的方法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诗中有画是古典诗歌的一大特色。描绘诗句画面,首先要理解诗句大意,然后把握诗歌的情感,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最后结合诗歌意象意境,用优美的语言进行描绘。</a:t>
            </a:r>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2.(2018北京,14—16,12分)阅读下面这首词,完成(1)—(3)题。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满江红·送李正之提刑入蜀</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辛弃疾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蜀道登天,一杯送绣衣</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行客。还自叹中年多病,不堪离别。东北看惊诸葛表,西南更草相如檄</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。把功名收拾付君侯,如椽笔。　　儿女泪,君休滴。荆楚路,吾能说。要新诗准备,庐山山</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色。赤壁矶头千古浪,铜鞮陌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上三更月。正梅花万里雪深时,须相忆。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①这首词作于宋孝宗淳熙十一年(1184),当时辛弃疾闲居江西上饶。提刑,官名,主管地</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方司法、监察等事务。②绣衣:官服。③相如檄:指司马相如所作《喻巴蜀檄》,主旨是安抚巴</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蜀百姓。④铜鞮陌:代指襄阳。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(1)下列对本词的理解,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A.词的开头四句,先写对方行程,再写自己的多病与离愁,暗含蹉跎失志的惆怅。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B.李正之即将远赴蜀地担任要职,作者满含深情地称许友人才华出众,巨笔如椽。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C.作者认为荆楚路上的江山美景都是作诗的好素材,如庐山景、赤壁浪、襄阳月。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D.词的结尾两句,怀念过去与李正之雪中赏梅的情景,表达对友谊的珍惜与赞美。</a:t>
            </a:r>
            <a:endParaRPr lang="zh-CN"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(2)辛弃疾词善于借用典故和化用前人佳句来抒情达意。下列分析,正确的一项是(3分)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A.“东北看惊诸葛表”,借用诸葛亮上表出师的典故,勉励友人报国立功。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B.“赤壁矶头千古浪”,借用苏轼游览赤壁的典故,抒发人生短暂的感慨。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C.“蜀道登天”,化用李白“蜀道之难,难于上青天”,表达对友人的担忧,望其早归。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D.“儿女泪,君休滴”,化用王勃“无为在歧路,儿女共沾巾”,表现宦游漂泊的凄苦。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(3)清人陈廷焯《白雨斋词话》评论本词的艺术特色说:“龙吟虎啸之中,却有多少和缓。”请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谈谈你对上述评论的理解,结合具体词句作简要阐释。(6分)</a:t>
            </a:r>
            <a:endParaRPr lang="zh-CN" altLang="en-US" dirty="0"/>
          </a:p>
        </p:txBody>
      </p:sp>
      <p:sp>
        <p:nvSpPr>
          <p:cNvPr id="3" name="TextBox 2"/>
          <p:cNvSpPr txBox="1"/>
          <p:nvPr/>
        </p:nvSpPr>
        <p:spPr>
          <a:xfrm>
            <a:off x="540000" y="3491707"/>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(1)D　(2)A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(3)①本词整体风格豪放,但又收放自如,时有柔和(平和,缓和,细腻)之笔。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②比如上阕“东北看惊诸葛表,西南更草相如檄”气势雄奇,下阕“要新诗准备,庐山山色”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“赤壁矶头千古浪,铜鞮陌上三更月”意境宏阔,皆是典型的豪放之笔,堪称“龙吟虎啸”。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③比如上阕“还自叹中年多病,不堪离别”低回宛转,下阕“正梅花万里雪深时,须相忆”清丽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隽永,皆堪称“和缓”。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2"/>
          <p:cNvSpPr txBox="1"/>
          <p:nvPr/>
        </p:nvSpPr>
        <p:spPr>
          <a:xfrm>
            <a:off x="540000" y="1205691"/>
            <a:ext cx="8127000" cy="32870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评价思想观点“三步骤”</a:t>
            </a:r>
            <a:endParaRPr lang="zh-CN" altLang="en-US" dirty="0"/>
          </a:p>
          <a:p>
            <a:pPr marL="0" indent="0" eaLnBrk="0" latinLnBrk="1" hangingPunct="0">
              <a:lnSpc>
                <a:spcPct val="150000"/>
              </a:lnSpc>
              <a:spcBef>
                <a:spcPts val="0"/>
              </a:spcBef>
              <a:buNone/>
            </a:pPr>
            <a:r>
              <a:rPr lang="zh-CN" altLang="en-US" sz="12710" kern="0" spc="3716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5" name="图片 3" descr="textimage1.jpeg"/>
          <p:cNvPicPr>
            <a:picLocks noChangeAspect="1"/>
          </p:cNvPicPr>
          <p:nvPr/>
        </p:nvPicPr>
        <p:blipFill>
          <a:blip r:embed="rId3"/>
          <a:stretch>
            <a:fillRect/>
          </a:stretch>
        </p:blipFill>
        <p:spPr>
          <a:xfrm>
            <a:off x="500034" y="1688572"/>
            <a:ext cx="4709050" cy="2641318"/>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(1)本题考查对诗歌内容的理解能力。结尾两句的意思是:正是梅花开放、大雪纷飞的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季节,务必相互勉励,莫相忘,还要不断传递消息。这是对未来的抒写。选项中“怀念过去”理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(2)B.写入蜀路上会遇到赤壁美景,不是用典。C.写蜀道难行,表达对友人的担忧;作者勉励友人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报国立功,无望其早归之意。D.劝说李正之不要儿女情长,而非“表现宦游漂泊的凄苦”。</a:t>
            </a:r>
            <a:endParaRPr lang="zh-CN" altLang="en-US" dirty="0"/>
          </a:p>
        </p:txBody>
      </p:sp>
      <p:sp>
        <p:nvSpPr>
          <p:cNvPr id="3" name="TextBox 2"/>
          <p:cNvSpPr txBox="1"/>
          <p:nvPr/>
        </p:nvSpPr>
        <p:spPr>
          <a:xfrm>
            <a:off x="540000" y="2843191"/>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“要新诗准备”是说“请用诗写下一路上的美好景色”,后面即路上看到的景色,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有“庐山的丰姿,赤壁的激浪,襄阳的明月”。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(3)“龙吟虎啸”和“和缓”相对,分别指稼轩词的豪放和细腻。如上阕的气势、下阕的意境,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都给人以“龙吟虎啸”的豪迈之感;又通过“须相忆”等,抒发对友人远行的不舍之情,有“和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缓”之感。</a:t>
            </a:r>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3.(2018浙江,19—20,8分)阅读下面这首诗,完成(1)—(2)题。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送王昌龄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 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漕水东去远,送君多暮情。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淹留野寺出,向背孤山明。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前望数千里,中无蒲稗生。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夕阳满舟楫,但爱微波清。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举酒林月上,解衣沙鸟鸣。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夜来莲花界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,梦里金陵城。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叹息此离别,悠悠江海行。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①莲花界:佛寺,诗中指洛阳白马寺。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(1)“淹留野寺出”一句中“淹留”的意思是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,体现出诗人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的心情。(2分)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(2)这首诗与柳永《雨霖铃》词都运用了点染手法,试赏析本诗的点染手法。(6分)</a:t>
            </a:r>
            <a:endParaRPr lang="zh-CN"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(1)久留(逗留)　依依不舍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(2)①“送君多暮情”句点出了伤别之情。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②“淹留野寺出”至“梦里金陵城”十句,层层铺写暮景,满篇幽淡惆怅,字字都是“暮情”,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有力渲染烘托了离情。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③结尾“叹息此离别”再次点明别离之情,“悠悠江海行”表达对朋友孤身远去的不舍。</a:t>
            </a:r>
            <a:endParaRPr lang="zh-CN" altLang="en-US" dirty="0"/>
          </a:p>
        </p:txBody>
      </p:sp>
      <p:sp>
        <p:nvSpPr>
          <p:cNvPr id="3" name="TextBox 2"/>
          <p:cNvSpPr txBox="1"/>
          <p:nvPr/>
        </p:nvSpPr>
        <p:spPr>
          <a:xfrm>
            <a:off x="540000" y="2777576"/>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(1)“淹留”一词在柳永的《八声甘州(对潇潇、暮雨洒江天)》中出现过,“叹年来踪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迹,何事苦淹留”。这两句是向自己发问,叹息这些年来的行踪,为什么苦苦地长期停留在异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乡,流露出不得已而淹留他乡的凄苦之情。本诗中的“淹留”也是“长期停留”的意思,结合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诗歌主题可知,表达了诗人的惜别之情。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(2)首先要了解点染这一表现手法,所谓“点”,就是点明,将所要抒写的情感、道理,一语点明,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使读者了然于胸;所谓“染”,就是渲染、烘托,即以具体的事物、景物将所点明的情感、道理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烘托出来,以便读者对其能更具体、更生动地把握。然后了解柳永《雨霖铃》中点染手法的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使用。柳永《雨霖铃》下阕,举笔便点明离别的冷落、凄清,接着便以“清秋”作第一重渲染,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再用“杨柳岸、晓风残月”作第二重渲染,其冷落、凄清的气氛便具体可感了。李颀《送王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昌龄》一诗中,第二句就点明了“暮情”,接着从第三句至第十二句运用景物描写,着力渲染了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这种“暮情”,结尾“叹息此离别”再次点明离别之情。点染手法鲜明。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　</a:t>
            </a:r>
            <a:r>
              <a:rPr lang="zh-CN" altLang="en-US" sz="1530" kern="0" dirty="0" smtClean="0">
                <a:solidFill>
                  <a:srgbClr val="000000"/>
                </a:solidFill>
                <a:latin typeface="Times New Roman" panose="02020603050405020304" pitchFamily="65" charset="-122"/>
                <a:ea typeface="宋体" panose="02010600030101010101" pitchFamily="2" charset="-122"/>
              </a:rPr>
              <a:t>何为“点染”?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(1)点染,本来是指书画家挥笔作书作画,后文艺理论家引以概括词的此种表现手法,并将“点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与染分开说,而引词以证之”(《词学集成》引江顺诒语)。如清代刘熙载在《艺概》中就谈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道:“词有点有染,柳耆卿《雨霖铃》云:‘多情自古伤离别,更那堪、冷落清秋节!今宵酒醒何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处?杨柳岸、晓风残月。’上二句点出离别冷落,‘今宵’二句,乃就上二句意染之。点染之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间不得有他语相隔,隔则警句亦成死灰矣。”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(2)《现代汉语词典》解释为:“绘画时点缀景物和着色,也比喻修饰文字。”可见,“点染”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也是修饰文字的一种方法,通过它,可使文章“更上一层楼”。</a:t>
            </a:r>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4.(2018江苏,10—11,11分)阅读下面这首唐诗,完成(1)—(2)题。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寄和州刘使君</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 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别离已久犹为郡,闲向春风倒酒瓶。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送客特过沙口堰,看花多上水心亭。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晓来江气连城白,雨后山光满郭青。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到此诗情应更远,醉中高咏有谁听?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①刘使君,指唐代诗人刘禹锡,时任和州刺史。诗中沙口堰、水心亭,均在和州。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(1)根据前两联,概括刘禹锡“闲”的表现,并分析他如此表现的原因。(5分)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(2)尾联表达了作者什么样的情感?(6分)</a:t>
            </a:r>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(1)表现:把酒当春,绕道送客,常去赏花。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原因:长期得不到升迁,怀才不遇;喜欢自然山水。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(2)对刘禹锡诗歌艺术的钦佩之情;对刘禹锡目前境况的同情之感;对自己能感知对方心意的知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音之许。</a:t>
            </a:r>
            <a:endParaRPr lang="zh-CN" altLang="en-US" dirty="0"/>
          </a:p>
        </p:txBody>
      </p:sp>
      <p:sp>
        <p:nvSpPr>
          <p:cNvPr id="3" name="TextBox 2"/>
          <p:cNvSpPr txBox="1"/>
          <p:nvPr/>
        </p:nvSpPr>
        <p:spPr>
          <a:xfrm>
            <a:off x="540000" y="249157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(1)由“闲向春风倒酒瓶”“送客特过沙口堰”“看花多上水心亭”三句可概括出刘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禹锡“闲”的表现。由首句“别离已久犹为郡”可推知他如此之“闲”的原因除了热爱自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然山水,还有长期得不到升迁。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(2)从“诗情应更远”可看出刘禹锡诗歌水平更高,表达诗人由衷的钦佩之情;从“醉中高咏”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可看出刘禹锡境况悲凉,诗人对此深表同情;从“有谁听”可看出诗人认为自己能成为刘禹锡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的知音。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5.(2017天津,14,8分)阅读下面的宋诗,按要求作答。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太湖恬亭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[宋]王安石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槛临溪上绿阴围,溪岸高低入翠微。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日落断桥人独立,水涵幽树鸟相依。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清游始觉心无累,静处谁知世有机。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更待夜深同徙倚</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,秋风斜月钓舟归。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徙倚:徘徊,流连不去。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(1)第二联描绘了怎样的画面?(2分)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(2)简析第三联所表现的诗人心境。(3分)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(3)尾联运用了多种艺术手法,任选一种加以简析。(3分)</a:t>
            </a:r>
            <a:endParaRPr lang="zh-CN"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(1)人景相融的宁静画面:断桥边夕阳西下,树影倒映水中,鸟雀在枝头相互依偎,诗人独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自欣赏美景。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(2)正因为能“清游”“静处”,享受清幽美景,诗人才能放下身边的俗事,觉得心无挂碍。表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现了诗人宅心事外,与世相忘的闲适之心。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(3)①虚写。“夜深同徙倚,秋风斜月钓舟归”是诗人想象的情景,这样写呈现了清幽闲逸的意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②以景结情。描绘“夜深同徙倚,秋风斜月钓舟归”的画面,寄托了诗人的闲适之情,使全诗韵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味悠长。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③情景交融(借景抒情)。闲适之情与“夜深同徙倚,秋风斜月钓舟归”之景交融,使情感表达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含蓄深长。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(任选一种)</a:t>
            </a:r>
            <a:endParaRPr lang="zh-CN" altLang="en-US" dirty="0"/>
          </a:p>
        </p:txBody>
      </p:sp>
      <p:sp>
        <p:nvSpPr>
          <p:cNvPr id="3" name="TextBox 2"/>
          <p:cNvSpPr txBox="1"/>
          <p:nvPr/>
        </p:nvSpPr>
        <p:spPr>
          <a:xfrm>
            <a:off x="540000" y="499190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(1)结合第二联的日、桥、水、树、鸟等意象,描述画面内容,人景合一,画面宁静、和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(2)诗人陶醉于清幽的美景之中,心中没有了世俗事务的困扰,更放下了争名夺利的机巧之心,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与世无争,物我两忘。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审题方法</a:t>
            </a:r>
            <a:r>
              <a:rPr lang="zh-CN" altLang="en-US" sz="1530" kern="0" dirty="0" smtClean="0">
                <a:solidFill>
                  <a:srgbClr val="000000"/>
                </a:solidFill>
                <a:latin typeface="Times New Roman" panose="02020603050405020304" pitchFamily="65" charset="-122"/>
                <a:ea typeface="宋体" panose="02010600030101010101" pitchFamily="2" charset="-122"/>
              </a:rPr>
              <a:t>　对诗歌情感的分析注意从诗歌的抒情方式和诗歌中的重点词语入手。此诗是王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安石的诗歌,表明情感的词语是“无累”“有机”,所以从词语的角度找到突破口。有时可借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助抒情方式进行分析,若是借景抒情,必须理解体会画面的特点,进而概括情感。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(3)“更待”一词为“再等到”,由此可知,此句为想象之景,想象了一派清幽闲逸的景色。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“秋风斜月钓舟归”是以景结情,区别于其他诗词的直抒胸臆式作结,言有尽而意无穷。同时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情景交融,“闲适”之情与“清幽”之景相融合,使情感表达含蓄深长。</a:t>
            </a:r>
            <a:endParaRPr lang="zh-CN" altLang="en-US" dirty="0"/>
          </a:p>
        </p:txBody>
      </p:sp>
      <p:sp>
        <p:nvSpPr>
          <p:cNvPr id="3" name="TextBox 2"/>
          <p:cNvSpPr txBox="1"/>
          <p:nvPr/>
        </p:nvSpPr>
        <p:spPr>
          <a:xfrm>
            <a:off x="540000" y="3134517"/>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诗歌的艺术手法主要有表现手法和修辞手法。表现手法主要有烘托、以动写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静、虚实结合、先抑后扬、直抒胸臆、借景抒情、即事感怀、托物言志、怀古伤今等。修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辞手法主要有比喻、拟人、对偶、借代、设问、反问等。一般而言,表现手法和修辞手法集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中在某一联诗句中,答题时要先答出手法,再结合诗歌内容分析为什么是这种手法,最后分析艺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术效果。</a:t>
            </a:r>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6.(2017</a:t>
            </a:r>
            <a:r>
              <a:rPr lang="zh-CN" altLang="en-US" sz="1530" kern="0" dirty="0" smtClean="0">
                <a:solidFill>
                  <a:srgbClr val="000000"/>
                </a:solidFill>
                <a:latin typeface="Times New Roman" panose="02020603050405020304" pitchFamily="65" charset="-122"/>
                <a:ea typeface="宋体" panose="02010600030101010101" pitchFamily="2" charset="-122"/>
              </a:rPr>
              <a:t>山东</a:t>
            </a:r>
            <a:r>
              <a:rPr lang="en-US" altLang="zh-CN" sz="1530" kern="0" dirty="0" smtClean="0">
                <a:solidFill>
                  <a:srgbClr val="000000"/>
                </a:solidFill>
                <a:latin typeface="Times New Roman" panose="02020603050405020304" pitchFamily="65" charset="-122"/>
                <a:ea typeface="宋体" panose="02010600030101010101" pitchFamily="2" charset="-122"/>
              </a:rPr>
              <a:t>,14,8</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阅读下面的唐诗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回答问题。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早上五盘岭</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岑 参</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平旦驱驷马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旷然出五盘</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江回两崖斗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日隐群峰攒。</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苍翠烟景曙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森沉云树寒。</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松疏露孤驿</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花密藏回滩。</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栈道溪雨滑</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畬田原草干。</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此行为知己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不觉蜀道难。</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注</a:t>
            </a:r>
            <a:r>
              <a:rPr lang="en-US" altLang="zh-CN" sz="1530" kern="0" dirty="0" smtClean="0">
                <a:solidFill>
                  <a:srgbClr val="000000"/>
                </a:solidFill>
                <a:latin typeface="Times New Roman" panose="02020603050405020304" pitchFamily="65" charset="-122"/>
                <a:ea typeface="宋体" panose="02010600030101010101" pitchFamily="2" charset="-122"/>
              </a:rPr>
              <a:t>]    ①</a:t>
            </a:r>
            <a:r>
              <a:rPr lang="zh-CN" altLang="en-US" sz="1530" kern="0" dirty="0" smtClean="0">
                <a:solidFill>
                  <a:srgbClr val="000000"/>
                </a:solidFill>
                <a:latin typeface="Times New Roman" panose="02020603050405020304" pitchFamily="65" charset="-122"/>
                <a:ea typeface="宋体" panose="02010600030101010101" pitchFamily="2" charset="-122"/>
              </a:rPr>
              <a:t>唐代宗大历元年</a:t>
            </a:r>
            <a:r>
              <a:rPr lang="en-US" altLang="zh-CN" sz="1530" kern="0" dirty="0" smtClean="0">
                <a:solidFill>
                  <a:srgbClr val="000000"/>
                </a:solidFill>
                <a:latin typeface="Times New Roman" panose="02020603050405020304" pitchFamily="65" charset="-122"/>
                <a:ea typeface="宋体" panose="02010600030101010101" pitchFamily="2" charset="-122"/>
              </a:rPr>
              <a:t>(766)</a:t>
            </a:r>
            <a:r>
              <a:rPr lang="zh-CN" altLang="en-US" sz="1530" kern="0" dirty="0" smtClean="0">
                <a:solidFill>
                  <a:srgbClr val="000000"/>
                </a:solidFill>
                <a:latin typeface="Times New Roman" panose="02020603050405020304" pitchFamily="65" charset="-122"/>
                <a:ea typeface="宋体" panose="02010600030101010101" pitchFamily="2" charset="-122"/>
              </a:rPr>
              <a:t>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岑参作为僚属随剑南西川节度使杜鸿渐入蜀平乱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途径五盘</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岭时作。五盘岭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秦、蜀交界处峻岭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其山道曲折盘旋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故名。②出五盘</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攀越五盘山道登上山</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巅。</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江回两崖斗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日隐群峰攒”中的“斗”“攒”两字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生动传神</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所写景物特征鲜明</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请作简</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要分析。</a:t>
            </a:r>
            <a:r>
              <a:rPr lang="en-US" altLang="zh-CN"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(2)蜀道历来以艰险著称,为什么诗人却说“不觉蜀道难”?请结合全诗,谈谈你的理解。(4分)</a:t>
            </a:r>
            <a:endParaRPr lang="zh-CN" altLang="en-US" sz="16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2.(2017课标全国Ⅲ,14—15,11分)阅读下面这首唐诗,完成(1)—(2)题。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编集拙诗,成一十五卷,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因题卷末,戏赠元九、李二十</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白居易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一篇长恨有风情</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,十首秦吟近正声</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每被老元偷格律,苦教短李伏歌行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世间富贵应无分,身后文章合有名。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莫怪气粗言语大,新排十五卷诗成。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①元九、李二十:分指作者的朋友元稹、李绅,即诗中的“老元”“短李”。李绅身材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矮小,时称“短李”。②长恨:指作者的长诗《长恨歌》。③秦吟:指作者的讽喻组诗《秦中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吟》。正声:雅正的诗篇。④伏:服气。</a:t>
            </a:r>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(1)①“斗”字,描写两岸崖石耸峙欲错,犹如两兽相斗,凸显了江崖陡峭、峥嵘之势。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②“攒”字,描写群峰相连,层次莫辨,仿佛聚在一起,刻画了峰峦密集、重叠之态。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(2)①诗人入蜀是为报知己,为平蜀乱,虽然途中山峦重叠、险滩暗藏,但不觉艰险。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②诗人登上山顶后,心旷神怡,因此所观之景虽奇险但他感觉富有情趣。</a:t>
            </a:r>
            <a:endParaRPr lang="zh-CN" altLang="en-US" dirty="0"/>
          </a:p>
        </p:txBody>
      </p:sp>
      <p:sp>
        <p:nvSpPr>
          <p:cNvPr id="3" name="TextBox 2"/>
          <p:cNvSpPr txBox="1"/>
          <p:nvPr/>
        </p:nvSpPr>
        <p:spPr>
          <a:xfrm>
            <a:off x="540000" y="2488927"/>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(1)可按照阐释词义、明确表现手法、描绘“斗”“攒”所展现的图景、概括景物特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征四个步骤进行。“斗”“攒”两字都用了拟人的修辞手法,“斗”字将高耸的山崖人格化,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江流回转曲折,两岸山崖遥望对峙,如同相互争斗一样;而“攒”字将群峰人格化,描绘了太阳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被遮挡时群峰聚集的画面。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(2)通读全诗,可知主要有两方面的内容:一是蜀道沿途景色优美,二是诗人报友急切。回答此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题时,从以上两个方面入手,结合诗句简要分析即可。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7.(2017北京,15—17,12分)阅读下面的诗歌,完成(1)—(3)题。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晓行巴峡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 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际晓投巴峡,馀春忆帝京。晴江一女浣,朝日众鸡鸣。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水国舟中市,山桥树杪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行。登高万井出,眺迥二流明。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人作殊方语,莺为故国声。赖多山水趣,稍解别离情。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树杪:树梢。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(1)下列对本诗的理解,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A.巴峡乡邑旭日东升,众鸡鸣唱,晴朗的江边一个女子在浣洗。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B.水国乡民在舟中行商,山上有桥,行人走在桥上,如在树颠。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C.诗人登高远眺,万亩良田,井然有序,二水流过,分外澄明。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D.诗人在暮春之际来到巴峡,山水之趣宽解着诗人的离愁别绪。</a:t>
            </a:r>
            <a:endParaRPr lang="zh-CN"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人作殊方语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莺为故国声”一联中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鸟雀之声传递了作者的思乡之情。下列诗句采用这一</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写作手法的一项是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A.欲暮黄鹂啭,伤心玉镜台。(王昌龄《古意》)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B.天寒雁声急,岁晚客程遥。(晁补之《吴松道中》)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C.苍鸠鸣竹间,两两自相语。(张耒《感春》)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D.殷勤报春去,恰恰一莺啼。(杨万里《和仲良春晚即事》)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(3)同样是描绘山峡,《晓行巴峡》与下列诗句相比,在运用意象、抒发情感方面有何不同?请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结合诗句,具体分析。(6分)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巴东三峡巫峡长,猿鸣三声泪沾裳。(郦道元《水经注》)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玉露凋伤枫树林,巫山巫峡气萧森。(杜甫《秋兴八首》)</a:t>
            </a:r>
            <a:endParaRPr lang="zh-CN"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(1)C　(2)B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(3)《晓行巴峡》:所用的“晴江”“浣女”“朝日”“鸡鸣”“水国”“万井”等意象,显示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了巴峡水乡的祥和,色调明丽,诗人置身其中,虽有淡淡的思乡之情,情感却并不悲苦。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对比诗句:所用的“猿鸣”“玉露”“枫树”等意象,显示了巫峡的萧瑟阴森,色调凄冷,情感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悲苦。</a:t>
            </a:r>
            <a:endParaRPr lang="zh-CN" altLang="en-US" dirty="0"/>
          </a:p>
        </p:txBody>
      </p:sp>
      <p:grpSp>
        <p:nvGrpSpPr>
          <p:cNvPr id="5" name="组合 4"/>
          <p:cNvGrpSpPr/>
          <p:nvPr/>
        </p:nvGrpSpPr>
        <p:grpSpPr>
          <a:xfrm>
            <a:off x="540000" y="2831142"/>
            <a:ext cx="8127000" cy="2380651"/>
            <a:chOff x="540000" y="2831142"/>
            <a:chExt cx="8127000" cy="2380651"/>
          </a:xfrm>
        </p:grpSpPr>
        <p:sp>
          <p:nvSpPr>
            <p:cNvPr id="3" name="TextBox 2"/>
            <p:cNvSpPr txBox="1"/>
            <p:nvPr/>
          </p:nvSpPr>
          <p:spPr>
            <a:xfrm>
              <a:off x="540000" y="2831142"/>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(1)“万亩良田,井然有序”错误,应该是“万家井邑出现”,巴峡以丘陵、山地居多,很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难有万亩良田出现。</a:t>
              </a:r>
              <a:endParaRPr lang="zh-CN" altLang="en-US" dirty="0"/>
            </a:p>
          </p:txBody>
        </p:sp>
        <p:sp>
          <p:nvSpPr>
            <p:cNvPr id="4" name="TextBox 2"/>
            <p:cNvSpPr txBox="1"/>
            <p:nvPr/>
          </p:nvSpPr>
          <p:spPr>
            <a:xfrm>
              <a:off x="540000" y="3491707"/>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井:市井,村落,指山城住户。万井:千家万户。唐陈子昂《谢赐冬衣表》:“三军叶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庆,万井相欢。”“万井出”的意思是“万家井邑出现”。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(2)“人作殊方语,莺为故国声”一联,通过鸟雀声渲染凄凉氛围,采用了借景抒情的写作手法,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传递出思乡之情。B项中,“雁声急”和“客程遥”写雁声的急切凄惨,归程遥远,表达了作者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的思乡之情。</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    </a:t>
            </a:r>
            <a:endParaRPr lang="zh-CN" altLang="en-US" b="1" dirty="0"/>
          </a:p>
        </p:txBody>
      </p:sp>
      <p:sp>
        <p:nvSpPr>
          <p:cNvPr id="3" name="TextBox 3"/>
          <p:cNvSpPr txBox="1"/>
          <p:nvPr/>
        </p:nvSpPr>
        <p:spPr>
          <a:xfrm>
            <a:off x="540000" y="4073688"/>
            <a:ext cx="8127000" cy="222631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(3)从意象的感情色彩入手。“巴东三峡巫峡长,猿鸣三声泪沾裳”和“玉露凋伤枫树林,巫山</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巫峡气萧森”中运用的意象,如“猿鸣”“玉露”“枫树”等,都是表示凄冷、悲苦的,可以分</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析出《水经注》和《秋兴八首》侧重于秋天的凄凉意象,情感更加悲伤;而王维的《晓行巴</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峡》则更加侧重暮春时节的“浣女”“鸡鸣”“水国舟市”“山桥行人”等意象,描写了巴</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峡的自然景物和风土人情,呈现出一派安宁祥和的山乡之景。诗人最后说,幸得山水有许多的</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意趣,才能稍稍缓解他的离别之情、思乡之苦。</a:t>
            </a:r>
            <a:endParaRPr lang="zh-CN" altLang="en-US"/>
          </a:p>
        </p:txBody>
      </p:sp>
      <p:graphicFrame>
        <p:nvGraphicFramePr>
          <p:cNvPr id="4" name="表格 4"/>
          <p:cNvGraphicFramePr>
            <a:graphicFrameLocks noGrp="1"/>
          </p:cNvGraphicFramePr>
          <p:nvPr/>
        </p:nvGraphicFramePr>
        <p:xfrm>
          <a:off x="540000" y="1433808"/>
          <a:ext cx="7740000" cy="2639880"/>
        </p:xfrm>
        <a:graphic>
          <a:graphicData uri="http://schemas.openxmlformats.org/drawingml/2006/table">
            <a:tbl>
              <a:tblPr/>
              <a:tblGrid>
                <a:gridCol w="3870000"/>
                <a:gridCol w="3870000"/>
              </a:tblGrid>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王昌龄《古意》</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桃花四面发,桃叶一枝开。欲暮黄鹂啭,伤心玉镜台。清筝向明月,半</a:t>
                      </a:r>
                      <a:br>
                        <a:rPr lang="zh-CN" altLang="en-US" sz="990" kern="0" dirty="0" smtClean="0">
                          <a:solidFill>
                            <a:srgbClr val="000000"/>
                          </a:solidFill>
                          <a:latin typeface="Times New Roman" panose="02020603050405020304" pitchFamily="65" charset="-122"/>
                          <a:ea typeface="宋体" panose="02010600030101010101" pitchFamily="2" charset="-122"/>
                        </a:rPr>
                      </a:br>
                      <a:r>
                        <a:rPr lang="zh-CN" altLang="en-US" sz="990" kern="0" dirty="0" smtClean="0">
                          <a:solidFill>
                            <a:srgbClr val="000000"/>
                          </a:solidFill>
                          <a:latin typeface="Times New Roman" panose="02020603050405020304" pitchFamily="65" charset="-122"/>
                          <a:ea typeface="宋体" panose="02010600030101010101" pitchFamily="2" charset="-122"/>
                        </a:rPr>
                        <a:t>夜春风来。</a:t>
                      </a:r>
                    </a:p>
                  </a:txBody>
                  <a:tcPr marL="45720" marR="45720"/>
                </a:tc>
              </a:tr>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晁补之《吴松道中二首》(其二)</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晓路雨萧萧,江乡叶正飘。天寒雁声急,岁晚客程遥。鸟避征帆却,鱼</a:t>
                      </a:r>
                      <a:br>
                        <a:rPr lang="zh-CN" altLang="en-US" sz="990" kern="0" dirty="0" smtClean="0">
                          <a:solidFill>
                            <a:srgbClr val="000000"/>
                          </a:solidFill>
                          <a:latin typeface="Times New Roman" panose="02020603050405020304" pitchFamily="65" charset="-122"/>
                          <a:ea typeface="宋体" panose="02010600030101010101" pitchFamily="2" charset="-122"/>
                        </a:rPr>
                      </a:br>
                      <a:r>
                        <a:rPr lang="zh-CN" altLang="en-US" sz="990" kern="0" dirty="0" smtClean="0">
                          <a:solidFill>
                            <a:srgbClr val="000000"/>
                          </a:solidFill>
                          <a:latin typeface="Times New Roman" panose="02020603050405020304" pitchFamily="65" charset="-122"/>
                          <a:ea typeface="宋体" panose="02010600030101010101" pitchFamily="2" charset="-122"/>
                        </a:rPr>
                        <a:t>惊荡桨跳。孤舟宿何许?霜月系枫桥。</a:t>
                      </a:r>
                    </a:p>
                  </a:txBody>
                  <a:tcPr marL="45720" marR="45720"/>
                </a:tc>
              </a:tr>
              <a:tr h="83196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张耒《感春十三首》(其八)</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浮云起南山,冉冉朝复雨。苍鸠鸣竹间,两两自相语。老农城中归,沽</a:t>
                      </a:r>
                      <a:br>
                        <a:rPr lang="zh-CN" altLang="en-US" sz="990" kern="0" dirty="0" smtClean="0">
                          <a:solidFill>
                            <a:srgbClr val="000000"/>
                          </a:solidFill>
                          <a:latin typeface="Times New Roman" panose="02020603050405020304" pitchFamily="65" charset="-122"/>
                          <a:ea typeface="宋体" panose="02010600030101010101" pitchFamily="2" charset="-122"/>
                        </a:rPr>
                      </a:br>
                      <a:r>
                        <a:rPr lang="zh-CN" altLang="en-US" sz="990" kern="0" dirty="0" smtClean="0">
                          <a:solidFill>
                            <a:srgbClr val="000000"/>
                          </a:solidFill>
                          <a:latin typeface="Times New Roman" panose="02020603050405020304" pitchFamily="65" charset="-122"/>
                          <a:ea typeface="宋体" panose="02010600030101010101" pitchFamily="2" charset="-122"/>
                        </a:rPr>
                        <a:t>酒饮其妇。共言今年麦,新绿已映土;去年一尺雪,新泽至已屡;丰年坐</a:t>
                      </a:r>
                      <a:br>
                        <a:rPr lang="zh-CN" altLang="en-US" sz="990" kern="0" dirty="0" smtClean="0">
                          <a:solidFill>
                            <a:srgbClr val="000000"/>
                          </a:solidFill>
                          <a:latin typeface="Times New Roman" panose="02020603050405020304" pitchFamily="65" charset="-122"/>
                          <a:ea typeface="宋体" panose="02010600030101010101" pitchFamily="2" charset="-122"/>
                        </a:rPr>
                      </a:br>
                      <a:r>
                        <a:rPr lang="zh-CN" altLang="en-US" sz="990" kern="0" dirty="0" smtClean="0">
                          <a:solidFill>
                            <a:srgbClr val="000000"/>
                          </a:solidFill>
                          <a:latin typeface="Times New Roman" panose="02020603050405020304" pitchFamily="65" charset="-122"/>
                          <a:ea typeface="宋体" panose="02010600030101010101" pitchFamily="2" charset="-122"/>
                        </a:rPr>
                        <a:t>可待,春服行欲补。</a:t>
                      </a:r>
                    </a:p>
                  </a:txBody>
                  <a:tcPr marL="45720" marR="45720"/>
                </a:tc>
              </a:tr>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杨万里《和仲良春晚即事五首》(其五)</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笋改斋前路,蔬眠雨后畦。晴江明处动,远树看来齐。我语真雕朽,君</a:t>
                      </a:r>
                      <a:br>
                        <a:rPr lang="zh-CN" altLang="en-US" sz="990" kern="0" dirty="0" smtClean="0">
                          <a:solidFill>
                            <a:srgbClr val="000000"/>
                          </a:solidFill>
                          <a:latin typeface="Times New Roman" panose="02020603050405020304" pitchFamily="65" charset="-122"/>
                          <a:ea typeface="宋体" panose="02010600030101010101" pitchFamily="2" charset="-122"/>
                        </a:rPr>
                      </a:br>
                      <a:r>
                        <a:rPr lang="zh-CN" altLang="en-US" sz="990" kern="0" dirty="0" smtClean="0">
                          <a:solidFill>
                            <a:srgbClr val="000000"/>
                          </a:solidFill>
                          <a:latin typeface="Times New Roman" panose="02020603050405020304" pitchFamily="65" charset="-122"/>
                          <a:ea typeface="宋体" panose="02010600030101010101" pitchFamily="2" charset="-122"/>
                        </a:rPr>
                        <a:t>诗妙斫泥。殷勤报春去,恰恰一莺啼。</a:t>
                      </a:r>
                    </a:p>
                  </a:txBody>
                  <a:tcPr marL="45720" marR="45720"/>
                </a:tc>
              </a:tr>
            </a:tbl>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诗歌的比较阅读,可以从意象的特征和感情色彩方面入手。例如:王维的诗整体选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取的意象都偏明亮向上,情感也并不消沉,哀而不伤;郦道元的诗和杜甫的诗选取的意象都偏消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极暗沉,情感比较悲苦哀伤。</a:t>
            </a:r>
            <a:endParaRPr lang="zh-CN" altLang="en-US" dirty="0"/>
          </a:p>
        </p:txBody>
      </p:sp>
      <p:sp>
        <p:nvSpPr>
          <p:cNvPr id="3" name="TextBox 2"/>
          <p:cNvSpPr txBox="1"/>
          <p:nvPr/>
        </p:nvSpPr>
        <p:spPr>
          <a:xfrm>
            <a:off x="540000" y="1974324"/>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诗歌鉴赏</a:t>
            </a:r>
            <a:r>
              <a:rPr lang="zh-CN" altLang="en-US" sz="1530" kern="0" dirty="0" smtClean="0">
                <a:solidFill>
                  <a:srgbClr val="000000"/>
                </a:solidFill>
                <a:latin typeface="Times New Roman" panose="02020603050405020304" pitchFamily="65" charset="-122"/>
                <a:ea typeface="宋体" panose="02010600030101010101" pitchFamily="2" charset="-122"/>
              </a:rPr>
              <a:t>　拂晓时分直向巴峡而去,春日将尽使“我”思念京城。江色晴明有位女子在浣洗,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旭日初升群鸡竞相啼鸣。水边城市人在船上做生意,山间桥上人如在树梢上行走。登上高处,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万家井邑出现,极目远眺看得清两条支流。人们都说着异乡的方言,黄莺却用故里的声音啼叫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着。幸得山水有许多的意趣,才能稍稍排解“我”背井离乡的愁情。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此诗描写了巴峡周围的景色和风土人情。开头点明时间和地点,说在暮春的黎明,诗人行经巴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峡,心中却思念着遥远的京城。接着写诗人沿途所见所闻,清江边有浣衣的少女,朝阳里传来一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阵鸡鸣。水国乡民在舟中行商,山上有桥,行人走在桥上,如在树颠。遥望江岸远山,山桥竟横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跨在树梢之上。有人认为“万井”是指千泉万涓,而不是指千家万户,因为以巴峡的地势,不可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能像平原一样聚居很多人家,此可为一种说法。然而这些美丽的景象并不能让诗人欢快起来,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因为身在异乡,难免有思乡之愁。尤其是听到人们说着异乡方言,莺啼还是故乡声音的时候。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诗人最后说,幸得山水有许多的意趣,才能稍稍缓解自己的离别之情。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本诗写尽在外流浪漂泊异乡人的思乡之情,虽然有淡淡的离乡之愁,但总的来说,全诗所表现出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来的情绪并不消沉。</a:t>
            </a:r>
            <a:endParaRPr lang="zh-CN" alt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8.(2017江苏,10—11,11分)阅读下面这首宋诗,完成(1)—(2)题。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　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白发萧萧欲满头,归来三见故山秋。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醉凭高阁乾坤迮</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,病入中年日月遒。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百战铁衣空许国,五更画角只生愁。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明朝烟雨桐江岸,且占丹枫系钓舟。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①迮:狭窄。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(1)根据中间两联,概括作者“愁”的原因。(6分)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(2)简要赏析尾联的表达效果。(5分)</a:t>
            </a:r>
            <a:endParaRPr lang="zh-CN" alt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(1)壮志难酬,怀抱未展;中年多病,时光日迫;国土沦丧,战事未宁。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(2)以“丹枫”照应“秋”;寓情于景,想象自己将来烟雨垂钓的画面,表达了自己隐逸的愿望,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也暗含无奈和苦闷之情。</a:t>
            </a:r>
            <a:endParaRPr lang="zh-CN" altLang="en-US" dirty="0"/>
          </a:p>
        </p:txBody>
      </p:sp>
      <p:grpSp>
        <p:nvGrpSpPr>
          <p:cNvPr id="5" name="组合 4"/>
          <p:cNvGrpSpPr/>
          <p:nvPr/>
        </p:nvGrpSpPr>
        <p:grpSpPr>
          <a:xfrm>
            <a:off x="540000" y="2131737"/>
            <a:ext cx="8127000" cy="3103928"/>
            <a:chOff x="540000" y="2131737"/>
            <a:chExt cx="8127000" cy="3103928"/>
          </a:xfrm>
        </p:grpSpPr>
        <p:sp>
          <p:nvSpPr>
            <p:cNvPr id="3" name="TextBox 2"/>
            <p:cNvSpPr txBox="1"/>
            <p:nvPr/>
          </p:nvSpPr>
          <p:spPr>
            <a:xfrm>
              <a:off x="540000" y="2131737"/>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(1)关键是读懂中间两联的意思。颔联第一句,“乾坤迮”可联系诗人所处的时代来理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解;颔联第二句,“病”“中年”已言明诗人境况;颈联,抓住“百战”“铁衣”“空”“五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更”“画角”来理解。如此,信息点就不会有遗漏。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(2)“赏析”题,必然涉及“手法”“内容”“情感”三个方面。“明朝”意味着是设想,属于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虚写;因为是尾联,且是写景内容,可以说“以景结情”“寓情于景”等;“烟雨”“钓舟”,暗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指归隐,对爱国诗人而言,实属无奈之举。</a:t>
              </a:r>
              <a:endParaRPr lang="zh-CN" altLang="en-US" dirty="0"/>
            </a:p>
          </p:txBody>
        </p:sp>
        <p:sp>
          <p:nvSpPr>
            <p:cNvPr id="4" name="TextBox 2"/>
            <p:cNvSpPr txBox="1"/>
            <p:nvPr/>
          </p:nvSpPr>
          <p:spPr>
            <a:xfrm>
              <a:off x="540000" y="422083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认为此题难答,多为不能理解诗人“系钓舟”是为何。因此,答题不能只关注尾联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本身,还要联系前面相关诗句,如结合颈联的“空”“只”来理解。要能明白相关意象的含义,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如“钓舟”多跟归隐有关。另外,要扎实掌握相关手法,准确说清其表达效果。</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72282"/>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.(2013课标全国Ⅱ,8—9,11分)阅读下面这首宋诗,完成(1)—(2)题。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次韵雪后书事二首(其一)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朱 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惆怅江头几树梅,杖藜行绕去还来。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前时雪压无寻处,昨夜月明依旧开。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折寄遥怜人似玉,相思应恨劫成灰。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沉吟日落寒鸦起,却望柴荆独自回。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(1)这首咏梅诗中,作者是用什么手法来表现梅花的?请简要分析。(5分)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(2)诗的最后一联表达了作者什么样的心情?请简要分析。(6分)</a:t>
            </a:r>
            <a:endParaRPr lang="zh-CN" altLang="en-US" dirty="0"/>
          </a:p>
        </p:txBody>
      </p:sp>
      <p:sp>
        <p:nvSpPr>
          <p:cNvPr id="3" name="TextBox 11"/>
          <p:cNvSpPr txBox="1"/>
          <p:nvPr/>
        </p:nvSpPr>
        <p:spPr>
          <a:xfrm>
            <a:off x="3143240" y="1134253"/>
            <a:ext cx="2380780" cy="400110"/>
          </a:xfrm>
          <a:prstGeom prst="rect">
            <a:avLst/>
          </a:prstGeom>
          <a:noFill/>
          <a:ln w="9525">
            <a:noFill/>
          </a:ln>
        </p:spPr>
        <p:txBody>
          <a:bodyPr wrap="none">
            <a:spAutoFit/>
          </a:bodyPr>
          <a:lstStyle/>
          <a:p>
            <a:r>
              <a:rPr lang="en-US" altLang="zh-CN" sz="2000" b="1" dirty="0" smtClean="0">
                <a:latin typeface="黑体" panose="02010600030101010101" pitchFamily="49" charset="-122"/>
                <a:ea typeface="黑体" panose="02010600030101010101" pitchFamily="49" charset="-122"/>
              </a:rPr>
              <a:t>C</a:t>
            </a:r>
            <a:r>
              <a:rPr lang="zh-CN" altLang="en-US" sz="2000" b="1" dirty="0" smtClean="0">
                <a:latin typeface="黑体" panose="02010600030101010101" pitchFamily="49" charset="-122"/>
                <a:ea typeface="黑体" panose="02010600030101010101" pitchFamily="49" charset="-122"/>
              </a:rPr>
              <a:t>组</a:t>
            </a:r>
            <a:r>
              <a:rPr lang="en-US" altLang="x-none" sz="2000" b="1" dirty="0" smtClean="0">
                <a:latin typeface="黑体" panose="02010600030101010101" pitchFamily="49" charset="-122"/>
                <a:ea typeface="黑体" panose="02010600030101010101" pitchFamily="49" charset="-122"/>
              </a:rPr>
              <a:t>  </a:t>
            </a:r>
            <a:r>
              <a:rPr lang="zh-CN" altLang="en-US" sz="2000" b="1" dirty="0" smtClean="0">
                <a:latin typeface="黑体" panose="02010600030101010101" pitchFamily="49" charset="-122"/>
                <a:ea typeface="黑体" panose="02010600030101010101" pitchFamily="49" charset="-122"/>
              </a:rPr>
              <a:t>教师专用题组</a:t>
            </a:r>
            <a:endParaRPr lang="en-US" altLang="zh-CN" sz="2000" b="1" dirty="0" smtClean="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39637"/>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(1)运用了烘托和渲染的手法。全诗几乎未涉及梅花的色香,而注重环境的烘托和感情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的渲染,从而表现梅花的精神和品格。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(答出烘托和渲染的,给2分;能作简要分析的,给3分。意思答对即可。如有其他答案,只要言之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成理,可酌情给分)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(2)表现了作者落寞惆怅、若有所失的心情。作者将自己复杂的情感投射到梅花上,思绪万端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却又无从说起,以至在梅树下沉吟许久,直到日暮才独自离开。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(答出作者心情的,给3分;能作简要分析的,给3分。意思答对即可。如有其他答案,只要言之成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(1)以下对本诗的理解和分析,不正确的两项是(5分)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A.《长恨歌》和《秦中吟》都是白居易的得意之作,能够作为其诗歌创作的代表。</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B.元稹常常私下对白居易的诗歌进行模仿,这从侧面说明了白诗较高的创作水准。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C.白居易在诗中称呼李绅为“短李”,也隐含着不太认可李绅诗歌创作的意思。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D.作者坚信自己必将因文学成就而名扬后世,因此并不介意在当时是否得到认可。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E.在诗的最后两句中,白居易称,自己新编出的诗集可以成为自我炫耀的资本。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(2)请从“戏赠”入手,结合全诗,分析作者表达的情感态度。(6分)</a:t>
            </a:r>
            <a:endParaRPr lang="zh-CN" altLang="en-US" dirty="0"/>
          </a:p>
        </p:txBody>
      </p:sp>
      <p:sp>
        <p:nvSpPr>
          <p:cNvPr id="3" name="TextBox 2"/>
          <p:cNvSpPr txBox="1"/>
          <p:nvPr/>
        </p:nvSpPr>
        <p:spPr>
          <a:xfrm>
            <a:off x="540000" y="363458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(1)CD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(2)①诗人戏谑友人,夸耀自己,通过诙谐的态度表现出对文学成就的自得;②诗歌并不全是戏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言,也透露出一丝对自己现实境况的无奈与自嘲。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(1)哲学和诗歌,仿佛是两个冤家,不能相容。而王夫之认为诗缘于情,理缘于性,未必一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定分辕反驾。而朱熹这位大哲学家的诗集中确有一些“不堕理障、富于情趣”的作品,《次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韵雪后书事二首》(其一)便是其中极为出色的一篇。江边几株梅树令作者牵挂,多次拄杖前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往探访。大风雪后再次踏雪寻梅,却苦寻无着,直到昨夜明月之下,才发现梅花凌寒傲雪盛开。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可作者没有直接描写梅花的冰姿玉肌,也几乎未涉及梅的色与香,而是运用了烘托和渲染的手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法,注重环境的烘托和感情的渲染,间接表现梅花高洁孤傲的精神品格。“春秋代序,阴阳惨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舒,物色之动,心亦摇焉。”(刘勰《文心雕龙·物色》)外界景物,在作诗之前,引发作者的灵感;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作诗之时,影响其情感;诗成之后,又反映在作品的风格之中。这首诗的语言清丽动人,心物相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感,情景交融。</a:t>
            </a:r>
            <a:endParaRPr lang="zh-CN" alt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00664"/>
            <a:chOff x="540000" y="1080000"/>
            <a:chExt cx="8127000" cy="5200664"/>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咏物的诗歌,往往借助其他外物对所咏之物作侧面烘托,借助作者的情感来渲染。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同时,注意所咏之物特定的象征意义。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(2)诗人折梅遥寄,想到友人和自己的身世遭遇,进而联想到大宋朝廷用人不专,和战不定,使大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好河山,未能收复,但在诗中又不便明加指斥。中原未复,国势岌岌可危,志士失气,作者难免在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落寞惆怅、若有所失之际,想到梅花凌寒傲雪,受尽折磨与摧残,依然气节不改的高尚品质。大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宋金瓯残缺,治国者偏安一隅,令作者内心如焚。“相思应恨劫成灰”,沉郁苍凉,悲不可胜,正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如他在《赋水仙花》中所写:“卓哉有遗烈,千载不可忘。”作者把心头种种难以言说的、复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杂的情感投射到梅花上,思绪万端却又无从说起,“精忠贯宸极,孤愤摩穹苍”,以至寒冬里,在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梅树下徘徊良久,沉吟思索,不觉已是日落寒枝,归鸦乱鸣,暮色四合,遥望柴门白屋,踽踽而归。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宋室南渡,中原已尽入金人掌握中,诗翁未曾北上,却又怎能于此游玩吟赏?“情以物迁,辞以情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发。”唯其感情深沉,方能状此深远之境,也唯有如此意境深远之作,方能寓先生深沉之情。但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从内心情感的流露,到作品意境的形成,往往有待外界景物的触发,作者咏梅,来寄托其对国势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的担忧,故沉郁苍凉。</a:t>
              </a:r>
              <a:endParaRPr lang="zh-CN" altLang="en-US" dirty="0"/>
            </a:p>
          </p:txBody>
        </p:sp>
        <p:sp>
          <p:nvSpPr>
            <p:cNvPr id="3" name="TextBox 2"/>
            <p:cNvSpPr txBox="1"/>
            <p:nvPr/>
          </p:nvSpPr>
          <p:spPr>
            <a:xfrm>
              <a:off x="540000" y="5620099"/>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诗人往往通过外在的意象和自身的言语、动作来表达情感。比如诗句中的“日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落”“寒鸦”“柴荆”“沉吟”“独自回”等所暗示的情感。</a:t>
              </a:r>
              <a:endParaRPr lang="zh-CN" altLang="en-US" dirty="0"/>
            </a:p>
          </p:txBody>
        </p:sp>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2.(2013课标全国Ⅰ,8—9,11分)阅读下面这首宋词,完成(1)—(2)题。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鹊桥仙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华灯纵博,雕鞍驰射,谁记当年豪举</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?酒徒一一取封侯,独去作江边渔父。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轻舟八尺,低篷三扇,占断</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洲烟雨</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。镜湖</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元自属闲人,又何必君恩赐与?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①这三句是追忆当年军中的生活。博,古代的一种棋戏。②占断:占尽。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洲烟雨:指长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满</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草、烟雨空蒙的风光。③镜湖:鉴湖,在今浙江绍兴。唐天宝初,贺知章请求回家乡会稽当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道士,玄宗诏赐他镜湖一角。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(1)上阕最后两句是什么意思?它表达了作者什么样的情感?(5分)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(2)词的结尾借用了贺知章的故事,这有什么用意?请简要分析。(6分)</a:t>
            </a:r>
            <a:endParaRPr lang="zh-CN" altLang="en-US"/>
          </a:p>
        </p:txBody>
      </p:sp>
      <p:pic>
        <p:nvPicPr>
          <p:cNvPr id="3" name="图片 3" descr="textimage2.jpeg"/>
          <p:cNvPicPr>
            <a:picLocks noChangeAspect="1"/>
          </p:cNvPicPr>
          <p:nvPr/>
        </p:nvPicPr>
        <p:blipFill>
          <a:blip r:embed="rId3"/>
          <a:stretch>
            <a:fillRect/>
          </a:stretch>
        </p:blipFill>
        <p:spPr>
          <a:xfrm>
            <a:off x="2581199" y="2595935"/>
            <a:ext cx="142875" cy="152400"/>
          </a:xfrm>
          <a:prstGeom prst="rect">
            <a:avLst/>
          </a:prstGeom>
        </p:spPr>
      </p:pic>
      <p:pic>
        <p:nvPicPr>
          <p:cNvPr id="4" name="图片 4" descr="textimage3.jpeg"/>
          <p:cNvPicPr>
            <a:picLocks noChangeAspect="1"/>
          </p:cNvPicPr>
          <p:nvPr/>
        </p:nvPicPr>
        <p:blipFill>
          <a:blip r:embed="rId3"/>
          <a:stretch>
            <a:fillRect/>
          </a:stretch>
        </p:blipFill>
        <p:spPr>
          <a:xfrm>
            <a:off x="6992883" y="2949743"/>
            <a:ext cx="142875" cy="152400"/>
          </a:xfrm>
          <a:prstGeom prst="rect">
            <a:avLst/>
          </a:prstGeom>
        </p:spPr>
      </p:pic>
      <p:pic>
        <p:nvPicPr>
          <p:cNvPr id="5" name="图片 5" descr="textimage4.jpeg"/>
          <p:cNvPicPr>
            <a:picLocks noChangeAspect="1"/>
          </p:cNvPicPr>
          <p:nvPr/>
        </p:nvPicPr>
        <p:blipFill>
          <a:blip r:embed="rId3"/>
          <a:stretch>
            <a:fillRect/>
          </a:stretch>
        </p:blipFill>
        <p:spPr>
          <a:xfrm>
            <a:off x="734400" y="3303551"/>
            <a:ext cx="142875" cy="152400"/>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(1)那些整天酣饮的酒徒一个个都受赏封侯,而自己只能做个闲散的江边渔翁。表达了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对自己壮志未酬而只能隐居的无奈与牢骚。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(2)用来含蓄地表现对统治者的不屑以及愤慨不平。皇帝既置我于闲散,镜湖风月原本就属于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闲散之人,又何必要你皇帝恩赐呢?再说,天地之大,何处容不下我一个闲散之人,谁又稀罕你皇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帝的恩赐!</a:t>
            </a:r>
            <a:endParaRPr lang="zh-CN" altLang="en-US" dirty="0"/>
          </a:p>
        </p:txBody>
      </p:sp>
      <p:sp>
        <p:nvSpPr>
          <p:cNvPr id="3" name="TextBox 2"/>
          <p:cNvSpPr txBox="1"/>
          <p:nvPr/>
        </p:nvSpPr>
        <p:spPr>
          <a:xfrm>
            <a:off x="540000" y="2848765"/>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(1)本词发端便以一往情深的笔触追忆当年与同僚纵情棋戏,猎射驰驱的豪迈戎马生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涯。第三句由前两句回忆而折入现实,如今无人记得当年豪情壮志,愤慨之情便油然而生。因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此上阕最后两句便描绘出了两类人物的两条道路,以此对比,词人的深沉孤愤与掉头不顾的傲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岸之情全面展现。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(2)本词为作者闲居故乡山阴时所作,表现的是身寄湖山、心存河岳之情。下片前三句写湖上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生活,无拘无束,占断烟雨。第四、五句借用典故翻出新意:官家既置我于闲散,这镜湖风月本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属闲人,何用官家赐予?再说天地之大,江湖之迥,谁又稀罕官家赐予?夷然不屑之态,愤慨不平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之情,蓄积而出。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30" kern="0" dirty="0" smtClean="0">
                <a:solidFill>
                  <a:srgbClr val="000000"/>
                </a:solidFill>
                <a:latin typeface="Times New Roman" panose="02020603050405020304" pitchFamily="65" charset="-122"/>
                <a:ea typeface="宋体" panose="02010600030101010101" pitchFamily="2" charset="-122"/>
              </a:rPr>
              <a:t>　用典有用事和摘引前人诗文两种。用事是指借用历史故事来表达作者的思想感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情,即以此表明对现实生活中某些问题的立场和态度,或抒发个人的某种意绪和表达某种愿望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等。引用或化用前人诗文,目的是加深诗词中的意境,寓意于言外。</a:t>
            </a:r>
            <a:endParaRPr lang="zh-CN" altLang="en-US" dirty="0"/>
          </a:p>
        </p:txBody>
      </p:sp>
      <p:sp>
        <p:nvSpPr>
          <p:cNvPr id="3" name="TextBox 2"/>
          <p:cNvSpPr txBox="1"/>
          <p:nvPr/>
        </p:nvSpPr>
        <p:spPr>
          <a:xfrm>
            <a:off x="540000" y="2143786"/>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诗歌鉴赏</a:t>
            </a:r>
            <a:r>
              <a:rPr lang="zh-CN" altLang="en-US" sz="1530" kern="0" dirty="0" smtClean="0">
                <a:solidFill>
                  <a:srgbClr val="000000"/>
                </a:solidFill>
                <a:latin typeface="Times New Roman" panose="02020603050405020304" pitchFamily="65" charset="-122"/>
                <a:ea typeface="宋体" panose="02010600030101010101" pitchFamily="2" charset="-122"/>
              </a:rPr>
              <a:t>　这是陆游闲居故乡山阴时所作。词从南郑的幕府生活写起。发端两句,对他这段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一生中最难忘的戎马生涯作了生动追忆。第三句折入现实,朝廷的国策起了变化,大有可为的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时机就此白白丧失了。那份豪情壮志,如今更有谁还记得?后两句描绘出两类人物,两条道路: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终日酣饮耽乐的酒徒,反倒受赏封侯;志存恢复的儒生如己者,却被迫投闲置散,做了江边渔父,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事之不平,孰逾于此?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下阕紧承“渔父”二字,从小船写起。“轻舟八尺,低篷三扇”,八尺长的轻小舟船,只有三扇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低矮的篷窗,恐怕只能容下词人一人。但是,词人却说它“占断</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洲烟雨”,别有新致。最后两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句引用贺知章的典故。词人用略带嘲讽的口吻,打趣贺知章受皇恩所赐得以清闲归乡,实是用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以自嘲。自嘲更能表现自己对最高统治者的夷然不屑,愤慨不平之情喷然而出。</a:t>
            </a:r>
            <a:endParaRPr lang="zh-CN"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3.(2012课标全国,8—9,11分)阅读下面这首宋词,完成(1)—(2)题。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思远人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晏几道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红叶黄花秋意晚,千里念行客。飞云过尽,归鸿无信,何处寄书得。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泪弹不尽临窗滴,就砚旋研墨。渐写到别来,此情深处,红笺为无色。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(1)这首词表达了什么样的感情?“红叶黄花秋意晚”一句对表达这种感情有什么作用?(5分)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(2)“就砚旋研墨”与“临窗滴”有什么关系?“红笺为无色”的原因是什么?请简要分析。</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(6分)</a:t>
            </a:r>
            <a:endParaRPr lang="zh-CN" alt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(1)这首词表达了对远方行人的深切思念。首句起兴,以红叶黄花染绘出深秋的特殊色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调,渲染离别的悲凉气氛,增添对远方行人绵绵不尽的思念情怀。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(2)关系:“就砚旋研墨”暗指以临窗滴下的泪水研墨,和泪作书。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原因:红笺被泪水浸湿。由于情到深处,词中主人公在作书时不停流泪,泪水落到纸上,红笺因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而褪去了颜色。</a:t>
            </a:r>
            <a:endParaRPr lang="zh-CN" altLang="en-US" dirty="0"/>
          </a:p>
        </p:txBody>
      </p:sp>
      <p:sp>
        <p:nvSpPr>
          <p:cNvPr id="4" name="TextBox 2"/>
          <p:cNvSpPr txBox="1"/>
          <p:nvPr/>
        </p:nvSpPr>
        <p:spPr>
          <a:xfrm>
            <a:off x="516966" y="284876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(1)此词调名与词题一致,“思远人”即主旨。前两句写林叶转红,菊花开遍,又到了晚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秋时节,闺中人不禁想念起远隔千里的行客。“晚”字暗示别离之久。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(2)下片前两句写闺中人泪珠弹洒不尽,当窗滴进砚台,遂以泪研墨,和泪作书,以诉思念之切,泪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湿红笺。词人不言笺色之红因泪而淡,却说红笺之色因情深而无,痴人痴事,慧心妙语,用意深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4.(2011课标全国,8—9,11分)阅读下面这首唐诗,完成(1)—(2)题。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春日秦国怀古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 朴</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荒郊一望欲消魂</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,泾水萦纡</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傍远村。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牛马放多春草尽,原田耕破古碑存。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云和积雪苍山晚,烟伴残阳绿树昏。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数里黄沙行客路,不堪回首思秦原。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①周朴(?—878):字太朴,吴兴(今属浙江)人。②消魂:这里形容极其哀愁。③泾水:渭水</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支流,在今陕西省中部,古属秦国。萦纡:旋绕曲折。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(1)这首诗表现了诗人什么样的感情?请简要分析。(5分)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(2)你认为这首诗在写作上是如何处理情景关系的?(6分)</a:t>
            </a:r>
            <a:endParaRPr lang="zh-CN" alt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(1)表现了怀古伤今之情。诗人春日眺望泾水之滨,不见春草,只见古碑,行客之路尽是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黄沙,想当年秦国何等强盛,看如今唐王朝国势日衰,眼前一片荒凉,于是“不堪回首”之情油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然而生。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(2)①触景生情;②寓情于景;③写哀景抒哀情。</a:t>
            </a:r>
            <a:endParaRPr lang="zh-CN" altLang="en-US" dirty="0"/>
          </a:p>
        </p:txBody>
      </p:sp>
      <p:sp>
        <p:nvSpPr>
          <p:cNvPr id="3" name="TextBox 2"/>
          <p:cNvSpPr txBox="1"/>
          <p:nvPr/>
        </p:nvSpPr>
        <p:spPr>
          <a:xfrm>
            <a:off x="540000" y="2491575"/>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(1)诗人通过望中所见,写出了春日黄昏之惨淡景色及由此触发的国事兴亡之感。首联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即为全诗定下感情基调。野郊四望,一片荒凉;泾水依傍乡村,旋绕曲折,沉默无语。此时此景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让诗人顿生“消魂”之情,“消魂”指心极其哀愁也。颔联寓情于景:本应萋萋的春草却早已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衰败,本应生机勃勃的田园却已残破,让诗人更生愁思。颈联写出了天色的变化,残阳西下,远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山、近树都笼罩在这寂寥、惨淡的氛围之中,让人产生无限的哀愁。尾联则通过感慨“想当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年秦国何等强盛,看如今唐王朝国势日衰”,借古讽今,揭示出全诗的主旨。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(2)此题要求鉴赏诗歌是如何处理情景关系的。考生要明确三点:一是诗人的情感是什么;二是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诗中描写了哪些景物,这些景物具有什么样的特点;三是情景相生,二者是如何转化依托的。诗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人的情感是哀叹唐王朝的衰败,景物的特点是荒凉残破。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5.(2010课标全国,8—9,11分)阅读下面这首乐府诗,完成(1)—(2)题。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雨雪曲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江 总</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雨雪隔榆溪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,从军度陇西</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绕阵看狐迹,依山见马蹄。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天寒旗彩坏,地暗鼓声低。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漫漫愁云起,苍苍别路迷。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①江总(518—590):南朝陈文学家,字总持,济阳考城(今河南兰考)人。历仕梁、陈、隋三</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朝。②榆溪:指边塞。③陇西:在今甘肃东部。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(1)这首诗描写了什么样的环境?末句中的“别路”是什么意思?(5分)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(2)诗人把“旗彩坏”“鼓声低”分别接在“天寒”“地暗”之后,这样写有什么好处?这首</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诗表现了戍卒什么样的情感?(6分)</a:t>
            </a: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(1)C.说“短李”是戏称,以示二人关系亲密,诗中虽有让李绅服气自己的创作不容易的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意思,但并没有“不太认可李绅诗歌创作”的意思。D.颈联前句说此时富贵与“我”无缘,颈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联后句说以后会诗名远扬。前后不构成因果关系。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(2)友人之间相戏,无须客气,无须谦虚,围绕这一点,再结合诗句逐一分析作者的情感态度。首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联,大言不惭,“有风情”“近正声”,自评极高,颇为自负。颔联,“偷”“伏”,戏谑、调侃友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人,一则表现友情之深,二则自夸才高。颈联,说自己与富贵无缘,自是不被当权者认可,有隐隐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的失落;说文章应扬名,又洋溢着昂扬的自信。尾联,“莫怪”说破戏谑之意,“诗成”又洋溢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着喜悦之情。</a:t>
            </a:r>
            <a:endParaRPr lang="zh-CN" altLang="en-US" dirty="0"/>
          </a:p>
        </p:txBody>
      </p:sp>
      <p:sp>
        <p:nvSpPr>
          <p:cNvPr id="3" name="TextBox 2"/>
          <p:cNvSpPr txBox="1"/>
          <p:nvPr/>
        </p:nvSpPr>
        <p:spPr>
          <a:xfrm>
            <a:off x="540000" y="3848897"/>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准确分析诗歌情感态度的技巧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(1)小序与注释,认真来研读。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(2)置身于情境,自然能体会。将自己置身于诗中所描绘的情境中,模拟声情,化身为诗人,自然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体会作者的感情。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(3)逐句去分析,品准关键词。不要随意引申,不可无中生有,即“品准”。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(1)这首诗描写了边地雨雪交加、荒凉苦寒的环境。“别路”的意思是戍卒离别家乡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到边关的路。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(2)这样写的好处是,不仅点明了边塞“天寒”“地暗”的环境,也真实生动地透露出戍卒在这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种环境中产生的“旗彩坏”“鼓声低”的心理感受。这首诗表现了戍卒身处辽远而艰苦的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边塞的思乡之情。</a:t>
            </a:r>
            <a:endParaRPr lang="zh-CN" altLang="en-US" dirty="0"/>
          </a:p>
        </p:txBody>
      </p:sp>
      <p:sp>
        <p:nvSpPr>
          <p:cNvPr id="3" name="TextBox 2"/>
          <p:cNvSpPr txBox="1"/>
          <p:nvPr/>
        </p:nvSpPr>
        <p:spPr>
          <a:xfrm>
            <a:off x="540000" y="2834017"/>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(1)注意题中的要求,所以应仔细阅读、筛选并概括诗中关于环境的信息,抓住关键意象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如“雨雪”“狐迹”“马蹄”“天寒”“地暗”“愁云”,可以整合出第一问的答案要点。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一切景语皆情语。上述意象一定为抒发人物情感服务。由“从军”“愁”等信息推知本诗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可能抒发戍卒的“思乡”愁绪,进一步推知“别路”应指离别家乡到边关的路。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(2)题中第一问实际要求考生思考“天寒”“地暗”的自然环境与“旗彩坏”“鼓声低”的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戍卒生活之间的关系。“天寒”“地暗”已明写了自然环境的恶劣,后面分别接上“旗彩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坏”“鼓声低”,给人的感觉就是因为天寒,所以使得彩旗褪色;因为(乌云使得)地暗,所以使得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鼓声变低了,这样就借自然景物写出人的心理感受。第二问可根据第一问的答案和“愁”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“别路”等词语判断出来。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6.(2013大纲全国,12,8分)阅读下面这首唐诗,然后回答问题。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客　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 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客从南溟来,遗我泉客珠</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。珠中有隐字</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,欲辨不成书。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缄之箧笥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久,以俟公家须。开视化为血,哀今征敛无。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①泉客珠:指珍珠。泉客,传说中的人鱼,相传它们流出的眼泪能变为珍珠。②佛教传说,</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有些珠子中隐隐有字。③箧笥,指储藏物品的小竹箱。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(1)这首诗讲述了一个故事,请简述这个故事。(4分)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(2)从全诗看,“珠中有隐字”、珍珠“化为血”各有什么寓意?(4分)</a:t>
            </a:r>
            <a:endParaRPr lang="zh-CN" alt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(1)有客人从南海来,送我珍珠;珍珠里隐约有字,想辨认却又不成字;我把它久久地藏在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竹箱里,等候官家来征求;但日后打开箱子一看,珍珠却已化成了血水,可悲的是我现在再也没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有什么可以应付官家的征敛了。(答出故事梗概的,给2分;答出“欲辨不成书”的意思的,给1</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分;答出“哀今征敛无”意思的,给1分)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(2)“珠中有隐字”,寓意为百姓心中有难言的隐痛。珍珠“化为血”,寓意为官家征敛的实为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平民百姓的血汗。(答出“珠中有隐字”寓意的,给2分;答出珍珠“化为血”寓意的,给2分。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意思答对即可。如有其他答案,只要言之成理,可酌情给分)</a:t>
            </a:r>
            <a:endParaRPr lang="zh-CN" altLang="en-US" dirty="0"/>
          </a:p>
        </p:txBody>
      </p:sp>
      <p:sp>
        <p:nvSpPr>
          <p:cNvPr id="3" name="TextBox 2"/>
          <p:cNvSpPr txBox="1"/>
          <p:nvPr/>
        </p:nvSpPr>
        <p:spPr>
          <a:xfrm>
            <a:off x="540000" y="3491707"/>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(1)题中要求“简述这个故事”,那么在翻译诗句时,对重点词语应准确翻译,如“遗”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译为“赠送”,“辨”译为“辨别”,“书”译为“字”,“缄”译为“封上”,“俟”译为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“等候”,做到句子通顺,情节完整。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(2)此题为寓意题型,可以联系注释,联系当时的社会现实,解释诗句中隐含的意思。“珍珠”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本为珍贵之物,但最后却化为“血”,自然会联想到官府征敛,百姓为之付出的血汗和艰辛,由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此推测出“珠中有隐字”是指百姓心中难言的隐痛。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7.(2011大纲全国,12,8分)阅读下面这首宋词,然后回答问题。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关河令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周邦彦</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秋阴时晴渐向暝,变一庭凄冷。伫听寒声</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,云深无雁</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影。　　更深人去寂静,但照壁孤灯相</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映。酒都已醒,如何消夜永!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①周邦彦(1056—1121):字美成,号清真居士,钱塘(今浙江杭州)人。②寒声:指秋声,如风</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声、落叶声、虫鸣声等。③雁:古人认为雁能传书。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(1)从上、下两阕的首句看,这首词是以什么为线索来写的?请简要说明。(3分)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(2)简要分析作者在这首词中所表现的心情。(5分)</a:t>
            </a:r>
            <a:endParaRPr lang="zh-CN" alt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(1)是以时间推移为线索来写的。上阕写的情景发生在日间“渐向暝”时;下阕写作者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难以入眠的情景已经推移至更深、人去、夜寂静时。(答出以时间为线索的给1分,能简要说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明的给2分)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(2)作者在词中表现了思家、孤寂的心情。上阕写作者站在庭院等候亲人的消息,但盼来的只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是“无雁影”;下阕写作者本想借酒浇愁,酒醒之后,却愁上加愁,于是感叹不已,使孤栖之愁更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深一层。(答出心情的,给2分;能简析表现的,给3分)</a:t>
            </a:r>
            <a:endParaRPr lang="zh-CN" altLang="en-US" dirty="0"/>
          </a:p>
        </p:txBody>
      </p:sp>
      <p:sp>
        <p:nvSpPr>
          <p:cNvPr id="3" name="TextBox 2"/>
          <p:cNvSpPr txBox="1"/>
          <p:nvPr/>
        </p:nvSpPr>
        <p:spPr>
          <a:xfrm>
            <a:off x="531714" y="3191207"/>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(1)词的上阕写日间情景,偶尔放晴,却薄暮昏暝。词的下阕写夜间情景,更深人去,酒都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已醒。上下阕以暗移的时间为经线自然衔接,将词境渐次推进。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(2)这首词表达的情感较明显,只要抓住“秋阴”“向暝”“凄冷”“寒声”“雁影”这些重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点词,即可确定情感类型。因“秋”“暝”“凄冷”“寒”均是表达凄情愁思的,而“雁”又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是思乡怀人的物象,故下阕更深人去的凄清,孤灯映孤影,酒都已醒,强化了旅思乡愁的表达。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而末句“如何消夜永!”则将这种情感推向极致。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8.(2010大纲全国Ⅱ,12,8分)阅读下面这首宋诗,然后回答问题。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梦中作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夜凉吹笛千山月,路暗迷人百种花。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棋罢不知人换世</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,酒阑</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无奈客思家。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①本诗约作于皇祐元年(1049),当时作者因支持范仲淹新政而被贬谪到颍州。②传说晋</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时有一人进山砍柴,见两童子在下棋,于是置斧旁观,等一盘棋结束,斧已烂掉,回家后发现早已</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换了人间。③酒阑:酒尽。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(1)这首诗表现了作者什么样的心情?(3分)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(2)你认为这首诗在写作上有什么特色?(5分)</a:t>
            </a:r>
            <a:endParaRPr lang="zh-CN" alt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(1)表现了:①因仕途失意而对前途忧虑和无可奈何的心情;②希望脱离官场返回家乡的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心情。(答出①,给2分;答出②,给1分)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(2)①一句一个场景;②拟景写情,情景交融;③对仗十分工巧。(答出①②两点各给2分,答出③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给1分)</a:t>
            </a:r>
            <a:endParaRPr lang="zh-CN" altLang="en-US" dirty="0"/>
          </a:p>
        </p:txBody>
      </p:sp>
      <p:sp>
        <p:nvSpPr>
          <p:cNvPr id="3" name="TextBox 2"/>
          <p:cNvSpPr txBox="1"/>
          <p:nvPr/>
        </p:nvSpPr>
        <p:spPr>
          <a:xfrm>
            <a:off x="540000" y="2491575"/>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(1)注释①点出此诗作于作者因支持范仲淹新政而被贬谪到颍州之时,可知作者仕途失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意,对前途充满忧虑。尾联“酒阑无奈客思家”写酒兴已阑,思家之念油然而生。此句是全诗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的关键,一个“客”字便是梦的缘由,梦的主旨,梦的归宿。李后主有“梦里不知身是客”,欧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阳修何尝不是愁肠百结。客愁贯穿于全诗,令人抑郁不展,魇魔难去,“何日是归年”呢?作者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仕途失意,无可奈何之意,急切返乡之情尽在其中。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(2)题要求写出该诗的写作特色,我们应从全诗出发,考虑描写、抒情、修辞等表现手法。作者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首句写凄凉的静夜景色,次句写扑朔迷离的春夜景色,第三句写世事变迁,感慨人生,末句写酒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兴已阑,黯然思家。四句分叙了四个不同的意境,都是梦中光景,都透露出作者客居他乡、仕途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失意的无奈之情。从修辞上分析,该诗前后两联字字相对,对仗工巧,天衣无缝。这显然是受了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杜甫《绝句》诗的影响。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9.(2016北京,15—17,12分)阅读下面的诗歌,完成(1)—(3)题。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西　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乱山深处小桃源,往岁求浆忆叩门。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高柳簇桥初转马,数家临水自成村。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茂林风送幽禽语,坏壁苔侵醉墨痕。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一首清诗记今夕,细云新月耿</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黄昏。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①耿:微明的样子。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(1)下列对本诗的理解,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A.作者到西村“叩门求浆”,是在清风吹拂、新月初现的黄昏时分。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B.“初转马”与“小乔初嫁了”中的“初”都是“才”“刚刚”的意思。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C.“茂林风送幽禽语”意谓清风送来茂林深处的鸟鸣,衬出西村的幽静。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D.“坏壁苔侵醉墨痕”意谓残壁上青苔侵蚀了昔日醉后留下的字迹。</a:t>
            </a:r>
            <a:endParaRPr lang="zh-CN" alt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(2)“茂林风送幽禽语,坏壁苔侵醉墨痕”两句,以“声”“色”调动人的听觉和视觉感受。下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列诗句“声色兼备”的一项是(3分)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A.梁台歌管三更罢,犹自风摇九子铃。</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(李商隐《齐宫词》)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B.横笛闻声不见人,红旗直上天山雪。</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(陈羽《从军行》)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C.春来茗叶还争白,腊尽梅梢尽放红。</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(韩元吉《送陆务观福建提仓》)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D.梅子留酸软齿牙,芭蕉分绿与窗纱。</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(杨万里《闲居初夏午睡起二绝句》其一)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(3)“莫笑农家腊酒浑,丰年留客足鸡豚。山重水复疑无路,柳暗花明又一村。箫鼓追随春社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近,衣冠简朴古风存。从今若许闲乘月,拄杖无时夜叩门。”这是陆游的另一首纪游诗《游山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西村》。结合具体诗句,比较这首诗和《西村》在内容上的相同点与不同点。(6分)</a:t>
            </a:r>
            <a:endParaRPr lang="zh-CN" alt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(3)相同点:都写乡村风光和对乡村的热爱之情。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不同点:①《西村》侧重写自然风光,《游山西村》侧重写乡村人情和古风民俗。②《游山西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村》还体现出深刻的哲理。</a:t>
            </a:r>
            <a:endParaRPr lang="zh-CN" altLang="en-US" dirty="0"/>
          </a:p>
        </p:txBody>
      </p:sp>
      <p:sp>
        <p:nvSpPr>
          <p:cNvPr id="3" name="TextBox 2"/>
          <p:cNvSpPr txBox="1"/>
          <p:nvPr/>
        </p:nvSpPr>
        <p:spPr>
          <a:xfrm>
            <a:off x="540000" y="2862182"/>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(1)“往岁求浆忆叩门”中的“往岁”二字表明“叩门求浆”是作者回忆的往事,“清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风吹拂、新月初现的黄昏时分”是作者作此诗的时间,而非“叩门求浆”的时间。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(2)“声色兼备”即为视听结合的手法。A.“歌管”和“风摇九子铃”只是体现了听觉,没有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体现视觉。B.“笛声”体现了听觉,“红旗”“天山雪”一红一白体现了视觉。C.“争白”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和“放红”只是体现了视觉,没有体现听觉。D.“留酸”体现了味觉,“分绿”体现了视觉。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(3)本题可以通过对两首诗内容及作者情感的理解来分析其相同点和不同点。《西村》一诗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记叙了陆游在清风吹拂、新月初现的黄昏时分重游仿佛小桃源一般的西村,并回忆曾经到此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处“叩门求浆”的经历,表达了对西村“高柳簇桥”“数家临水”的幽静自然的乡村环境的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热爱和赞美。《游山西村》一诗记叙了陆游在山阴的一个村庄游玩的经历,描写了农家的热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情好客,道出了作者对淳朴民风的赞赏,同时此诗富含哲理。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3.(2016课标全国Ⅲ,8—9,11分)阅读下面的宋诗,完成(1)—(2)题。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内宴奉诏作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曹 翰</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三十年前学六韬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,英名尝得预时髦</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曾因国难披金甲,不为家贫卖宝刀。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臂健尚嫌弓力软,眼明犹识阵云高</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庭前昨夜秋风起,羞见盘花旧战袍。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①曹翰(923—992),宋初名将。②六韬:古代兵书。③时髦:指当代俊杰。④阵云:战争中</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的云气,这里有战阵之意。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(1)诗的颈联又作“臂弱尚嫌弓力软,眼昏犹识阵云高”,你认为哪一种比较好?为什么?请简要</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分析。(5分)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(2)这首诗与辛弃疾的《破阵子(醉里挑灯看剑)》题材相似,但情感基调却有所不同,请指出二</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者的不同之处。(6分)</a:t>
            </a:r>
            <a:endParaRPr lang="zh-CN" alt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30" kern="0" dirty="0" smtClean="0">
                <a:solidFill>
                  <a:srgbClr val="000000"/>
                </a:solidFill>
                <a:latin typeface="Times New Roman" panose="02020603050405020304" pitchFamily="65" charset="-122"/>
                <a:ea typeface="宋体" panose="02010600030101010101" pitchFamily="2" charset="-122"/>
              </a:rPr>
              <a:t>　首联由西村思往事。西村群山环绕,仿佛是世外桃源。他还清楚记得当年游赏时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敲门求水解渴的情景。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颔联写进山时的情况。走过柳树簇拥的小桥,刚勒转马头转个弯,前面临水数户人家便是西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村。这两句富于动感,景物组合巧妙,“高柳簇桥”似乎尚处于“山重水复疑无路”的境地,而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在“初转马”以后,眼前便是“数家临水自成村”,自然就进入了“柳暗花明又一村”的境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界。这与陶渊明《桃花源记》中“初极狭,才通人。复行数十步,豁然开朗”的写法颇为相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似。这不仅回应了首句中的“小桃源”三字,而且从山回路转中展示了一幅桃花源图景。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颈联写入西村后的所见所闻。周围树木茂密,不见啼鸟,但闻鸟鸣声;当年游玩之处,已是坏壁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颓垣,自己曾经醉书于墙上的诗句已是斑斑驳驳,上面布满青苔。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尾联以景作结,耐人寻味。诗人觉得,眼前这情景很是动人,值得怀念,应当写一首诗留作纪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念。正当诗人吟哦之际,抬起头来,只见空中有几缕纤云、一弯新月,在此风景极佳的黄昏之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时,清诗自会涌上心头。</a:t>
            </a:r>
            <a:endParaRPr lang="zh-CN" alt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10.(2016天津,14,8分)阅读下面的诗,按要求作答。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登裴秀才迪小台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[唐]王 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端居不出户,满目望云山。落日鸟边下,秋原人外闲。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遥知远林际,不见此檐间。好客多乘月,应门莫上关。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(选自《全唐诗》)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(1)“满目望云山”句中“望”字一作“空”,你认为这两个字用哪个更好?请说明理由。(2</a:t>
            </a:r>
            <a:br>
              <a:rPr lang="zh-CN" altLang="en-US" sz="1530" kern="0" dirty="0" smtClean="0">
                <a:solidFill>
                  <a:srgbClr val="000000"/>
                </a:solidFill>
                <a:latin typeface="Times New Roman" panose="02020603050405020304" pitchFamily="65" charset="-122"/>
                <a:ea typeface="宋体" panose="02010600030101010101" pitchFamily="2" charset="-122"/>
              </a:rPr>
            </a:br>
            <a:r>
              <a:rPr lang="zh-CN" altLang="en-US" sz="1530" kern="0" dirty="0" smtClean="0">
                <a:solidFill>
                  <a:srgbClr val="000000"/>
                </a:solidFill>
                <a:latin typeface="Times New Roman" panose="02020603050405020304" pitchFamily="65" charset="-122"/>
                <a:ea typeface="宋体" panose="02010600030101010101" pitchFamily="2" charset="-122"/>
              </a:rPr>
              <a:t>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(2)请结合诗句说明颔联采用了哪些表现手法。(3分)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(3)你如何理解诗中的“闲”字?(3分)</a:t>
            </a:r>
            <a:endParaRPr lang="zh-CN" alt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(1)“望”:照应题目中的“登台”,引出后面描写的景物。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或“空”:①营造空旷的意境;②流露出超然心态。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(2)①动静结合。落日与鸟,是动态描写;秋日原野,是静态描写。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②寓情于景。通过描写秋原的空阔,表现出诗人闲适的心境。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(3)一个“闲”字,点出闲景、闲人、闲心,写出了闲境之美、闲适之情。</a:t>
            </a:r>
            <a:endParaRPr lang="zh-CN" altLang="en-US" dirty="0"/>
          </a:p>
        </p:txBody>
      </p:sp>
      <p:sp>
        <p:nvSpPr>
          <p:cNvPr id="3" name="TextBox 2"/>
          <p:cNvSpPr txBox="1"/>
          <p:nvPr/>
        </p:nvSpPr>
        <p:spPr>
          <a:xfrm>
            <a:off x="540000" y="2854149"/>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(1)这是一道炼字赏析题,首先确定用哪个字更好,然后可从结构、内容等方面来说明理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由。如认为“望”更好,可从与题目相照应、与后文的关系等方面说明理由;如认为“空”更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好,可考虑从其所传达的意思、所传递的情感、所营造的意境等方面说明理由。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(2)常见的表现手法有借景抒情、寓情于景、动静结合、虚实结合、渲染、联想等。本诗颔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联中,“落日”与“鸟”是动态描写,“秋原”是静态描写,由此可知采用了动静结合的手法;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“秋原人外闲”,用秋原的空阔来表现诗人的心境,可知还采用了寓情于景的手法。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(3)这道题问的是对一个字的理解,实际上是要求扣住“诗眼”进行分析。“你如何理解”,既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可以写出你对诗中所写“闲”字的内涵的理解,也可以写自己由此诗生发的联想。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30" kern="0" dirty="0" smtClean="0">
                <a:solidFill>
                  <a:srgbClr val="000000"/>
                </a:solidFill>
                <a:latin typeface="Times New Roman" panose="02020603050405020304" pitchFamily="65" charset="-122"/>
                <a:ea typeface="宋体" panose="02010600030101010101" pitchFamily="2" charset="-122"/>
              </a:rPr>
              <a:t>　王维山水诗歌的特点,是在描绘自然美景的同时,流露出闲居生活中闲逸的情趣,或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静谧恬淡,或气象萧肃,或幽寂冷清,表现一种对现实的漠不关心甚至禅学寂灭的思想情绪。这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首诗表现的就是恬淡闲适之情。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诗人起句便写端居室中,显得宁静安闲,不与世间接触。端居室中,并不封闭,他眼望室外,遥望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远山苍云,与云山自然相合,表现一种恬淡适意的情怀。这诗句的艺术张力较强,给人以广阔的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联想空间。读着这样的诗句,一些读者也会感到诗人的心事浩茫,寄托遥远,表现一种强压纷繁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的思绪。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颔联使用了独特的艺术表现手法,除了对仗工整外,还采用了对面敷彩表现法,本为鸟在落日时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飞上飞下,被诗人表现为“落日”在“鸟边”落下;本为人在秋原上心闲意静,诗人却说秋原在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人心之外显得安闲。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颈联表面上写自己只看到遥远的山林,而不见自己的屋檐,实际上表达的是心胸宽阔,视野博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大,寄情山水,早忘记了身边的琐琐屑屑,忘记了人世的纷纷攘攘,达到与自然冥合的境界。</a:t>
            </a:r>
            <a:endParaRPr lang="zh-CN" alt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anose="02020603050405020304" pitchFamily="65" charset="-122"/>
                <a:ea typeface="宋体" panose="02010600030101010101" pitchFamily="2" charset="-122"/>
              </a:rPr>
              <a:t>尾联回到人世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但不是世俗的人世</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而是仙风道骨般的境界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乘着明月</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等着友人</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门无须关</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窗不</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必闭</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一切适意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一切自然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何等闲适</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整首诗突出一个“闲”字。颔联对句直接出现“闲”字</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而整首诗则处处体现“闲”。写出了三层“闲”的境界。一为景闲,山林自在,鸟儿悠闲,秋原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无扰。二为心闲,诗人在道友裴迪的亭台上,遥望远山,赏飞鸟落日,与山林相伴,一派安闲之境,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一怀安闲之意。三为境闲,诗歌营造了一个安闲诗境,境界安闲,人心安闲,表现了诗人寄情山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水、与友相谐,远离人世争斗的宁静心境与诗意境界。</a:t>
            </a:r>
            <a:endParaRPr lang="zh-CN" alt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11.(2016浙江,21—22,7分)阅读下面两首诗,完成(1)—(2)题。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北来人二首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[宋]刘克庄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试说东都</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事,添人白发多。</a:t>
            </a:r>
            <a:r>
              <a:rPr lang="zh-CN" altLang="en-US" sz="1530" u="sng" kern="0" dirty="0" smtClean="0">
                <a:solidFill>
                  <a:srgbClr val="000000"/>
                </a:solidFill>
                <a:latin typeface="Times New Roman" panose="02020603050405020304" pitchFamily="65" charset="-122"/>
                <a:ea typeface="宋体" panose="02010600030101010101" pitchFamily="2" charset="-122"/>
              </a:rPr>
              <a:t>寝园残石马,废殿泣铜驼。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胡运占难久,边情听易讹。凄凉旧京女,妆髻尚宣和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十口同离仳,今成独雁飞!饥锄荒寺菜,贫著陷蕃衣。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甲第歌钟沸,沙场探骑稀。老身闽地死,不见翠銮归!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①东都:指北宋都城汴梁。②宣和:宋徽宗年号。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(1)赏析第一首中的画线句。(3分)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(2)这两首诗在叙事上有何特色?试作简要分析。(4分)</a:t>
            </a:r>
            <a:endParaRPr lang="zh-CN" altLang="en-US" dirty="0"/>
          </a:p>
        </p:txBody>
      </p:sp>
      <p:sp>
        <p:nvSpPr>
          <p:cNvPr id="3" name="TextBox 2"/>
          <p:cNvSpPr txBox="1"/>
          <p:nvPr/>
        </p:nvSpPr>
        <p:spPr>
          <a:xfrm>
            <a:off x="540000" y="4634715"/>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(1)运用对仗(对偶)、拟人的手法,借陵园、宫殿的荒凉残破之景,抒亡国之痛,情景交融。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(2)①以对比加强叙事的抒情效果。用权贵歌舞宴饮,不问军情与百姓心系故国作对比,表达忧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国忧民之情;以主人公一家亡国前后境况的对比,表现百姓流离之苦。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②以“北来人”的口吻叙事,表达情感显得更真实、自然。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③叙事中流露出个人的情感。如“今成独雁飞”流露了主人公家破人散的凄凉与孤独。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40000" y="1205691"/>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赏析诗句,首先要找到突破口,可以从形式入手赏析其形式美,本题的突破口是对仗与拟人的手法。可以从内容入手赏析其情感美、画面美等,本题的突破口是诗歌所抒发的家毁国亡之痛。还可以把内容与形式结合起来赏析其艺术魅力。这两句诗,在形式上,用“寝园”和“废殿”的意象,“泣铜驼”的拟人来抒情。在内容上,可以根据两句诗所写意象,据象索意,可以发现,写“寝园”“废殿”这些破败之景,实为抒发亡国之痛。在艺术手法上,这叫情景交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(2)该题要求从叙事这一角度切入,欣赏这两首诗歌。欣赏叙事特色,要以平时所积累的知识为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基础,从叙事中的语言特色、修辞特色、抒情特色、叙事人称特色等角度入手进行赏析。这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两首诗的叙事、描写都很朴实,近似白描,如“甲第歌钟沸,沙场探骑稀”,以平实的对比,写出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官宦人家依然歌舞不休,而战场上已经人烟稀少,与国破家亡的内容相吻合;在叙事中饱含情感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因素,如“十口同离仳,今成独雁飞”,“老身闽地死,不见翠銮归”,叙事中写出无限悲伤之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情。抓住这些,即可作答。</a:t>
            </a:r>
            <a:endParaRPr lang="zh-CN" alt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30" kern="0" dirty="0" smtClean="0">
                <a:solidFill>
                  <a:srgbClr val="000000"/>
                </a:solidFill>
                <a:latin typeface="Times New Roman" panose="02020603050405020304" pitchFamily="65" charset="-122"/>
                <a:ea typeface="宋体" panose="02010600030101010101" pitchFamily="2" charset="-122"/>
              </a:rPr>
              <a:t>    《北来人二首》是刘克庄在北宋亡国后所写的感怀之作,诗中流露出亡国之恨与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遗民之悲,将当时亡国后诗人的心迹刻画得十分到位。题目平中显奇,朴朴实实的字眼,看似毫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无新奇之处,但却饱含着亡国之臣、离家之人的悲切之感。“北来人”就点明其是背井离乡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之人。这两首诗所选物象皆饱含悲情。“寝园残石马,废殿泣铜驼”是以物感人,触景生情;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“胡运占难久”是一种美好的期望。“妆髺尚宣和”,作者将亡国之恨通过旧京女的妆髻还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保留着宣和的发式,表达人民对于故国的怀念。“十口同离仳,今成独雁飞”,对比叙事,表现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孤独凄凉的处境。“老身闽地死,不见翠銮归”,叙事抒情,叙写背井离乡之苦,表达希望光复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河山而不得的苦悲之情。这两首诗,以叙事诗的笔调写就,叙事所选细节、情景多显残败之象,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多用对比手法,对比中表现流离之苦、亡国之悲。</a:t>
            </a:r>
            <a:endParaRPr lang="zh-CN" alt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12.(2015四川,13,8分)阅读下面这首唐诗,然后回答问题。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夏日游山家同夏少府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骆宾王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返照下层岑,物外狎招寻。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兰径薰幽珮,槐庭落暗金。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谷静风声彻,山空月色深。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一遣樊笼累,唯馀松桂心。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(1)请简要赏析“谷静风声彻,山空月色深”。(3分)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(2)本诗表达了作者怎样的情感和志向?结合全诗简要分析。(5分)</a:t>
            </a:r>
            <a:endParaRPr lang="zh-CN" altLang="en-US"/>
          </a:p>
        </p:txBody>
      </p:sp>
      <p:sp>
        <p:nvSpPr>
          <p:cNvPr id="3" name="TextBox 2"/>
          <p:cNvSpPr txBox="1"/>
          <p:nvPr/>
        </p:nvSpPr>
        <p:spPr>
          <a:xfrm>
            <a:off x="540000" y="427752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(1)“谷静风声彻,山空月色深”这两句用山谷的幽静、空旷衬托风声格外之响与月色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分外之浓,视听兼具,动静结合,突出表现了山间空旷、静寂的美好景致。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(2)本诗表达了作者热爱自然之情,追求高洁坚贞、自由闲适之志。首联从夕照美景吸引作者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游兴写起,点明访问山家之由;颔联写兰径和山家槐庭美景:幽兰散发阵阵香味,落日透过庭槐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洒下斑驳光影,暗示山家主人为高洁隐士;颈联写山谷幽静空旷、风声之响、月色之浓,呈现出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山间特有景致;尾联直接表达了诗人对自由闲适生活、坚贞高洁品格的追求。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(1)这是一道语言赏析题,分析时主要从内容、形式和思想情感上入手。内容和思想情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感可以合二为一;形式上主要针对表现手法来谈。这是一个写景的句子,从听觉、视觉等感觉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的角度来描写,突出幽静之意境。唐人写静,常以动相制,譬如贾岛的“鸟宿池边树,僧敲月下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门”,便是这方面的经典名句。骆宾王的“谷静风声彻”亦是以动制静。而“山空月色深”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体现的则是视觉感受,其中“深”字用得尤其高妙,反复吟咏,便有身临其境、恍若隔世之感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(2)解答此题有三把钥匙:其一,诗歌中写景的句子,一切景语皆情语;其二,“樊笼”的典故,联系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陶渊明“久在樊笼里,复得返自然”中“樊笼”一词,可以助读;其三,知人论世,结合对作者的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了解来理解诗歌的情感。骆宾王一生坎坷,才高而位卑,不仅建功立业的政治抱负无法实现,还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屡遭不幸,故生出去尘隐世之心,其热爱自然之情也就不难理解了。注意题中“结合全诗”的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要求。</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3</TotalTime>
  <Words>6265</Words>
  <Application>WPS 演示</Application>
  <PresentationFormat>自定义</PresentationFormat>
  <Paragraphs>1108</Paragraphs>
  <Slides>163</Slides>
  <Notes>162</Notes>
  <HiddenSlides>0</HiddenSlides>
  <MMClips>0</MMClips>
  <ScaleCrop>false</ScaleCrop>
  <HeadingPairs>
    <vt:vector size="4" baseType="variant">
      <vt:variant>
        <vt:lpstr>主题</vt:lpstr>
      </vt:variant>
      <vt:variant>
        <vt:i4>1</vt:i4>
      </vt:variant>
      <vt:variant>
        <vt:lpstr>幻灯片标题</vt:lpstr>
      </vt:variant>
      <vt:variant>
        <vt:i4>163</vt:i4>
      </vt:variant>
    </vt:vector>
  </HeadingPairs>
  <TitlesOfParts>
    <vt:vector size="164" baseType="lpstr">
      <vt:lpstr>主题1</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260</cp:revision>
  <dcterms:created xsi:type="dcterms:W3CDTF">2018-07-23T08:12:00Z</dcterms:created>
  <dcterms:modified xsi:type="dcterms:W3CDTF">2019-03-06T08:31:28Z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y fmtid="{64440492-4C8B-11D1-8B70-080036B11A03}" pid="4">
    <vt:lpwstr> </vt:lpwstr>
  </property>
</Properties>
</file>