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vml" ContentType="application/vnd.openxmlformats-officedocument.vmlDrawing"/>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277" r:id="rId2"/>
    <p:sldId id="278" r:id="rId3"/>
    <p:sldId id="356" r:id="rId4"/>
    <p:sldId id="279" r:id="rId5"/>
    <p:sldId id="266" r:id="rId6"/>
    <p:sldId id="307" r:id="rId7"/>
    <p:sldId id="308" r:id="rId8"/>
    <p:sldId id="309" r:id="rId9"/>
    <p:sldId id="310" r:id="rId10"/>
    <p:sldId id="311" r:id="rId11"/>
    <p:sldId id="312" r:id="rId12"/>
    <p:sldId id="313" r:id="rId13"/>
    <p:sldId id="314" r:id="rId14"/>
    <p:sldId id="315" r:id="rId15"/>
    <p:sldId id="357" r:id="rId16"/>
    <p:sldId id="358" r:id="rId17"/>
    <p:sldId id="362" r:id="rId18"/>
    <p:sldId id="359" r:id="rId19"/>
    <p:sldId id="360" r:id="rId20"/>
    <p:sldId id="361" r:id="rId21"/>
    <p:sldId id="316" r:id="rId22"/>
    <p:sldId id="317" r:id="rId23"/>
    <p:sldId id="284" r:id="rId24"/>
    <p:sldId id="363" r:id="rId25"/>
    <p:sldId id="364" r:id="rId26"/>
    <p:sldId id="365" r:id="rId27"/>
    <p:sldId id="366" r:id="rId28"/>
    <p:sldId id="367" r:id="rId29"/>
    <p:sldId id="368" r:id="rId30"/>
    <p:sldId id="321" r:id="rId31"/>
    <p:sldId id="322" r:id="rId32"/>
    <p:sldId id="285" r:id="rId33"/>
    <p:sldId id="369" r:id="rId34"/>
    <p:sldId id="370" r:id="rId35"/>
    <p:sldId id="286" r:id="rId36"/>
    <p:sldId id="371" r:id="rId37"/>
    <p:sldId id="372" r:id="rId38"/>
    <p:sldId id="373" r:id="rId39"/>
    <p:sldId id="374" r:id="rId40"/>
    <p:sldId id="375" r:id="rId41"/>
    <p:sldId id="376" r:id="rId42"/>
    <p:sldId id="377" r:id="rId43"/>
    <p:sldId id="378" r:id="rId44"/>
    <p:sldId id="379" r:id="rId45"/>
    <p:sldId id="380" r:id="rId46"/>
    <p:sldId id="306" r:id="rId47"/>
    <p:sldId id="381" r:id="rId48"/>
    <p:sldId id="382" r:id="rId49"/>
    <p:sldId id="383" r:id="rId50"/>
    <p:sldId id="384" r:id="rId51"/>
    <p:sldId id="385" r:id="rId52"/>
    <p:sldId id="386" r:id="rId53"/>
    <p:sldId id="387" r:id="rId54"/>
    <p:sldId id="388" r:id="rId55"/>
    <p:sldId id="389" r:id="rId56"/>
    <p:sldId id="390" r:id="rId57"/>
    <p:sldId id="391" r:id="rId58"/>
    <p:sldId id="392" r:id="rId59"/>
    <p:sldId id="393" r:id="rId60"/>
    <p:sldId id="394" r:id="rId61"/>
    <p:sldId id="395" r:id="rId62"/>
    <p:sldId id="396" r:id="rId63"/>
    <p:sldId id="397" r:id="rId64"/>
    <p:sldId id="398" r:id="rId65"/>
    <p:sldId id="399" r:id="rId66"/>
    <p:sldId id="400" r:id="rId67"/>
    <p:sldId id="402" r:id="rId68"/>
    <p:sldId id="403" r:id="rId69"/>
    <p:sldId id="404" r:id="rId70"/>
    <p:sldId id="405" r:id="rId7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高手洞考</a:t>
            </a:r>
            <a:r>
              <a:rPr lang="zh-CN" altLang="en-US" sz="1400" baseline="0" dirty="0" smtClean="0">
                <a:solidFill>
                  <a:schemeClr val="bg1"/>
                </a:solidFill>
                <a:latin typeface="黑体" panose="02010600030101010101" pitchFamily="2" charset="-122"/>
                <a:ea typeface="黑体" panose="02010600030101010101" pitchFamily="2" charset="-122"/>
              </a:rPr>
              <a:t>     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1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1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1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1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1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1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1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6.png"/><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Word___1.docx"/><Relationship Id="rId3" Type="http://schemas.openxmlformats.org/officeDocument/2006/relationships/slide" Target="slide5.xml"/><Relationship Id="rId7" Type="http://schemas.openxmlformats.org/officeDocument/2006/relationships/slide" Target="slide46.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23.xml"/><Relationship Id="rId9" Type="http://schemas.openxmlformats.org/officeDocument/2006/relationships/image" Target="../media/image7.emf"/></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slide" Target="slide5.xml"/><Relationship Id="rId7" Type="http://schemas.openxmlformats.org/officeDocument/2006/relationships/slide" Target="slide46.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23.xml"/><Relationship Id="rId9" Type="http://schemas.openxmlformats.org/officeDocument/2006/relationships/image" Target="../media/image8.emf"/></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5.xml"/><Relationship Id="rId7" Type="http://schemas.openxmlformats.org/officeDocument/2006/relationships/slide" Target="slide46.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23.xml"/><Relationship Id="rId9" Type="http://schemas.openxmlformats.org/officeDocument/2006/relationships/image" Target="../media/image9.emf"/></Relationships>
</file>

<file path=ppt/slides/_rels/slide3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3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3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3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3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4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4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4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4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4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4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4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4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4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5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5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5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5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5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5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5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5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5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5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6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6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6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6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6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6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6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6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6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6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7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_rels/slide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专题十五</a:t>
            </a:r>
            <a:r>
              <a:rPr lang="en-US" altLang="zh-CN" b="1" dirty="0"/>
              <a:t>  </a:t>
            </a:r>
            <a:r>
              <a:rPr lang="zh-CN" altLang="zh-CN" b="1" dirty="0"/>
              <a:t>素　　材</a:t>
            </a:r>
            <a:endParaRPr lang="zh-CN" altLang="zh-CN" b="1" dirty="0"/>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4" name="矩形 3"/>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蓝天下的梦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昨夜西风凋碧树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独上高楼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望尽天涯路。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茫茫草原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那无边的绿如波浪般压过来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置身于自然的怀抱之中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躺在大地之上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蓝天之下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我显得那么渺小。一阵微风吹过来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足以淹没我。不知何时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的东西在我心里生根、发芽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我不甘于微小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不甘于渺小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不甘于平庸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要上云层之巅。我不要成为微小的尘埃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我要成为强者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我不要淹没在风流中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我要成为冲浪的先驱。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蓝天下的梦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在我心中渐渐清晰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渐渐成形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渐渐长大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渐渐成熟。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4621539"/>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4" name="矩形 3"/>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孤灯下的背影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衣带渐宽终不悔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为伊消得人憔悴。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我是一只小小鸟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想要飞却飞也飞不高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我与这样的生活渐行渐远了。我开始执着于自己的的成绩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遨游于题海之中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因为我有了梦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多少个夜晚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别人在酣睡之时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我却在挑灯夜读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做着枯燥的题目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口念难记的单词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然而我没感受到苦和累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因为我有梦。一切都是值得的。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在我的努力之下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在我的奋斗之下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离我越来越近了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2178582"/>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3" name="矩形 2"/>
          <p:cNvSpPr>
            <a:spLocks noChangeAspect="1"/>
          </p:cNvSpPr>
          <p:nvPr/>
        </p:nvSpPr>
        <p:spPr>
          <a:xfrm>
            <a:off x="508000" y="98478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圆梦的六月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蓦然回首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那人却在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灯火阑珊处。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十年寒窗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只为一朝金榜题名时。高考是一场没有硝烟的战争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这场战争正向我们走来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胜利是唯一的选择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我们没有输的资本。迎战六月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圆梦六月。今年我十八岁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六月圆梦将作为步入成年最好的礼物。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在我的努力之下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在我的奋斗之下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就意味着生命的多姿多彩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就意味着耕耘与汗水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就意味着成功和喜悦。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回望橘子洲头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恰同学少年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风华正茂的毛泽东曾慷慨激昂地宣告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问苍茫大地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谁主沉浮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正是青春年少时的我们有勇气对我们的人生高呼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我主沉浮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因为我们正是早晨八九点钟的太阳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我们要用我们的智慧、汗水和脊梁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担负起社会和民族赋予我们的责任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用我们的双手撑起一片属于我们自己的蓝天。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028234"/>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【亮点呈现】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本文是一篇散文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青春的梦想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追梦、圆梦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的过程。有梦的人生是多彩的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追梦的人生是充实的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圆梦的人生是幸福的。有放有收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层次清晰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首尾照应。文章主题鲜明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正是青春年少时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贯串首尾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抒情层次分明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写作思路清晰。能联系所学课文内容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学以致用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将名篇名句恰当地引入文中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阐述充分有力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文章充满激情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语言具有韵律美。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4404319"/>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当代风采人物评选活动已产生最后三名候选人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笃学敏思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矢志创新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为破解生命科学之谜做出重大贡献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率领团队一举跻身国际学术最前沿。老王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爱岗敬业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练就一手绝活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变普通技术为完美艺术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走出一条从职高生到焊接大师的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大国工匠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之路。小刘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酷爱摄影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跋山涉水捕捉世间美景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他的博客赢得网友一片赞叹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你带我们品味大千世界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你帮我们留住美丽乡愁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这三人中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你认为谁更具风采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请综合材料内容及含意作文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体现你的思考、权衡与选择。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43044867"/>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3" name="矩形 2"/>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本题为任务驱动型作文。材料原型来自现实生活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紧扣时代主题。文题尊重考生的选择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实际上是尊重考生的人生观、价值观的选择。三种人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三种导向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有助于考生选择自己喜欢的人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写出自己满意的答卷。本题切合主流价值观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引导考生关注和思考不同人物的精神境界。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审视材料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抓住关键。首先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理清这则材料中三个人物各自的特点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大李的特点是笃学敏思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矢志创新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老王的特点是爱岗敬业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技术完美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小刘的特点是酷爱摄影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留住乡愁。其次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明确任务驱动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这三个人中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你认为谁更具风采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是副词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表示程度上又深了一层。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权衡选择。三个人物都有风采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那谁更具风采呢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这就要求考生必须对三个人物进行思考比较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在比较中阐释自己选择的理由。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2797259"/>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3" name="矩形 2"/>
          <p:cNvSpPr>
            <a:spLocks noChangeAspect="1"/>
          </p:cNvSpPr>
          <p:nvPr/>
        </p:nvSpPr>
        <p:spPr>
          <a:xfrm>
            <a:off x="508000" y="98336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亮明观点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阐述理由。第一个人物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大李。他是时代的佼佼者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优秀知识分子的代表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他的成就在于学术上的创新。故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如你认为大李更具风采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那么就应该写他的成就及成功的原因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我认为更具风采的人物是能够在某个领域做出重大突破的创新型人才的大李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他具有远大的志向并愿意不断努力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在长期的积累中不断思考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做出某个领域内的创新。第二个人物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老王。与大李不同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老王并未做出行业内新的突破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但是他认真专注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在平凡的岗位上将工作做到极致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因而具有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爱岗敬业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如你认为老王更具风采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那么就应该写他的成就和成功的原因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我认为更具风采的人物是在平凡的岗位上做出不平凡事迹的普通人老王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他爱岗敬业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几十年如一日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将自己的技能发挥到极致。第三个人物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小刘。小刘象征着一种精神上的追求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他不是某一领域内最优秀的人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但是他的作品引起了无数人的共鸣</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3235937"/>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3" name="矩形 2"/>
          <p:cNvSpPr>
            <a:spLocks noChangeAspect="1"/>
          </p:cNvSpPr>
          <p:nvPr/>
        </p:nvSpPr>
        <p:spPr>
          <a:xfrm>
            <a:off x="508000" y="1988840"/>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如果你认为小刘更具风采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那么你的理由应该是他的成就和成功的原因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我认为更具风采的人物是能够给人们带来精神食粮的艺术家小刘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他用自己之所长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丰富了人们的内心世界。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29996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【高手警示】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一是忽视材料对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仅仅抓住三个人中的一个做文章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置其他两人于不顾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缺少比较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缺乏辨析过程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二是忽视题干要求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字视而不见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导致行文构思出现明显偏差。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918822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3" name="矩形 2"/>
          <p:cNvSpPr>
            <a:spLocks noChangeAspect="1"/>
          </p:cNvSpPr>
          <p:nvPr/>
        </p:nvSpPr>
        <p:spPr>
          <a:xfrm>
            <a:off x="508000" y="109167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【考场佳作】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矢志创新更</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风采</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大李矢志创新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老王爱岗敬业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小李醉心求美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三人各具风采。相较而言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我认为在当今这个国家追求强盛、民族走向复兴的伟大时代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大李更具风采。定要做个比较的话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我认为大李更胜一筹。定要做出个选择的话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我的一票投给大李。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时代呼唤创新。当今社会全球化的程度不断加深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任何一国故步自封都会被竞争对手击垮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被时代的洪流淘汰。创新是一个民族进步的灵魂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是一个国家兴旺发达的动力。由于创新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神舟系列九天揽月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阿里巴巴笑傲江湖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中国高铁驶出国门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北斗导航服务世界。创新成就风采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时代呼唤创新。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15766909"/>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创新是有条件的。创新要虚心学习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刻苦专研。没有继承就没有创新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需要继承就必须学习。伟大如牛顿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他也说自己看得更远是因为站在巨人的肩膀上。为求学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孙敬头悬梁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苏秦锥刺股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宋濂手抄笔录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杨时程门立雪。为了创新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就得向古人学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向同行学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甚至向对手学。大李之所以能为破解生命科学之谜做出重大贡献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靠的不就是笃学敏思的精神吗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创新要真诚团结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团队合作。作为我国核潜艇之父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黄旭华新婚不久就告别妻子去实验基地。为了艇上千万台设备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以及上百里长的电缆、管道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他要联络全国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个省市的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多家科研单位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工程之复杂难以想象。那时没有计算机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他就和同事用算盘和计算尺演算出成千上万个数据。由于出色的团队合作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黄旭华和同事完成了天文数字般的工作量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取得了骄人的成绩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他也获评了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人物。大李取得跻身世界一流的研究成果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不也是团队合作创造出来的奇迹吗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2611166"/>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3549889"/>
            <a:ext cx="8128000" cy="290271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巧妇难为无米之炊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要写好议论文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素材是一定不能少的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否则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喊通篇的空话一定得不了高分。这时候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有同学就把李白、苏轼、屈原、司马迁、牛顿、霍金、居里夫人什么的通通都搬上来了。这些耳熟能详的素材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我们看了都厌烦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更何况阅了多年卷子的老师呢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所以对新颖素材的积累是一定不能少的。可以去专门买素材书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也可以借用优秀作文里面的素材。但无论怎样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素材积累不是读故事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走马观花毫无用处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不必贪数量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但一定要会用。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3455876" y="673478"/>
            <a:ext cx="2232248" cy="2876411"/>
          </a:xfrm>
          <a:prstGeom prst="rect">
            <a:avLst/>
          </a:prstGeom>
        </p:spPr>
      </p:pic>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有着五千年历史的中华文明是世界上唯一不曾中断的古老文明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靠的是什么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一部《大学》道出了其中的天机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汤之《盘铭》曰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苟日新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日日新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又日新。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《康诰》曰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作新民。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周虽旧邦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其命维新。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是故君子无所不用其极。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无所不用其极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创造了中华民族永不枯竭的生命力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中华文化是具有创新基因的。矢志创新的大李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与千千万万怀揣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的有志者一起接续着民族的智慧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中国的姿态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投入到世界创新的滚滚洪流之中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中流击水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浪遏飞舟。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数风流人物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还看大李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8313433"/>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【亮点呈现】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素材运用独到精致。一是引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开篇引述材料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简要比较了三位候选人之后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明确选定大李为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更具风采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的人物理由并亮明观点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列举出神舟飞船、阿里巴巴、高铁以及北斗卫星等中国重大创新成果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引用《大学》的观点强调中华文化中具有创新的基因。二是拓展素材。如文章列举牛顿、孙敬、苏秦、宋濂和杨时的例子证明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创新要虚心学习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刻苦专研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并回扣材料阐明大李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笃思敏学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的创新品格。三是素材典型。如文章举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感动中国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人物黄旭华的例子证明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创新要真诚团结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团队合作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的分论点。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1560773"/>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4" name="矩形 3"/>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小作者针对命题者在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上设置的陷阱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开篇即旗帜鲜明地亮出自己的选择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大李更具风采。全文按照时评文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亮明观点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由此及彼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卒章显志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的写作结构展开论述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思路清晰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实例充分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结构严谨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充分体现出作者有着较深的思想以及较强的分析评论能力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是一篇优秀的考场议论文。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4374497"/>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6" name="TextBox 40">
            <a:hlinkClick r:id="rId3" action="ppaction://hlinksldjump"/>
          </p:cNvPr>
          <p:cNvSpPr txBox="1"/>
          <p:nvPr/>
        </p:nvSpPr>
        <p:spPr>
          <a:xfrm>
            <a:off x="579928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7"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8"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9"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语文学习关系到一个人的终身发展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社会整体的语文素养关系到国家的软实力和文化自信。对于我们中学生来说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语文素养的提升主要有三条途径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课堂有效教学、课外大量阅读、社会生活实践。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从自己语文学习的体会出发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比较上述三条途径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阐述你的看法和理由。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6" name="TextBox 40">
            <a:hlinkClick r:id="rId3" action="ppaction://hlinksldjump"/>
          </p:cNvPr>
          <p:cNvSpPr txBox="1"/>
          <p:nvPr/>
        </p:nvSpPr>
        <p:spPr>
          <a:xfrm>
            <a:off x="579928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7"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8"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9"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从命题形式上看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卷作文继续采用任务驱动型材料作文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延续了给出三个既定角度要求考生完成特定语境下的思考并尝试解决问题的格局。从材料内容上看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考题更加突出比较分析的过程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凸显对考生思辨能力、思维品质的考查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高效阅读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体验实践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等概念理念的具体化。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参考立意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可在三条途径中任选一条去写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无优劣之分。如把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课堂有效学习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转化为课本、老师、教学方法、使用媒体、组织形式及评价方式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课外阅读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转化为丰富知识、开阔视野、促进交流、启迪思想、传承文化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社会生活实践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转化为做中学、做中悟、做中思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在经历中积淀、在氛围中熏陶、在生活中感悟、在挫败中成功、在体验中成长等。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5650230"/>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6" name="TextBox 40">
            <a:hlinkClick r:id="rId3" action="ppaction://hlinksldjump"/>
          </p:cNvPr>
          <p:cNvSpPr txBox="1"/>
          <p:nvPr/>
        </p:nvSpPr>
        <p:spPr>
          <a:xfrm>
            <a:off x="579928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7"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8"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9"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一是内容上要避熟求新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表达上要新颖独特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与众不同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二是要高度关注写作要求中的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体现辩证分析能力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三是突出体验色彩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从自己语文学习的体会出发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凸显素养提升的实践性。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3455470"/>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6" name="TextBox 40">
            <a:hlinkClick r:id="rId3" action="ppaction://hlinksldjump"/>
          </p:cNvPr>
          <p:cNvSpPr txBox="1"/>
          <p:nvPr/>
        </p:nvSpPr>
        <p:spPr>
          <a:xfrm>
            <a:off x="579928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7"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8"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9"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pic>
        <p:nvPicPr>
          <p:cNvPr id="2" name="图片 1"/>
          <p:cNvPicPr>
            <a:picLocks noChangeAspect="1"/>
          </p:cNvPicPr>
          <p:nvPr/>
        </p:nvPicPr>
        <p:blipFill>
          <a:blip r:embed="rId7"/>
          <a:stretch>
            <a:fillRect/>
          </a:stretch>
        </p:blipFill>
        <p:spPr>
          <a:xfrm>
            <a:off x="508000" y="1087737"/>
            <a:ext cx="8128000" cy="5283200"/>
          </a:xfrm>
          <a:prstGeom prst="rect">
            <a:avLst/>
          </a:prstGeom>
        </p:spPr>
      </p:pic>
    </p:spTree>
    <p:extLst>
      <p:ext uri="{BB962C8B-B14F-4D97-AF65-F5344CB8AC3E}">
        <p14:creationId xmlns:p14="http://schemas.microsoft.com/office/powerpoint/2010/main" val="3480420754"/>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6" name="TextBox 40">
            <a:hlinkClick r:id="rId3" action="ppaction://hlinksldjump"/>
          </p:cNvPr>
          <p:cNvSpPr txBox="1"/>
          <p:nvPr/>
        </p:nvSpPr>
        <p:spPr>
          <a:xfrm>
            <a:off x="579928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7"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8"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9"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2513599"/>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【考场佳作】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写不尽语文课堂芳菲</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情</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齐聚文房四宝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泼墨挥毫。写下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关关雎鸠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在河之洲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莫莫高山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深谷逶迤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难忘那流香的课堂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丰厚过我的语文素养。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3336551"/>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6" name="TextBox 40">
            <a:hlinkClick r:id="rId3" action="ppaction://hlinksldjump"/>
          </p:cNvPr>
          <p:cNvSpPr txBox="1"/>
          <p:nvPr/>
        </p:nvSpPr>
        <p:spPr>
          <a:xfrm>
            <a:off x="579928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7"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8"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9"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难忘的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字情结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一个秋雨绵绵、杨柳依依的秋日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小小的我在语文课堂上拿起铅笔写下了人生中的第一个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懵懂的我就深深迷上了那一道道的黑白印记。学书伊始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趴在高高的桌上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费力地握着铅笔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重复着一个个的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看着那笔迹浸入纸中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仿佛觉得是一个个精灵在纸上舞蹈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心中多了些许莫名的喜悦。后来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语文课堂上学习用毛笔写大楷小楷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蚕头燕尾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字世界出来之后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我总是很欣赏手上的斑斑墨迹并闻着墨香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恋恋不舍。曾经的那些课堂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我都记着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曾经的那些纸张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我都留着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曾经的一个个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字如一棵棵林中佳木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久久地在我的语文世界中生根发芽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二生三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三生万物。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4172157"/>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6" name="TextBox 40">
            <a:hlinkClick r:id="rId3" action="ppaction://hlinksldjump"/>
          </p:cNvPr>
          <p:cNvSpPr txBox="1"/>
          <p:nvPr/>
        </p:nvSpPr>
        <p:spPr>
          <a:xfrm>
            <a:off x="579928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7"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8"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9"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叫我如何不爱她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每当走进语文课堂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仿佛复原了历史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有时凝重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有时鲜活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是阳春白雪也好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是下里巴人也罢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她都没有胭脂粉黛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也没有娇柔妩媚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而是沉稳持重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在朴素的美中尽显典雅。偏旁部首如泉水叮咚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玉珠滚落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绝非一些仅仅代表一定声音和意义的死的符号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它们分明是些充满智慧、充满感情、善歌舞、会呼吸的、活的精灵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字词句段判天地之美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析万物之理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不仅积淀了悠久的文化传统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还凝聚着丰富的民族心理、民俗风情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语修逻文赋予我们表达意志的权利和自由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超越时空的本领与才能。语文课堂上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眉睫之前卷舒风云之色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吟咏之间吐纳珠玉之声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能够化干戈为玉帛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可以变战争为和平。使我们可以仰天长啸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壮怀激烈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能够浅吟低唱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喁喁私语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帮我们表达了爱心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助我们伸张了正义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叫我怎能不爱你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1461789"/>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会用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可以建立一个比较厚的素材本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正面整理素材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然后自己想想什么样的主题可以用到这个素材并标记下来。一段时间后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可以在本子的另一个方向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从背面开始用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对前面的素材进行第二次整理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这次的线索是主题式的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对于看到的或者自己想到的作文题目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其实就是论点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想想可以用哪些素材来写。这样对素材两遍积累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再加上时常翻看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就基本会用了。然而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此过程虽然效果不错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但是烦琐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需要长时间积累。所以刚刚提到的本子上的素材不要太多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挑那些自己觉得好的喜欢的能用到的再整理上去。其实真到高考作文中用上的也就几个大素材和几个可以一句话带过的素材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记太多素材反而难以驾驭并且容易遗忘。重点在于精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只要无论什么话题都能有三个素材支撑自己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足矣。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北京大学　董轶涵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5180075"/>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6" name="TextBox 40">
            <a:hlinkClick r:id="rId3" action="ppaction://hlinksldjump"/>
          </p:cNvPr>
          <p:cNvSpPr txBox="1"/>
          <p:nvPr/>
        </p:nvSpPr>
        <p:spPr>
          <a:xfrm>
            <a:off x="579928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7"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8"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9"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十年语文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如花解语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从一个个的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字到经典名篇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安闲的语文课堂教我字字相析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如花解语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教我哲思理趣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家国情怀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教我端正生活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大气做人。它既记录了我在语文课堂的成长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也见证了我在语文素养上的跨越。陶渊明孤云独去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李太白梦游天姥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苏东坡赤壁酹月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朱自清荷塘漫步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语文课堂的学习使我品到了自然的水流花开与生命的喜乐哀愁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明白了山川草木中藏尽了人世的窈窕美意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姜太公直钩垂钓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曹孟德横槊赋诗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岳武穆精忠报国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毛润之指点江山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语文让我领教了风流人物的慷慨与霸气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懂得了以天下为己任的担当与荣光。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一砚。我会用手中的笔不停地写下去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写好每个字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写好每段人生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用既得的语文素养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坦然面对自己的生命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书写自己的灵魂。但只恐写得下重帘不卷留墨韵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写不尽语文课堂芳菲情。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8728636"/>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6" name="TextBox 40">
            <a:hlinkClick r:id="rId3" action="ppaction://hlinksldjump"/>
          </p:cNvPr>
          <p:cNvSpPr txBox="1"/>
          <p:nvPr/>
        </p:nvSpPr>
        <p:spPr>
          <a:xfrm>
            <a:off x="579928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7"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8"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9"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亮点呈现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一是选材独到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内蕴深厚。本文精心选取语文素养中的偏旁部首、字词句篇、语修逻文、哲思理趣、家国情怀等作为语文课堂学习基点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尤其对小学刚学的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字进行了特写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一生二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二生三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三生万物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提升素养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水到渠成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巧用哲学思想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内蕴深厚。二是排比用例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对仗工整。作者举例时极尽排比对偶之能事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在第二小节中隔句散对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舒缓流畅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第三小节将八位名人事迹分成两组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组内排比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气势恢宏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说服力强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充分表现了高深的语文素养。三是标题醒目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结构严谨。结构上以文房四宝打头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以笔墨纸砚结尾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用三个小标题分层述说课堂学习之于语文素养的作用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层层递进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思路清晰。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983133"/>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3"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2" name="TextBox 3">
            <a:hlinkClick r:id="rId6"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7"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991466"/>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清朝万斯同《与钱汉臣书》云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读尽天下之书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尽通古今之事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然后可以放笔为文。如此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才会有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笼天地于形内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挫万物于笔端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的效果。那么素材又从哪里来呢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一是与日月对话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拥山川入怀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二是与民生同步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与生活接轨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三是取自教材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源自文本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四是与先贤坐论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与大师共语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五是与科学衔接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与人文同行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六是素材弱水三千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只取一瓢饮。作文不仅要有材料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更要合理选择与恰当运用。有句话说得好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文章做到极处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无有他奇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只是恰好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人品做到极处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无有他异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只是本然。素材也是如此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契合、典型、新颖而已。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90454690"/>
              </p:ext>
            </p:extLst>
          </p:nvPr>
        </p:nvGraphicFramePr>
        <p:xfrm>
          <a:off x="508000" y="4437112"/>
          <a:ext cx="8128000" cy="1717705"/>
        </p:xfrm>
        <a:graphic>
          <a:graphicData uri="http://schemas.openxmlformats.org/presentationml/2006/ole">
            <mc:AlternateContent xmlns:mc="http://schemas.openxmlformats.org/markup-compatibility/2006">
              <mc:Choice xmlns:v="urn:schemas-microsoft-com:vml" Requires="v">
                <p:oleObj spid="_x0000_s2062" name="文档" r:id="rId8" imgW="3839157" imgH="810505" progId="Word.Document.12">
                  <p:embed/>
                </p:oleObj>
              </mc:Choice>
              <mc:Fallback>
                <p:oleObj name="文档" r:id="rId8" imgW="3839157" imgH="810505" progId="Word.Document.12">
                  <p:embed/>
                  <p:pic>
                    <p:nvPicPr>
                      <p:cNvPr id="0" name=""/>
                      <p:cNvPicPr/>
                      <p:nvPr/>
                    </p:nvPicPr>
                    <p:blipFill>
                      <a:blip r:embed="rId9"/>
                      <a:stretch>
                        <a:fillRect/>
                      </a:stretch>
                    </p:blipFill>
                    <p:spPr>
                      <a:xfrm>
                        <a:off x="508000" y="4437112"/>
                        <a:ext cx="8128000" cy="1717705"/>
                      </a:xfrm>
                      <a:prstGeom prst="rect">
                        <a:avLst/>
                      </a:prstGeom>
                    </p:spPr>
                  </p:pic>
                </p:oleObj>
              </mc:Fallback>
            </mc:AlternateContent>
          </a:graphicData>
        </a:graphic>
      </p:graphicFrame>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3"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2" name="TextBox 3">
            <a:hlinkClick r:id="rId6"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7"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3876136" y="985892"/>
            <a:ext cx="1391727" cy="458202"/>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21430493"/>
              </p:ext>
            </p:extLst>
          </p:nvPr>
        </p:nvGraphicFramePr>
        <p:xfrm>
          <a:off x="508000" y="1484461"/>
          <a:ext cx="8128000" cy="5297742"/>
        </p:xfrm>
        <a:graphic>
          <a:graphicData uri="http://schemas.openxmlformats.org/presentationml/2006/ole">
            <mc:AlternateContent xmlns:mc="http://schemas.openxmlformats.org/markup-compatibility/2006">
              <mc:Choice xmlns:v="urn:schemas-microsoft-com:vml" Requires="v">
                <p:oleObj spid="_x0000_s8197" name="文档" r:id="rId8" imgW="3948631" imgH="2572659" progId="Word.Document.12">
                  <p:embed/>
                </p:oleObj>
              </mc:Choice>
              <mc:Fallback>
                <p:oleObj name="文档" r:id="rId8" imgW="3948631" imgH="2572659" progId="Word.Document.12">
                  <p:embed/>
                  <p:pic>
                    <p:nvPicPr>
                      <p:cNvPr id="0" name=""/>
                      <p:cNvPicPr/>
                      <p:nvPr/>
                    </p:nvPicPr>
                    <p:blipFill>
                      <a:blip r:embed="rId9"/>
                      <a:stretch>
                        <a:fillRect/>
                      </a:stretch>
                    </p:blipFill>
                    <p:spPr>
                      <a:xfrm>
                        <a:off x="508000" y="1484461"/>
                        <a:ext cx="8128000" cy="5297742"/>
                      </a:xfrm>
                      <a:prstGeom prst="rect">
                        <a:avLst/>
                      </a:prstGeom>
                    </p:spPr>
                  </p:pic>
                </p:oleObj>
              </mc:Fallback>
            </mc:AlternateContent>
          </a:graphicData>
        </a:graphic>
      </p:graphicFrame>
    </p:spTree>
    <p:extLst>
      <p:ext uri="{BB962C8B-B14F-4D97-AF65-F5344CB8AC3E}">
        <p14:creationId xmlns:p14="http://schemas.microsoft.com/office/powerpoint/2010/main" val="143196774"/>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3"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2" name="TextBox 3">
            <a:hlinkClick r:id="rId6"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7"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graphicFrame>
        <p:nvGraphicFramePr>
          <p:cNvPr id="2" name="对象 1"/>
          <p:cNvGraphicFramePr>
            <a:graphicFrameLocks noChangeAspect="1"/>
          </p:cNvGraphicFramePr>
          <p:nvPr>
            <p:extLst>
              <p:ext uri="{D42A27DB-BD31-4B8C-83A1-F6EECF244321}">
                <p14:modId xmlns:p14="http://schemas.microsoft.com/office/powerpoint/2010/main" val="2999203655"/>
              </p:ext>
            </p:extLst>
          </p:nvPr>
        </p:nvGraphicFramePr>
        <p:xfrm>
          <a:off x="508000" y="1031954"/>
          <a:ext cx="8128000" cy="6033086"/>
        </p:xfrm>
        <a:graphic>
          <a:graphicData uri="http://schemas.openxmlformats.org/presentationml/2006/ole">
            <mc:AlternateContent xmlns:mc="http://schemas.openxmlformats.org/markup-compatibility/2006">
              <mc:Choice xmlns:v="urn:schemas-microsoft-com:vml" Requires="v">
                <p:oleObj spid="_x0000_s9221" name="文档" r:id="rId8" imgW="3948631" imgH="2931283" progId="Word.Document.12">
                  <p:embed/>
                </p:oleObj>
              </mc:Choice>
              <mc:Fallback>
                <p:oleObj name="文档" r:id="rId8" imgW="3948631" imgH="2931283" progId="Word.Document.12">
                  <p:embed/>
                  <p:pic>
                    <p:nvPicPr>
                      <p:cNvPr id="0" name=""/>
                      <p:cNvPicPr/>
                      <p:nvPr/>
                    </p:nvPicPr>
                    <p:blipFill>
                      <a:blip r:embed="rId9"/>
                      <a:stretch>
                        <a:fillRect/>
                      </a:stretch>
                    </p:blipFill>
                    <p:spPr>
                      <a:xfrm>
                        <a:off x="508000" y="1031954"/>
                        <a:ext cx="8128000" cy="6033086"/>
                      </a:xfrm>
                      <a:prstGeom prst="rect">
                        <a:avLst/>
                      </a:prstGeom>
                    </p:spPr>
                  </p:pic>
                </p:oleObj>
              </mc:Fallback>
            </mc:AlternateContent>
          </a:graphicData>
        </a:graphic>
      </p:graphicFrame>
    </p:spTree>
    <p:extLst>
      <p:ext uri="{BB962C8B-B14F-4D97-AF65-F5344CB8AC3E}">
        <p14:creationId xmlns:p14="http://schemas.microsoft.com/office/powerpoint/2010/main" val="1746995026"/>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在于积累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在于合宜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在于联想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在于比附。首先要锁定素材源泉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素材取之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山川物象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自然风月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鲜活现实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灵动人生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史学宝库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国学传承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诗词文赋。其次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要求合宜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恰当最好。所谓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就是与题旨相合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与文体相宜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与观点统一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与主流合拍。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2673079"/>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984789"/>
            <a:ext cx="8128000" cy="533492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生存还是毁灭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这是一个永恒的选择题。以至于到最后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我们成为什么样的人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可能不在于我们的能力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而在于我们的选择。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选择无处不在。面朝大海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春暖花开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是海子的选择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人不是生来被打败的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是海明威的选择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人固有一死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或重于泰山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或轻于鸿毛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是司马迁的选择。你会看到的是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徐静蕾选择了挑战和变化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秦玥飞选择了希望的田野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红丝带校长郭小平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选择了呵护与守望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最让我感动的是麦家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曾经叛逆的他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如今面对叛逆的儿子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选择了理解和宽容。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选择是一次又一次自我重塑的过程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让我们不断地成长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不断地完善。如果说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人生是一次不断选择的旅程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那么当千帆阅尽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最终留下的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就是一片属于自己的独一无二的风景。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选择》开场白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8895958"/>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人这辈子要遇到很多很多个第一次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像刘震云第一次给《安徽文学》投稿拿到了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多块钱的稿费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立马就去请女朋友吃饭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许镜清老人第一次在人民大会堂拥有了属于他自己的音乐会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但是为了这一天他等了三十年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王学圻二十年前就已经当导演了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但是这部电影拍到最后就剩下了三个人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让他欲哭无泪。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这都是非常难忘而宝贵的第一次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因为它们意味着我们的成长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就像作家汪曾祺说的人的第一次往往需要勇气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但是第一次往往也会有意想不到的收获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因为第一次是探索是挑战是机遇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所以说你的人生拥有越多的第一次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也意味着我们的人生越丰富越多彩。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我们的一生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会经历许多的第一次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难忘而又宝贵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它意味着我们的成长。其实细想来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每一个人都是在第一次过自己的人生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这条不能回头的人生道路上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正是许多不可复制的第一次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让我们从昨天走到今天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走向未来。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选择》开场白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5485091"/>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告别是一种心情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告别也是一种决定。南飞的大雁是对北方寒冷的告别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秋天的落叶是对炎热夏天的告别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雨季是对干旱的告别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彩虹是对风雨的告别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山重水复后的柳暗花明是对迷失的告别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晚风拂柳笛声残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夕阳山外山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海内存知己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天涯若比邻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是豪迈的告别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每一次的告别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都有一个故事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或激情燃烧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或凄美动人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或惊心动魄。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告别不是遗忘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而是转身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告别不是放弃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我们最终都要远行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最终都要与稚嫩的自己告别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告别是同向成长的苦行之路。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山盟虽在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锦书难托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这是陆游和唐琬之间痛彻心扉的告别。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我和谁都不争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和谁争我都不屑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我的双手烤着生命之火取暖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火萎了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我也准备走了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这是杨绛先生平静超然地和这个世界告别。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1360583"/>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人这一生早晚会遭遇告别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告别让我们成长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学会告别让我们成熟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而无论是主动地选择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还是被动地面对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告别多少有些伤感。但是告别也蕴藏着希望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每一段告别的背后都有故事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一段又一段的告别构成了人间百态。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告别》开场白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6263778"/>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考场作文素材立足于作文发展等级的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一曰材料丰富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二曰论据充实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三曰形象丰满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四曰意境深远。其中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更应引起考生的重视。就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暗含三个要求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一是精当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即文章所选的材料无论从年代、国别、阶层、地位、个性、领域等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都有一定的代表性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二是新颖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即新颖独特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要求所选的材料避免陈旧、泛化、俗套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能让人耳目一新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三是严格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即围绕中心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选材要严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挖掘要深。司马相如曾说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驰骛乎兼容并包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而勤思乎参天贰地。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意思是说写文章取材要广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要包容天地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思虑要深。阅卷老师也用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有味道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作为好文章的评判标准。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984789"/>
            <a:ext cx="8128000" cy="533492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方为私家菜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新颖、鲜活为考场作文夺人眼球的撒手锏。当下现实中的人物、事件或者现象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它源于现实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是具有鲜明时代气息的新景象、新理念、新风尚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能够反映社会热点与焦点。考试时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因其反映社会新貌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唱响时代乐章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更易给阅卷老师强大的视觉冲击力和震撼力。它包括三层内涵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一是时序新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是最近发生的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精心采撷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可令人眼前一亮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项中的麦家、秦玥飞、郭小平均属时序之新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二是视角新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即对耳熟能详的素材从不同视角进行别样解读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南飞的大雁是对北方寒冷的告别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秋天的落叶是对炎热夏天的告别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雨季是对干旱的告别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彩虹是对风雨的告别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山重水复后的柳暗花明是对迷失的告别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晚风拂柳笛声残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夕阳山外山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海内存知己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天涯若比邻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是豪迈的告别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确有窾坎镗鞳之效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三是见解新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对生活现象或场景、镜头等作出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别样的解读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令人茅塞顿开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醍醐灌顶。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3859243"/>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当大豆以本色登场时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即便富含蛋白质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也依旧不受欢迎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而当大豆受到盐卤点化时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它理智地选择了改变自己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它的营养受人青睐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它的可塑性让人喜欢。同样是豆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前者不受待见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后者却成了餐桌上的宠儿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这突变的根源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就是它选择了改变。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莫言是农村孩子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因家庭贫困而很早辍学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但仅有小学文化的他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凭着对文学的热爱一直努力着。他不满足于当一个放羊娃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而是竭力用读书来充实自己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最终成为了文学大家。试想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虽然他拥有文学家的天赋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但若只甘心放羊而不改变自己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也就绝不会有今天的成就。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《改变自己》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250803"/>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莫言获得诺贝尔文学奖后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全国掀起一阵莫言热。而莫言本人在开完一场新闻发布会后便消失在大众的视线中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安静地创作新作品。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莫言便是那只处在人迹罕至的山洞中的美丽蝴蝶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人们借诺奖发现了这只蝴蝶。正如蝴蝶选择的是退居山洞深处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莫言选择了远离公众。因为只有那样的安静环境才适合这些美丽的精灵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适合莫言本人。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非宁静无以致远。伟人正是懂得寻找宁静才能够成功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而成功也必青睐内心安宁之人。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《非宁静无以致远》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9129738"/>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同一个莫言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角度变换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就可适应多个立意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阐释多个题目。片段一侧重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我们没有理由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更没借口选择妥协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我们要做的就是改变自己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其理由是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虽然他拥有文学家的天赋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但若只甘心放羊而不改变自己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也就绝不会有今天的成就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。一段假设推理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成就严密的论证。片段二用来佐证的是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成功必青睐内心安宁之人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作者独辟蹊径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出语惊人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细想之下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又在意料之中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在我看来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莫言便是那只处在人迹罕至的山洞中的美丽蝴蝶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勾连观点与素材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尽显作者运思的机巧与慧心。两段文字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各有千秋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皆能自圆其说。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7578439"/>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转视角一材多用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宋朝诗人杨万里曾说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作文如治兵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择械不如择卒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择卒不如择将。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素材确实重要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但选择运用素材的恰当角度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更为有效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更为实用。某些看似与作文题关联不大的材料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通过变通与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搭桥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尤其是材料富有多义、多向、多层、多维的特征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更使得材料具有一材多用的潜质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是考场觅取素材的捷径。一是透析材料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确定解读视角。就材料而言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故事类素材的角度由故事的对象数量确定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有几个人物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就有几个角度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言论型材料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则由言论的组成确定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有几种言论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就有几个解读视角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现象类素材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则由立足点确定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有几个立足点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就有几个视角。比如《兰亭集序》就可以从生命观、民俗风情、自然与人文关系等角度解读。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2853223"/>
      </p:ext>
    </p:extLst>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二是变换角度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一材多用。同一则素材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则运用各异。如《廉颇蔺相如列传》中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赵王唯才是举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不拘一格选拔人才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委门客出身的蔺相如以出使重任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值得褒赞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廉颇在爱国上堪与蔺相如比肩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如他送赵王去渑池时说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三十日不还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则请立太子为王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以绝秦望。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忠君谋国之情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跃然纸上。三是横向比附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成就一材多用。作文素材的多用与否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取决于视角的变化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也取决于思维方向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可纵向挖掘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上做文章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可横向比附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由此及彼联想。如《五人墓碑记》中的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匹夫有重于社稷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与《曹刿论战》中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肉食者鄙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横向联想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则可论证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天下兴亡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匹夫有责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草根创造历史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8065103"/>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9" name="矩形 8"/>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河南中原六校联考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不知注意到没有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银行的大客户往往为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在办理业务时可以直接站在队伍的前列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医院设有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可以让某些患者在看病、入院、抓药时一路畅通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售楼部将提前交款的客户也定义为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客户可以优先选房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针对各行各业普遍存在的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你有什么看法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字的文章。自选角度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除诗歌外文体自选。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5125612"/>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2992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本题是任务驱动型材料作文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考生需要完成的写作任务十分明确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就是针对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发表看法。可大致有以下思路。一是赞同其是公平的。因为这些客户多付了钱或提前付了钱或为本机构做出了大贡献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自然要节省点儿时间得到方便。二是反对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这种制度有违公平原则。这些客户仅仅因为多付了些钱或提前付了钱等原因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就可以光明正大、堂而皇之地站在队伍的前列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这直接告诉人们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只要有了钱就可以高人一等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就可以享受便利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就有一种超越一般人的优越感。三是辩证地看待公平。世界上没有绝对的公平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只有相对的公平。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用户拥有一定的特权符合商品交易的原则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这当然是公平的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但以这种形式在公共领域消费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显然又造成了对其他人的不公平。四是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客户与社会文明</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0926994"/>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9" name="矩形 8"/>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一个社会的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客户越多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在一定程度上既说明了这个社会的服务意识很强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但同时也说明了这个社会的特权阶层很多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拥有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身份视情况运用之而不是时时刻刻运用之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这不仅体现了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客户本身的个人素养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更折射出了一个社会的文明程度。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1679507"/>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9" name="矩形 8"/>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素材链接</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名言素材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公天下之身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公天下之物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其唯至人矣。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人人相亲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人人平等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天下为公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是谓大同。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康有为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公正是赏罚分明者的美德。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亚里士多德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同一的太阳照着他的宫殿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也不曾避过了我们的草屋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日光是一视同仁。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莎士比亚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热点素材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韩国法院于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日凌晨决定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批准拘捕前总统朴槿惠。朴槿惠由此成为韩国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年建立逮捕必要性审查制度以来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首位受审并被批捕的前总统。朴槿惠以亲信干政、收受贿赂、滥用职权等被控。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7252412"/>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巧挫万物于笔端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今年是我国恢复高考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高考为国选材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推动了教育改革与社会进步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取得了举世瞩目的成就。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高考激扬梦想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凝聚着几代青年的集体记忆与个人情感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饱含着无数家庭的泪珠汗水与笑语欢声。想当年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的高考标志着一个时代的拐点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你正与全国千万考生一起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的高考考场上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我看高考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我的高考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为副标题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写一篇文章。要求选好角度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申奥大使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李妮娜在鸟巢办奢华婚礼引热议。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国家体育场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鸟巢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迎来了它运营以来的首场婚礼。据鸟巢运营方介绍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雪上公主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之称的中国女子自由式滑雪空中技巧世界冠军李妮娜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曾经参加过四届冬季奥运会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在鸟巢大力推广大众冰雪健身活动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与奥运和鸟巢有着不解之缘。其作为申冬奥形象大使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为了不耽误冬奥申办的进程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将原本计划于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年举办的婚礼推迟至今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因此能够在鸟巢内完婚以给予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补偿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。鸟巢是一个公共文化场所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其首要特征是公共性、开放性。李妮娜在鸟巢办奢华婚礼引热议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是人们对公共资源如何公平利用的质疑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因为公共资源不是个别人予取予求的囊中物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任何超越规矩的行为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哪怕是包裹着漂亮的理由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依然是对社会公平的冒犯。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2895287"/>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校长拒绝劝退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熊孩子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。南京一小学门口近日聚集了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多位家长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希望班上的一个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熊孩子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离开。这些家长所说的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熊孩子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昊昊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在学校经常把同班同学打得头破血流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上课的时候还把同学的书撕掉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课堂上还随意吵闹、跳绳、跳舞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昊昊还在学校掀女同学的裙子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女同学回到家哭着闹着不想再去学校。面对家长们的请求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该校女校长坚持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不抛弃、不放弃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三度落泪拒绝了家长们的要求。家长集体要求劝退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熊孩子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的心情可以理解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但也暴露出了这些家长法律意识的淡薄。劝退了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熊孩子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自家孩子的权益似乎得到了保障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但同时也剥夺了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熊孩子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受教育的权利。如果校长真的同意家长的请求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那么将会有许多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熊孩子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被劝退。所以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我们应该为校长的拒绝点赞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因为其守住了教育的底线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保证了教育的公平。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5391934"/>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广西南宁、桂林、柳州十二校联考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《中国青年报》曾刊登了一篇题为《妈妈给我买了一双耐克的球鞋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学校就取消了我的贫困生助学金》的文章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引起网友激烈讨论。文章讲述了一位大学贫困生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因为一双耐克球鞋被同学举报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失去了贫困生助学金。这双球鞋是他妈妈省吃俭用几个月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花了五百元钱买的。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贫困生还高消费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容易让人质疑其贫困生的身份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贫困生不应该总比别人低一头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这背后其实折射出人们对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精准扶助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问题的焦虑。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对于这件事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你有什么思考和认识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请写一篇作文。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9762912"/>
      </p:ext>
    </p:extLst>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这个事件背后是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贫困生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造假顽症。可以立足材料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针对公众认为反常的情况会抱有一种本能的怀疑。从中引申出背后的造假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而令公众焦虑的其实是造假问题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并可叩问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是什么让贫困生受到误伤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贫困生有一双耐克鞋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从感情上可以理解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学校方取消其贫困生资格看似简单粗暴了点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但从学校这个角度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还要兼顾一个公平的问题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毕竟穿着一双五百多元耐克鞋的贫困生很容易引起别人质疑。从这个角度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可以写学校与社会更应想出一些精准帮扶的办法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既避免不贫困的人假冒贫困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又尽可能不误伤真正的贫困生。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9798032"/>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人们心目中对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贫困生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有着习惯性偏见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贫困生就应该有贫困生的样子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可是这个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到底是什么样的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是不是还停留在衣着朴素、吃穿俭省、沉默低调等印象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家长对孩子的爱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并不会因家庭困难而减弱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甚至许多贫困家长还会有一种自己怎么吃苦都不能亏待孩子的朴素心理。所以习惯性偏见不但对孩子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对其父母也是一种伤害。所以可以写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对贫困生的偏见可以休矣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贫困生究竟应该是什么样子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5790293"/>
      </p:ext>
    </p:extLst>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208790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素材链接</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人未必尽诚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己则独诚矣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疑人者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人未必皆诈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己则先诈矣。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《菜根谭》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这则素材可以用在人们对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贫困生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有偏见这个角度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因为有偏见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所以看到有一双耐克鞋就怀疑是造假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这体现了这种偏见的危害性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没有证据就怀疑人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在当今时代是不利于建设和谐社会的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4409960"/>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人人生而平等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造物主赋予他们若干不可让与的权利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其中包括生存权、自由权和追求幸福的权利。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美国《独立宣言》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不同时间不同空间不同种群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幸福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的具体内涵自然是不同的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但追求更好的生活、更幸福的权利却是普遍的。这体现了社会发展的必然趋势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也与我们正处于这个变化巨大的时代相适应。中国梦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说到底是无数个人的梦汇聚而成的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人人追求幸福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我们的国家、民族自然就能达到幸福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371146"/>
      </p:ext>
    </p:extLst>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我健康的赤足是一面清脆的鼓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在这个雨季敲打着春天的胸脯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没有华丽的鞋子又有什么关系啊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谁说此刻的我不够幸福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乔叶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这个素材说的是生活欲求简单会让心灵更幸福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但这是在当事人自己选择的情况下才能有效果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如果是他人硬要以此为标准来要求别人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就有点强加于人的嫌疑了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就令人反感了。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世易时移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变法宜矣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譬之若良医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病万变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药亦万变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病变而药不变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向之寿民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今为殇子矣。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《吕氏春秋》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偏见是一种习惯性的思维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也可以说是一种刻板效应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这种思维较之现实往往有相当的滞后性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不能做到与时俱进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所以选素材时可以从这个方面入手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体现情随事迁、与时俱进的重要性。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8965139"/>
      </p:ext>
    </p:extLst>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山东名校联盟三模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某中学的学生在月考光荣榜上写上了奇趣标语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瞬间变网红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不少网友对此津津乐道。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学生小周写在光荣榜上的话是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支持金州勇士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他解释说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这个球队是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NBA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最强的球队而且创造了历史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他认为高三要有这种拼搏精神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鼓励自己去前进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去努力。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小郭的标语是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两边的都比我强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颇耐人寻味。他说自己上光荣榜的次数并不多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而且当时没有什么特别想说的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那就看看我旁边的人怎么说吧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小王同学写上了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广告位招租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被网友大赞有商业头脑。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对于以上三条标语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你最欣赏哪一条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请说说你的意见和看法。要求选好角度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7346410"/>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学生小周写在光荣榜上的话是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支持金州勇士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据说这个球队是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NBA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最强的球队而且创造了历史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他认为高三要有这种拼搏精神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鼓励自己去前进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可见小周是个积极进取的人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繁重的学业之余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他能关注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NBA,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一为爱好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一为调节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可见他不死读书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兴趣广泛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我们可以写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拼搏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励志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勤奋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等话题。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小郭的标语是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两边的都比我强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意蕴丰富。能上光荣榜的人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基本为学霸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小郭谦虚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他将自己看作一个平凡人而非学霸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他愿意向别人学习。所以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我们可写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低调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榜样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等话题。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小王同学写上了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广告位招租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被网友大赞有商业头脑。他的标语虽然在别人看来有些不可思议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但对于他自己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不是循规蹈矩的复制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也不是矫揉造作的作秀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而是一种充满个性的表达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能够紧跟时代潮流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具有独特的角度与眼光。所以可以写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幽默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潮流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等话题。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2017890"/>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年是恢复高考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以此命题显然着意于引导考生在社会历史的大背景下审视个人发展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激励一代青年将个人理想融入国家和民族的事业。直接写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一方面是要启发考生在宏观语境中聚焦个人经验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的独特体会和理解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呈现他们的酸甜苦辣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尤其是勤学奋进中的豪迈之情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更是要带动全社会站在国家战略的高度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展望未来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理性探索高考的改革之路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也由此感悟古今融通和传统的继承与创新性发展等重大问题。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9439878"/>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素材链接</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在美国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有一个人在一年之中的每一天里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几乎都做着同一件事。天刚放亮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就伏在打字机前开始一天的写作。他就是斯蒂芬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金。斯蒂芬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金的经历十分坎坷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曾经潦倒得连电话费都交不出。后来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他成了世界上著名的恐怖小说大师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整天稿约不断。但出名后他每天仍然在勤奋的创作中度过。勤奋给他带来的是永不枯竭的灵感。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这个素材是一个典型的人物素材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拼搏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励志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勤奋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等话题。大家虽然对斯蒂芬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金较熟悉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但对他的勤奋程度与方式并不清楚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所以本事例具有新颖性和吸引力。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705727"/>
      </p:ext>
    </p:extLst>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卫国一位使者向子贡了解孔子弟子的情况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子贡就介绍好学不倦的颜回、勇敢无畏的子路、多才多艺的冉求、节操高尚的曾参等同学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唯独没有谈自己。后来孔子知道了这件事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高兴地对子贡说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你已经有知人之明了。知人之明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方能有自知之明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有自知之明的人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才能有大作为啊。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子贡施礼谢了老师的夸奖。孔子进一步对子贡说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你知道了谦虚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那谦虚的实质是什么呢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孔子不等子贡回答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就像大地一样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大地不比什么都低吗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但大地挖深了就涌出泉水来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播了种就长出五谷来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草木生长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鸟兽繁衍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所有的生命都来自大地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所有的死亡都回归大地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大地无所不包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无所不容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养育万物而从没听过它说什么。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子贡听了连连点头。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这则素材是正面的经典素材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适合用于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低调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榜样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等话题。子贡介绍颜回、子路、冉求、曾参的各自特长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唯独不谈自己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孔子表扬他的谦虚低调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并借此阐述了谦虚的实质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很有教育意义。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8522179"/>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创新素材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在德国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有一个造纸工人在生产纸张时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不小心弄错了配方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生产出了一批不能书写的废纸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因而被老板解雇。正在他灰心丧气、愁眉不展时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他的一位朋友劝他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任何事情都有两面性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你不妨变换一种思路看看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也许能从错误中找到有用的东西来。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他发现这批纸的吸水性能相当好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可以吸干家庭器具上的水分。接着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他把纸切成小块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吸水纸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拿到市场去卖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竟然十分畅销。后来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他申请了专利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独家生产吸水纸发了大财。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这则素材所体现的思想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适合用于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潮流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等话题。本素材体现出面对失误时的灵活变通、有眼光和创新意识。有创新才有发展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有发展才能成功。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4527734"/>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四川南充三检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香港四大才子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之一的蔡澜到印度深山拍外景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杀青那天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剧组破例大肆庆祝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蔡澜忽然极想吃鱼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哪知道厨师一生住山上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不知鱼为何物。蔡澜摇摇头说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如此美味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不懂真可惜。厨师耸耸肩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有什么值得可惜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蔡澜点头称是。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这则材料引发了你哪些思考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请自选角度写一篇不少于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2572212"/>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一是从蔡澜的角度。可以抓住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真可惜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可以立意为既视不知为可惜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就那就去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追求未知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保持对外界的好奇心。人需要走出去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才能知道世界有多大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才能学到更多的东西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才能变得更博大。二是从厨师的角度。可以抓住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有什么可惜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。因为材料中没有明确材料编写者的情感倾向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既可以肯定厨师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也可以否定厨师。</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从肯定厨师的角度来看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可以提取立意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承认既定的事实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心态平和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不要因为别人的观点而左右了自己的心境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学会放下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学会面对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直面事实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不追悔过去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放眼现在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人生因淡定而从容圆满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保持淡定的心态。</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从否定厨师的角度来看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可以提取立意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人在不知可惜中失去动力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逐渐退化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因循守旧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不思进取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拒绝尝试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拒绝接受新事物等。三是综合角度。可以立意为让心灵变得简单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简单会让我们生活变得轻松。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的心态是对当今某些人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穷奢极欲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拨乱反正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惜可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人生不应因缺少而可惜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更重要的是要珍惜可以拥有的。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3835410"/>
      </p:ext>
    </p:extLst>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9" name="矩形 8"/>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素材链接</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三月暖风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开却好花无限了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当年丛下落纷纷。最愁人。长安多少利名身。若有一杯香桂酒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莫辞花下醉芳茵。且留春。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晏殊《酒泉子》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运用范例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晏殊仕途一生都伴随着党争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宋真宗时寇准和丁渭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仁宗时吕夷简和范仲淹。晏殊正身处其间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一生如履薄冰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但还是三次遭贬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于是在晏殊的作品中人生苦短、及时行乐便成了主旋律。然而这一思想又与淡泊功利、乐天知命常常绞在一起。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三月暖风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开却好花无限了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当年丛下落纷纷。最愁人。长安多少利名身。若有一杯香桂酒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莫辞花下醉芳茵。且留春。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暮春花谢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感人生之易逝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名利之虚逐。晏公以奉儒守官者视之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乐天知命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而以道心法眼观之则安之若命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在这不圆满的人生中追求圆满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这缺憾让其人生呈现出别样的圆满。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6460210"/>
      </p:ext>
    </p:extLst>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哈姆莱特说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即使身处果壳之中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我仍自以为是无限宇宙之王。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运用范例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王樊志说人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身如圈里羊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果壳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都是人无法避免的。一个人由于时间、精力有限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总有很多事无法知道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很多地方无法到达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人就像被困在一个果壳中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只能看到很小的一部分有限的世界。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她似乎无处不在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每天从清晨到深夜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伴随着细棉布裙柔和的窸窣声一直四处忙碌。全亏了她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那泥土夯平的地面、未经粉刷的泥墙和自制的粗木家具才永远一尘不染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旧箱子里存放的衣服才永远散发着罗勒的淡淡香气。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《百年孤独》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0853185"/>
      </p:ext>
    </p:extLst>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运用范例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《百年孤独》中的老祖母乌尔苏拉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可谓是全族人的精神支柱。她的力量就在于日常生活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就来源于日常琐事。当香蕉公司来到马孔多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全镇的人争相围观时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只有她不为所动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仍然平静地做着手中的事情。这就是对自己生活的珍视。正是由于这种珍视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其他的被外界灯红酒绿、戎马军旅的生活吸引的孩子才一次次回到她身边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享受那一种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生活在此处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的安宁与祥和。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6306879"/>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山东青岛一模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根据自己的感悟和联想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一个孩子把一勺盐倒入一杯水中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惊奇地发现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盐一会儿不见了。父亲告诉他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盐没有消失。不信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你尝尝。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孩子舀了一勺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咸的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再舀一勺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还是咸的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到了最后一滴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还是咸的。父亲说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你虽然找不到盐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可盐早已无处不在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你能感受到它的真实存在。这世上的许多现象和道理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就和它一样。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选准角度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除诗歌外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文体不限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文体特征鲜明。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0646712"/>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应抓住本则材料的关键句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你虽然找不到盐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可盐早已无处不在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你能感受到它的真实存在。这世上的许多现象和道理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就和它一样。材料中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盐消弥于水中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化为无形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世上哪些现象和道理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和盐一样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看不到它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却无处不在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依然在发挥作用呢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有哪些东西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会以无形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或抽象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的方式存在并发生影响呢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联想类比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从大处着眼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诸如优秀传统文化的存在与影响、中西文化的逐渐融合、爱国情感的培育、公民意识法制观念的形成、社会道德风俗的变迁等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甚至是对中国哲学智慧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大道无形等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从小处看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从小处落笔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可选择亲人间的爱、个人品格的塑造、语文素养形成等等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这些都是以化有形为无形的方式渐染熏陶影响改变着我们。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8237145"/>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4" name="矩形 3"/>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试题材料意在引导考生洞悉材料自身的内在关联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如为国选才与社会进步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时代转折点与国家走势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个人奋斗与家庭期许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历史沉思与当下使命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集体记忆与个人情感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考生更要关注题目的具体指令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我看高考</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我的高考</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为副标题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写一篇文章。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不同于一般的材料作文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聚焦审视与表达的主体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目的在于唤醒考生的直接经验与间接经验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为考生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作文立意提供支架。考生对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的构思定位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既可写实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亦可虚构。可供选择的两个副标题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为考生在不同文体上的选择预留了写作空间。这样的架构利于考生思想的表达、经历的叙述与情感的抒发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利于考生完成边界清晰且能自由发挥的理想写作。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395811"/>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【参考立意】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一是许多美好的事物虽然看不到它原来的样子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但其内在特性已融入到我们的生活中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融入到我们的精神世界中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并时时对我们起到积极的作用。因此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不要否定、忽视它的存在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要学会发现、感受、珍惜它。如传统文化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人类的宝贵财富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生活中的亲情、友情等等。二是不要只关注那些有形的、眼前的、表面的东西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更应关注那些无形的、长远的、内在的修养、美德、习惯、品质等东西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它们总会在某个时刻对我们的人生发展起到积极的促进作用。三是一个人在追求辉煌的道路上所付出的心血和努力不会白费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它们也许一时看不到效果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但总会在某个时刻、环境场合中产生积极的作用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结出丰硕的成果。因此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要积极不懈地付出、奋斗。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876794"/>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4" name="矩形 3"/>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【高手警示】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若选择以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我看高考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为副标题写作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须从标题的拟定开始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就聚焦对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的看法与评价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既可肯定高考对国家、社会、个人的意义与价值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如对社会进步的推动价值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对公平社会的建设意义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对个人提升的引领作用等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也可质疑讨论高考考查的科学性、录取制度的公平性以及高考催生的教育乱象等。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若选择以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我的高考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为副标题写作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可供写作的空间比较大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可供选择的文体较多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如记叙类文体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可以围绕材料的触发点对自己的高考经历或憧憬进行筛选整合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传达出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的生活过往与内心期许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甚至通过个人轨迹折射时代变迁。有能力的考生还可以将其虚构为小说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间接传达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的独特体验与个性理解。此题也有散文、诗歌等文体的写作空间。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4923567"/>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4999067"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799286"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545664"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292042"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09226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对点精炼</a:t>
            </a:r>
          </a:p>
        </p:txBody>
      </p:sp>
      <p:sp>
        <p:nvSpPr>
          <p:cNvPr id="4" name="矩形 3"/>
          <p:cNvSpPr>
            <a:spLocks noChangeAspect="1"/>
          </p:cNvSpPr>
          <p:nvPr/>
        </p:nvSpPr>
        <p:spPr>
          <a:xfrm>
            <a:off x="508000" y="109920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【考场佳作】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青春的旅途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少年自有少年狂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藐昆仑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笑吕梁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十年磨一剑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今日试锋芒。烈火再炼千百日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题金榜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断金刚。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是青春年少时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意气风发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壮志满怀。十八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一个多么催人奋进的字眼。十八岁的我们正是青春年少时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十八岁的我们正风华正茂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十八岁的我们拥有人生激情燃烧的岁月。十八岁的天空下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我们用激情和汗水编织人生风景线中那一道靓丽的彩虹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十八岁的我们用创造梦想的双手撑起一片属于我们自己的蓝天。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6639940"/>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103</TotalTime>
  <Words>12296</Words>
  <Application>Microsoft Office PowerPoint</Application>
  <PresentationFormat>全屏显示(4:3)</PresentationFormat>
  <Paragraphs>562</Paragraphs>
  <Slides>70</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70</vt:i4>
      </vt:variant>
    </vt:vector>
  </HeadingPairs>
  <TitlesOfParts>
    <vt:vector size="84" baseType="lpstr">
      <vt:lpstr>Adobe 黑体 Std R</vt:lpstr>
      <vt:lpstr>NEU-BZ-S92</vt:lpstr>
      <vt:lpstr>方正书宋_GBK</vt:lpstr>
      <vt:lpstr>方正宋黑_GBK</vt:lpstr>
      <vt:lpstr>方正硬笔楷书简体</vt:lpstr>
      <vt:lpstr>仿宋</vt:lpstr>
      <vt:lpstr>黑体</vt:lpstr>
      <vt:lpstr>楷体</vt:lpstr>
      <vt:lpstr>宋体</vt:lpstr>
      <vt:lpstr>Arial</vt:lpstr>
      <vt:lpstr>Calibri</vt:lpstr>
      <vt:lpstr>Times New Roman</vt:lpstr>
      <vt:lpstr>总复习全优设计模板</vt:lpstr>
      <vt:lpstr>Microsoft Word 文档</vt:lpstr>
      <vt:lpstr>专题十五  素　　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2017-06-17T03:16:48Z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