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handoutMasterIdLst>
    <p:handoutMasterId r:id="rId37"/>
  </p:handoutMasterIdLst>
  <p:sldIdLst>
    <p:sldId id="1520" r:id="rId2"/>
    <p:sldId id="1296" r:id="rId3"/>
    <p:sldId id="1360" r:id="rId4"/>
    <p:sldId id="856" r:id="rId5"/>
    <p:sldId id="1829" r:id="rId6"/>
    <p:sldId id="1790" r:id="rId7"/>
    <p:sldId id="1792" r:id="rId8"/>
    <p:sldId id="1855" r:id="rId9"/>
    <p:sldId id="1794" r:id="rId10"/>
    <p:sldId id="1847" r:id="rId11"/>
    <p:sldId id="1838" r:id="rId12"/>
    <p:sldId id="1806" r:id="rId13"/>
    <p:sldId id="1808" r:id="rId14"/>
    <p:sldId id="1809" r:id="rId15"/>
    <p:sldId id="1856" r:id="rId16"/>
    <p:sldId id="1789" r:id="rId17"/>
    <p:sldId id="1810" r:id="rId18"/>
    <p:sldId id="1384" r:id="rId19"/>
    <p:sldId id="1755" r:id="rId20"/>
    <p:sldId id="1824" r:id="rId21"/>
    <p:sldId id="1811" r:id="rId22"/>
    <p:sldId id="1812" r:id="rId23"/>
    <p:sldId id="1813" r:id="rId24"/>
    <p:sldId id="1841" r:id="rId25"/>
    <p:sldId id="1756" r:id="rId26"/>
    <p:sldId id="1746" r:id="rId27"/>
    <p:sldId id="1770" r:id="rId28"/>
    <p:sldId id="1826" r:id="rId29"/>
    <p:sldId id="1857" r:id="rId30"/>
    <p:sldId id="1858" r:id="rId31"/>
    <p:sldId id="1852" r:id="rId32"/>
    <p:sldId id="1859" r:id="rId33"/>
    <p:sldId id="1854" r:id="rId34"/>
    <p:sldId id="1519" r:id="rId35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\\莫成程\g\图片\生物01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02"/>
          <a:stretch/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753334" y="4293890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六、我善养吾浩然之气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753334" y="3839479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081326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，心勿忘，勿助长也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今义：端正。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丈夫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之冠也，父命之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今义：男女两人结婚后，男子是女子的丈夫。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2962" y="83750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预期。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58702" y="27817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男子。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643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4506" y="83760"/>
            <a:ext cx="108132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丈夫之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也，父命之：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富贵不能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贫贱不能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威武不能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其心志：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其筋骨：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其体肤：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80053" y="82182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名词作动词，行加冠礼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11901" y="148557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迷惑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142878" y="211448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看成身外之物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3142878" y="276255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改变志向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125654" y="3338622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屈服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3430910" y="400585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遭受困苦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2782838" y="465393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受劳累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782838" y="5302002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受饿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8148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21" grpId="0"/>
      <p:bldP spid="21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70" y="45418"/>
            <a:ext cx="1175090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以为无益而舍之者，不耘苗者也。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助之长者，揠苗者也。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以顺为正者，妾妇之道也。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舜发于畎亩之中。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傅说举于版筑之间。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胶鬲举于鱼盐之中。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管夷吾举于士。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孙叔敖举于海。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百里奚举于市。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3238" y="8183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1030" y="14135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1110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8933" y="270971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  <p:sp>
        <p:nvSpPr>
          <p:cNvPr id="14" name="矩形 13"/>
          <p:cNvSpPr/>
          <p:nvPr/>
        </p:nvSpPr>
        <p:spPr>
          <a:xfrm>
            <a:off x="4006974" y="333862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  <p:sp>
        <p:nvSpPr>
          <p:cNvPr id="15" name="矩形 14"/>
          <p:cNvSpPr/>
          <p:nvPr/>
        </p:nvSpPr>
        <p:spPr>
          <a:xfrm>
            <a:off x="4048973" y="398669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  <p:sp>
        <p:nvSpPr>
          <p:cNvPr id="19" name="矩形 18"/>
          <p:cNvSpPr/>
          <p:nvPr/>
        </p:nvSpPr>
        <p:spPr>
          <a:xfrm>
            <a:off x="3400901" y="463476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  <p:sp>
        <p:nvSpPr>
          <p:cNvPr id="20" name="矩形 19"/>
          <p:cNvSpPr/>
          <p:nvPr/>
        </p:nvSpPr>
        <p:spPr>
          <a:xfrm>
            <a:off x="3358902" y="528283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  <p:sp>
        <p:nvSpPr>
          <p:cNvPr id="21" name="矩形 20"/>
          <p:cNvSpPr/>
          <p:nvPr/>
        </p:nvSpPr>
        <p:spPr>
          <a:xfrm>
            <a:off x="3328893" y="593091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介宾短语后置句、被动句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5458"/>
            <a:ext cx="1163455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敢问夫子恶乎长？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天下之不助苗长者寡矣。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往之女家，必敬必戒，无违夫子！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78582" y="1629594"/>
            <a:ext cx="1151825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请问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老师您长于哪一方面？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1196" y="3050590"/>
            <a:ext cx="805039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天下之人不帮助禾苗生长的是很少的。</a:t>
            </a:r>
          </a:p>
        </p:txBody>
      </p:sp>
      <p:sp>
        <p:nvSpPr>
          <p:cNvPr id="7" name="矩形 6"/>
          <p:cNvSpPr/>
          <p:nvPr/>
        </p:nvSpPr>
        <p:spPr>
          <a:xfrm>
            <a:off x="1429188" y="4203298"/>
            <a:ext cx="94905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去到了你婆家，一定要恭敬一定要谨慎，不要违背丈夫！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9279" y="44246"/>
            <a:ext cx="10636914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富贵不能淫，贫贱不能移，威武不能屈：此之谓大丈夫。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故天将降大任于是人也，必先苦其心志，劳其筋骨，饿其体肤，空乏其身，行拂乱其所为，所以动心忍性，曾益其所不能。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606" y="623507"/>
            <a:ext cx="100503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富贵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不能扰乱他的心，贫贱不能改变他的节，威武不能压服他的志：这样的人才能称作大丈夫。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448" y="3210989"/>
            <a:ext cx="10324084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天将要把重任给予这个人，一定先困苦他的心意和志气，使他的筋骨受劳累，使他饿肚子，使他受穷困，使他所做的事情不能如意、不能成功，通过这些来使他的心惊动，使他的性情坚韧，增加他以前不具备的能力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9279" y="534373"/>
            <a:ext cx="1063691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入则无法家拂士，出则无敌国外患者，国恒亡。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606" y="1113634"/>
            <a:ext cx="1005038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没有守法不阿的大臣和直言敢谏的士，外没有敌国干涉与侵略的忧患，这样的国家常常会灭亡。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871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642" y="1485578"/>
            <a:ext cx="1170922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富贵不能淫，贫贱不能移，威武不能屈：此之谓大丈夫。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舜发于畎亩之中，傅说举于版筑之间，胶鬲举于鱼盐之中，管夷吾举于士，孙叔敖举于海，百里奚举于市。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故天将降大任于是人也，必先苦其心志，劳其筋骨，饿其体肤，空乏其身，行拂乱其所为，所以动心忍性，曾益其所不能。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困于心，衡于虑，而后作。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入则无法家拂士，出则无敌国外患者，国恒亡。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权然后知轻重，度然后知长短，物皆然，心为甚。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不耻不若人，何若人有？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有为者辟若掘井，掘井九轫而不及泉，犹为弃井也。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定天下者，在乎仁政为一者也。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98864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孟子认为培养浩然之气要注意什么？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549584" y="623924"/>
            <a:ext cx="11162246" cy="4534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直养无害，它是平时积累义而产生的，一个人只要做事情合乎正义，问心无愧，就可以养成这种气，一直培养而不加损害，这种气就可以充塞于天地之间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配义与道，有这种浩然正气的人，坚持道义就像磐石一样坚定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集义无馁，指平时集义养气，不放弃，长时间坚持才可以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勿正勿忘，勿助长也，指要做集义养气的事情，但不要预期所达到的效果，心中时刻记着它，但不要急于促使它成长。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则是如何运用对话分析说理的？有何好处？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54802" y="14135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63063" y="342278"/>
            <a:ext cx="11386607" cy="5979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816" y="333450"/>
            <a:ext cx="11068815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孟子善辩，是为了推行自己的观点和主张。这些不可能强加于人，只能靠论辩。而增强论辩色彩便成了孟子文章的一大特色。采用对话或问答的形式便是其中一种重要的手段。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则采用孟子与其弟子公孙丑对话的形式。先由公孙丑的一个问题引出：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夫子恶乎长？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孟子便借此发挥，表明自己的观点：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我善养吾浩然之气。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这样先提出问题，再解决问题，容易解决人们的疑问，更有针对性地揭示出问题的实质。第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则采用孟子与景春对话的形式，围绕什么是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大丈夫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的问题，在驳倒景春的基础上，表达了自己的观点。这样有问有答，先破后立，更有力地证明了自己的观点。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993" y="273416"/>
            <a:ext cx="11364853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孟子在谈到艰苦生活能使人大有作为时，连举六名在历史上有成就的人物，是否重复，为什么？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作者列举这六个人有什么作用？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622598" y="17439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7516" y="481649"/>
            <a:ext cx="10942306" cy="51803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不重复。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共同特点：出身低微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种田、筑墙、贩卖鱼盐、犯人、隐居者、奴隶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，他们都是经过艰苦的磨炼，显露出不同凡人的才干，后来都被统治者委以重任，而且干出了一番出色的事业。使用排比，文章富有气势和说服力。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从古到今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不同时代，不同国家人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多方面举例，为论点提供充足的事实依据，说服力强。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作用：作者列举这六个人为下文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天将降大任于是人也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曾益其所不能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这一著名论断作铺垫。用讲道理的方法阐述人才要在困境中才能造就，说理透彻，振聋发聩，有强烈的鼓动性。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21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476712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则，谈谈孟子是如何运用排比进行论证的。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19542" y="6214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" name="矩形 8"/>
          <p:cNvSpPr/>
          <p:nvPr/>
        </p:nvSpPr>
        <p:spPr>
          <a:xfrm>
            <a:off x="334566" y="1124784"/>
            <a:ext cx="11654668" cy="5185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文章集中使用了排比的修辞手法，气势逼人，具有无可辩驳的力量。作者首先连用六个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字、五个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字，来概括列举六位名人的事例，论证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生于忧患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的观点。紧接着使用了六个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字表明了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磨炼、锻造可以担当大任的一代圣君或一代贤臣的良苦用心。然后又从个人经受磨难的作用谈起，讲到一个国家的处境，如果太平太顺，在这虚假的太平表象下，就会使整个国家的人们放松警惕，使国家一旦遇到内忧外患便土崩瓦解，顷刻间便走向灭亡。这种以点带面、从小到大的写法，也堪称经典，使人读来欲罢不能、欲忘不得，给人以深刻的启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en-US" altLang="zh-CN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516748"/>
            <a:ext cx="1136485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浩然正气歌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孟子曰：我善养吾浩然之气。文天祥高歌：天地有正气，杂然赋流形。下则为河岳，上则为日星。于人曰浩然，沛乎塞苍冥。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开头引用文天祥的诗句有什么作用？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30033" y="332816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21360" y="3914686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照应标题，为下文的论述做了准备。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03684"/>
            <a:ext cx="1136485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这个字，笔画简单精炼，一撇一捺，是站立的姿态，是生命最简单的生存姿态。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宁为鸡头，不为牛后；宁为玉碎，不为瓦全。堂堂正正，光明磊落；仰不愧于天，俯不怍于人。如此，方不辱人之本性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这句话在文中有什么作用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1262" y="299774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3645818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的写法引申开来，挖掘其象征意义，提出中心论点。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73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791" y="333450"/>
            <a:ext cx="1114092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竹林七贤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之一的嵇康，一开始就瞧不起司马氏家族，坚决不予当权者合作，拒绝做官。怎奈，小人从中陷害，虽然好友为其辩护，最终也被处以死刑。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赴刑之日，嵇康笑对苍冥，如仙而至。他从容地坐在天地间，双手抚琴，心在芝兰。琴声悠然，落叶纷飞。慷慨激昂的琴声响过，嵇康仰天长叹：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《广陵散》从此绝矣！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遂谈笑赴死，颜色不少变，留下了千古佳话，让后世的志士为之扼腕。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人必有一死，或重于泰山，或轻于鸿毛，不摧眉，不折腰，挺起了一个大写的人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18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086" y="117426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戊戌变法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失败后，慈禧太后大动杀心。支持变法的人仓皇逃窜，唯谭嗣同，坚决不去扶桑，毅然决然留在国内。他说：各国变法皆从流血始，中国无，请自嗣同始！语调之铿锵，惊天地泣鬼神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被杀当天，谭嗣同面不改色，依然是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我自横刀向天笑，去留肝胆两昆仑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的豪壮。大丈夫，死则死矣，不苟且，不奴颜，零落成泥碾作尘，只有香如故。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我们可以排出一张很长的单子，来记载正人君子的名字。他们之所以不畏死，用屈原的话来说就是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亦余心之所善兮，虽九死其犹未悔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。心之所善，当是天地正气，像人那样活着，像人那样死去。他们用生命换来的不是一张奖状，而是同日月一样光辉的品格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00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1508" y="159382"/>
            <a:ext cx="1125233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想当年，项羽兵败垓下，原是有机会渡乌江东山再起的，但是大丈夫当世，何惧一死！项王笑曰：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天之亡我，我何渡为！且籍与江东子弟八千人渡江而西，今无一人还，纵江东父兄怜而王我，我何面目见之？纵彼不言，籍独不愧于心乎？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是啊，怎能让自己愧疚于人呢！没有骨气的事情是大丈夫坚决不干的。相比刘邦而言，项羽活得坦荡，死得壮烈！正如李清照所言：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生当作人杰，死亦为鬼雄！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在论据运用上，本文有何特点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909" y="4797946"/>
            <a:ext cx="11140921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文章不仅引用了大量名人事例，保证了说服力，还反复引用诗句，增强了美感和气势，丰富了文章的内涵。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4724" y="42218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366961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1508" y="159382"/>
            <a:ext cx="1125233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⑩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俯察当世，为牛毛私利而不惜出卖人格者比比皆是。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当官不为民做主，欺上瞒下，鱼肉百姓；贪赃枉法，死不当罪。还有一些人，为了牟取暴利，不惜大量制造伪劣产品，在食品中、在蔬菜中疯狂添加化学制剂，情何以堪！良心何在？人性何在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段画线的句子在文中有何作用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598" y="3667908"/>
            <a:ext cx="11140921" cy="553974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这句话具有承上启下的作用。由历史上的论述转入现实。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4049" y="28961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96198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5418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当代中学生，理应不畏浮云遮望眼，理应效法古代名士风度，做一个好人，做一个有良心的人，做一个对得起父母对得起自己的人。但是，有不少青年沉溺于网吧沉溺于享乐，无情挥霍着父母的血汗钱，情何以堪！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人之生也直，罔之生也幸而免。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做人要光明磊落，靠侥幸只能暂时避免灾祸。正直，心才足够坦荡；坦荡，生命才足够快乐。而快乐，不是我们一生要追求的吗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本文在论证上有什么特点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5104" y="5260047"/>
            <a:ext cx="11709220" cy="1338099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本文的论证并不是平面结构，还有深入的剖析，比如由正直谈到品格、由古代落脚当代，最后部分还谈到快乐的本源，保证了文章一定的深度</a:t>
            </a:r>
            <a:r>
              <a:rPr lang="zh-CN" altLang="zh-CN" sz="2800" kern="100" dirty="0" smtClean="0">
                <a:latin typeface="Times New Roman"/>
                <a:ea typeface="华文细黑"/>
                <a:cs typeface="Courier New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6369" y="472593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721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\\莫成程\g\图片\生物01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02"/>
          <a:stretch/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19233"/>
            <a:ext cx="11449272" cy="5875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我善养吾浩然之气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语出自《孟子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公孙丑上》，公孙丑问孟子擅长什么时，孟子不假思索地回答：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我知言，我善养吾浩然之气。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并具体而全面地向公孙丑阐释了什么是浩然之气，养成浩然之气应具备的条件和培养浩然之气应注意的问题，足见孟子对浩然之气的重视。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浩然之气，实际上是一种由长期修养道德、践履道义而产生的对人对己毫无愧怍、充实完满的精神境界。他提倡浩然之气和大丈夫气概。浩然之气是由平时积累而产生的。一个人只要做事情合乎义，问心无愧，就可以养成这种气；一直培养而不加损害，这种气就会充满于天地之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2815" y="367729"/>
            <a:ext cx="11002525" cy="63709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通过本课所录三则选文，孟子向我们阐述了他的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浩然之气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。他认为，浩然之气是由平时积累道义而产生的，一个人只要做事情合乎义，问心无愧，就可以养成这种气；一直培养而不加损害，不急于求成，这种气就充满于天地之间，至大至刚。有这种浩然之气的人，坚持道义就像磐石一样，富贵不能淫，贫贱不能移，威武不能屈，是真正的大丈夫。并且告诫我们，在遭遇困难的时候，要看到希望；在遭受挫折的时候，要振作精神；在遭受磨难的时候，要把磨难转变成提高自己并获得成功的基石；在享受安乐生活的时候，要把握好自己，不能丧失向上的斗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9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627422"/>
            <a:ext cx="11335913" cy="46043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于心，则馁矣　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往送之门，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益其所不能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困于心，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79459" y="19704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惬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1481" y="19704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快心、满意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83038" y="26185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84483" y="26258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告诫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2958" y="32857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03118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增加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22998" y="39146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48316" y="39146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横塞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03195" y="45627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95006" y="4562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你的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-3995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606" y="141881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4726" y="964679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敢问夫子恶乎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予助苗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94606" y="3883932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4726" y="2488803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己知彼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其真无马邪，其真不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马邪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孰为汝多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吾与之共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越国之政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>
            <a:off x="1630710" y="2720606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1618973" y="1170561"/>
            <a:ext cx="169654" cy="105048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8339" y="1053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擅长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8982" y="17016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生长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8902" y="256569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知晓，懂得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2958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了解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71270" y="38618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识别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7014" y="45099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智慧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96451" y="51388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主持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3792" y="215574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2643" y="1557586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以顺为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，心勿忘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立天下之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818159" y="1690374"/>
            <a:ext cx="169654" cy="18522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0990" y="1682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正道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3078" y="2311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预期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7298" y="29785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端正的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04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5418"/>
            <a:ext cx="108132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，馁也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今义：表肯定判断。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今义：疾病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困于心，衡于虑，而后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今义：干，做。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8702" y="14664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33630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疲累、倦困。</a:t>
            </a:r>
          </a:p>
        </p:txBody>
      </p:sp>
      <p:sp>
        <p:nvSpPr>
          <p:cNvPr id="7" name="矩形 6"/>
          <p:cNvSpPr/>
          <p:nvPr/>
        </p:nvSpPr>
        <p:spPr>
          <a:xfrm>
            <a:off x="1630710" y="52828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奋起。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6744</TotalTime>
  <Words>4418</Words>
  <Application>Microsoft Office PowerPoint</Application>
  <PresentationFormat>自定义</PresentationFormat>
  <Paragraphs>205</Paragraphs>
  <Slides>34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