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273" r:id="rId2"/>
    <p:sldId id="340" r:id="rId3"/>
    <p:sldId id="339" r:id="rId4"/>
    <p:sldId id="314" r:id="rId5"/>
    <p:sldId id="315" r:id="rId6"/>
    <p:sldId id="504" r:id="rId7"/>
    <p:sldId id="317" r:id="rId8"/>
    <p:sldId id="363" r:id="rId9"/>
    <p:sldId id="366" r:id="rId10"/>
    <p:sldId id="508" r:id="rId11"/>
    <p:sldId id="373" r:id="rId12"/>
    <p:sldId id="374" r:id="rId13"/>
    <p:sldId id="375" r:id="rId14"/>
    <p:sldId id="509" r:id="rId15"/>
    <p:sldId id="376" r:id="rId16"/>
    <p:sldId id="486" r:id="rId17"/>
    <p:sldId id="487" r:id="rId18"/>
    <p:sldId id="488" r:id="rId19"/>
    <p:sldId id="377" r:id="rId20"/>
    <p:sldId id="378" r:id="rId21"/>
    <p:sldId id="381" r:id="rId22"/>
    <p:sldId id="384" r:id="rId23"/>
    <p:sldId id="510" r:id="rId24"/>
    <p:sldId id="511" r:id="rId25"/>
    <p:sldId id="386" r:id="rId26"/>
    <p:sldId id="387" r:id="rId27"/>
    <p:sldId id="505" r:id="rId28"/>
    <p:sldId id="489" r:id="rId29"/>
    <p:sldId id="490" r:id="rId30"/>
    <p:sldId id="388" r:id="rId31"/>
    <p:sldId id="389" r:id="rId32"/>
    <p:sldId id="492" r:id="rId33"/>
    <p:sldId id="390" r:id="rId34"/>
    <p:sldId id="391" r:id="rId35"/>
    <p:sldId id="392" r:id="rId36"/>
    <p:sldId id="393" r:id="rId37"/>
    <p:sldId id="394" r:id="rId38"/>
    <p:sldId id="395" r:id="rId39"/>
    <p:sldId id="512" r:id="rId40"/>
    <p:sldId id="513" r:id="rId41"/>
    <p:sldId id="529" r:id="rId42"/>
    <p:sldId id="407" r:id="rId43"/>
    <p:sldId id="408" r:id="rId44"/>
    <p:sldId id="409" r:id="rId45"/>
    <p:sldId id="514" r:id="rId46"/>
    <p:sldId id="416" r:id="rId47"/>
    <p:sldId id="417" r:id="rId48"/>
    <p:sldId id="418" r:id="rId49"/>
    <p:sldId id="497" r:id="rId50"/>
    <p:sldId id="516" r:id="rId51"/>
    <p:sldId id="517" r:id="rId52"/>
    <p:sldId id="419" r:id="rId53"/>
    <p:sldId id="421" r:id="rId54"/>
    <p:sldId id="425" r:id="rId55"/>
    <p:sldId id="518" r:id="rId56"/>
    <p:sldId id="519" r:id="rId57"/>
    <p:sldId id="520" r:id="rId58"/>
    <p:sldId id="521" r:id="rId59"/>
    <p:sldId id="522" r:id="rId60"/>
    <p:sldId id="426" r:id="rId61"/>
    <p:sldId id="427" r:id="rId62"/>
    <p:sldId id="523" r:id="rId63"/>
    <p:sldId id="524" r:id="rId64"/>
    <p:sldId id="525" r:id="rId65"/>
    <p:sldId id="499" r:id="rId66"/>
    <p:sldId id="501" r:id="rId67"/>
    <p:sldId id="502" r:id="rId68"/>
    <p:sldId id="526" r:id="rId69"/>
    <p:sldId id="431" r:id="rId70"/>
    <p:sldId id="527" r:id="rId71"/>
    <p:sldId id="432" r:id="rId72"/>
    <p:sldId id="433" r:id="rId73"/>
    <p:sldId id="528" r:id="rId7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A7E0"/>
    <a:srgbClr val="286191"/>
    <a:srgbClr val="5D1B79"/>
    <a:srgbClr val="7D4794"/>
    <a:srgbClr val="AE8EBD"/>
    <a:srgbClr val="008D3F"/>
    <a:srgbClr val="006A00"/>
    <a:srgbClr val="005326"/>
    <a:srgbClr val="316A2C"/>
    <a:srgbClr val="66A96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14" autoAdjust="0"/>
    <p:restoredTop sz="87779" autoAdjust="0"/>
  </p:normalViewPr>
  <p:slideViewPr>
    <p:cSldViewPr snapToGrid="0">
      <p:cViewPr>
        <p:scale>
          <a:sx n="100" d="100"/>
          <a:sy n="100" d="100"/>
        </p:scale>
        <p:origin x="-1134" y="-1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package" Target="../embeddings/Microsoft_Office_Word___9.docx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package" Target="../embeddings/Microsoft_Office_Word___11.docx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92481" y="1816710"/>
            <a:ext cx="39549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专题十</a:t>
            </a:r>
            <a:r>
              <a:rPr lang="zh-CN" altLang="en-US" sz="32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议论文阅读</a:t>
            </a:r>
            <a:endParaRPr lang="zh-CN" altLang="en-US" sz="3200" b="1" spc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992188" y="1817688"/>
          <a:ext cx="7561262" cy="3857625"/>
        </p:xfrm>
        <a:graphic>
          <a:graphicData uri="http://schemas.openxmlformats.org/presentationml/2006/ole">
            <p:oleObj spid="_x0000_s22529" name="文档" r:id="rId3" imgW="7755039" imgH="3969976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926118" y="1355778"/>
            <a:ext cx="1094096" cy="288147"/>
            <a:chOff x="2074963" y="4295094"/>
            <a:chExt cx="2558949" cy="673937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" name="矩形 20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阅读攻略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883920" y="1999748"/>
            <a:ext cx="7498080" cy="230190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考场上议论文的阅读方法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心理学表明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短时间内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人的记忆永远倾向于形象记忆。议论文以理性思维为主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考生就算读三遍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恐怕也不会留下多少深刻印象。所以考生首先要阅读考题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带着问题去读文本。切记圈点勾画以下知识点。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一、画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画体现作者观点的句子。例如《敬业与乐业》中第一段最后一句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但我确信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‘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敬业乐业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四个字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是人类生活的不二法门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就要圈画出来。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4"/>
          <p:cNvGrpSpPr/>
          <p:nvPr/>
        </p:nvGrpSpPr>
        <p:grpSpPr>
          <a:xfrm>
            <a:off x="585364" y="764939"/>
            <a:ext cx="7997527" cy="369332"/>
            <a:chOff x="623464" y="764939"/>
            <a:chExt cx="7997527" cy="369332"/>
          </a:xfrm>
        </p:grpSpPr>
        <p:sp>
          <p:nvSpPr>
            <p:cNvPr id="15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考点技法突破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3"/>
            <p:cNvGrpSpPr/>
            <p:nvPr/>
          </p:nvGrpSpPr>
          <p:grpSpPr>
            <a:xfrm>
              <a:off x="623464" y="857126"/>
              <a:ext cx="339434" cy="197594"/>
              <a:chOff x="775856" y="1386632"/>
              <a:chExt cx="525631" cy="305983"/>
            </a:xfrm>
            <a:solidFill>
              <a:srgbClr val="B18147"/>
            </a:solidFill>
          </p:grpSpPr>
          <p:sp>
            <p:nvSpPr>
              <p:cNvPr id="19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20" name="箭头: V 形 12"/>
              <p:cNvSpPr/>
              <p:nvPr/>
            </p:nvSpPr>
            <p:spPr>
              <a:xfrm>
                <a:off x="775856" y="1386632"/>
                <a:ext cx="305982" cy="305980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23" name="直接连接符 22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934720" y="1392462"/>
            <a:ext cx="7457440" cy="26250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画举例论证、道理论证之后总结性的句子。这些句子往往有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等之类的词语做提示。例如梁启超在论述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我们要敬业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在举了拉黄包车和做大总统两个事例后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后面的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因自己的才能、境地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做一种劳作做到圆满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便是天地间第一等人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这句话我们要画下来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可以作为这一节事实论据所论证的分论点。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画承上启下的句子或启示下文、总结上文的句子。承上启下句都在文本中间。例如《说和做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记闻一多先生言行片段》一文中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做了再说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做了不说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这仅是闻一多先生的一个方面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,——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作为学者的方面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闻一多先生还有另外一个方面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,——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作为革命家的方面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这两段要画下来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可以帮我们整体把握文本结构和论证思路。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944880" y="1138462"/>
            <a:ext cx="7406640" cy="327037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二、圈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圈住体现段落或句子核心意思的词语。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圈住所列举事例中的主要人名或事物名称。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若引用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则圈住名人的姓名或谚语、古语、俗语等类型的词语。例如《敬业与乐业》中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曾文正说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:‘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坐这山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望那山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一事无成。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’”“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庄子说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:‘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用志不分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乃凝于神。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孔子说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:‘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素其位而行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不愿乎其外。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’”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圈出来以后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正反面引证说理便脱颖而出。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圈住文中或段落中分点罗列的顺序词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其实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考场上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只要我们牢牢把握议论文文体知识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牢牢记住议论文试题类型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阅读文本时及时圈点勾画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答题时答题模板严格遵从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我相信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精诚所至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金石为开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考生们都能在议论文阅读方面为自己赢取高分。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105240" y="923026"/>
            <a:ext cx="6509218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　论点、论证思路、论证语言、感悟</a:t>
            </a:r>
            <a:endParaRPr lang="zh-CN" altLang="en-US" sz="1600" b="1" spc="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611158" y="1365938"/>
            <a:ext cx="1094096" cy="288147"/>
            <a:chOff x="2074963" y="4295094"/>
            <a:chExt cx="2558949" cy="673937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" name="矩形 20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真题体验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91583" y="1682854"/>
            <a:ext cx="7872868" cy="29482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[2017·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阅读下文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完成问题。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背书是写作的基本功</a:t>
            </a:r>
          </a:p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梁　衡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①语文学习的方法固然很多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但我以为最基本的也是最简便的方法之一就是背书。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②一切知识都是以记忆为基础的。语文学习更是如此。要达到一般的阅读、书写水平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你总得记住几千个汉字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要进一步使文字自然、流畅、华丽、优美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你就得记住许多精词妙句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如要再进一步使文章严谨、生动、清晰、新奇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你就得记住许多体式、结构。正像跳舞要掌握基本舞步一样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只有肚子里滚瓜烂熟地装上几十篇范文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才能循规为圆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依矩成方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进而方圆自如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为其所用。至于文章内容的深浅、风格的高下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那是其他方面的修养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又当别论。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016000" y="1097823"/>
            <a:ext cx="7172960" cy="32713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③当然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只有理解了的东西才便于记忆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所以教师指导学生学习时要尽量讲清字、词、文章的含义。但遗憾的是人脑的生理规律正好相反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年轻时长于记忆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稍长时长于理解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如果一切等理解之后再记便会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失之东隅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。因此有必要少时先背诵记忆一些优秀诗文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以后再慢慢加深理解。我国古代的幼儿语文教学多用此法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现在国外教育也很注意这点。苏联在小学低年级教材中就加进普希金的诗歌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让学生背诵。这种知识的积累方法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好比先贮存上许多干柴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以后一有火种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自然会着。前不久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我在娘子关看瀑布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那飞泉后的半壁山上长满青苔葛藤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密密麻麻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随风摆动。我观察良久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总难对眼前景物加以描绘。猛然想起柳宗元《小石潭记》里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蒙络摇缀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参差披拂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的描写何其传神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当初对柳文只是记住了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理解得并不深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现在通过对生活的观察、印证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便立即融会贯通。这有点像老牛吃草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先吃后嚼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慢慢吸收。但是假如牛事先不吃进草去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它闲时卧在树下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就是把自己的胃囊全翻出来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也是不会反刍出新养分的。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107439" y="1118143"/>
            <a:ext cx="6959601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④俗话说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巧妇难为无米之炊。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这文章之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就是从字、词、句之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组成的。要使自己的语言准确、生动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便要有足够的后备词句来供选择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这就要记要背。比如那鸟的动作吧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小时作文只需一个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飞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就全部解决。后来背的诗多了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脑子里记下许多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燕剪春风、鹰击长空、雁横烟渚、莺穿柳浪等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以后再遇到这种情况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那笔握在手里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却晃来晃去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半晌落不下去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好像笔干得流不出墨一样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其实是脑子里干得想不出恰当的词。这时就更恨当初记得少。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⑤强调背和记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绝不是限制创造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文学是继承性很强的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只有记住了前人的东西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才可能进一步创新。古代诗文中有许多名句都是青出于蓝而胜于蓝之作。宋代词人秦观的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斜阳外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寒鸦万点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流水绕孤村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就是从隋炀帝杨广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寒鸦千万点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流水绕孤村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的诗中化来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097279" y="1097822"/>
            <a:ext cx="7183121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王勃的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落霞与孤鹜齐飞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秋水共长天一色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则脱于庾信的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落花与芝盖同飞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杨柳共春旗一色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。就是毛泽东诗词中也有不少如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天若有情天亦老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等取于古人的句子。试想王勃肚子里如果不装有前人的那么多佳词丽句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绝不可能即席挥就那篇《滕王阁序》。高明的文章在熟读前人文章的基础上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不但能向前人借词、借句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还能借气、借势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翻出新意。文章相因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从司马迁到韩愈、柳宗元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再而苏轼、欧阳修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总是在不断地学习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创造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再学习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再创造。你看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人们现在不是多记住了秦、王等后人的名篇佳句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倒忘了杨、庾等前人的旧作吗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这正说明文学在继承中前进。我们应该多记多背些最新最美的诗文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好去提高语文水平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到时也会压倒秦观、王勃的。</a:t>
            </a:r>
          </a:p>
          <a:p>
            <a:pPr algn="r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选自《我的阅读与写作》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904240" y="2245360"/>
            <a:ext cx="7536411" cy="1503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文本框 10"/>
          <p:cNvSpPr txBox="1"/>
          <p:nvPr/>
        </p:nvSpPr>
        <p:spPr>
          <a:xfrm>
            <a:off x="1066799" y="1036863"/>
            <a:ext cx="7142481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【考点一】　把握中心论点与分论点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(9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)(2010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文章是从哪四个方面论述中心论点的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请概括。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(4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6960" y="2591346"/>
            <a:ext cx="7213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 ①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语文学习是以记忆为基础的。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少时先背诵记忆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以后再慢慢理解。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要使语言准确、生动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需要平时记背的词句来供选择。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只有记住了前人的东西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才可能进一步创新。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2320" y="924560"/>
            <a:ext cx="7536411" cy="35255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文本框 15"/>
          <p:cNvSpPr txBox="1"/>
          <p:nvPr/>
        </p:nvSpPr>
        <p:spPr>
          <a:xfrm>
            <a:off x="1168400" y="1294412"/>
            <a:ext cx="6827519" cy="362752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这道题考查议论文分论点的概括能力。分论点是从属于中心论点并为阐述中心论点服务的若干思想观点。解题时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先通读全文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再逐段理解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找出分论点。作者在第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段提出观点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语文学习最基本的也是最简便的方法之一就是背书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,②~⑤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段从四个方面对这一观点进行论述。先找出这四段的中心句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段的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一切知识都是以记忆为基础的。语文学习更是如此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段的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因此有必要少时先背诵记忆一些优秀诗文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以后再慢慢加深理解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段的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要使自己的语言准确、生动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便要有足够的后备词句来供选择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这就要记要背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段的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强调背和记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绝不是限制创造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文学是继承性很强的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只有记住了前人的东西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才可能进一步创新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。然后对这些句子进行提炼概括就是文章的四个分论点。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615440" y="1699260"/>
          <a:ext cx="5994400" cy="2767203"/>
        </p:xfrm>
        <a:graphic>
          <a:graphicData uri="http://schemas.openxmlformats.org/drawingml/2006/table">
            <a:tbl>
              <a:tblPr/>
              <a:tblGrid>
                <a:gridCol w="1615440"/>
                <a:gridCol w="1178560"/>
                <a:gridCol w="1087120"/>
                <a:gridCol w="1158240"/>
                <a:gridCol w="955040"/>
              </a:tblGrid>
              <a:tr h="0">
                <a:tc grid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【考情总结】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　　年份、篇目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题号、分值常考知识点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2017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《背书是写作的基本功》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2015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《成为你自己》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2012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《感伤是一种情怀》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2010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《朗读》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把握中心论点与分论点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18(4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19(2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19(4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20(4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把握论据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21(3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21(4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论证方法及其作用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 dirty="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12800" y="1493520"/>
            <a:ext cx="7536411" cy="27838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1148079" y="714107"/>
            <a:ext cx="6584381" cy="70570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【考点二】　分析论证思路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简要分析文章第④自然段的论证过程。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68400" y="1605826"/>
            <a:ext cx="6624320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作者以一句俗语引出观点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然后进行论证。首先列举小时候作文时写鸟的动作的事例正面论证观点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其次以自己写作时遇到的情况反面论证观点。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8560" y="2433588"/>
            <a:ext cx="692912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此题考查对议论文具体段落论证思路的把握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对论证思路的梳理一定要扣住作者的行文顺序。此段的第一句引出论题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二、三句提出论点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第四、五句写小时描写鸟的动作就一个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飞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后来背得多了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就很难取舍了。既是举例又是对比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证明论点。把这些内容用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其次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)”“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再次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)”“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一类表示起承转合关系的词语串联起来即可。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2709" grpId="0"/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75430" y="1026881"/>
            <a:ext cx="7542459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【考点三】　鉴赏论证语言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(9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)(2015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文章语言不乏生动之处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请从第③自然段中列举一处并分析其表达效果。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1238" y="1981200"/>
            <a:ext cx="7800693" cy="1686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1001350" y="2302573"/>
            <a:ext cx="7240950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 (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例句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这有点像老牛吃草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先吃后嚼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慢慢吸收。分析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运用比喻生动地阐明了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少时先背诵记忆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以后再慢慢理解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的观点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通俗易懂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便于理解。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97281" y="1005840"/>
            <a:ext cx="7213600" cy="33629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7937" name="Rectangle 1"/>
          <p:cNvSpPr>
            <a:spLocks noChangeArrowheads="1"/>
          </p:cNvSpPr>
          <p:nvPr/>
        </p:nvSpPr>
        <p:spPr bwMode="auto">
          <a:xfrm>
            <a:off x="1503680" y="1351854"/>
            <a:ext cx="6217920" cy="30442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此题分析生动的语言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考查对语言特点的理解分析能力。第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段中有几个比较生动的句子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这种知识的积累方法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好比先贮存上许多干柴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以后一有火种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自然会着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这有点像老牛吃草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先吃后嚼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慢慢吸收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我观察良久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总难对眼前景物加以描绘。猛然想起柳宗元《小石潭记》里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‘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蒙络摇缀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参差披拂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的描写何其传神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可以选择一处分析。分析时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写法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阐明的观点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表达效果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的格式作答。如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这种知识的积累方法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好比先贮存上许多干柴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以后一有火种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自然会着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一句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运用比喻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少时先背诵记忆一些优秀诗文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以后再慢慢加深理解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的观点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生动有趣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形象通俗。</a:t>
            </a:r>
          </a:p>
          <a:p>
            <a:pPr lvl="0"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7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793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12800" y="2042160"/>
            <a:ext cx="7536411" cy="17068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1137919" y="1008747"/>
            <a:ext cx="6584381" cy="7386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【考点四】　个性体验和感悟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(9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)(2012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从作者的观点出发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你认为语文学习在多背的同时还应注意哪些问题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8080" y="2489746"/>
            <a:ext cx="6624320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语文学习中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在多背的同时要加强对所记忆内容的理解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在强调背诵的基础上要进一步创新。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2709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97281" y="1005840"/>
            <a:ext cx="7213600" cy="33629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7937" name="Rectangle 1"/>
          <p:cNvSpPr>
            <a:spLocks noChangeArrowheads="1"/>
          </p:cNvSpPr>
          <p:nvPr/>
        </p:nvSpPr>
        <p:spPr bwMode="auto">
          <a:xfrm>
            <a:off x="1503680" y="1650557"/>
            <a:ext cx="6217920" cy="24468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本题考查的是根据文章的论点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联系生活实际谈想法。明白了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为什么要背诵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的问题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还要懂得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如何背诵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。此题就要求回答背诵的注意事项和方法。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从作者的观点出发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限制了规范答题只能从原文中去找。对于如何背诵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作者讲了两点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一是理解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二是创新。从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只有理解了的东西才便于记忆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强调背和记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绝不是限制创造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文学是继承性很强的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只有记住了前人的东西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才可能进一步创新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这些句子中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就可以概括要点。</a:t>
            </a:r>
          </a:p>
          <a:p>
            <a:pPr lvl="0"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7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793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95505" y="1508166"/>
            <a:ext cx="6366735" cy="32713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或概括、评价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文章的论题或中心论点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直接归纳论题或中心论点。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写出文章某个论据证明的观点。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分析论题或论点是如何提出来的。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给文章拟标题。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中心论点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归纳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6475" y="1006153"/>
            <a:ext cx="3516637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把握中心论点与分论点</a:t>
            </a:r>
            <a:endParaRPr lang="zh-CN" altLang="en-US" sz="1600" b="1" spc="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389961" y="1164286"/>
            <a:ext cx="6534839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从出现的位置入手。①看标题。议论文的题目有两种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对于论题式的标题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只要找到文章中回答标题问题的语句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也就找到了中心论点。对于论点式的标题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看标题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就找到了中心论点。②看开头。许多议论文往往开门见山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直截了当地亮出作者的观点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因为议论文的思路一般是先提出问题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再分析问题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然后解决问题。③看中间。有的文章中间某个承上启下的句子就是中心论点。④看结尾。一些议论文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特别是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总分式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层层递进式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结构的文章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开头提出问题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再经过多角度论证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作者往往在结尾会重申中心论点。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239520" y="1235407"/>
            <a:ext cx="6929120" cy="33043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通过论据判断论点。如果不能快而准确地判断文章的中心论点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我们可以从论据切入做出解答。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论据的作用就是支撑论点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分析论据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把握论据的思想内核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是确定论点的好方法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既简洁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准确率又高。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可以通过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认为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必须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由此可见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等表示肯定或否定的关键词来寻找论点。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有分论点的文章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则综合分论点。有些议论文有分论点而没有中心论点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则需要分析综合几个分论点进而概括中心论点。</a:t>
            </a:r>
          </a:p>
          <a:p>
            <a:pPr indent="457200" algn="just">
              <a:lnSpc>
                <a:spcPct val="150000"/>
              </a:lnSpc>
            </a:pP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29360" y="1154490"/>
            <a:ext cx="6329680" cy="2727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【小贴士】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indent="457200">
              <a:lnSpc>
                <a:spcPct val="150000"/>
              </a:lnSpc>
            </a:pPr>
            <a:r>
              <a:rPr lang="en-US" sz="1400" dirty="0" smtClean="0"/>
              <a:t>(1)</a:t>
            </a:r>
            <a:r>
              <a:rPr lang="zh-CN" altLang="en-US" sz="1400" dirty="0" smtClean="0"/>
              <a:t>在解答论点类试题时要注意</a:t>
            </a:r>
            <a:r>
              <a:rPr lang="en-US" sz="1400" dirty="0" smtClean="0"/>
              <a:t>:</a:t>
            </a:r>
            <a:br>
              <a:rPr lang="en-US" sz="1400" dirty="0" smtClean="0"/>
            </a:br>
            <a:r>
              <a:rPr lang="zh-CN" altLang="en-US" sz="1400" dirty="0" smtClean="0"/>
              <a:t>　　①论题与论点的区别</a:t>
            </a:r>
            <a:r>
              <a:rPr lang="en-US" sz="1400" dirty="0" smtClean="0"/>
              <a:t>:</a:t>
            </a:r>
            <a:r>
              <a:rPr lang="zh-CN" altLang="en-US" sz="1400" dirty="0" smtClean="0"/>
              <a:t>论题只是表述的范围、关系等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表意不明</a:t>
            </a:r>
            <a:r>
              <a:rPr lang="en-US" sz="1400" dirty="0" smtClean="0"/>
              <a:t>;</a:t>
            </a:r>
            <a:r>
              <a:rPr lang="zh-CN" altLang="en-US" sz="1400" dirty="0" smtClean="0"/>
              <a:t>而论点往往是一句表意明确的判断句。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zh-CN" altLang="en-US" sz="1400" dirty="0" smtClean="0"/>
              <a:t>　　②中心论点和分论点的区别</a:t>
            </a:r>
            <a:r>
              <a:rPr lang="en-US" sz="1400" dirty="0" smtClean="0"/>
              <a:t>:</a:t>
            </a:r>
            <a:r>
              <a:rPr lang="zh-CN" altLang="en-US" sz="1400" dirty="0" smtClean="0"/>
              <a:t>一篇文章一般只有一个中心论点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有时可能用几个分论点来证明中心论点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分论点一般位于段首或有标志性词语的位置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例如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首先</a:t>
            </a:r>
            <a:r>
              <a:rPr lang="en-US" sz="1400" dirty="0" smtClean="0"/>
              <a:t>”“</a:t>
            </a:r>
            <a:r>
              <a:rPr lang="zh-CN" altLang="en-US" sz="1400" dirty="0" smtClean="0"/>
              <a:t>其次</a:t>
            </a:r>
            <a:r>
              <a:rPr lang="en-US" sz="1400" dirty="0" smtClean="0"/>
              <a:t>”“</a:t>
            </a:r>
            <a:r>
              <a:rPr lang="zh-CN" altLang="en-US" sz="1400" dirty="0" smtClean="0"/>
              <a:t>最后</a:t>
            </a:r>
            <a:r>
              <a:rPr lang="en-US" sz="1400" dirty="0" smtClean="0"/>
              <a:t>”“</a:t>
            </a:r>
            <a:r>
              <a:rPr lang="zh-CN" altLang="en-US" sz="1400" dirty="0" smtClean="0"/>
              <a:t>第一</a:t>
            </a:r>
            <a:r>
              <a:rPr lang="en-US" sz="1400" dirty="0" smtClean="0"/>
              <a:t>”“</a:t>
            </a:r>
            <a:r>
              <a:rPr lang="zh-CN" altLang="en-US" sz="1400" dirty="0" smtClean="0"/>
              <a:t>第二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等。</a:t>
            </a:r>
            <a:r>
              <a:rPr lang="en-US" sz="1400" dirty="0" smtClean="0"/>
              <a:t/>
            </a:r>
            <a:br>
              <a:rPr lang="en-US" sz="1400" dirty="0" smtClean="0"/>
            </a:br>
            <a:endParaRPr lang="zh-CN" altLang="en-US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290319" y="1387807"/>
            <a:ext cx="6695441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有的文章的论点不是显性的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而是隐含在文章的字里行间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或者说文章没有一个句子完整地表明了作者的观点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需要考生来整合。整合的类型有以下几种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①根据文中的某个句子加以小小的改动。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②文中有表明作者观点的句子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但是比较分散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需要考生加工整理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使之流畅地表达。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③作者的观点蕴含在文章中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需要考生进行一定的加工提取、归纳总结。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【答题模板】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本文的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论点是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本文的论题是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828800" y="1929130"/>
          <a:ext cx="5547360" cy="2164715"/>
        </p:xfrm>
        <a:graphic>
          <a:graphicData uri="http://schemas.openxmlformats.org/drawingml/2006/table">
            <a:tbl>
              <a:tblPr/>
              <a:tblGrid>
                <a:gridCol w="1387453"/>
                <a:gridCol w="1319458"/>
                <a:gridCol w="1038292"/>
                <a:gridCol w="1038292"/>
                <a:gridCol w="76386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分析论证思路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19(4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理解词句含义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20(3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第二问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(2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23(3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提取信息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概括内容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21(4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第一问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(2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22(2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鉴赏论证语言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20(3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22(4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个性体验和感悟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21(2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22(2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 dirty="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95505" y="1498006"/>
            <a:ext cx="6366735" cy="29482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分析全文或文章某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段的论证过程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论证思路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文章的某些段是从哪几个角度论证的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文章的某部分能否删除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文章的某部分能否调换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论证思路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论证过程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归纳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删除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6475" y="1006153"/>
            <a:ext cx="4676725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分析论证思路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Rectangle 1"/>
          <p:cNvSpPr>
            <a:spLocks noChangeArrowheads="1"/>
          </p:cNvSpPr>
          <p:nvPr/>
        </p:nvSpPr>
        <p:spPr bwMode="auto">
          <a:xfrm>
            <a:off x="741680" y="1113760"/>
            <a:ext cx="7630160" cy="29678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抓住提示结构思路的语言标志。要学会抓住关键词句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语言标志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和段落准确提取和归纳答题信息。议论文的文体特征鲜明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语言表达规范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因而在表达上呈现一定的规律。如设问句表开启下文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展开深层论述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无独有偶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表顺承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表推进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诚然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表转入相反方面的论证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表分总归纳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表类比推理等。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理解议论文的一般结构与思路。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提出问题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提出论点或论题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分析问题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证明论点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解决问题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得出结论或强化论点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这是议论文的一般结构。考生需要注意的是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论点或论题是以什么方式提出来的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作者是如何围绕论点从哪几个方面进行论证的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文章的结构方式是总分式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分总、总分总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、层进式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还是并列对照式等。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2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Rectangle 1"/>
          <p:cNvSpPr>
            <a:spLocks noChangeArrowheads="1"/>
          </p:cNvSpPr>
          <p:nvPr/>
        </p:nvSpPr>
        <p:spPr bwMode="auto">
          <a:xfrm>
            <a:off x="894080" y="1486283"/>
            <a:ext cx="7355840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【小贴士】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解答论证思路题注意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四个明确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①明确看法表态或观点结论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②明确段落或层次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③明确选择了哪些材料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④明确运用了什么论证方法。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表述议论文的论证思路时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注意需要在段落层次的基础上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加入一些诸如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接着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一类表起承转合关系的词语。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【答题模板】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开头提出了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引出了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或列出了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接着从正面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反面、正反两面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事例证明了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角度分析了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最后再次强调了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总结出了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2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85345" y="1619926"/>
            <a:ext cx="6366735" cy="26250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选文第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段中加点的某一词语能否删去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请说明理由。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选文第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段中加点的词语有什么表达效果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选文第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段加横线句子有什么表达效果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选文第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作者反复说某一短语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这样写有什么表达效果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文章语言不乏生动之处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请从第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自然段中列举一处并分析其表达效果。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(6)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如果将第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段中某个反问句变换成陈述句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表达效果有什么不同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6475" y="1006153"/>
            <a:ext cx="3516637" cy="565146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鉴赏论证语言</a:t>
            </a:r>
          </a:p>
          <a:p>
            <a:endParaRPr lang="zh-CN" altLang="en-US" sz="1600" b="1" spc="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965200" y="869647"/>
            <a:ext cx="7508240" cy="358943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加点的词语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表达效果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能否删去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说明理由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品析议论文语言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可从准确性和生动性两方面进行。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准确性需结合语境具体分析。从词语的本义着手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明确其在时间、范围等方面的限制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这些词一般以副词和形容词居多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然后再结合议论文语言严谨、简明、准确的特点和文章内容概括总结。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生动性结合词句的本义和语境义作答。若使用修辞方法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则可从修辞的角度分析其用词的鲜明、生动和感情色彩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并结合文章内容说明这种修辞的作用。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005840" y="1499567"/>
            <a:ext cx="7305040" cy="230087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【答题模板】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句子运用了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的修辞方法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比喻、拟人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形象生动地论述了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……;(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反问、设问、排比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强调了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的观点。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本文语言准确严密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“……”(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具体语句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句中的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词准确地论述了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体现了议论文语言的准确性、严密性。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本文语言生动形象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“……”(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具体语句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此句运用修辞方法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生动地刻画了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阐述了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增强了议论文语言的生动性。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415825" y="1609766"/>
            <a:ext cx="6366735" cy="233486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根据自身实际对材料内容进行延伸性判断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选择文中的一点结合自己的实际谈谈看法。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由阅读材料引申出与之相关的内容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要求考生进行自主创作。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根据生活、学习经验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判断优劣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对选文材料或内容谈自己独到的见解。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要求考生对所提供材料进行独立思考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鼓励考生进行创新思维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发表新见解。</a:t>
            </a:r>
          </a:p>
        </p:txBody>
      </p:sp>
      <p:sp>
        <p:nvSpPr>
          <p:cNvPr id="5" name="矩形 4"/>
          <p:cNvSpPr/>
          <p:nvPr/>
        </p:nvSpPr>
        <p:spPr>
          <a:xfrm>
            <a:off x="586155" y="813113"/>
            <a:ext cx="5418405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个性体验和感悟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219200" y="971246"/>
            <a:ext cx="6837680" cy="33043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评价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启示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谈认识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提建议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谈感悟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联系实际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结合生活实际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找出评价、探究点。一篇文章可以评价探究的内容很多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但最主要的是文章的思想内容和观点态度。所谓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评价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是指在深入阅读的前提下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通过理性的思考和审美判断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对作品的优劣得失、是非美丑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有一个深层次的感受和认识。看其思想感情是否健康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观点是否正确深刻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主题是否鲜明突出等。</a:t>
            </a:r>
          </a:p>
          <a:p>
            <a:pPr indent="457200">
              <a:lnSpc>
                <a:spcPct val="150000"/>
              </a:lnSpc>
            </a:pP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361440" y="1154127"/>
            <a:ext cx="6624320" cy="327563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综观全文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筛选出直接体现作者观点态度的句子。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从材料的中心内容入手分析作者的观点态度。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从作品的表达方式入手分析作者的观点态度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对中心句或关键句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或论据前后的总括句也要加以重视。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评价、探究的思路和方法。全面理解文章内容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切忌人云亦云。作品的内容往往可以从不同的角度去观察和认识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作品的写法有其长处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但也并非无懈可击。所以对于这类试题的回答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不能要求千篇一律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要回答出自己的认识。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评价作品内容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一要结合作者的观点去思考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二要联系与文章内容类似的材料做比较。评价作品的写法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最好先肯定作品在写作上的优点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在此基础上提出自己合理的有个性的见解。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087120" y="1204927"/>
            <a:ext cx="7142480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【答题步骤】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表态。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明确观点。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简谈自己的理由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。展开联想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联系实际加以论证或阐述。要求语言有文采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能用上成语、名句、排比句更好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从文中找出表述作者观点的相关内容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再用自己口吻表述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。开放性试题没有标准答案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但这并不意味着开放性试题没有标准。如果试着概括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大体有三个标准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密切联系生活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融入自己的思考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注重语言的表达。一句话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就是把我们对生活的思考用富有表现力的语言准确表述出来。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10" name="文本框 10"/>
          <p:cNvSpPr txBox="1"/>
          <p:nvPr/>
        </p:nvSpPr>
        <p:spPr>
          <a:xfrm>
            <a:off x="1463040" y="1945402"/>
            <a:ext cx="6167120" cy="168853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考查规律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江西省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2010—2018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四年考查了议论文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有隔年考查的趋势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年考查了说明文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年考查议论文的可能性极大。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题型分值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考查形式有简答、填空和选择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选择题逐渐减少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填空题向来不多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简答的主观性题目成为主流题型。每篇文章一般设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道小题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分值为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087120" y="1113487"/>
            <a:ext cx="7142480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【小贴士】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b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①联系原文内容或论点。②要有明确的观点、确凿的论据。③必须引用名言或名人逸事来证明自己的观点或认识。④评价文章的思想内容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一定要把它同熟知的知识紧密结合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以这些知识点为突破口进行评价、探究。⑤语言表述要体现议论文语言简洁、准确、严密、生动、鲜明等特点。⑥不可疏忽大意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出现所谈感悟或启迪与文章观点不相一致的明显错误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还有的同学可能会忽视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联系生活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结合实际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等限制条件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只是一味重申作者的观点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这也是重要的失分点之一。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【答题模板】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我认为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理由是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6"/>
          <p:cNvGrpSpPr/>
          <p:nvPr/>
        </p:nvGrpSpPr>
        <p:grpSpPr>
          <a:xfrm>
            <a:off x="573226" y="909315"/>
            <a:ext cx="1094096" cy="288147"/>
            <a:chOff x="2074963" y="4295094"/>
            <a:chExt cx="2558949" cy="673937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矩形 18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174044" y="1908474"/>
            <a:ext cx="7134578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具体内容见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版资源“专题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   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针对训练”（青年不可一日无觉醒）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106310" y="923026"/>
            <a:ext cx="6508147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　</a:t>
            </a:r>
            <a:r>
              <a:rPr lang="zh-CN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提取概括、词句含义、论据、论证方法</a:t>
            </a:r>
            <a:endParaRPr lang="zh-CN" altLang="en-US" sz="1600" b="1" spc="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611158" y="1365938"/>
            <a:ext cx="1094096" cy="288147"/>
            <a:chOff x="2074963" y="4295094"/>
            <a:chExt cx="2558949" cy="673937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" name="矩形 20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真题体验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91583" y="1875894"/>
            <a:ext cx="7872868" cy="26250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[2012·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江西改编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阅读下文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完成问题。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感伤是一种情怀</a:t>
            </a:r>
          </a:p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田德政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①秋天就是这样蛮横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用湖南话叫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霸蛮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你不想让它来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它还是突兀地到来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甚至不给你一点先兆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先是夏天的炎热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马上就变成秋天的凉爽了。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②按说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秋天是个比较惬意的季节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气候宜人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也象征着收获。但随着年龄的增长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我对秋天有一种莫名其妙的恐慌。一感觉到秋天的凉意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就好像提前感觉到一年终结似的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感觉到一段生命将无法重来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所发生的一切都将成为过往。就有一种无尽的感伤袭上心头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免不了一番感慨。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88921" y="925103"/>
            <a:ext cx="7827114" cy="35945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③小时候读柳宗元的《江雪》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读不出什么名堂。现在才觉得那是一种怎样的感伤啊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你看啊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千山鸟飞绝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所有的小路上都没有了人的踪影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只剩下一个披着蓑衣、戴着斗笠的老头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在白茫茫的雪中垂钓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那是怎样的一种孤独啊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又是怎样的一种感伤啊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如果我们遇到这种环境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只能用感伤得痛不欲生、欲哭无泪来形容了。柳宗元就是高明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把这种感伤的情怀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用那么形象的四句诗表达出来了。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④如果感伤仅仅局限于自我的忧伤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那是很没出息的。只有当感伤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及众人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那种感伤才有了品位。我们许多先人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都是擅长用自己的感伤来传染别人的。杜甫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八月秋高风怒号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卷我屋上三重茅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这是自己遇到感伤的事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如果你对人就叫苦不迭地说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我的茅草又被秋风吹破了。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估计别人最多安慰你几句。当你看到风吹破了自己的房子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想到天下没有房子住的人是很多的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并幻想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安得广厦千万间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大庇天下寒士俱欢颜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。这就不仅仅是自己的感伤了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而是天下所有寒士的感伤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大家就会和你一起落泪。天啊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谁能有这样的胸襟呢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小肚鸡肠的人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只会沉浸在自己的悲伤中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哪里还操得了这么多的心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天下没有房主的人千千万万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只有杜甫让普天下的人记住了。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38121" y="965743"/>
            <a:ext cx="7827114" cy="492018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⑤感伤往往成就了人类的文化艺术。不论是唐诗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还是宋词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出现频率最高的是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离别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空恨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断肠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憔悴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这些字眼。南唐后主李煜的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问君能有几多愁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恰似一江春水向东流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不就意味着无穷无尽的悲愁吗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愁思如春水般汪洋恣肆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奔放倾泻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又如春水之不舍昼夜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常流不断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无穷无尽。女词人李清照的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物是人非事事休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欲语泪先流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那又是多少人内心的写照呢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恐怕无以计数。这些作品中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正是这种淡淡的感伤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让你心酸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让你惆怅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让你欲哭无泪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欲说无言。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⑥感伤是一种经常与深沉、品位相伴的艺术营养。西方画家梵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无疑是一个孤独的人。他在穷困潦倒中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向自然和太阳挑战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却不被理解。最终饮弹自尽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每当看到他的画作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我们仿佛能听到他笔下那个垂着干枯乳房的弃妇的抽泣。我曾在朋友的极力推荐下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阅读了川端康成的一些小说。川端在他的代表作《雪国》中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所描写的人物的种种悲哀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通过这种悲哀的余情化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来探讨人生的感伤。日本文学本身就有一种描写感伤之美的传统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川端康成就是以描写感伤之美成就文坛辉煌的。高明的文学艺术家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往往把悲悯感伤的情怀倾注在作品中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以达到煽情的目的。</a:t>
            </a:r>
          </a:p>
          <a:p>
            <a:pPr indent="457200" algn="just">
              <a:lnSpc>
                <a:spcPct val="150000"/>
              </a:lnSpc>
            </a:pPr>
            <a:endParaRPr lang="en-US" altLang="zh-CN" sz="1400" dirty="0" smtClean="0"/>
          </a:p>
          <a:p>
            <a:pPr indent="457200" algn="just">
              <a:lnSpc>
                <a:spcPct val="150000"/>
              </a:lnSpc>
            </a:pPr>
            <a:endParaRPr lang="en-US" altLang="zh-CN" sz="1400" dirty="0" smtClean="0"/>
          </a:p>
          <a:p>
            <a:pPr indent="457200" algn="just">
              <a:lnSpc>
                <a:spcPct val="150000"/>
              </a:lnSpc>
            </a:pPr>
            <a:endParaRPr lang="en-US" altLang="zh-CN" sz="1400" dirty="0" smtClean="0"/>
          </a:p>
          <a:p>
            <a:pPr indent="457200" algn="just">
              <a:lnSpc>
                <a:spcPct val="150000"/>
              </a:lnSpc>
            </a:pPr>
            <a:endParaRPr lang="en-US" altLang="zh-CN" sz="1400" dirty="0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38121" y="965743"/>
            <a:ext cx="7827114" cy="427385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⑦上学的时候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杞人忧天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中的杞人当作傻瓜。现在看来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这人真是忧得有品位、有档次。中国人时常有这样一句口头禅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天塌下来有高个儿顶着。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那意思就是天塌了也不用忧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你也不忧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我也不忧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或许真的有一天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天塌了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大家都完蛋了。这个杞人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能忧别人所不能忧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是一种博大无边的感伤。这种感伤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好像是所有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先天下之忧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的人所共有的素质。可惜的是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这样的人太少了。如果人人都有这种感伤的情怀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人人都悲天悯人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社会早就和谐起来了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大同之道早就实现了。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⑧于是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我发现自己是缺乏感伤情愫的。因为像我这样的凡人只能悲伤着自己的悲伤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幸福着自己的幸福。多的是对生活的抱怨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少的是对人生深邃的思考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多的是小情绪小哀愁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少的是大悲悯大苦闷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多的是凄婉惆怅、顾影自怜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少的是推己及人、由此及彼的胸襟。当我看到秋天的来临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感慨的只有自己命运的无奈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除此之外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再没有更多的余韵。正因为如此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我深深地认识到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感伤并非弱不禁风的感慨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感伤是一种有品位的情怀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是伟大的人类的情感。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endParaRPr lang="en-US" altLang="zh-CN" sz="1400" dirty="0" smtClean="0"/>
          </a:p>
          <a:p>
            <a:pPr indent="457200" algn="just">
              <a:lnSpc>
                <a:spcPct val="150000"/>
              </a:lnSpc>
            </a:pPr>
            <a:endParaRPr lang="en-US" altLang="zh-CN" sz="1400" dirty="0" smtClean="0"/>
          </a:p>
          <a:p>
            <a:pPr indent="457200" algn="just">
              <a:lnSpc>
                <a:spcPct val="150000"/>
              </a:lnSpc>
            </a:pPr>
            <a:endParaRPr lang="en-US" altLang="zh-CN" sz="1400" dirty="0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65270" y="864321"/>
            <a:ext cx="7542459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【考点一】　把握中心论点与分论点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(9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)(2010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文章的中心论点是什么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作者是怎样提出这一论点的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0918" y="1747520"/>
            <a:ext cx="7800693" cy="2692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930230" y="1896173"/>
            <a:ext cx="7240950" cy="6809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只有当感伤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伤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及众人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那种感伤才有了品位。作者由自己面对秋天的感伤和柳宗元《江雪》中表现出的感伤进而引出文章的中心论点。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6"/>
          <p:cNvSpPr txBox="1"/>
          <p:nvPr/>
        </p:nvSpPr>
        <p:spPr>
          <a:xfrm>
            <a:off x="940390" y="2658173"/>
            <a:ext cx="7240950" cy="165044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本题考查对中心论点的把握。本文的中心论点可以从文中提取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关于作者提出论点的方式可以从开头作者是如何引出论题的切入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文章开篇讲了自己面对秋天到来时的感伤情怀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接着列举了柳宗元的《江雪》分析与拓展了种种情怀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引出了感伤这一文化话题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进而引出中心论点。</a:t>
            </a:r>
          </a:p>
          <a:p>
            <a:pPr algn="just">
              <a:lnSpc>
                <a:spcPct val="150000"/>
              </a:lnSpc>
            </a:pP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4" grpId="0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5590" y="965921"/>
            <a:ext cx="7542459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【考点五】　提取信息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概括内容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(9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)(2010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作者怎样看待杜甫的感伤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2198" y="2174240"/>
            <a:ext cx="7800693" cy="21539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1031830" y="2444813"/>
            <a:ext cx="724095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杜甫的感伤是一种拥有博大胸襟、心怀天下寒士的感伤。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15"/>
          <p:cNvSpPr txBox="1"/>
          <p:nvPr/>
        </p:nvSpPr>
        <p:spPr>
          <a:xfrm>
            <a:off x="987126" y="3030972"/>
            <a:ext cx="7362691" cy="13653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本题考查对文章信息的提取和内容的概括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通过阅读杜甫的感伤所在的段落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从上下文中分析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可以得出杜甫的感伤是一种大的感伤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区别于小我的感伤情怀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然后提取文中关键词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结合相关诗句进行概括即可。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4" grpId="0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75430" y="1026881"/>
            <a:ext cx="7542459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【考点六】　理解词句的含义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(9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)(2010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杞人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忧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作者有什么独特的理解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1878" y="2235200"/>
            <a:ext cx="7800693" cy="2194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1021670" y="2454973"/>
            <a:ext cx="7240950" cy="3618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杞人的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忧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有品位、有档次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是一种博大无边的感伤。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15"/>
          <p:cNvSpPr txBox="1"/>
          <p:nvPr/>
        </p:nvSpPr>
        <p:spPr>
          <a:xfrm>
            <a:off x="1007446" y="3213852"/>
            <a:ext cx="7362691" cy="100411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本题考查对词句含义的理解。答题时切忌不读文章根据以往经验匆忙作答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杞人忧天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的含义有自己独特的理解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认为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杞人忧天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是种有品位的忧伤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明确了这一观点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然后从文中第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⑦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段提取关键词概括即可。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4" grpId="0"/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61878" y="2235200"/>
            <a:ext cx="7800693" cy="2194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8310" y="1026881"/>
            <a:ext cx="7542459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【考点七】　把握论据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(9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)(2010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文章在论及感伤在文化艺术中的作用时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列举了词、绘画、小说等作品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这些作品中的感伤是如何感染读者的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请简要概括。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1011510" y="2333053"/>
            <a:ext cx="7240950" cy="68505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这些作品将悲悯感伤的情怀倾注其中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感染了读者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使他们心酸、惆怅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达到了煽情的目的。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意对即可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5520" y="3076347"/>
            <a:ext cx="7264400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本题考查对论据的分析与把握。文章通过列举词、绘画、小说等作品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分析其中的感伤情怀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论证了突破小我感伤的艺术类感伤是如何感染读者的。通读第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⑤⑥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可以看出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这些作品寄寓了感伤的情怀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使读者得到了共鸣。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/>
      <p:bldP spid="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10" name="文本框 10"/>
          <p:cNvSpPr txBox="1"/>
          <p:nvPr/>
        </p:nvSpPr>
        <p:spPr>
          <a:xfrm>
            <a:off x="1310640" y="2067323"/>
            <a:ext cx="6482080" cy="165454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选材内容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议论文阅读均选自课外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多以日常出现的一些现象以及生活感悟展开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引发人的思考和警醒。文章的篇幅通常在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1000~1500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字。注重于语文学习、成长、课文中的文化情怀、传统文化的关联与主题探讨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出处以书为主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兼有报纸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时新性不强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即便选自报纸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也是去年的一篇文章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可见江西的命题者更关注文章本身的文化含量和设题价值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而非时新性。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61878" y="1828800"/>
            <a:ext cx="7800693" cy="26009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8310" y="1026881"/>
            <a:ext cx="7542459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【考点八】　论证方法及其作用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未考查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重点预测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5.[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全品原创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文章第⑦段运用了什么论证方法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有什么作用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1011510" y="1997773"/>
            <a:ext cx="7240950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举例论证、道理论证。作用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杞人忧天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的事例和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天塌下来有高个儿顶着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的道理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证明了人人都悲天悯人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社会早就和谐起来了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大同之道早就实现了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从而使论证更具体更有说服力。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5520" y="3076347"/>
            <a:ext cx="726440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本题考查对论证方法及其作用的把握。通过分析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杞人忧天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的例子和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天塌下来有高个儿顶着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可知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⑦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段主要运用了举例论证和道理论证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然后结合文章的分论点阐述清楚作用即可。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/>
      <p:bldP spid="4" grpId="0"/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72038" y="2275840"/>
            <a:ext cx="7800693" cy="20015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8310" y="1026881"/>
            <a:ext cx="7542459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【考点四】　个性体验和感悟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(9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)(2012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根据文章结尾段填空。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真正的感伤是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1052150" y="2505773"/>
            <a:ext cx="724095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对人生深邃的思考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是大悲悯大苦闷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是推己及人、由此及彼的胸襟。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5840" y="3025547"/>
            <a:ext cx="726440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本题考查对文章观点和内容的个性体验与感悟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可以根据文章最后一段提取信息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发表见解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注意语言的精准、内容的全面、层次的清晰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同时要体现与文章中心论点的紧密关系和对文章思想的深入认识。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/>
      <p:bldP spid="4" grpId="0"/>
      <p:bldP spid="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405665" y="1528486"/>
            <a:ext cx="6366735" cy="326627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从选文内容看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,×××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结合选文内容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的原因。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从选文内容看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是怎样的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从选文内容来看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,××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应具备的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要素有哪些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的原因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怎样的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有哪些要素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结合选文内容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从选文内容来看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6475" y="1006153"/>
            <a:ext cx="3516637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提取信息，概括内容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219200" y="1235406"/>
            <a:ext cx="6837680" cy="26250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审清题目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找出关键字词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确定答案的范围和答题方向。要特别注意论证部分论段的中心句或者是承上启下的过渡段。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重点阅读与题目有关的段落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淘汰无用的信息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挑选出符合考题要求的字、词、句等语言材料。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对挑选出来的内容进行去粗存精的加工。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结合中心论点和自己对题目的认识审视答案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并参照赋分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检查答案的完整性、准确性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进一步修改语言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使之准确简洁。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85345" y="1599606"/>
            <a:ext cx="6366735" cy="29482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说说下面句子中加点词的含义。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结合文章内容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理解句子的含义。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结合全文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说说你对文中画线句的理解。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“……”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指代的内容是什么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请概括。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你怎样理解文中的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“……”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辨别标志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含义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谈谈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6475" y="1006153"/>
            <a:ext cx="4615765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理解词句的含义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54865" y="1132246"/>
            <a:ext cx="6366735" cy="233486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解释字词的含义。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要清楚字词本身的含义。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要看其运用了怎样的表现技巧或方法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如修辞方法、词义的转移、词义的引申等。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结合文章内容或语言环境以及用词方式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来解释加点词的真正含义。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要根据其作用于何人何事来释义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以便使其针对性更强。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54865" y="1132246"/>
            <a:ext cx="6366735" cy="26250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理解句子的含义。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解释句子的本义。视情况而定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灵活添加。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联系中心。一般都需要回答对文章主题的作用。作者写文章时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为了凸显中心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增强文章的感染力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常常会采用含义深远的句子点明、突出或深化主题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使某些句子意在言外。对其深层含义把握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应从探究作者的写作目的入手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结合中心思想来分析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进而领会句子的含义。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找准句子中的关键词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分析语境义。从句子中的关键词语入手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通过替换词语的方法来把握语境意义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从而把握句子的含义。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54865" y="1619926"/>
            <a:ext cx="6366735" cy="100924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【答题模板】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解释字词的含义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引申义。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理解句子的含义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句子的本义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凸显中心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突出、深化主题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85345" y="1599606"/>
            <a:ext cx="6366735" cy="233486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下列表述与材料相符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不相符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的一项是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段是什么论据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请说说其作用。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请在文中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处添加一个事实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论据。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请写出一句名人名言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谚语、诗歌等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作为论证论点的论据。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下列提供的论据材料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应放在文中哪个地方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哪一段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较适宜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6475" y="1006153"/>
            <a:ext cx="4615765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把握论据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85345" y="1487846"/>
            <a:ext cx="6366735" cy="197873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不相符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事实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审题要点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审清题意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看清是添加论据还是判断分析论据。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分析题干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明确论据的类型。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10" name="文本框 10"/>
          <p:cNvSpPr txBox="1"/>
          <p:nvPr/>
        </p:nvSpPr>
        <p:spPr>
          <a:xfrm>
            <a:off x="1209040" y="2016522"/>
            <a:ext cx="6695440" cy="165454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备考提醒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对近几年考点全面训练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并适当拓展考点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比如论证结构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同时关注一些议论文特征淡化的论述文体。就全国议论文考查的形势来看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淡化文体特征和突出基本要素是两大极端方向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因此我们在备考中一方面要重视议论要素等基本考点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另一方面要关注其论述特征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注重内容的理解与观点的把握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即对论述性文本信息的把握与阅读能力、运用能力的提升。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198880" y="1184606"/>
            <a:ext cx="6837680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将论据的表述与原文进行比对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找出细微差别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判断是否相符。一般来说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有以下设误角度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endParaRPr lang="zh-CN" altLang="en-US" sz="1400" dirty="0"/>
          </a:p>
        </p:txBody>
      </p:sp>
      <p:sp>
        <p:nvSpPr>
          <p:cNvPr id="3" name="文本框 10"/>
          <p:cNvSpPr txBox="1"/>
          <p:nvPr/>
        </p:nvSpPr>
        <p:spPr>
          <a:xfrm>
            <a:off x="1156281" y="727407"/>
            <a:ext cx="7571159" cy="3618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角度一　</a:t>
            </a:r>
            <a:r>
              <a:rPr lang="zh-CN" altLang="zh-CN" sz="1400" b="1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分析论据的表述是否与材料相符</a:t>
            </a:r>
            <a:endParaRPr lang="en-US" altLang="zh-CN" sz="1400" b="1" spc="200" dirty="0" smtClean="0">
              <a:solidFill>
                <a:srgbClr val="2BA7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76885" y="1957070"/>
          <a:ext cx="8210550" cy="4089400"/>
        </p:xfrm>
        <a:graphic>
          <a:graphicData uri="http://schemas.openxmlformats.org/presentationml/2006/ole">
            <p:oleObj spid="_x0000_s23553" name="文档" r:id="rId3" imgW="8210815" imgH="4089853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804863" y="969963"/>
          <a:ext cx="7556500" cy="4086225"/>
        </p:xfrm>
        <a:graphic>
          <a:graphicData uri="http://schemas.openxmlformats.org/presentationml/2006/ole">
            <p:oleObj spid="_x0000_s74753" name="文档" r:id="rId3" imgW="7735697" imgH="4117455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825500" y="1092200"/>
          <a:ext cx="7559675" cy="5554663"/>
        </p:xfrm>
        <a:graphic>
          <a:graphicData uri="http://schemas.openxmlformats.org/presentationml/2006/ole">
            <p:oleObj spid="_x0000_s75777" name="文档" r:id="rId3" imgW="7658915" imgH="5646452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825500" y="1092200"/>
          <a:ext cx="7559675" cy="5554663"/>
        </p:xfrm>
        <a:graphic>
          <a:graphicData uri="http://schemas.openxmlformats.org/presentationml/2006/ole">
            <p:oleObj spid="_x0000_s76802" name="文档" r:id="rId3" imgW="7525710" imgH="5646452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217295" y="1295083"/>
          <a:ext cx="7073900" cy="4078287"/>
        </p:xfrm>
        <a:graphic>
          <a:graphicData uri="http://schemas.openxmlformats.org/presentationml/2006/ole">
            <p:oleObj spid="_x0000_s76801" name="文档" r:id="rId4" imgW="7074614" imgH="4078333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825500" y="1092200"/>
          <a:ext cx="7559675" cy="5554663"/>
        </p:xfrm>
        <a:graphic>
          <a:graphicData uri="http://schemas.openxmlformats.org/presentationml/2006/ole">
            <p:oleObj spid="_x0000_s77826" name="文档" r:id="rId3" imgW="7525710" imgH="5646452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079500" y="969963"/>
          <a:ext cx="7424738" cy="4306887"/>
        </p:xfrm>
        <a:graphic>
          <a:graphicData uri="http://schemas.openxmlformats.org/presentationml/2006/ole">
            <p:oleObj spid="_x0000_s77825" name="文档" r:id="rId4" imgW="7598600" imgH="4341696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188720" y="1591006"/>
            <a:ext cx="6837680" cy="230145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论据分类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事实论据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包括事例、史实、科学数据等。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道理论据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包括名人名言、格言警句、科学公式、定律等。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论据作用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任何论据都是为论点服务的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只要说出它在证明什么论点即可。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【答题模板】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运用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有力地论证了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增强了文章的说服力。</a:t>
            </a:r>
          </a:p>
          <a:p>
            <a:pPr indent="457200" algn="just">
              <a:lnSpc>
                <a:spcPct val="150000"/>
              </a:lnSpc>
            </a:pPr>
            <a:endParaRPr lang="zh-CN" altLang="en-US" sz="1400" dirty="0"/>
          </a:p>
        </p:txBody>
      </p:sp>
      <p:sp>
        <p:nvSpPr>
          <p:cNvPr id="3" name="文本框 10"/>
          <p:cNvSpPr txBox="1"/>
          <p:nvPr/>
        </p:nvSpPr>
        <p:spPr>
          <a:xfrm>
            <a:off x="1156281" y="889967"/>
            <a:ext cx="7571159" cy="3618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角度二　</a:t>
            </a:r>
            <a:r>
              <a:rPr lang="zh-CN" altLang="zh-CN" sz="1400" b="1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辨析论据类型及其作用</a:t>
            </a:r>
            <a:endParaRPr lang="en-US" altLang="zh-CN" sz="1400" b="1" spc="200" dirty="0" smtClean="0">
              <a:solidFill>
                <a:srgbClr val="2BA7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209040" y="1418286"/>
            <a:ext cx="6837680" cy="230145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补写论据有两种类型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补写事实论据和补写道理论据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一般是名言警句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补写论据要注意以下几点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看清楚补写论据的类型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是补写事实论据还是道理论据。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补写的论据能很好地证明论点。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论据要有代表性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力求大众化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尽可能是人所共知的。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事实论据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表述力求简洁流畅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能很好地突出论点的意思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道理论据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引用要完整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不能断章取义。</a:t>
            </a:r>
          </a:p>
          <a:p>
            <a:pPr indent="457200" algn="just">
              <a:lnSpc>
                <a:spcPct val="150000"/>
              </a:lnSpc>
            </a:pPr>
            <a:endParaRPr lang="zh-CN" altLang="en-US" sz="1400" dirty="0"/>
          </a:p>
        </p:txBody>
      </p:sp>
      <p:sp>
        <p:nvSpPr>
          <p:cNvPr id="3" name="文本框 10"/>
          <p:cNvSpPr txBox="1"/>
          <p:nvPr/>
        </p:nvSpPr>
        <p:spPr>
          <a:xfrm>
            <a:off x="1156281" y="859487"/>
            <a:ext cx="7571159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角度三　补写论据</a:t>
            </a:r>
            <a:endParaRPr lang="en-US" altLang="zh-CN" sz="1400" b="1" spc="200" dirty="0" smtClean="0">
              <a:solidFill>
                <a:srgbClr val="2BA7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802640" y="943693"/>
            <a:ext cx="7447280" cy="362752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【答题步骤】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明确中心论点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选取与论点相关的补写素材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如名人事迹、名言警句等。补写论据一定要与论点一致。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审清题干要求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确定补写内容。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事实论据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补写内容要表现典型人物的典型事迹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按照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人物事件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的格式进行补写。注意人物要准确、具体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具体描写事件的起因或行为方式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选择真实而典型的事例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符合论点。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道理论据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补写内容要为能论证论点的名家之言、俗语、传说等。所写的名言、格言要有一定的权威性。直接引用原文时要照抄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认真核对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不能断章取义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间接引用时不能曲解原意。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整合语言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补写作答。用富有文采的语言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讲述一件事或一个道理来论证文章的论点。思路要清晰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语言要通顺流畅。</a:t>
            </a:r>
          </a:p>
          <a:p>
            <a:pPr indent="457200" algn="just">
              <a:lnSpc>
                <a:spcPct val="150000"/>
              </a:lnSpc>
            </a:pP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087120" y="1519886"/>
            <a:ext cx="7091680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论据配对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即就提供的相应论据材料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判断它应该放在哪一段较适宜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仔细阅读提供的论据材料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对其内涵进行分析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把握其所表达的思想观点。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将提供的论据材料与文章各段落进行对照分析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看它与哪一段意思较投合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观点一致。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将提供的论据材料的意思与段落主旨连接起来做诠释。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【答题模板】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作为论据的材料突出了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段论证的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观点相一致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所以此论据应放在第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段。</a:t>
            </a:r>
          </a:p>
          <a:p>
            <a:pPr indent="457200" algn="just">
              <a:lnSpc>
                <a:spcPct val="150000"/>
              </a:lnSpc>
            </a:pPr>
            <a:endParaRPr lang="zh-CN" altLang="en-US" sz="1400" dirty="0"/>
          </a:p>
        </p:txBody>
      </p:sp>
      <p:sp>
        <p:nvSpPr>
          <p:cNvPr id="3" name="文本框 10"/>
          <p:cNvSpPr txBox="1"/>
          <p:nvPr/>
        </p:nvSpPr>
        <p:spPr>
          <a:xfrm>
            <a:off x="912441" y="900127"/>
            <a:ext cx="7571159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角度四　论据配对</a:t>
            </a:r>
            <a:endParaRPr lang="en-US" altLang="zh-CN" sz="1400" b="1" spc="200" dirty="0" smtClean="0">
              <a:solidFill>
                <a:srgbClr val="2BA7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95505" y="1538646"/>
            <a:ext cx="6366735" cy="262404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直接说出论证方法或选出文章所用的论证方法。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结合论证方法和选文内容来回答选文是怎样证明论点的。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辨识论证方法并说出其作用。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论证方法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画线句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6475" y="1006153"/>
            <a:ext cx="4697045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论证方法及其作用</a:t>
            </a:r>
            <a:endParaRPr lang="zh-CN" altLang="en-US" sz="1600" b="1" spc="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936625" y="1773238"/>
          <a:ext cx="7437438" cy="3455987"/>
        </p:xfrm>
        <a:graphic>
          <a:graphicData uri="http://schemas.openxmlformats.org/presentationml/2006/ole">
            <p:oleObj spid="_x0000_s1025" name="文档" r:id="rId3" imgW="7531470" imgH="3514948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95505" y="1203366"/>
            <a:ext cx="6366735" cy="294310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【答题步骤】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审清题意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看题目是要求分析画线句、某段还是全文的论证方法及其作用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看题目是要求分析一种还是几种论证方法及其作用。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通过标志词判断运用了哪种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哪几种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论证方法。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回忆这种论证方法的作用及答题格式。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第四步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结合语境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具体分析论证方法及其作用并整合答案。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论证方法一般根据语言标志进行判定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然后再分析其作用。常见的论证方法及其作用如下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968375" y="1341119"/>
          <a:ext cx="7419975" cy="3951605"/>
        </p:xfrm>
        <a:graphic>
          <a:graphicData uri="http://schemas.openxmlformats.org/presentationml/2006/ole">
            <p:oleObj spid="_x0000_s78849" name="文档" r:id="rId3" imgW="7420226" imgH="4089853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216343" y="1385570"/>
          <a:ext cx="6750050" cy="4089400"/>
        </p:xfrm>
        <a:graphic>
          <a:graphicData uri="http://schemas.openxmlformats.org/presentationml/2006/ole">
            <p:oleObj spid="_x0000_s86017" name="文档" r:id="rId3" imgW="6746155" imgH="4095103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232945" y="869647"/>
            <a:ext cx="6976335" cy="395068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【小贴士】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b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论证是一个过程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是一种方法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在判断论证方法时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切忌漏掉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只简单地写为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举例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这样的表述是不确切的。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【答题模板】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举例论证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使用了举例论证的论证方法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举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概括事例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。证明了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如果有分论点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则写出它证明的分论点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否则写中心论点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从而使论证更具体更有说服力。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道理论证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使用了道理论证的论证方法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论证了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从而使论证更概括更深入。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比喻论证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使用了比喻论证的论证方法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证明了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从而把抽象深奥的道理阐述得生动形象、浅显易懂。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对比论证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使用了对比论证的论证方法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加以对比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突出强调了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的观点。</a:t>
            </a:r>
          </a:p>
          <a:p>
            <a:pPr indent="457200" algn="just"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947738" y="1628775"/>
          <a:ext cx="7159625" cy="4002088"/>
        </p:xfrm>
        <a:graphic>
          <a:graphicData uri="http://schemas.openxmlformats.org/presentationml/2006/ole">
            <p:oleObj spid="_x0000_s20481" name="文档" r:id="rId3" imgW="7343904" imgH="4119372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495300" y="1487488"/>
          <a:ext cx="8097838" cy="3867150"/>
        </p:xfrm>
        <a:graphic>
          <a:graphicData uri="http://schemas.openxmlformats.org/presentationml/2006/ole">
            <p:oleObj spid="_x0000_s21505" name="文档" r:id="rId3" imgW="8407866" imgH="3987308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</TotalTime>
  <Words>10928</Words>
  <Application>WPS 演示</Application>
  <PresentationFormat>全屏显示(16:9)</PresentationFormat>
  <Paragraphs>331</Paragraphs>
  <Slides>73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75" baseType="lpstr">
      <vt:lpstr>主题1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2018-12-23T14:18:00Z</dcterms:created>
  <dcterms:modified xsi:type="dcterms:W3CDTF">2019-02-15T10:06:18Z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8</vt:lpwstr>
  </property>
  <property fmtid="{D5CDD505-2E9C-101B-9397-08002B2CF9AE}" pid="3" name="KSOProductBuildVer">
    <vt:lpwstr>2052-11.1.0.8214</vt:lpwstr>
  </property>
</Properties>
</file>