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8" r:id="rId3"/>
    <p:sldId id="272" r:id="rId4"/>
    <p:sldId id="259" r:id="rId5"/>
    <p:sldId id="273" r:id="rId6"/>
    <p:sldId id="262" r:id="rId7"/>
    <p:sldId id="274" r:id="rId8"/>
    <p:sldId id="275" r:id="rId9"/>
    <p:sldId id="276" r:id="rId10"/>
    <p:sldId id="277" r:id="rId11"/>
    <p:sldId id="260" r:id="rId12"/>
    <p:sldId id="279" r:id="rId13"/>
    <p:sldId id="280" r:id="rId14"/>
    <p:sldId id="265" r:id="rId15"/>
    <p:sldId id="281" r:id="rId16"/>
    <p:sldId id="266" r:id="rId17"/>
    <p:sldId id="282" r:id="rId18"/>
    <p:sldId id="283"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1.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1" name="五边形 10">
            <a:hlinkClick r:id="rId4"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6B19D-3AFC-43E9-B843-4478FDBAD3B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40" r:id="rId29"/>
    <p:sldLayoutId id="2147483841" r:id="rId30"/>
    <p:sldLayoutId id="2147483844" r:id="rId31"/>
    <p:sldLayoutId id="2147483847"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1.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2.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4.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5.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6.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8.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2007___2.docx"/><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404714443"/>
              </p:ext>
            </p:extLst>
          </p:nvPr>
        </p:nvGraphicFramePr>
        <p:xfrm>
          <a:off x="508000" y="3224897"/>
          <a:ext cx="8128000" cy="662206"/>
        </p:xfrm>
        <a:graphic>
          <a:graphicData uri="http://schemas.openxmlformats.org/presentationml/2006/ole">
            <p:oleObj spid="_x0000_s2051"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我懂得衰亡民族之所以默无声息的缘由了。沉默呵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沉默呵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不在沉默中爆发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就在沉默中灭亡。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《记念刘和珍君》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横眉冷对千夫指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俯首甘为孺子牛</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61934" y="3194464"/>
            <a:ext cx="199384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14734" y="4000870"/>
            <a:ext cx="199384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08115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孩子们所盼望的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过年过节之外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大概要数迎神赛会的时候了。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开篇说明孩子们生活中的愿望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点出了文章的主要内容。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说明孩子们娱乐活动少之又少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极其寥寥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足以说明这有限的娱乐活动是简单、无聊的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难以引起孩子的兴趣。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满心期盼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得到的仅此而已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遗憾之情表露无遗。这也为后文写主要事件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看五猖会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作铺垫</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924912"/>
            <a:ext cx="8240464" cy="2243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可是结果总是一个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差不多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也总是只留下一个纪念品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就是当神像还未抬过之前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化一文钱买下的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用一点烂泥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一点颜色纸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一枝竹签和两三枝鸡毛所做的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吹起来会发出一种刺耳的声音的哨子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吹都都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吡吡地吹它两三天。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的希望是这一次的赛会比前一次繁盛些。可每次都是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差不多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均表达出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的失望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每次愿望都落空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遗憾之情表露无遗。对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吹都都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这一纪念品如何制作、什么特点等介绍得比较详细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表达出作者对赛会的深刻印象</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95536" y="3511894"/>
            <a:ext cx="824046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685130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6147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我笑着跳着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催他们要搬得快。忽然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工人的脸色很谨肃了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我知道有些蹊跷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四面一看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父亲就站在我背后。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一系列的表情动作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的兴奋之情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因为自己很快就要看到向往已久的五猖会了。这也为后面父亲的出现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强迫自己在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关键时刻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兴奋之情的减退等情节的展开埋下了伏笔。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我忽然似乎已经很有把握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便即站了起来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拿书走进父亲的书房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一气背将下去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梦似的就背完了。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在大家默默地静候中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的记忆力大增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很是拗口的、无聊的文字竟然背过了。这是为了完成父亲布置的任务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更是为去看五猖会争取时间。但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梦似的就背完了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说明自己背书是出于无奈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表现了当时封建教育的内容和方法对儿童身心健康的巨大伤害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含蓄地表达了对父亲教育方式的否定。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896434"/>
            <a:ext cx="8240464" cy="1665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293096"/>
            <a:ext cx="8240464" cy="20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601712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课文的第一至第五段都在谈迎神赛会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作者这样写有什么意图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五猖会对一个孩子来说意味着欢乐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如同重大的节日。作者用大半的篇幅来写迎神赛会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在于渲染赛会的盛大、热闹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突出赛会的吸引力。为下文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极想看赛会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而父亲让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造成童心与现实的冲突作铺垫。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第三、四段作者竭力描绘明朝时赛会的豪华铺张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目的是什么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然而我到现在终于没有和赛会发生关系过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可看出这是怎样的社会呢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作者竭力描绘明朝时赛会的豪华铺张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目的是与现实的赛会进行对比。从作者看似平淡的笔触中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我们应该认识到这是一个压抑人个性的社会。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711694"/>
            <a:ext cx="8240464" cy="1645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581128"/>
            <a:ext cx="8240464"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怎样理解文中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一气背将下去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梦似的就背完了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为什么说背书如梦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对于父亲毫不顾及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的内心的无奈和烦恼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表现了当时封建教育的内容和方法对儿童身心健康的巨大伤害。因为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完全是被迫地、很机械地背书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所以说如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梦似的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3356992"/>
            <a:ext cx="8240464" cy="1667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0050903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5573"/>
            <a:ext cx="8240464" cy="4520853"/>
          </a:xfrm>
          <a:prstGeom prst="rect">
            <a:avLst/>
          </a:prstGeom>
        </p:spPr>
        <p:txBody>
          <a:bodyPr wrap="square">
            <a:spAutoFit/>
          </a:bodyPr>
          <a:lstStyle/>
          <a:p>
            <a:pPr lvl="0" indent="266700" eaLnBrk="0" hangingPunct="0">
              <a:lnSpc>
                <a:spcPct val="120000"/>
              </a:lnSpc>
              <a:tabLst>
                <a:tab pos="1028700" algn="l"/>
                <a:tab pos="1851025" algn="l"/>
                <a:tab pos="2538413" algn="l"/>
                <a:tab pos="3222625" algn="l"/>
              </a:tabLst>
            </a:pPr>
            <a:r>
              <a:rPr lang="zh-CN" altLang="zh-CN" sz="2200">
                <a:solidFill>
                  <a:srgbClr val="000000"/>
                </a:solidFill>
                <a:latin typeface="宋体" panose="02010600030101010101" pitchFamily="2" charset="-122"/>
                <a:ea typeface="宋体" panose="02010600030101010101" pitchFamily="2" charset="-122"/>
                <a:cs typeface="Times New Roman" panose="02020603050405020304" pitchFamily="18" charset="0"/>
              </a:rPr>
              <a:t>童年是色彩斑斓的</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虽然不同人的童年不尽相同</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但总是有些令人难以忘怀的</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或趣闻</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或趣事</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或高兴</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或心酸。请以</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童年记忆</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为中心积累素材。</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ea typeface="NEU-BZ-S92"/>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名人名言</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有钱难买幼时贫</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200" smtClean="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朱光潜</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我以为就是圣贤豪杰</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也不必自惭他的童年</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自惭</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倒是一个错误</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200" smtClean="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鲁迅</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儿童并不是生来就能接受学习知识的清规戒律的约束的</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endParaRPr lang="en-US" altLang="zh-CN"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lvl="0" indent="266700" eaLnBrk="0" hangingPunct="0">
              <a:lnSpc>
                <a:spcPct val="120000"/>
              </a:lnSpc>
              <a:tabLst>
                <a:tab pos="1028700" algn="l"/>
                <a:tab pos="1851025" algn="l"/>
                <a:tab pos="2538413" algn="l"/>
                <a:tab pos="3222625" algn="l"/>
              </a:tabLst>
            </a:pPr>
            <a:r>
              <a:rPr lang="en-US" altLang="zh-CN" sz="2200" smtClean="0">
                <a:solidFill>
                  <a:srgbClr val="000000"/>
                </a:solidFill>
                <a:ea typeface="宋体" panose="02010600030101010101" pitchFamily="2" charset="-122"/>
                <a:cs typeface="Times New Roman" panose="02020603050405020304" pitchFamily="18" charset="0"/>
              </a:rPr>
              <a:t>								——</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泰戈尔</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孩子们无忧无虑的笑声</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有如一股淙淙流动的泉水</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把那陶醉于生活魅力的动人的欢笑</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送上了生活的祭坛</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200" smtClean="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高尔基</a:t>
            </a:r>
            <a:endParaRPr lang="zh-CN" altLang="en-US" sz="2200"/>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精彩事例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四岁那年我记住的唯一的一件事就是妈妈骑着自行车带我去赶会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赶会是我们这里一年一度的盛事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到时候会有很多的人聚集到这里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他们会带很多很多我没见过的东西到这里来卖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印象中那似乎是我第一次赶会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所以我很开心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到现在我还记得那些花花绿绿的玩具和那些我叫不上名的奇形怪状的东西。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705401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77937"/>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三十年前的中原大地上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那些贫农们个个感叹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鸡蛋就是那么个东西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你没有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生活就过不下去。顶顶好的朋友来了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大人回屋喊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炒俩鸡蛋。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其实端上来的只有一个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你要质问他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他也有理由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俩是虚词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不实指。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那样的日子里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小孩若能吃到一个白水煮鸡蛋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就感激不尽了。列位看官可能有点疑虑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鸡蛋生下来不就是要烧了煮了吃的吗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他们家里养鸡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还吃不着鸡蛋吗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非也非也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想当初劳动人民们苦哇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哪儿能奢侈到天天吃鸡蛋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油还不够呐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所以鸡蛋是用来卖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卖蛋的钱用来买油盐酱醋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买铅笔橡皮。好在劳动人民也疼孩子呀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整天吃不着鸡蛋咋办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于是老爸老妈们就对小孩儿说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咱家鸡蛋卖了补贴家用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你在外头拣到的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咱回来改善伙食。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但是鸡在家里生蛋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生的蛋都被在一边窥伺已久的老爸老妈们拿走了。小孩儿扒着门框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口水飞流直下三千尺。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节选自《爸爸小时候的囧事儿》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Tree>
    <p:extLst>
      <p:ext uri="{BB962C8B-B14F-4D97-AF65-F5344CB8AC3E}">
        <p14:creationId xmlns:p14="http://schemas.microsoft.com/office/powerpoint/2010/main" xmlns="" val="238879781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1"/>
          <p:cNvPicPr>
            <a:picLocks noChangeAspect="1"/>
          </p:cNvPicPr>
          <p:nvPr/>
        </p:nvPicPr>
        <p:blipFill>
          <a:blip r:embed="rId2"/>
          <a:stretch>
            <a:fillRect/>
          </a:stretch>
        </p:blipFill>
        <p:spPr>
          <a:xfrm>
            <a:off x="508000" y="2118125"/>
            <a:ext cx="8128000" cy="2875751"/>
          </a:xfrm>
          <a:prstGeom prst="rect">
            <a:avLst/>
          </a:prstGeom>
        </p:spPr>
      </p:pic>
    </p:spTree>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144717720"/>
              </p:ext>
            </p:extLst>
          </p:nvPr>
        </p:nvGraphicFramePr>
        <p:xfrm>
          <a:off x="508000" y="3224897"/>
          <a:ext cx="8128000" cy="662206"/>
        </p:xfrm>
        <a:graphic>
          <a:graphicData uri="http://schemas.openxmlformats.org/presentationml/2006/ole">
            <p:oleObj spid="_x0000_s3075" name="文档" r:id="rId3" imgW="3839157" imgH="312896" progId="Word.Document.12">
              <p:embed/>
            </p:oleObj>
          </a:graphicData>
        </a:graphic>
      </p:graphicFrame>
    </p:spTree>
    <p:extLst>
      <p:ext uri="{BB962C8B-B14F-4D97-AF65-F5344CB8AC3E}">
        <p14:creationId xmlns:p14="http://schemas.microsoft.com/office/powerpoint/2010/main" xmlns="" val="2674434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鲁迅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(1881—1936),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原名周樟寿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后改名为树人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字豫才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浙江绍兴人。伟大的文学家、思想家和革命家。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他首次用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鲁迅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这一笔名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发表了中国现代文学史上第一篇白话小说《狂人日记》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奠定了新文学运动的基石。主要作品有小说集《呐喊》《彷徨》《故事新编》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散文集《朝花夕拾》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散文诗集《野草》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杂文集《华盖集》等。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01.eps" descr="id:2147488455;FounderCES"/>
          <p:cNvPicPr/>
          <p:nvPr/>
        </p:nvPicPr>
        <p:blipFill>
          <a:blip r:embed="rId4"/>
          <a:stretch>
            <a:fillRect/>
          </a:stretch>
        </p:blipFill>
        <p:spPr>
          <a:xfrm>
            <a:off x="3419872" y="1369853"/>
            <a:ext cx="2520280" cy="2059147"/>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《朝花夕拾》是鲁迅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年所作回忆散文的结集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较完整地记录了鲁迅从幼年到青年时期的生活道路和经历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生动地描绘了清末民初的生活画面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是研究鲁迅早期思想和生活乃至当时社会的重要文献。这些篇章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文笔深沉隽永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是中国现代散文中的经典作品。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五猖又称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。绍兴人把它们说成是马、猴、狗、鸡、蛇五种动物之精。五猖会是迎神赛会的一种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就是把五猖庙里的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五通神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请出来巡游。这些迎神赛会当然是迷信活动。但在当时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广大贫苦人民生活贫困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根本无法享受正常的文化娱乐活动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在这种环境下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赛会也算作是一种群众性的娱乐活动。本文主要记述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儿时盼望观看迎神赛会的急切、兴奋心情以及被父亲强迫背诵《鉴略》的痛苦感受。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9850027"/>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31742140"/>
              </p:ext>
            </p:extLst>
          </p:nvPr>
        </p:nvGraphicFramePr>
        <p:xfrm>
          <a:off x="523649" y="1450975"/>
          <a:ext cx="8094662" cy="4194175"/>
        </p:xfrm>
        <a:graphic>
          <a:graphicData uri="http://schemas.openxmlformats.org/presentationml/2006/ole">
            <p:oleObj spid="_x0000_s4099" name="文档" r:id="rId5" imgW="3839157" imgH="1987915" progId="Word.Document.12">
              <p:embed/>
            </p:oleObj>
          </a:graphicData>
        </a:graphic>
      </p:graphicFrame>
      <p:sp>
        <p:nvSpPr>
          <p:cNvPr id="3" name="矩形 2"/>
          <p:cNvSpPr/>
          <p:nvPr/>
        </p:nvSpPr>
        <p:spPr>
          <a:xfrm>
            <a:off x="1630558" y="18448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26702" y="18448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3968" y="18448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28184" y="18448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74102" y="229864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94779" y="2298644"/>
            <a:ext cx="68223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92167" y="2298644"/>
            <a:ext cx="80797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75764" y="2298644"/>
            <a:ext cx="7387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34413" y="2858281"/>
            <a:ext cx="68223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34413" y="3339414"/>
            <a:ext cx="68223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29431" y="2821442"/>
            <a:ext cx="731446" cy="318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29431" y="3302575"/>
            <a:ext cx="731446" cy="318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684988" y="4097693"/>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84988" y="4639683"/>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73020" y="5193841"/>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31469" y="4101874"/>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31469" y="4643864"/>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602411" y="5193841"/>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4" presetClass="exit" presetSubtype="10" fill="hold" grpId="0" nodeType="clickEffect">
                                  <p:stCondLst>
                                    <p:cond delay="0"/>
                                  </p:stCondLst>
                                  <p:childTnLst>
                                    <p:animEffect transition="out" filter="randombar(horizontal)">
                                      <p:cBhvr>
                                        <p:cTn id="91" dur="500"/>
                                        <p:tgtEl>
                                          <p:spTgt spid="25"/>
                                        </p:tgtEl>
                                      </p:cBhvr>
                                    </p:animEffect>
                                    <p:set>
                                      <p:cBhvr>
                                        <p:cTn id="9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奇拔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奇特挺拔。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臻臻至至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齐备之意。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游手好闲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游荡成性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不好劳动。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室女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旧时称未结婚的女子。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猖獗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凶猛而放肆。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蹊跷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奇怪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旧时私塾教儿童开始识字或学习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儿童开始识字或学习。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忐忑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心神不定。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538668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大概</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大约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孩子们所盼望的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过年过节之外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大概</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要数迎神赛会的时候了。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两句一行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大约</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读了二三十行罢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给我读熟。背不出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就不准去看会。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二者都表示估计。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表示有很大的可能性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是大概估计</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910268" y="297518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28866" y="33793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4150486"/>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083812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心愿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志愿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我为什么不生一场重病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使我的母亲也好到庙里去许下一个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扮犯人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心愿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每到填写高考</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志愿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家长和孩子都要在铺天盖地的高校招生广告前徘徊。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指一般的愿望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指志向和愿望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一般指较大的。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界限</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界线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神像是五个男人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也不见有什么猖獗之状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后面列坐着五位太太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却并不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远不及北京戏园里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界限</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之谨严。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黄土高原和华北平原的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界线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是太行山脉。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二者都指不同性质的分界。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多指抽象的、范围大的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指具体的分界。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512728" y="192771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00896" y="2335113"/>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075290"/>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88496" y="474691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46396" y="515719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5502376"/>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218837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TotalTime>
  <Words>1674</Words>
  <Application>Microsoft Office PowerPoint</Application>
  <PresentationFormat>全屏显示(4:3)</PresentationFormat>
  <Paragraphs>103</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2016-09-16T15:59:57Z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