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1" r:id="rId1"/>
  </p:sldMasterIdLst>
  <p:sldIdLst>
    <p:sldId id="271" r:id="rId2"/>
    <p:sldId id="259" r:id="rId3"/>
    <p:sldId id="272" r:id="rId4"/>
    <p:sldId id="262" r:id="rId5"/>
    <p:sldId id="273" r:id="rId6"/>
    <p:sldId id="274" r:id="rId7"/>
    <p:sldId id="275" r:id="rId8"/>
    <p:sldId id="276" r:id="rId9"/>
    <p:sldId id="277" r:id="rId10"/>
    <p:sldId id="278" r:id="rId11"/>
    <p:sldId id="279" r:id="rId12"/>
    <p:sldId id="260" r:id="rId13"/>
    <p:sldId id="280" r:id="rId14"/>
    <p:sldId id="281" r:id="rId15"/>
    <p:sldId id="282" r:id="rId16"/>
    <p:sldId id="283" r:id="rId17"/>
    <p:sldId id="265" r:id="rId18"/>
    <p:sldId id="284" r:id="rId1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318" autoAdjust="0"/>
    <p:restoredTop sz="94660" autoAdjust="0"/>
  </p:normalViewPr>
  <p:slideViewPr>
    <p:cSldViewPr>
      <p:cViewPr varScale="1">
        <p:scale>
          <a:sx n="61" d="100"/>
          <a:sy n="61" d="100"/>
        </p:scale>
        <p:origin x="-7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2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2.xml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C7398-D953-4BF4-B8C5-C7830D266A6E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0B165-D1C9-4B2B-8821-9DAB5D479C8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C7398-D953-4BF4-B8C5-C7830D266A6E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0B165-D1C9-4B2B-8821-9DAB5D479C8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C7398-D953-4BF4-B8C5-C7830D266A6E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0B165-D1C9-4B2B-8821-9DAB5D479C8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68250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C7398-D953-4BF4-B8C5-C7830D266A6E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0B165-D1C9-4B2B-8821-9DAB5D479C8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C7398-D953-4BF4-B8C5-C7830D266A6E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0B165-D1C9-4B2B-8821-9DAB5D479C8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293096"/>
            <a:ext cx="7772400" cy="4874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800" b="1">
                <a:solidFill>
                  <a:schemeClr val="tx1"/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9416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font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813" y="1535113"/>
            <a:ext cx="803275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2267744" y="1026195"/>
            <a:ext cx="6624736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2401416" y="1823144"/>
            <a:ext cx="6491064" cy="441416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2000"/>
            </a:lvl1pPr>
            <a:lvl2pPr marL="457200" indent="0">
              <a:lnSpc>
                <a:spcPct val="150000"/>
              </a:lnSpc>
              <a:buFontTx/>
              <a:buNone/>
              <a:defRPr sz="2000"/>
            </a:lvl2pPr>
            <a:lvl3pPr marL="914400" indent="0">
              <a:lnSpc>
                <a:spcPct val="150000"/>
              </a:lnSpc>
              <a:buFontTx/>
              <a:buNone/>
              <a:defRPr sz="2000"/>
            </a:lvl3pPr>
            <a:lvl4pPr marL="1371600" indent="0">
              <a:lnSpc>
                <a:spcPct val="150000"/>
              </a:lnSpc>
              <a:buFontTx/>
              <a:buNone/>
              <a:defRPr sz="2000"/>
            </a:lvl4pPr>
            <a:lvl5pPr marL="1828800" indent="0">
              <a:lnSpc>
                <a:spcPct val="150000"/>
              </a:lnSpc>
              <a:buFontTx/>
              <a:buNone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2411760" y="1558504"/>
            <a:ext cx="5946429" cy="214312"/>
            <a:chOff x="2411760" y="1558504"/>
            <a:chExt cx="5946429" cy="214312"/>
          </a:xfrm>
        </p:grpSpPr>
        <p:sp>
          <p:nvSpPr>
            <p:cNvPr id="12" name="Line 46"/>
            <p:cNvSpPr>
              <a:spLocks noChangeShapeType="1"/>
            </p:cNvSpPr>
            <p:nvPr userDrawn="1"/>
          </p:nvSpPr>
          <p:spPr bwMode="auto">
            <a:xfrm>
              <a:off x="2626073" y="1663279"/>
              <a:ext cx="5732116" cy="0"/>
            </a:xfrm>
            <a:prstGeom prst="line">
              <a:avLst/>
            </a:prstGeom>
            <a:noFill/>
            <a:ln w="25400">
              <a:solidFill>
                <a:srgbClr val="5F5F5F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十六角星 12"/>
            <p:cNvSpPr/>
            <p:nvPr userDrawn="1"/>
          </p:nvSpPr>
          <p:spPr>
            <a:xfrm>
              <a:off x="2411760" y="1558504"/>
              <a:ext cx="214312" cy="214312"/>
            </a:xfrm>
            <a:prstGeom prst="star16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650229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五边形 3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五边形 1"/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48806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138372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14282" y="785812"/>
            <a:ext cx="8715436" cy="571502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DC2C1-AFE0-47B9-A30D-87A44ECA0F1A}" type="datetimeFigureOut">
              <a:rPr lang="zh-CN" altLang="en-US"/>
              <a:pPr>
                <a:defRPr/>
              </a:pPr>
              <a:t>2016-9-16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281694-89E8-44DE-906D-68E1C1BE59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8281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C7398-D953-4BF4-B8C5-C7830D266A6E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0B165-D1C9-4B2B-8821-9DAB5D479C8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C7398-D953-4BF4-B8C5-C7830D266A6E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0B165-D1C9-4B2B-8821-9DAB5D479C8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C7398-D953-4BF4-B8C5-C7830D266A6E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0B165-D1C9-4B2B-8821-9DAB5D479C8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C7398-D953-4BF4-B8C5-C7830D266A6E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0B165-D1C9-4B2B-8821-9DAB5D479C8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C7398-D953-4BF4-B8C5-C7830D266A6E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0B165-D1C9-4B2B-8821-9DAB5D479C8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C7398-D953-4BF4-B8C5-C7830D266A6E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0B165-D1C9-4B2B-8821-9DAB5D479C8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1C7398-D953-4BF4-B8C5-C7830D266A6E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D0B165-D1C9-4B2B-8821-9DAB5D479C8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3" r:id="rId2"/>
    <p:sldLayoutId id="2147483854" r:id="rId3"/>
    <p:sldLayoutId id="2147483855" r:id="rId4"/>
    <p:sldLayoutId id="2147483856" r:id="rId5"/>
    <p:sldLayoutId id="2147483857" r:id="rId6"/>
    <p:sldLayoutId id="2147483858" r:id="rId7"/>
    <p:sldLayoutId id="2147483859" r:id="rId8"/>
    <p:sldLayoutId id="2147483860" r:id="rId9"/>
    <p:sldLayoutId id="2147483861" r:id="rId10"/>
    <p:sldLayoutId id="2147483862" r:id="rId11"/>
    <p:sldLayoutId id="2147483863" r:id="rId12"/>
    <p:sldLayoutId id="2147483864" r:id="rId13"/>
    <p:sldLayoutId id="2147483865" r:id="rId14"/>
    <p:sldLayoutId id="2147483866" r:id="rId15"/>
    <p:sldLayoutId id="2147483867" r:id="rId16"/>
    <p:sldLayoutId id="2147483868" r:id="rId17"/>
    <p:sldLayoutId id="2147483869" r:id="rId18"/>
    <p:sldLayoutId id="2147483870" r:id="rId19"/>
    <p:sldLayoutId id="2147483871" r:id="rId20"/>
    <p:sldLayoutId id="2147483872" r:id="rId21"/>
    <p:sldLayoutId id="2147483873" r:id="rId22"/>
    <p:sldLayoutId id="2147483874" r:id="rId23"/>
    <p:sldLayoutId id="2147483875" r:id="rId24"/>
    <p:sldLayoutId id="2147483876" r:id="rId25"/>
    <p:sldLayoutId id="2147483877" r:id="rId26"/>
    <p:sldLayoutId id="2147483878" r:id="rId27"/>
    <p:sldLayoutId id="2147483879" r:id="rId28"/>
    <p:sldLayoutId id="2147483880" r:id="rId29"/>
    <p:sldLayoutId id="2147483840" r:id="rId30"/>
    <p:sldLayoutId id="2147483841" r:id="rId31"/>
    <p:sldLayoutId id="2147483839" r:id="rId32"/>
    <p:sldLayoutId id="2147483844" r:id="rId33"/>
    <p:sldLayoutId id="2147483847" r:id="rId3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2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2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.vml"/><Relationship Id="rId5" Type="http://schemas.openxmlformats.org/officeDocument/2006/relationships/package" Target="../embeddings/Microsoft_Office_Word_2007___1.docx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2007___2.docx"/><Relationship Id="rId5" Type="http://schemas.openxmlformats.org/officeDocument/2006/relationships/slide" Target="slide4.xml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3.vml"/><Relationship Id="rId5" Type="http://schemas.openxmlformats.org/officeDocument/2006/relationships/package" Target="../embeddings/Microsoft_Office_Word_2007___3.docx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4.vml"/><Relationship Id="rId5" Type="http://schemas.openxmlformats.org/officeDocument/2006/relationships/package" Target="../embeddings/Microsoft_Office_Word_2007___4.docx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 noChangeAspect="1"/>
          </p:cNvSpPr>
          <p:nvPr/>
        </p:nvSpPr>
        <p:spPr>
          <a:xfrm>
            <a:off x="508000" y="3178584"/>
            <a:ext cx="8128000" cy="754832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bg1"/>
                </a:solidFill>
                <a:latin typeface="黑体" pitchFamily="2" charset="-122"/>
                <a:ea typeface="黑体" pitchFamily="2" charset="-122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9pPr>
          </a:lstStyle>
          <a:p>
            <a:r>
              <a:rPr lang="en-US" altLang="zh-CN" sz="3600">
                <a:solidFill>
                  <a:schemeClr val="tx1"/>
                </a:solidFill>
              </a:rPr>
              <a:t>3</a:t>
            </a:r>
            <a:r>
              <a:rPr lang="zh-CN" altLang="en-US" sz="3600">
                <a:solidFill>
                  <a:schemeClr val="tx1"/>
                </a:solidFill>
              </a:rPr>
              <a:t>　道山亭记</a:t>
            </a:r>
            <a:endParaRPr lang="zh-CN" altLang="zh-CN" sz="36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6733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明句式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故隶周者也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然其四顾亦山也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为亭于其处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介宾短语后置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可比于道家所谓蓬莱、方丈、瀛州之山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介宾短语后置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陆出则阸于两山之间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被动句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石错出其间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省略句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(7)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汉尝处其众江淮之间而虚其地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省略句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(8)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其路在闽者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定语后置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010163" y="2111084"/>
            <a:ext cx="841757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36506" y="2501084"/>
            <a:ext cx="841757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678020" y="2912856"/>
            <a:ext cx="167795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033932" y="3320852"/>
            <a:ext cx="1695534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793124" y="3720016"/>
            <a:ext cx="841757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672490" y="4121998"/>
            <a:ext cx="841757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921154" y="4516092"/>
            <a:ext cx="841757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672489" y="4920340"/>
            <a:ext cx="1120635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415294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积名句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史者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所以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明夫治天下之道也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曾巩《南齐书序》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举世不知何足怪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力行无顾是豪雄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曾巩《圣贤》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乱条犹未变初黄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倚得东风势便狂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。解把飞花蒙日月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不知天地有清霜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曾巩《咏柳》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61213" y="2924944"/>
            <a:ext cx="2282795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26841" y="3325403"/>
            <a:ext cx="1952663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26841" y="3730383"/>
            <a:ext cx="1952663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474092" y="3730383"/>
            <a:ext cx="944551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95536" y="4159966"/>
            <a:ext cx="1368152" cy="3401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996181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至秦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开其地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列于中国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始并为闽中郡。自粤之太末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与吴之豫章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为其通路。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到秦朝时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开拓这片区域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列于华夏统辖区域内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开始并为秦朝的闽中郡。从越国的太末县到吴国的豫章郡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为它开通了道路。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此处介绍了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的历史及其交通状况。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原隶属于周朝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到秦朝时因开拓区域统归华夏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开始并为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闽中郡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从越国的太末县到吴国的豫章郡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为它开通了道路。由此引出下文对陆路的描述。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2931636"/>
            <a:ext cx="8128000" cy="8684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000" y="3800130"/>
            <a:ext cx="8128000" cy="13570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412150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其途或逆坂如缘絙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或垂崖如一发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或侧径钩出于不测之溪上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皆石芒峭发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择然后可投步。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山路有的逆坡如顺着绳子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往上爬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有的在垂直的崖壁上如系于一发之间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有的小径蜿蜒延伸在深不可测的溪流上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四周石壁极锋利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选准了下脚的地方后才可迈步。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此处形象地说明在山路上行走的艰险。这里运用比喻和排比的修辞手法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生动地点明山路之险。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或逆坂如缘絙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或垂崖如一发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或侧径钩出于不测之溪上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这三个比喻句写出行走山间艰险万分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令人提心吊胆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且四周是锋利的峭壁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只能谨慎择步前行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可谓举步维艰。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2344482"/>
            <a:ext cx="8128000" cy="12115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000" y="3556000"/>
            <a:ext cx="8128000" cy="2321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1650318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水行其隙间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或衡缩蟉糅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或逆走旁射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其状若蚓结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若虫镂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其旋若轮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其激若矢。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水流在石头间隙中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有的水势曲折奔流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有的逆行向旁边射出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形状好像蚯蚓一般盘结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又好像虫形的雕刻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水流好像车轮一般旋转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好像快速发射出的箭。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这里写水流曲折多变的特点。因为山间多石头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水穿行其间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必受阻隔。有时水势曲折奔流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有时向旁边逆流喷射而出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状若蚓结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若虫镂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运用比喻的修辞手法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形象地突出水流曲折多变的特点。又连用两个比喻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其旋若轮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其激若矢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突出水流旋转如车轮、激射如箭的特点。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2344482"/>
            <a:ext cx="8128000" cy="12623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000" y="3606854"/>
            <a:ext cx="8128000" cy="27024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1784270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其地于闽为最平以广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四出之山皆远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而长江在其南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大海在其东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其城之内外皆涂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旁有沟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沟通潮汐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舟载者昼夜属于门庭。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福州在闽地来说土地最为平坦宽广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四面距离山都很远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而且闽江在它的南面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大海在它的东面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城内外都有路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路旁有沟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沟通向大海的潮汐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驾船的人昼夜都可以聚集到家门庭院。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这里介绍福州的治所侯官县的地形特点和地理位置。这里地势平坦开阔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距离山都很远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城内外路路相通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南临闽江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东临大海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城旁有沟通向大海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昼夜有船家聚集岸边。此处点明这里水陆交通便利的特点。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2564904"/>
            <a:ext cx="8128000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000" y="3789040"/>
            <a:ext cx="8128000" cy="20882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1810477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闽以险且远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故仕者常惮往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程公能因其地之善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以寓其耳目之乐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非独忘其远且险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又将抗其思于埃壒之外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其志壮哉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闽地因其艰险和僻远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所以为官者常常害怕前往任职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程师孟能利用闽地的优势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来寄托自己的耳目的乐趣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不但忘记了闽地的僻远和艰险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又将思绪飘浮于尘世之外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他的志向多远大呀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这是对程师孟治郡的赞赏。他不怕福州山川艰险僻远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充分利用其地域优势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来寄托他的乐趣。作者极力赞叹他的超凡脱俗、志向远大。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8000" y="2776530"/>
            <a:ext cx="8128000" cy="12285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8000" y="4005064"/>
            <a:ext cx="8128000" cy="1195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5719635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作者是如何写闽地山水的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首先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抓住闽地山水奇险的特征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采用正面描写和侧面描写相结合的方式细加描摹。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先写山之险。作者把山和路结合起来写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以山路之狭长来衬托群山之连绵不断。写行人的艰难行进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更加衬托山路的奇险。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再写水之险。作者先写水的千姿百态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然后勾勒了一个行船的惊险场景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最后用人不敢行舟再一次强调水之险。其次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大量运用比喻、排比、夸张等修辞手法。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2564904"/>
            <a:ext cx="8128000" cy="28127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99457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福州的山水如此险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但是恶吗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这样写有何好处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作者写福州山水时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强调险而不恶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怪而不凶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景物给人的感觉是奇、险、美。山是静的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但作者以路衬山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把山写活了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水是静的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作者肆意点染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赋予了水以生命。可以说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作者不仅写出了山水之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也写出了山水之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文章的中心是称赞程师孟的政绩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为什么要去描绘山水之险和介绍建筑之美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因山水险要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所以建筑不易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此处民居美、宫殿盛更是难得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难得而有成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说明此处政通人和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官员治理有方。作者用迂回曲折的方式赞美了程公的政绩之卓著。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8000" y="1977954"/>
            <a:ext cx="8128000" cy="15950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8000" y="4365104"/>
            <a:ext cx="8128000" cy="15950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291935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980728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连线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曾巩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曾巩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(1019—1083),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字子固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今江西南丰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生于仕宦之家。宋嘉祐二年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(1057)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进士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授太平州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今安徽当涂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司法参军。不久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入京任馆阁校勘、集贤校理。熙宁元年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(1068),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任《英宗实录》检讨官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后出为越州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今浙江绍兴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历任齐州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今山东济南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、襄州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今湖北襄阳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、洪州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今江西南昌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知州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皆有善政。有《元丰类稿》传世。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" name="Q03.eps" descr="id:2147490723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3851920" y="1203242"/>
            <a:ext cx="1584176" cy="2240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5708833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写作背景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熙宁十年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(1077)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曾巩授直龙图阁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移知福州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他的前任程师孟请他为道山亭作记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他就从山水环境、人文氛围和居民安乐入手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写了一篇记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以展现程师孟治郡的种种业绩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并表达了对程师孟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抗其思于埃壒之外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的敬佩之情。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5080878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996510"/>
            <a:ext cx="158376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字音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03277777"/>
              </p:ext>
            </p:extLst>
          </p:nvPr>
        </p:nvGraphicFramePr>
        <p:xfrm>
          <a:off x="508000" y="1384128"/>
          <a:ext cx="8128000" cy="5296118"/>
        </p:xfrm>
        <a:graphic>
          <a:graphicData uri="http://schemas.openxmlformats.org/presentationml/2006/ole">
            <p:oleObj spid="_x0000_s2053" name="文档" r:id="rId5" imgW="3896414" imgH="253809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9368533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15616" y="1700808"/>
            <a:ext cx="341406" cy="493819"/>
          </a:xfrm>
          <a:prstGeom prst="rect">
            <a:avLst/>
          </a:prstGeom>
        </p:spPr>
      </p:pic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2474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识通假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自粤之太末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与吴之豫章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为其通路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粤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越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越国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解多义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06884212"/>
              </p:ext>
            </p:extLst>
          </p:nvPr>
        </p:nvGraphicFramePr>
        <p:xfrm>
          <a:off x="508000" y="2397015"/>
          <a:ext cx="8128000" cy="3109346"/>
        </p:xfrm>
        <a:graphic>
          <a:graphicData uri="http://schemas.openxmlformats.org/presentationml/2006/ole">
            <p:oleObj spid="_x0000_s3077" name="文档" r:id="rId6" imgW="3839157" imgH="1469062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5004048" y="1530976"/>
            <a:ext cx="194421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489106" y="2440559"/>
            <a:ext cx="187220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923928" y="2966934"/>
            <a:ext cx="122413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51024" y="3488305"/>
            <a:ext cx="1855003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245973" y="4505895"/>
            <a:ext cx="153394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351024" y="5044175"/>
            <a:ext cx="122097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823392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3790553"/>
              </p:ext>
            </p:extLst>
          </p:nvPr>
        </p:nvGraphicFramePr>
        <p:xfrm>
          <a:off x="508000" y="1688711"/>
          <a:ext cx="8128000" cy="3734578"/>
        </p:xfrm>
        <a:graphic>
          <a:graphicData uri="http://schemas.openxmlformats.org/presentationml/2006/ole">
            <p:oleObj spid="_x0000_s4101" name="文档" r:id="rId5" imgW="3839157" imgH="1763955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3646471" y="1707791"/>
            <a:ext cx="1224447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27118" y="2265986"/>
            <a:ext cx="1224447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56528" y="2807285"/>
            <a:ext cx="1540453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497218" y="3364396"/>
            <a:ext cx="1224447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835696" y="3882820"/>
            <a:ext cx="146691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561114" y="4404728"/>
            <a:ext cx="280831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952372" y="4935780"/>
            <a:ext cx="103545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403758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55950603"/>
              </p:ext>
            </p:extLst>
          </p:nvPr>
        </p:nvGraphicFramePr>
        <p:xfrm>
          <a:off x="508000" y="1418114"/>
          <a:ext cx="8128000" cy="4275772"/>
        </p:xfrm>
        <a:graphic>
          <a:graphicData uri="http://schemas.openxmlformats.org/presentationml/2006/ole">
            <p:oleObj spid="_x0000_s5125" name="文档" r:id="rId5" imgW="3839157" imgH="2019240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6239071" y="1438331"/>
            <a:ext cx="92521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11960" y="1987444"/>
            <a:ext cx="92521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498374" y="2513272"/>
            <a:ext cx="119890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628284" y="3048363"/>
            <a:ext cx="1210897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926281" y="3617693"/>
            <a:ext cx="1210897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498405" y="4148009"/>
            <a:ext cx="211884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403438" y="4678325"/>
            <a:ext cx="211884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104006" y="5212156"/>
            <a:ext cx="95582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463054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89091" y="2455910"/>
            <a:ext cx="341406" cy="49381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67744" y="3273449"/>
            <a:ext cx="341406" cy="49381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15547" y="3721385"/>
            <a:ext cx="615749" cy="49381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35162" y="4082292"/>
            <a:ext cx="341406" cy="49381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09150" y="4474068"/>
            <a:ext cx="341406" cy="493819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辨活用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汉尝处其众江淮之间而虚其地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形容词的使动用法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空着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虽下贫必丰其居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形容词的使动用法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宽敞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三山者鼎趾立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鼎趾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名词作状语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像鼎足一样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不下簟席而尽于四瞩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形容词用作动词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全部看到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既新其城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又新其学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形容词的使动用法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新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这里是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新建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革新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的意思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281194" y="2318736"/>
            <a:ext cx="334392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77777" y="2780927"/>
            <a:ext cx="698961" cy="3046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609234" y="3117800"/>
            <a:ext cx="369907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609234" y="3522780"/>
            <a:ext cx="2834974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139952" y="3927651"/>
            <a:ext cx="316835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934814" y="4324358"/>
            <a:ext cx="445361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34414" y="4784539"/>
            <a:ext cx="2725418" cy="3113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529336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17708" y="4519357"/>
            <a:ext cx="615749" cy="49381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09871" y="2521360"/>
            <a:ext cx="615749" cy="49381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51720" y="3742128"/>
            <a:ext cx="615749" cy="493819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分古今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开其地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列于中国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凡华夏族统辖区域都称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中国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也代指中原地区。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今义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中华人民共和国。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旁有沟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沟通潮汐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连通。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今义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使两方能通连。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其瑰诡殊绝之状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盖已尽人力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人工之力。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今义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SimSun-ExtB" panose="02010609060101010101" pitchFamily="49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人的劳力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人的力量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SimSun-ExtB" panose="02010609060101010101" pitchFamily="49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劳动力。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97117" y="2792048"/>
            <a:ext cx="5955203" cy="2877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08001" y="3191439"/>
            <a:ext cx="2407816" cy="2877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504006" y="4000350"/>
            <a:ext cx="1105865" cy="2877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236506" y="4000350"/>
            <a:ext cx="2775654" cy="2877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504006" y="4798924"/>
            <a:ext cx="1721614" cy="2877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797490" y="4798924"/>
            <a:ext cx="4518926" cy="2877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4931761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</TotalTime>
  <Words>1792</Words>
  <Application>Microsoft Office PowerPoint</Application>
  <PresentationFormat>全屏显示(4:3)</PresentationFormat>
  <Paragraphs>96</Paragraphs>
  <Slides>18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0" baseType="lpstr">
      <vt:lpstr>自定义设计方案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>Administrator</cp:lastModifiedBy>
  <cp:revision>语文备课大师【全免费】</cp:revision>
  <dcterms:created xsi:type="dcterms:W3CDTF">2014-12-27T00:55:35Z</dcterms:created>
  <dcterms:modified xsi:type="dcterms:W3CDTF">2016-09-16T15:01:46Z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