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523" r:id="rId2"/>
    <p:sldId id="718" r:id="rId3"/>
    <p:sldId id="749" r:id="rId4"/>
    <p:sldId id="760" r:id="rId5"/>
    <p:sldId id="759" r:id="rId6"/>
    <p:sldId id="750" r:id="rId7"/>
    <p:sldId id="761" r:id="rId8"/>
    <p:sldId id="762" r:id="rId9"/>
    <p:sldId id="763" r:id="rId10"/>
    <p:sldId id="764" r:id="rId11"/>
    <p:sldId id="755" r:id="rId12"/>
    <p:sldId id="775" r:id="rId13"/>
    <p:sldId id="776" r:id="rId14"/>
    <p:sldId id="777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0000"/>
    <a:srgbClr val="FFFFFF"/>
    <a:srgbClr val="D60093"/>
    <a:srgbClr val="FF6600"/>
    <a:srgbClr val="FF7C80"/>
    <a:srgbClr val="FF0066"/>
    <a:srgbClr val="09CBE5"/>
    <a:srgbClr val="FF3300"/>
    <a:srgbClr val="FF5050"/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245" autoAdjust="0"/>
    <p:restoredTop sz="94660"/>
  </p:normalViewPr>
  <p:slideViewPr>
    <p:cSldViewPr>
      <p:cViewPr>
        <p:scale>
          <a:sx n="100" d="100"/>
          <a:sy n="100" d="100"/>
        </p:scale>
        <p:origin x="-1224" y="-702"/>
      </p:cViewPr>
      <p:guideLst>
        <p:guide orient="horz" pos="3372"/>
        <p:guide pos="520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2724"/>
        <p:guide pos="2159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  <a:pPr/>
              <a:t>2020/8/24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15585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pPr/>
              <a:t>2020/8/24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773516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30005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-12306" y="4870263"/>
            <a:ext cx="9156544" cy="1989291"/>
            <a:chOff x="-15784" y="4869160"/>
            <a:chExt cx="12206818" cy="1988840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5807174" y="4869160"/>
              <a:ext cx="6383860" cy="19888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" name="Picture 3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6854" y="5772150"/>
              <a:ext cx="2990081" cy="10858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" name="Picture 3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5784" y="5772150"/>
              <a:ext cx="2990081" cy="10858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6" r:id="rId2"/>
  </p:sldLayoutIdLst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9"/>
          <p:cNvSpPr txBox="1"/>
          <p:nvPr/>
        </p:nvSpPr>
        <p:spPr>
          <a:xfrm>
            <a:off x="611560" y="426978"/>
            <a:ext cx="12153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习 作</a:t>
            </a:r>
            <a:endParaRPr lang="zh-CN" altLang="en-US" sz="32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26727" y="3356992"/>
            <a:ext cx="309054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1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人教三年级下册</a:t>
            </a:r>
          </a:p>
        </p:txBody>
      </p:sp>
      <p:sp>
        <p:nvSpPr>
          <p:cNvPr id="14" name="TextBox 48"/>
          <p:cNvSpPr txBox="1"/>
          <p:nvPr/>
        </p:nvSpPr>
        <p:spPr>
          <a:xfrm>
            <a:off x="0" y="1694180"/>
            <a:ext cx="9144000" cy="1015663"/>
          </a:xfrm>
          <a:prstGeom prst="rect">
            <a:avLst/>
          </a:prstGeom>
          <a:noFill/>
          <a:effectLst>
            <a:softEdge rad="31750"/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这样想象真有趣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 flipH="1">
            <a:off x="211455" y="2179497"/>
            <a:ext cx="2120900" cy="3587327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058035" y="2859369"/>
            <a:ext cx="6329680" cy="181588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2800" b="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要求：</a:t>
            </a:r>
          </a:p>
          <a:p>
            <a:pPr indent="304800"/>
            <a:r>
              <a:rPr sz="2800" b="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（1）选一种动物作为主角，大胆想 </a:t>
            </a:r>
          </a:p>
          <a:p>
            <a:pPr indent="304800"/>
            <a:r>
              <a:rPr sz="2800" b="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 </a:t>
            </a:r>
            <a:r>
              <a:rPr sz="2800" b="0" dirty="0" err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象，编一个童话故事</a:t>
            </a:r>
            <a:r>
              <a:rPr sz="2800" b="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</a:p>
          <a:p>
            <a:pPr indent="304800"/>
            <a:r>
              <a:rPr sz="2800" b="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（2）想象要奇特，故事要有趣。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28575" y="100084"/>
            <a:ext cx="4649470" cy="1121833"/>
            <a:chOff x="45" y="118"/>
            <a:chExt cx="7322" cy="1325"/>
          </a:xfrm>
        </p:grpSpPr>
        <p:sp>
          <p:nvSpPr>
            <p:cNvPr id="9" name="文本框 8"/>
            <p:cNvSpPr txBox="1"/>
            <p:nvPr/>
          </p:nvSpPr>
          <p:spPr>
            <a:xfrm>
              <a:off x="2502" y="398"/>
              <a:ext cx="4865" cy="7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写作要求</a:t>
              </a: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45" y="118"/>
              <a:ext cx="2457" cy="1302"/>
            </a:xfrm>
            <a:prstGeom prst="rect">
              <a:avLst/>
            </a:prstGeom>
          </p:spPr>
        </p:pic>
        <p:cxnSp>
          <p:nvCxnSpPr>
            <p:cNvPr id="21" name="直接连接符 20"/>
            <p:cNvCxnSpPr/>
            <p:nvPr/>
          </p:nvCxnSpPr>
          <p:spPr>
            <a:xfrm>
              <a:off x="55" y="1414"/>
              <a:ext cx="5671" cy="2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" name="矩形标注 1"/>
          <p:cNvSpPr/>
          <p:nvPr/>
        </p:nvSpPr>
        <p:spPr>
          <a:xfrm>
            <a:off x="2332355" y="1505550"/>
            <a:ext cx="4480560" cy="1231053"/>
          </a:xfrm>
          <a:prstGeom prst="wedgeRectCallout">
            <a:avLst>
              <a:gd name="adj1" fmla="val -57225"/>
              <a:gd name="adj2" fmla="val 53725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indent="0"/>
            <a:r>
              <a:rPr lang="en-US" altLang="zh-CN" sz="2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sz="24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同学们想象的真好，赶快顺着你的思路写下去吧！</a:t>
            </a:r>
            <a:endParaRPr lang="zh-CN" altLang="en-US" sz="2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28576" y="100084"/>
            <a:ext cx="5120005" cy="1121833"/>
            <a:chOff x="45" y="118"/>
            <a:chExt cx="8063" cy="1325"/>
          </a:xfrm>
        </p:grpSpPr>
        <p:sp>
          <p:nvSpPr>
            <p:cNvPr id="9" name="文本框 8"/>
            <p:cNvSpPr txBox="1"/>
            <p:nvPr/>
          </p:nvSpPr>
          <p:spPr>
            <a:xfrm>
              <a:off x="2502" y="511"/>
              <a:ext cx="5606" cy="6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润色修改，品读欣赏</a:t>
              </a: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45" y="118"/>
              <a:ext cx="2457" cy="1302"/>
            </a:xfrm>
            <a:prstGeom prst="rect">
              <a:avLst/>
            </a:prstGeom>
          </p:spPr>
        </p:pic>
        <p:cxnSp>
          <p:nvCxnSpPr>
            <p:cNvPr id="21" name="直接连接符 20"/>
            <p:cNvCxnSpPr/>
            <p:nvPr/>
          </p:nvCxnSpPr>
          <p:spPr>
            <a:xfrm>
              <a:off x="55" y="1414"/>
              <a:ext cx="8053" cy="2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00" name="文本框 99"/>
          <p:cNvSpPr txBox="1"/>
          <p:nvPr/>
        </p:nvSpPr>
        <p:spPr>
          <a:xfrm>
            <a:off x="1333501" y="2112610"/>
            <a:ext cx="7294245" cy="10772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6070"/>
            <a:r>
              <a:rPr lang="en-US" sz="3200" b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sz="32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展示</a:t>
            </a:r>
            <a:r>
              <a:rPr lang="zh-CN" sz="3200" b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同学作文，说说自己喜欢同学  </a:t>
            </a:r>
          </a:p>
          <a:p>
            <a:pPr indent="306070"/>
            <a:r>
              <a:rPr lang="zh-CN" sz="3200" b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写的什么内容，什么地方需要修改？</a:t>
            </a:r>
            <a:endParaRPr lang="zh-CN" altLang="en-US" sz="3200" b="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33501" y="3903310"/>
            <a:ext cx="729424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6070"/>
            <a:r>
              <a:rPr lang="en-US" sz="3200" b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sz="32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学生修改自己的作文，准备誊写。</a:t>
            </a:r>
          </a:p>
        </p:txBody>
      </p:sp>
      <p:sp>
        <p:nvSpPr>
          <p:cNvPr id="159" name=" 159"/>
          <p:cNvSpPr/>
          <p:nvPr/>
        </p:nvSpPr>
        <p:spPr>
          <a:xfrm>
            <a:off x="866140" y="2323429"/>
            <a:ext cx="722902" cy="384387"/>
          </a:xfrm>
          <a:custGeom>
            <a:avLst/>
            <a:gdLst>
              <a:gd name="connsiteX0" fmla="*/ 545178 w 812503"/>
              <a:gd name="connsiteY0" fmla="*/ 0 h 310097"/>
              <a:gd name="connsiteX1" fmla="*/ 812503 w 812503"/>
              <a:gd name="connsiteY1" fmla="*/ 155049 h 310097"/>
              <a:gd name="connsiteX2" fmla="*/ 545178 w 812503"/>
              <a:gd name="connsiteY2" fmla="*/ 310097 h 310097"/>
              <a:gd name="connsiteX3" fmla="*/ 545178 w 812503"/>
              <a:gd name="connsiteY3" fmla="*/ 212220 h 310097"/>
              <a:gd name="connsiteX4" fmla="*/ 0 w 812503"/>
              <a:gd name="connsiteY4" fmla="*/ 259590 h 310097"/>
              <a:gd name="connsiteX5" fmla="*/ 160832 w 812503"/>
              <a:gd name="connsiteY5" fmla="*/ 155049 h 310097"/>
              <a:gd name="connsiteX6" fmla="*/ 0 w 812503"/>
              <a:gd name="connsiteY6" fmla="*/ 50507 h 310097"/>
              <a:gd name="connsiteX7" fmla="*/ 545178 w 812503"/>
              <a:gd name="connsiteY7" fmla="*/ 97878 h 310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12503" h="310097">
                <a:moveTo>
                  <a:pt x="545178" y="0"/>
                </a:moveTo>
                <a:lnTo>
                  <a:pt x="812503" y="155049"/>
                </a:lnTo>
                <a:lnTo>
                  <a:pt x="545178" y="310097"/>
                </a:lnTo>
                <a:lnTo>
                  <a:pt x="545178" y="212220"/>
                </a:lnTo>
                <a:lnTo>
                  <a:pt x="0" y="259590"/>
                </a:lnTo>
                <a:lnTo>
                  <a:pt x="160832" y="155049"/>
                </a:lnTo>
                <a:lnTo>
                  <a:pt x="0" y="50507"/>
                </a:lnTo>
                <a:lnTo>
                  <a:pt x="545178" y="9787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" name=" 159"/>
          <p:cNvSpPr/>
          <p:nvPr/>
        </p:nvSpPr>
        <p:spPr>
          <a:xfrm>
            <a:off x="866140" y="4099736"/>
            <a:ext cx="722902" cy="384387"/>
          </a:xfrm>
          <a:custGeom>
            <a:avLst/>
            <a:gdLst>
              <a:gd name="connsiteX0" fmla="*/ 545178 w 812503"/>
              <a:gd name="connsiteY0" fmla="*/ 0 h 310097"/>
              <a:gd name="connsiteX1" fmla="*/ 812503 w 812503"/>
              <a:gd name="connsiteY1" fmla="*/ 155049 h 310097"/>
              <a:gd name="connsiteX2" fmla="*/ 545178 w 812503"/>
              <a:gd name="connsiteY2" fmla="*/ 310097 h 310097"/>
              <a:gd name="connsiteX3" fmla="*/ 545178 w 812503"/>
              <a:gd name="connsiteY3" fmla="*/ 212220 h 310097"/>
              <a:gd name="connsiteX4" fmla="*/ 0 w 812503"/>
              <a:gd name="connsiteY4" fmla="*/ 259590 h 310097"/>
              <a:gd name="connsiteX5" fmla="*/ 160832 w 812503"/>
              <a:gd name="connsiteY5" fmla="*/ 155049 h 310097"/>
              <a:gd name="connsiteX6" fmla="*/ 0 w 812503"/>
              <a:gd name="connsiteY6" fmla="*/ 50507 h 310097"/>
              <a:gd name="connsiteX7" fmla="*/ 545178 w 812503"/>
              <a:gd name="connsiteY7" fmla="*/ 97878 h 310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12503" h="310097">
                <a:moveTo>
                  <a:pt x="545178" y="0"/>
                </a:moveTo>
                <a:lnTo>
                  <a:pt x="812503" y="155049"/>
                </a:lnTo>
                <a:lnTo>
                  <a:pt x="545178" y="310097"/>
                </a:lnTo>
                <a:lnTo>
                  <a:pt x="545178" y="212220"/>
                </a:lnTo>
                <a:lnTo>
                  <a:pt x="0" y="259590"/>
                </a:lnTo>
                <a:lnTo>
                  <a:pt x="160832" y="155049"/>
                </a:lnTo>
                <a:lnTo>
                  <a:pt x="0" y="50507"/>
                </a:lnTo>
                <a:lnTo>
                  <a:pt x="545178" y="9787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159" grpId="0" bldLvl="0" animBg="1"/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70865" y="167641"/>
            <a:ext cx="78359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有了龟壳的小兔子</a:t>
            </a:r>
          </a:p>
          <a:p>
            <a:pPr algn="ctr"/>
            <a:endParaRPr lang="zh-CN" altLang="en-US" sz="2000"/>
          </a:p>
          <a:p>
            <a:r>
              <a:rPr lang="zh-CN" altLang="en-US"/>
              <a:t>     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小兔子在上次长跑比赛中输给了小乌龟，很不甘心。天黑躺在床上，它觉得自己没有赢过小乌龟，是因为它没有小乌龟那样的壳。那个壳看起来又大又圆，像一个轮子。小乌龟一定是把它竖起来，一路飞快地滚向终点的。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我要是有小乌龟那样的壳该多好啊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……”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小兔子一边想着，一边进入了梦乡。</a:t>
            </a:r>
          </a:p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第二天早上，小兔子惊奇地发现，它的背上长了一个又圆又大的壳，和小乌龟的一模一样！小兔子真高兴。它想：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这样我准能赢过小乌龟了！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12801" y="659554"/>
            <a:ext cx="7341235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          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它又约小乌龟来比赛长跑。狮子大王做裁判，规定从这个山顶出发，谁先到达对面的山顶，谁就是胜利者。其他的小动物们都来看比赛了。</a:t>
            </a:r>
          </a:p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比赛开始了。小乌龟还是跟上次一样慢慢地爬着。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小兔子竖起它的壳，像卡车轮子一样，飞快地向前滚去，一转眼就把小乌龟甩没影了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</a:p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到了山脚下，小兔子想：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这次我准能赢。这壳真是好用，不过我得先休息一会，等小乌龟过来，再超过它。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小兔子打算用两次超过小乌龟，来让小乌龟心服口服。</a:t>
            </a:r>
          </a:p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31216" y="1052736"/>
            <a:ext cx="7157085" cy="3416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小乌龟慢慢地爬下坡来，又爬上坡去。小兔子在小乌龟向对面山顶爬的时候，就竖起了壳，准备追上小乌龟。可是又大又圆的壳怎么能向山坡滚动呢？</a:t>
            </a:r>
          </a:p>
          <a:p>
            <a:r>
              <a:rPr lang="zh-CN" altLang="en-US" dirty="0"/>
              <a:t>       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没办法，它只能像小乌龟一样，背起壳向对面山顶爬。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啊，这个壳太沉啦，我要爬不动了！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小兔子越想，壳就越沉，终于，小兔子真的再也爬不动了，累倒在半山腰上。小乌龟呢？它慢悠悠、慢悠悠地爬到了对面山顶，又成为了第一名。</a:t>
            </a:r>
          </a:p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你说小兔子么输呢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？ 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501" y="1234616"/>
            <a:ext cx="4002405" cy="4512733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065905" y="1111850"/>
            <a:ext cx="4786630" cy="347787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indent="304800"/>
            <a:r>
              <a:rPr lang="en-US" altLang="zh-CN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  <a:sym typeface="+mn-ea"/>
              </a:rPr>
              <a:t>你喜欢听</a:t>
            </a:r>
            <a:r>
              <a:rPr 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  <a:sym typeface="+mn-ea"/>
              </a:rPr>
              <a:t>有趣的故事吗？在听故事时，我们会全神贯注地投入故事情节中，并从中得到很多启示或道理。</a:t>
            </a:r>
          </a:p>
          <a:p>
            <a:pPr indent="304800"/>
            <a:r>
              <a:rPr 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  <a:sym typeface="+mn-ea"/>
              </a:rPr>
              <a:t>     其实，讲故事不仅能锻炼我们的语言能力，还能增强我们的理解力和记忆力。</a:t>
            </a:r>
          </a:p>
          <a:p>
            <a:pPr indent="304800"/>
            <a:r>
              <a:rPr 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  <a:sym typeface="+mn-ea"/>
              </a:rPr>
              <a:t>    所以，今天我们来举办一场</a:t>
            </a:r>
            <a:r>
              <a:rPr lang="en-US" alt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  <a:sym typeface="+mn-ea"/>
              </a:rPr>
              <a:t>有趣的故事会</a:t>
            </a:r>
            <a:r>
              <a:rPr lang="en-US" alt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  <a:sym typeface="+mn-ea"/>
              </a:rPr>
              <a:t>吧！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 flipH="1">
            <a:off x="211455" y="2179497"/>
            <a:ext cx="2120900" cy="3587327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103755" y="2028789"/>
            <a:ext cx="6329680" cy="224676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en-US" altLang="zh-CN" sz="2800" b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lang="zh-CN" sz="2800" b="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如果母鸡能在天空中飞翔，如果蚂蚁的个头比树还大，如果老鹰变得胆小如鼠，如果蜗牛能健步如飞……它们的经历一定很奇特，它们的故事一定很有趣。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28575" y="100084"/>
            <a:ext cx="4558030" cy="1121833"/>
            <a:chOff x="45" y="118"/>
            <a:chExt cx="7178" cy="1325"/>
          </a:xfrm>
        </p:grpSpPr>
        <p:sp>
          <p:nvSpPr>
            <p:cNvPr id="9" name="文本框 8"/>
            <p:cNvSpPr txBox="1"/>
            <p:nvPr/>
          </p:nvSpPr>
          <p:spPr>
            <a:xfrm>
              <a:off x="2790" y="307"/>
              <a:ext cx="4433" cy="8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激发想象</a:t>
              </a: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45" y="118"/>
              <a:ext cx="2457" cy="1302"/>
            </a:xfrm>
            <a:prstGeom prst="rect">
              <a:avLst/>
            </a:prstGeom>
          </p:spPr>
        </p:pic>
        <p:cxnSp>
          <p:nvCxnSpPr>
            <p:cNvPr id="21" name="直接连接符 20"/>
            <p:cNvCxnSpPr/>
            <p:nvPr/>
          </p:nvCxnSpPr>
          <p:spPr>
            <a:xfrm>
              <a:off x="55" y="1414"/>
              <a:ext cx="6692" cy="2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 flipH="1">
            <a:off x="211455" y="2179497"/>
            <a:ext cx="2120900" cy="3587327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161540" y="2179497"/>
            <a:ext cx="6329680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en-US" altLang="zh-CN" sz="2800" b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lang="zh-CN" sz="2800" b="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在想象的世界里，什么都可能发生，一切都变得那么奇妙。下面这些图片一定会激发你无穷的想象。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28575" y="100084"/>
            <a:ext cx="4558030" cy="1121833"/>
            <a:chOff x="45" y="118"/>
            <a:chExt cx="7178" cy="1325"/>
          </a:xfrm>
        </p:grpSpPr>
        <p:sp>
          <p:nvSpPr>
            <p:cNvPr id="9" name="文本框 8"/>
            <p:cNvSpPr txBox="1"/>
            <p:nvPr/>
          </p:nvSpPr>
          <p:spPr>
            <a:xfrm>
              <a:off x="2790" y="307"/>
              <a:ext cx="4433" cy="8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明确内容</a:t>
              </a: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45" y="118"/>
              <a:ext cx="2457" cy="1302"/>
            </a:xfrm>
            <a:prstGeom prst="rect">
              <a:avLst/>
            </a:prstGeom>
          </p:spPr>
        </p:pic>
        <p:cxnSp>
          <p:nvCxnSpPr>
            <p:cNvPr id="21" name="直接连接符 20"/>
            <p:cNvCxnSpPr/>
            <p:nvPr/>
          </p:nvCxnSpPr>
          <p:spPr>
            <a:xfrm>
              <a:off x="55" y="1414"/>
              <a:ext cx="6692" cy="2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2080" y="1442896"/>
            <a:ext cx="4348480" cy="5279813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sp>
        <p:nvSpPr>
          <p:cNvPr id="8" name="文本框 7"/>
          <p:cNvSpPr txBox="1"/>
          <p:nvPr/>
        </p:nvSpPr>
        <p:spPr>
          <a:xfrm>
            <a:off x="4670426" y="2226063"/>
            <a:ext cx="3785235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en-US" altLang="zh-CN" sz="2800" b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lang="zh-CN" sz="2800" b="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任选一幅图，展开想象，在小组里说一说它们会发生什么事情。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28575" y="100084"/>
            <a:ext cx="4558030" cy="1121833"/>
            <a:chOff x="45" y="118"/>
            <a:chExt cx="7178" cy="1325"/>
          </a:xfrm>
        </p:grpSpPr>
        <p:sp>
          <p:nvSpPr>
            <p:cNvPr id="9" name="文本框 8"/>
            <p:cNvSpPr txBox="1"/>
            <p:nvPr/>
          </p:nvSpPr>
          <p:spPr>
            <a:xfrm>
              <a:off x="2790" y="307"/>
              <a:ext cx="4433" cy="8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小组讨论</a:t>
              </a: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45" y="118"/>
              <a:ext cx="2457" cy="1302"/>
            </a:xfrm>
            <a:prstGeom prst="rect">
              <a:avLst/>
            </a:prstGeom>
          </p:spPr>
        </p:pic>
        <p:cxnSp>
          <p:nvCxnSpPr>
            <p:cNvPr id="21" name="直接连接符 20"/>
            <p:cNvCxnSpPr/>
            <p:nvPr/>
          </p:nvCxnSpPr>
          <p:spPr>
            <a:xfrm>
              <a:off x="55" y="1414"/>
              <a:ext cx="6692" cy="2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28575" y="100084"/>
            <a:ext cx="4649470" cy="1121833"/>
            <a:chOff x="45" y="118"/>
            <a:chExt cx="7322" cy="1325"/>
          </a:xfrm>
        </p:grpSpPr>
        <p:sp>
          <p:nvSpPr>
            <p:cNvPr id="9" name="文本框 8"/>
            <p:cNvSpPr txBox="1"/>
            <p:nvPr/>
          </p:nvSpPr>
          <p:spPr>
            <a:xfrm>
              <a:off x="2502" y="398"/>
              <a:ext cx="4865" cy="7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小组代表展示</a:t>
              </a: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45" y="118"/>
              <a:ext cx="2457" cy="1302"/>
            </a:xfrm>
            <a:prstGeom prst="rect">
              <a:avLst/>
            </a:prstGeom>
          </p:spPr>
        </p:pic>
        <p:cxnSp>
          <p:nvCxnSpPr>
            <p:cNvPr id="21" name="直接连接符 20"/>
            <p:cNvCxnSpPr/>
            <p:nvPr/>
          </p:nvCxnSpPr>
          <p:spPr>
            <a:xfrm>
              <a:off x="55" y="1414"/>
              <a:ext cx="7145" cy="2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2080" y="1442896"/>
            <a:ext cx="4348480" cy="5279813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sp>
        <p:nvSpPr>
          <p:cNvPr id="8" name="文本框 7"/>
          <p:cNvSpPr txBox="1"/>
          <p:nvPr/>
        </p:nvSpPr>
        <p:spPr>
          <a:xfrm>
            <a:off x="4807586" y="2329357"/>
            <a:ext cx="3785235" cy="9541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en-US" altLang="zh-CN" sz="2800" b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lang="zh-CN" sz="2800" b="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你准备选择哪种动物，写哪些内容？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28575" y="100084"/>
            <a:ext cx="4649470" cy="1121833"/>
            <a:chOff x="45" y="118"/>
            <a:chExt cx="7322" cy="1325"/>
          </a:xfrm>
        </p:grpSpPr>
        <p:sp>
          <p:nvSpPr>
            <p:cNvPr id="9" name="文本框 8"/>
            <p:cNvSpPr txBox="1"/>
            <p:nvPr/>
          </p:nvSpPr>
          <p:spPr>
            <a:xfrm>
              <a:off x="2502" y="398"/>
              <a:ext cx="4865" cy="7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小组代表展示</a:t>
              </a: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45" y="118"/>
              <a:ext cx="2457" cy="1302"/>
            </a:xfrm>
            <a:prstGeom prst="rect">
              <a:avLst/>
            </a:prstGeom>
          </p:spPr>
        </p:pic>
        <p:cxnSp>
          <p:nvCxnSpPr>
            <p:cNvPr id="21" name="直接连接符 20"/>
            <p:cNvCxnSpPr/>
            <p:nvPr/>
          </p:nvCxnSpPr>
          <p:spPr>
            <a:xfrm>
              <a:off x="55" y="1414"/>
              <a:ext cx="7145" cy="2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>
            <a:off x="361315" y="1922110"/>
            <a:ext cx="3884930" cy="3668607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sp>
        <p:nvSpPr>
          <p:cNvPr id="8" name="文本框 7"/>
          <p:cNvSpPr txBox="1"/>
          <p:nvPr/>
        </p:nvSpPr>
        <p:spPr>
          <a:xfrm>
            <a:off x="4417695" y="1197363"/>
            <a:ext cx="4577080" cy="34778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en-US" altLang="zh-CN" sz="2800" b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en-US" altLang="zh-CN" sz="2400" b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sz="2400" b="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假如蜗牛没有了壳，它一定能长出健壮的腿，生出有力的翅膀，也一定是能爬、能走、甚至能飞的动物，也就有可能变成健壮的、能与别的动物一决雌雄的强牛，或许还能变成飞牛，或真正的天牛，在辽阔的长天独自凌空起舞，拥有更丰富、更广大的生存空间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28575" y="100084"/>
            <a:ext cx="4649470" cy="1121833"/>
            <a:chOff x="45" y="118"/>
            <a:chExt cx="7322" cy="1325"/>
          </a:xfrm>
        </p:grpSpPr>
        <p:sp>
          <p:nvSpPr>
            <p:cNvPr id="9" name="文本框 8"/>
            <p:cNvSpPr txBox="1"/>
            <p:nvPr/>
          </p:nvSpPr>
          <p:spPr>
            <a:xfrm>
              <a:off x="2502" y="398"/>
              <a:ext cx="4865" cy="7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全班交流评价</a:t>
              </a: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45" y="118"/>
              <a:ext cx="2457" cy="1302"/>
            </a:xfrm>
            <a:prstGeom prst="rect">
              <a:avLst/>
            </a:prstGeom>
          </p:spPr>
        </p:pic>
        <p:cxnSp>
          <p:nvCxnSpPr>
            <p:cNvPr id="21" name="直接连接符 20"/>
            <p:cNvCxnSpPr/>
            <p:nvPr/>
          </p:nvCxnSpPr>
          <p:spPr>
            <a:xfrm>
              <a:off x="55" y="1414"/>
              <a:ext cx="7145" cy="2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>
            <a:off x="361315" y="1922110"/>
            <a:ext cx="3884930" cy="3668607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sp>
        <p:nvSpPr>
          <p:cNvPr id="8" name="文本框 7"/>
          <p:cNvSpPr txBox="1"/>
          <p:nvPr/>
        </p:nvSpPr>
        <p:spPr>
          <a:xfrm>
            <a:off x="3999865" y="2242996"/>
            <a:ext cx="4855210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sz="2800" b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你觉得他（她）说得怎么样？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4572001" y="3627296"/>
            <a:ext cx="3847465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indent="304800"/>
            <a:r>
              <a:rPr lang="zh-CN" sz="2800" b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想象很合理、自然。</a:t>
            </a:r>
            <a:endParaRPr lang="zh-CN" altLang="en-US" sz="2800" b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28575" y="100084"/>
            <a:ext cx="4649470" cy="1121833"/>
            <a:chOff x="45" y="118"/>
            <a:chExt cx="7322" cy="1325"/>
          </a:xfrm>
        </p:grpSpPr>
        <p:sp>
          <p:nvSpPr>
            <p:cNvPr id="9" name="文本框 8"/>
            <p:cNvSpPr txBox="1"/>
            <p:nvPr/>
          </p:nvSpPr>
          <p:spPr>
            <a:xfrm>
              <a:off x="2502" y="398"/>
              <a:ext cx="4865" cy="7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小组代表展示</a:t>
              </a: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45" y="118"/>
              <a:ext cx="2457" cy="1302"/>
            </a:xfrm>
            <a:prstGeom prst="rect">
              <a:avLst/>
            </a:prstGeom>
          </p:spPr>
        </p:pic>
        <p:cxnSp>
          <p:nvCxnSpPr>
            <p:cNvPr id="21" name="直接连接符 20"/>
            <p:cNvCxnSpPr/>
            <p:nvPr/>
          </p:nvCxnSpPr>
          <p:spPr>
            <a:xfrm>
              <a:off x="55" y="1414"/>
              <a:ext cx="7145" cy="29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356870" y="1585984"/>
            <a:ext cx="8224520" cy="892387"/>
            <a:chOff x="1809" y="1909"/>
            <a:chExt cx="11616" cy="1054"/>
          </a:xfrm>
        </p:grpSpPr>
        <p:sp>
          <p:nvSpPr>
            <p:cNvPr id="8" name="文本框 7"/>
            <p:cNvSpPr txBox="1"/>
            <p:nvPr/>
          </p:nvSpPr>
          <p:spPr>
            <a:xfrm>
              <a:off x="1809" y="1909"/>
              <a:ext cx="11616" cy="10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304800"/>
              <a:r>
                <a:rPr lang="en-US" altLang="zh-CN" sz="2800" b="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  </a:t>
              </a:r>
              <a:r>
                <a:rPr sz="2400" b="0" dirty="0" err="1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假如母鸡能在天空中飞翔，它一定会越飞越高，要飞到云端，和老鹰比试比试</a:t>
              </a:r>
              <a:r>
                <a:rPr sz="2400" b="0" dirty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。</a:t>
              </a:r>
            </a:p>
          </p:txBody>
        </p:sp>
        <p:sp>
          <p:nvSpPr>
            <p:cNvPr id="159" name=" 159"/>
            <p:cNvSpPr/>
            <p:nvPr/>
          </p:nvSpPr>
          <p:spPr>
            <a:xfrm>
              <a:off x="1809" y="2097"/>
              <a:ext cx="1021" cy="454"/>
            </a:xfrm>
            <a:custGeom>
              <a:avLst/>
              <a:gdLst>
                <a:gd name="connsiteX0" fmla="*/ 545178 w 812503"/>
                <a:gd name="connsiteY0" fmla="*/ 0 h 310097"/>
                <a:gd name="connsiteX1" fmla="*/ 812503 w 812503"/>
                <a:gd name="connsiteY1" fmla="*/ 155049 h 310097"/>
                <a:gd name="connsiteX2" fmla="*/ 545178 w 812503"/>
                <a:gd name="connsiteY2" fmla="*/ 310097 h 310097"/>
                <a:gd name="connsiteX3" fmla="*/ 545178 w 812503"/>
                <a:gd name="connsiteY3" fmla="*/ 212220 h 310097"/>
                <a:gd name="connsiteX4" fmla="*/ 0 w 812503"/>
                <a:gd name="connsiteY4" fmla="*/ 259590 h 310097"/>
                <a:gd name="connsiteX5" fmla="*/ 160832 w 812503"/>
                <a:gd name="connsiteY5" fmla="*/ 155049 h 310097"/>
                <a:gd name="connsiteX6" fmla="*/ 0 w 812503"/>
                <a:gd name="connsiteY6" fmla="*/ 50507 h 310097"/>
                <a:gd name="connsiteX7" fmla="*/ 545178 w 812503"/>
                <a:gd name="connsiteY7" fmla="*/ 97878 h 31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2503" h="310097">
                  <a:moveTo>
                    <a:pt x="545178" y="0"/>
                  </a:moveTo>
                  <a:lnTo>
                    <a:pt x="812503" y="155049"/>
                  </a:lnTo>
                  <a:lnTo>
                    <a:pt x="545178" y="310097"/>
                  </a:lnTo>
                  <a:lnTo>
                    <a:pt x="545178" y="212220"/>
                  </a:lnTo>
                  <a:lnTo>
                    <a:pt x="0" y="259590"/>
                  </a:lnTo>
                  <a:lnTo>
                    <a:pt x="160832" y="155049"/>
                  </a:lnTo>
                  <a:lnTo>
                    <a:pt x="0" y="50507"/>
                  </a:lnTo>
                  <a:lnTo>
                    <a:pt x="545178" y="9787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59740" y="2902550"/>
            <a:ext cx="8224520" cy="1261533"/>
            <a:chOff x="1809" y="1909"/>
            <a:chExt cx="11616" cy="1490"/>
          </a:xfrm>
        </p:grpSpPr>
        <p:sp>
          <p:nvSpPr>
            <p:cNvPr id="4" name="文本框 3"/>
            <p:cNvSpPr txBox="1"/>
            <p:nvPr/>
          </p:nvSpPr>
          <p:spPr>
            <a:xfrm>
              <a:off x="1809" y="1909"/>
              <a:ext cx="11616" cy="14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304800"/>
              <a:r>
                <a:rPr lang="en-US" altLang="zh-CN" sz="2800" b="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  </a:t>
              </a:r>
              <a:r>
                <a:rPr sz="2400" b="0" dirty="0" err="1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假如蚂蚁的个头比树大，那它就是一个巨人，是</a:t>
              </a:r>
              <a:r>
                <a:rPr lang="zh-CN" sz="2400" b="0" dirty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个</a:t>
              </a:r>
              <a:r>
                <a:rPr sz="2400" b="0" dirty="0" err="1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巨型搬运工。它能和小伙伴一起把楼房搬迁，把大汽车一起“哎呦哎呦”地抗在肩上</a:t>
              </a:r>
              <a:r>
                <a:rPr sz="2400" b="0" dirty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……</a:t>
              </a:r>
            </a:p>
          </p:txBody>
        </p:sp>
        <p:sp>
          <p:nvSpPr>
            <p:cNvPr id="5" name=" 159"/>
            <p:cNvSpPr/>
            <p:nvPr/>
          </p:nvSpPr>
          <p:spPr>
            <a:xfrm>
              <a:off x="1809" y="2097"/>
              <a:ext cx="1021" cy="454"/>
            </a:xfrm>
            <a:custGeom>
              <a:avLst/>
              <a:gdLst>
                <a:gd name="connsiteX0" fmla="*/ 545178 w 812503"/>
                <a:gd name="connsiteY0" fmla="*/ 0 h 310097"/>
                <a:gd name="connsiteX1" fmla="*/ 812503 w 812503"/>
                <a:gd name="connsiteY1" fmla="*/ 155049 h 310097"/>
                <a:gd name="connsiteX2" fmla="*/ 545178 w 812503"/>
                <a:gd name="connsiteY2" fmla="*/ 310097 h 310097"/>
                <a:gd name="connsiteX3" fmla="*/ 545178 w 812503"/>
                <a:gd name="connsiteY3" fmla="*/ 212220 h 310097"/>
                <a:gd name="connsiteX4" fmla="*/ 0 w 812503"/>
                <a:gd name="connsiteY4" fmla="*/ 259590 h 310097"/>
                <a:gd name="connsiteX5" fmla="*/ 160832 w 812503"/>
                <a:gd name="connsiteY5" fmla="*/ 155049 h 310097"/>
                <a:gd name="connsiteX6" fmla="*/ 0 w 812503"/>
                <a:gd name="connsiteY6" fmla="*/ 50507 h 310097"/>
                <a:gd name="connsiteX7" fmla="*/ 545178 w 812503"/>
                <a:gd name="connsiteY7" fmla="*/ 97878 h 31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2503" h="310097">
                  <a:moveTo>
                    <a:pt x="545178" y="0"/>
                  </a:moveTo>
                  <a:lnTo>
                    <a:pt x="812503" y="155049"/>
                  </a:lnTo>
                  <a:lnTo>
                    <a:pt x="545178" y="310097"/>
                  </a:lnTo>
                  <a:lnTo>
                    <a:pt x="545178" y="212220"/>
                  </a:lnTo>
                  <a:lnTo>
                    <a:pt x="0" y="259590"/>
                  </a:lnTo>
                  <a:lnTo>
                    <a:pt x="160832" y="155049"/>
                  </a:lnTo>
                  <a:lnTo>
                    <a:pt x="0" y="50507"/>
                  </a:lnTo>
                  <a:lnTo>
                    <a:pt x="545178" y="9787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59740" y="4705104"/>
            <a:ext cx="8224520" cy="892387"/>
            <a:chOff x="1809" y="1909"/>
            <a:chExt cx="11616" cy="1054"/>
          </a:xfrm>
        </p:grpSpPr>
        <p:sp>
          <p:nvSpPr>
            <p:cNvPr id="12" name="文本框 11"/>
            <p:cNvSpPr txBox="1"/>
            <p:nvPr/>
          </p:nvSpPr>
          <p:spPr>
            <a:xfrm>
              <a:off x="1809" y="1909"/>
              <a:ext cx="11616" cy="10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304800"/>
              <a:r>
                <a:rPr lang="en-US" altLang="zh-CN" sz="2800" b="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  </a:t>
              </a:r>
              <a:r>
                <a:rPr sz="2400" b="0" dirty="0" err="1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假如老鹰变得胆小如鼠，老鼠就敢吃老鹰，而不是老鹰抓老鼠。甚至公鸡都敢和老鹰展开搏斗</a:t>
              </a:r>
              <a:r>
                <a:rPr sz="2400" b="0" dirty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……</a:t>
              </a:r>
            </a:p>
          </p:txBody>
        </p:sp>
        <p:sp>
          <p:nvSpPr>
            <p:cNvPr id="13" name=" 159"/>
            <p:cNvSpPr/>
            <p:nvPr/>
          </p:nvSpPr>
          <p:spPr>
            <a:xfrm>
              <a:off x="1809" y="2097"/>
              <a:ext cx="1021" cy="454"/>
            </a:xfrm>
            <a:custGeom>
              <a:avLst/>
              <a:gdLst>
                <a:gd name="connsiteX0" fmla="*/ 545178 w 812503"/>
                <a:gd name="connsiteY0" fmla="*/ 0 h 310097"/>
                <a:gd name="connsiteX1" fmla="*/ 812503 w 812503"/>
                <a:gd name="connsiteY1" fmla="*/ 155049 h 310097"/>
                <a:gd name="connsiteX2" fmla="*/ 545178 w 812503"/>
                <a:gd name="connsiteY2" fmla="*/ 310097 h 310097"/>
                <a:gd name="connsiteX3" fmla="*/ 545178 w 812503"/>
                <a:gd name="connsiteY3" fmla="*/ 212220 h 310097"/>
                <a:gd name="connsiteX4" fmla="*/ 0 w 812503"/>
                <a:gd name="connsiteY4" fmla="*/ 259590 h 310097"/>
                <a:gd name="connsiteX5" fmla="*/ 160832 w 812503"/>
                <a:gd name="connsiteY5" fmla="*/ 155049 h 310097"/>
                <a:gd name="connsiteX6" fmla="*/ 0 w 812503"/>
                <a:gd name="connsiteY6" fmla="*/ 50507 h 310097"/>
                <a:gd name="connsiteX7" fmla="*/ 545178 w 812503"/>
                <a:gd name="connsiteY7" fmla="*/ 97878 h 310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2503" h="310097">
                  <a:moveTo>
                    <a:pt x="545178" y="0"/>
                  </a:moveTo>
                  <a:lnTo>
                    <a:pt x="812503" y="155049"/>
                  </a:lnTo>
                  <a:lnTo>
                    <a:pt x="545178" y="310097"/>
                  </a:lnTo>
                  <a:lnTo>
                    <a:pt x="545178" y="212220"/>
                  </a:lnTo>
                  <a:lnTo>
                    <a:pt x="0" y="259590"/>
                  </a:lnTo>
                  <a:lnTo>
                    <a:pt x="160832" y="155049"/>
                  </a:lnTo>
                  <a:lnTo>
                    <a:pt x="0" y="50507"/>
                  </a:lnTo>
                  <a:lnTo>
                    <a:pt x="545178" y="9787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第一PPT模板网-WWW.1PPT.COM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948</Words>
  <Application>Microsoft Office PowerPoint</Application>
  <PresentationFormat>全屏显示(4:3)</PresentationFormat>
  <Paragraphs>57</Paragraphs>
  <Slides>14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第一PPT模板网-WWW.1PPT.COM​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2017-03-17T02:28:00Z</dcterms:created>
  <dcterms:modified xsi:type="dcterms:W3CDTF">2020-08-24T07:47:42Z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2052-10.1.0.7616</vt:lpwstr>
  </property>
</Properties>
</file>