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0" r:id="rId2"/>
    <p:sldId id="348" r:id="rId3"/>
    <p:sldId id="262" r:id="rId4"/>
    <p:sldId id="349" r:id="rId5"/>
    <p:sldId id="350" r:id="rId6"/>
    <p:sldId id="288" r:id="rId7"/>
    <p:sldId id="357" r:id="rId8"/>
    <p:sldId id="364" r:id="rId9"/>
    <p:sldId id="365" r:id="rId10"/>
    <p:sldId id="332" r:id="rId11"/>
    <p:sldId id="358" r:id="rId12"/>
    <p:sldId id="333" r:id="rId13"/>
    <p:sldId id="361" r:id="rId14"/>
    <p:sldId id="362" r:id="rId15"/>
    <p:sldId id="363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>
          <p15:clr>
            <a:srgbClr val="A4A3A4"/>
          </p15:clr>
        </p15:guide>
        <p15:guide id="2" pos="4059">
          <p15:clr>
            <a:srgbClr val="A4A3A4"/>
          </p15:clr>
        </p15:guide>
        <p15:guide id="3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CD242B"/>
    <a:srgbClr val="FFEDAB"/>
    <a:srgbClr val="E75E22"/>
    <a:srgbClr val="FFE389"/>
    <a:srgbClr val="DEB203"/>
    <a:srgbClr val="5FBA0F"/>
    <a:srgbClr val="FC922C"/>
    <a:srgbClr val="4F81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550" autoAdjust="0"/>
  </p:normalViewPr>
  <p:slideViewPr>
    <p:cSldViewPr>
      <p:cViewPr varScale="1">
        <p:scale>
          <a:sx n="92" d="100"/>
          <a:sy n="92" d="100"/>
        </p:scale>
        <p:origin x="882" y="66"/>
      </p:cViewPr>
      <p:guideLst>
        <p:guide orient="horz" pos="663"/>
        <p:guide pos="4059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551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221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71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98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847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6516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911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1392" y="5160788"/>
            <a:ext cx="2082336" cy="8939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98404" y="5750834"/>
            <a:ext cx="2008312" cy="504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高中总复习用书课件光盘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7" grpId="0"/>
      <p:bldP spid="18" grpId="0"/>
      <p:bldP spid="19" grpId="0"/>
      <p:bldP spid="20" grpId="0"/>
      <p:bldP spid="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4"/>
            <a:ext cx="7020272" cy="201622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137115" y="3440763"/>
            <a:ext cx="7020272" cy="201622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1996950"/>
            <a:ext cx="737932" cy="7256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4086059"/>
            <a:ext cx="737932" cy="725633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6156176" y="1495670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56176" y="3584779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991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版式二（目录内容多时用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158344" y="2844170"/>
            <a:ext cx="2709800" cy="1098122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6156176" y="1604319"/>
            <a:ext cx="2880320" cy="35999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39443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1340768"/>
            <a:ext cx="6983760" cy="108012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6422770" y="1901003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>
          <a:xfrm>
            <a:off x="2160240" y="2476840"/>
            <a:ext cx="6983760" cy="108012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6422770" y="3037075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 userDrawn="1"/>
        </p:nvSpPr>
        <p:spPr>
          <a:xfrm>
            <a:off x="2160240" y="3631386"/>
            <a:ext cx="6983760" cy="1080120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 userDrawn="1"/>
        </p:nvCxnSpPr>
        <p:spPr>
          <a:xfrm>
            <a:off x="6422770" y="4191621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 userDrawn="1"/>
        </p:nvSpPr>
        <p:spPr>
          <a:xfrm>
            <a:off x="2160240" y="4785932"/>
            <a:ext cx="6983760" cy="1080120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6422770" y="5346167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 flipH="1">
            <a:off x="3004067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</a:p>
        </p:txBody>
      </p:sp>
      <p:sp>
        <p:nvSpPr>
          <p:cNvPr id="75" name="椭圆 74"/>
          <p:cNvSpPr/>
          <p:nvPr userDrawn="1"/>
        </p:nvSpPr>
        <p:spPr>
          <a:xfrm flipH="1">
            <a:off x="3491956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76" name="椭圆 75"/>
          <p:cNvSpPr/>
          <p:nvPr userDrawn="1"/>
        </p:nvSpPr>
        <p:spPr>
          <a:xfrm flipH="1">
            <a:off x="3979845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</a:p>
        </p:txBody>
      </p:sp>
      <p:sp>
        <p:nvSpPr>
          <p:cNvPr id="77" name="椭圆 76"/>
          <p:cNvSpPr/>
          <p:nvPr userDrawn="1"/>
        </p:nvSpPr>
        <p:spPr>
          <a:xfrm flipH="1">
            <a:off x="4467734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endParaRPr lang="zh-CN" altLang="en-US" sz="2400" dirty="0">
              <a:solidFill>
                <a:srgbClr val="CD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 userDrawn="1"/>
        </p:nvSpPr>
        <p:spPr>
          <a:xfrm>
            <a:off x="4902559" y="160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明析考向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 userDrawn="1"/>
        </p:nvSpPr>
        <p:spPr>
          <a:xfrm flipH="1">
            <a:off x="3004067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80" name="椭圆 79"/>
          <p:cNvSpPr/>
          <p:nvPr userDrawn="1"/>
        </p:nvSpPr>
        <p:spPr>
          <a:xfrm flipH="1">
            <a:off x="3491956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1" name="椭圆 80"/>
          <p:cNvSpPr/>
          <p:nvPr userDrawn="1"/>
        </p:nvSpPr>
        <p:spPr>
          <a:xfrm flipH="1">
            <a:off x="3979845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 userDrawn="1"/>
        </p:nvSpPr>
        <p:spPr>
          <a:xfrm flipH="1">
            <a:off x="4467734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 userDrawn="1"/>
        </p:nvSpPr>
        <p:spPr>
          <a:xfrm>
            <a:off x="4902559" y="27382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归纳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拓展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 userDrawn="1"/>
        </p:nvSpPr>
        <p:spPr>
          <a:xfrm flipH="1">
            <a:off x="3004067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</a:t>
            </a:r>
          </a:p>
        </p:txBody>
      </p:sp>
      <p:sp>
        <p:nvSpPr>
          <p:cNvPr id="85" name="椭圆 84"/>
          <p:cNvSpPr/>
          <p:nvPr userDrawn="1"/>
        </p:nvSpPr>
        <p:spPr>
          <a:xfrm flipH="1">
            <a:off x="3491956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86" name="椭圆 85"/>
          <p:cNvSpPr/>
          <p:nvPr userDrawn="1"/>
        </p:nvSpPr>
        <p:spPr>
          <a:xfrm flipH="1">
            <a:off x="3979845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  <p:sp>
        <p:nvSpPr>
          <p:cNvPr id="87" name="椭圆 86"/>
          <p:cNvSpPr/>
          <p:nvPr userDrawn="1"/>
        </p:nvSpPr>
        <p:spPr>
          <a:xfrm flipH="1">
            <a:off x="4467734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88" name="TextBox 87"/>
          <p:cNvSpPr txBox="1"/>
          <p:nvPr userDrawn="1"/>
        </p:nvSpPr>
        <p:spPr>
          <a:xfrm>
            <a:off x="4902559" y="3898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评</a:t>
            </a:r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析指正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 userDrawn="1"/>
        </p:nvSpPr>
        <p:spPr>
          <a:xfrm flipH="1">
            <a:off x="3004067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90" name="椭圆 89"/>
          <p:cNvSpPr/>
          <p:nvPr userDrawn="1"/>
        </p:nvSpPr>
        <p:spPr>
          <a:xfrm flipH="1">
            <a:off x="3491956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</p:txBody>
      </p:sp>
      <p:sp>
        <p:nvSpPr>
          <p:cNvPr id="91" name="椭圆 90"/>
          <p:cNvSpPr/>
          <p:nvPr userDrawn="1"/>
        </p:nvSpPr>
        <p:spPr>
          <a:xfrm flipH="1">
            <a:off x="3979845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</a:p>
        </p:txBody>
      </p:sp>
      <p:sp>
        <p:nvSpPr>
          <p:cNvPr id="92" name="椭圆 91"/>
          <p:cNvSpPr/>
          <p:nvPr userDrawn="1"/>
        </p:nvSpPr>
        <p:spPr>
          <a:xfrm flipH="1">
            <a:off x="4467734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endParaRPr lang="zh-CN" altLang="en-US" sz="2400" dirty="0">
              <a:solidFill>
                <a:srgbClr val="5FBA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4902559" y="504662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预测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演练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87326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2160240" y="2983026"/>
            <a:ext cx="7020272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00542" y="538157"/>
            <a:ext cx="1540800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课前试做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自我诊断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183095" y="874706"/>
            <a:ext cx="1172202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5572098" y="538157"/>
            <a:ext cx="1540800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模拟阅卷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满分策略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708172" y="874706"/>
            <a:ext cx="122506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1825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638" y="0"/>
            <a:ext cx="1711621" cy="90872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27" y="161189"/>
            <a:ext cx="628650" cy="6191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235833" y="75617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 smtClean="0">
                <a:solidFill>
                  <a:srgbClr val="C00000"/>
                </a:solidFill>
              </a:rPr>
              <a:t>第</a:t>
            </a:r>
            <a:r>
              <a:rPr lang="en-US" altLang="zh-CN" b="1" dirty="0" smtClean="0">
                <a:solidFill>
                  <a:srgbClr val="C00000"/>
                </a:solidFill>
              </a:rPr>
              <a:t>4</a:t>
            </a:r>
            <a:r>
              <a:rPr lang="zh-CN" altLang="zh-CN" b="1" dirty="0" smtClean="0">
                <a:solidFill>
                  <a:srgbClr val="C00000"/>
                </a:solidFill>
              </a:rPr>
              <a:t>讲　变换句式</a:t>
            </a:r>
            <a:endParaRPr lang="zh-CN" altLang="zh-CN" sz="1800" b="1" kern="120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3995936" y="607236"/>
            <a:ext cx="1539139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课前试做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自我诊断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 userDrawn="1"/>
        </p:nvSpPr>
        <p:spPr>
          <a:xfrm>
            <a:off x="5573273" y="607236"/>
            <a:ext cx="1539139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模拟阅卷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满分方略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Layout" Target="../slideLayouts/slideLayout9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slide" Target="slide12.xml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.docx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.docx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4</a:t>
            </a:r>
            <a:r>
              <a:rPr lang="zh-CN" altLang="zh-CN" dirty="0"/>
              <a:t>讲　变换句式</a:t>
            </a:r>
          </a:p>
        </p:txBody>
      </p:sp>
    </p:spTree>
    <p:extLst>
      <p:ext uri="{BB962C8B-B14F-4D97-AF65-F5344CB8AC3E}">
        <p14:creationId xmlns:p14="http://schemas.microsoft.com/office/powerpoint/2010/main" val="1878451494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27520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如何解题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长句变短句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剥离法。把中心语的并列修饰成分分开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分别与句中联系它们的共同成分组合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形成几个并列的分句。本题的主干是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巴黎之行让我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对法国作家和诗人维克多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有了更深的了解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。以维克多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雨果作为主语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分别确定以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为谓语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来组成新的短句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然后按照内在的逻辑关系进行表述。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分述法。把中心语的附加成分抽出来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使之单独成句。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称代法。如果主语或宾语由主谓短语或复句形式充当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就把它们独立出来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成为分句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在另一个分句中用代词来指代它们。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45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短句变长句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找一个可以充当长句主干的短句。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把其他几个短句的主语、谓语、宾语紧缩改编为长句的主语、谓语、宾语。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把其余内容合理地变成附加成分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如定语、状语等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把附加成分恰当地添加到长句的主干中。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34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把下面这几个句子改写成一个长单句。要求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可以改变语序、增删词语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但不得改变原意。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居家养老服务可为居家的老年人提供生活照料、家政服务和精神慰藉等。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居家养老服务主要为了满足居住在家的老年人的社会化服务需求。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居家养老服务是一种以家庭为基础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以城乡社区为依托的养老服务模式。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居家养老服务是由政府提供基本公共服务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企业、社会组织提供专业化服务。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7" name="五边形 3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51520" y="5445224"/>
            <a:ext cx="8640960" cy="1224136"/>
            <a:chOff x="251520" y="3241951"/>
            <a:chExt cx="8640960" cy="1224136"/>
          </a:xfrm>
        </p:grpSpPr>
        <p:grpSp>
          <p:nvGrpSpPr>
            <p:cNvPr id="39" name="组合 38"/>
            <p:cNvGrpSpPr/>
            <p:nvPr/>
          </p:nvGrpSpPr>
          <p:grpSpPr>
            <a:xfrm>
              <a:off x="251520" y="3241951"/>
              <a:ext cx="8640960" cy="1224136"/>
              <a:chOff x="251520" y="1196752"/>
              <a:chExt cx="8640960" cy="1224136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251520" y="1196752"/>
                <a:ext cx="8640960" cy="907129"/>
                <a:chOff x="251520" y="1196752"/>
                <a:chExt cx="8640960" cy="907129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251520" y="1196752"/>
                  <a:ext cx="8640960" cy="9071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TextBox 28"/>
                <p:cNvSpPr txBox="1"/>
                <p:nvPr/>
              </p:nvSpPr>
              <p:spPr>
                <a:xfrm>
                  <a:off x="8382111" y="135115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508000" y="3728458"/>
              <a:ext cx="8128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zh-CN" sz="2000" dirty="0"/>
                <a:t>把③作为长句的主干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将其余三句以恰当的顺序组合到这个主干句中。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51520" y="4025846"/>
            <a:ext cx="8640960" cy="2643514"/>
            <a:chOff x="251520" y="3261162"/>
            <a:chExt cx="8640960" cy="2643514"/>
          </a:xfrm>
        </p:grpSpPr>
        <p:grpSp>
          <p:nvGrpSpPr>
            <p:cNvPr id="47" name="组合 46"/>
            <p:cNvGrpSpPr/>
            <p:nvPr/>
          </p:nvGrpSpPr>
          <p:grpSpPr>
            <a:xfrm>
              <a:off x="251520" y="3261162"/>
              <a:ext cx="8640960" cy="2643514"/>
              <a:chOff x="251520" y="2264083"/>
              <a:chExt cx="8640960" cy="2643514"/>
            </a:xfrm>
          </p:grpSpPr>
          <p:sp>
            <p:nvSpPr>
              <p:cNvPr id="49" name="五边形 4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0" name="五边形 4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1" name="燕尾形 5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251520" y="2264083"/>
                <a:ext cx="8640960" cy="232807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TextBox 48"/>
              <p:cNvSpPr txBox="1"/>
              <p:nvPr/>
            </p:nvSpPr>
            <p:spPr>
              <a:xfrm>
                <a:off x="8388424" y="2264083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8" name="矩形 47"/>
            <p:cNvSpPr>
              <a:spLocks noChangeAspect="1"/>
            </p:cNvSpPr>
            <p:nvPr/>
          </p:nvSpPr>
          <p:spPr>
            <a:xfrm>
              <a:off x="539552" y="3612099"/>
              <a:ext cx="8064896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居家养老服务是一种以家庭为基础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以城乡社区为依托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由政府提供基本公共服务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企业、社会组织提供专业化服务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为居家的老年人提供生活照料、家政服务和精神慰藉等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为满足居住在家的老年人的社会化服务需求的养老服务模式。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518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51159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把下面的长句改写成四个短句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不得改变原意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可添加必要的词语。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年出生于巴黎西南郊布洛涅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比扬古的一个富商家庭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发表《地平线》《暗店街》《八月的星期天》等作品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当今仍活跃于法国文坛并深受读者喜爱的著名作家帕特里克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莫迪亚诺荣获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年度诺贝尔文学奖。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665806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帕特里克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莫迪亚诺荣获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年度诺贝尔文学奖。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年出生于巴黎西南郊布洛涅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比扬古的一个富商家庭。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他的作品有《地平线》《暗店街》《八月的星期天》等。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他是当今仍活跃于法国文坛并深受读者喜爱的著名作家。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从总体上看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句子的主干是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帕特里克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莫迪亚诺荣获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年度诺贝尔文学奖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长句的主语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帕特里克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莫迪亚诺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的定语较长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先将主干抽出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再给几个定语添加必要的成分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将它们分别变成短句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按一定顺序排列。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82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07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将下面四个句子组合成一个长单句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可以改变语序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适当增删词语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但不得改变原意。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北美地区最古老人类脚印在墨西哥夸特罗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谢内加斯盆地被发现。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这些脚印距今已经有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10 550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这些脚印最早在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年被发现。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这些脚印至今才被英国杜伦大学研究人员确认。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4036237"/>
            <a:ext cx="8128000" cy="27853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最早在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年被发现的距今已经有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10 550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年的墨西哥夸特罗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谢内加斯盆地脚印至今才被英国杜伦大学研究人员确认是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北美地区最古老人类脚印。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通过对四句话的分析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应该把第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句作为主干句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这样就形成了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脚印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确认是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的句式。然后将第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句与第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句合并作为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脚印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的定语。同时将第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句拆分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地点做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脚印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的定语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北美地区最古老人类脚印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的支配对象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宾语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49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6718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重组下面这个句子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可以增删个别词语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但不得改变句子原意。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中国首次太空授课在点燃学生科学探索激情的同时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更注重对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内涵的生动诠释以及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祖国高于一切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才华奉献人类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等国家意志的深切领悟。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61262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学生在中国首次太空授课中被点燃科学探索激情的同时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更深切地领悟了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的内涵以及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祖国高于一切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才华奉献人类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等国家意志。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原句由两个分句组成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两个分句之间是递进关系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要求以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实际上是把原来以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太空授课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为陈述对象的主动句转换为以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为陈述对象的被动句。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04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变换句式近五年课标全国卷没有考查过。变换句式只是句式和语气的变化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微调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脱胎换骨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基本语意并不发生改变。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-2-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492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74658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把下面这个长句改写成几个较短的句子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可以改变语序、增删词语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但不得改变原意。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教练在赛后分析会上对我在比赛中的表现进行的深入剖析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使我对自己在这次比赛中由于骄傲自大、轻视对手导致的严重失误有了更进一步的认识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并做出了坚决改正错误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争取在下一次比赛中取得好成绩的保证。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665806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我在这次比赛中出现了严重失误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赛后分析会上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教练对我比赛中的表现进行了深入剖析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我进一步认识到失误的原因在于我骄傲自大、轻视对手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并保证坚决改正错误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争取在下一次比赛中取得好成绩。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长句变短句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首先提取句子的主干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组成一个意思相对完整的短句。然后用句子的附加成分分别组成句子。就本题而言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可以按照下列思路进行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犯错误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教练剖析原因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保证改正。注意短句的数量。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524208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73066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将下面的长句改写成几个短句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可以改变语序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适当增删词语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不得改变原意。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元代著名剧作家白朴的代表作至今有着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多年历史的在当时就大获成功反映了那个时代的精神的爱情喜剧《墙头马上》塑造了富有斗争精神的新女性形象。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69968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元代著名剧作家白朴的代表作《墙头马上》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至今已有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多年历史。这部当时就大获成功的爱情喜剧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反映了当时那个时代的精神。它塑造了富有斗争精神的新女性形象。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《墙头马上》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放在一起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再把其他内容分解成意思相对完整的句子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内容要连贯。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086690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39553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4" name="椭圆 3">
            <a:hlinkClick r:id="rId4" action="ppaction://hlinksldjump"/>
          </p:cNvPr>
          <p:cNvSpPr/>
          <p:nvPr/>
        </p:nvSpPr>
        <p:spPr>
          <a:xfrm>
            <a:off x="728573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5" name="椭圆 4">
            <a:hlinkClick r:id="rId5" action="ppaction://hlinksldjump"/>
          </p:cNvPr>
          <p:cNvSpPr/>
          <p:nvPr/>
        </p:nvSpPr>
        <p:spPr>
          <a:xfrm>
            <a:off x="1061610" y="1052736"/>
            <a:ext cx="270000" cy="270000"/>
          </a:xfrm>
          <a:prstGeom prst="ellipse">
            <a:avLst/>
          </a:prstGeom>
          <a:solidFill>
            <a:srgbClr val="E2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请将画线的句子改写成排比句。要求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不得改变原意。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焦裕禄是闻名全国、感动全国的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县委书记的好榜样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。他在兰考县忘我奋斗一年零五个月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积劳成疾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英年早逝。焦裕禄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是为人民拼死拼活谋福祉的领导干部的优秀代表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为信仰无怨无悔做奉献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成为共产党人的光辉典范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在为祖国艰苦奋斗创新功的时代里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他是那一代人的精神符号。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人民是不会忘记焦裕禄的。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4015455"/>
            <a:ext cx="8128000" cy="27853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是为人民拼死拼活谋福祉的领导干部的优秀代表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是为信仰无怨无悔做奉献的共产党人的光辉典范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是为祖国艰苦奋斗创新功的那一代人的精神符号。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符合试题要求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其他答案亦可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题干中明确要求改写为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排比句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在改写、重组语句时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首先参照第一句的句式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焦裕禄是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优秀代表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根据排比句式整齐的特点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把后两句改写为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焦裕禄是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光辉典范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焦裕禄是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精神符号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2572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命题热点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   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长句和短句的变换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把下面这个长句改写成几个较短的句子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可以改变语序、增删词语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但不得改变原意。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巴黎之行让我对法国作家和诗人维克多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雨果为建立法国文学创作者的著作权保护机构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法国文学家协会所做的工作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为促成制定保护文学艺术作品著作权的国际公约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伯尔尼公约做出的杰出贡献有了更深的了解。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41476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长句变短句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首先将长句的主干找出来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单独成句。这个长句的主干是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巴黎之行让我对雨果有了更深的了解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。其次将剩余的修饰成分转化成语意独立的短句。本题可写作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仿宋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的句式。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56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947960"/>
              </p:ext>
            </p:extLst>
          </p:nvPr>
        </p:nvGraphicFramePr>
        <p:xfrm>
          <a:off x="508000" y="1831722"/>
          <a:ext cx="8128000" cy="39735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文档" r:id="rId8" imgW="3921955" imgH="1916932" progId="Word.Document.12">
                  <p:embed/>
                </p:oleObj>
              </mc:Choice>
              <mc:Fallback>
                <p:oleObj name="文档" r:id="rId8" imgW="3921955" imgH="19169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831722"/>
                        <a:ext cx="8128000" cy="39735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796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135692"/>
              </p:ext>
            </p:extLst>
          </p:nvPr>
        </p:nvGraphicFramePr>
        <p:xfrm>
          <a:off x="508000" y="1903730"/>
          <a:ext cx="8128000" cy="39735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文档" r:id="rId8" imgW="3921955" imgH="1916932" progId="Word.Document.12">
                  <p:embed/>
                </p:oleObj>
              </mc:Choice>
              <mc:Fallback>
                <p:oleObj name="文档" r:id="rId8" imgW="3921955" imgH="19169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903730"/>
                        <a:ext cx="8128000" cy="39735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323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32921"/>
              </p:ext>
            </p:extLst>
          </p:nvPr>
        </p:nvGraphicFramePr>
        <p:xfrm>
          <a:off x="508000" y="1484784"/>
          <a:ext cx="8128000" cy="3452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文档" r:id="rId8" imgW="3998962" imgH="1698420" progId="Word.Document.12">
                  <p:embed/>
                </p:oleObj>
              </mc:Choice>
              <mc:Fallback>
                <p:oleObj name="文档" r:id="rId8" imgW="3998962" imgH="16984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34525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4519919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结构混乱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,(1)(2)(4)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有语病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个句子。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缺少谓语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改变原文意思。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05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高优14新制作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72</TotalTime>
  <Words>1917</Words>
  <Application>Microsoft Office PowerPoint</Application>
  <PresentationFormat>全屏显示(4:3)</PresentationFormat>
  <Paragraphs>119</Paragraphs>
  <Slides>15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NEU-BZ-S92</vt:lpstr>
      <vt:lpstr>方正书宋_GBK</vt:lpstr>
      <vt:lpstr>方正宋黑_GBK</vt:lpstr>
      <vt:lpstr>仿宋</vt:lpstr>
      <vt:lpstr>汉仪长宋简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高优14新制作模板</vt:lpstr>
      <vt:lpstr>文档</vt:lpstr>
      <vt:lpstr>第4讲　变换句式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dbc</cp:lastModifiedBy>
  <cp:revision>语文备课大师【全免费】</cp:revision>
  <dcterms:created xsi:type="dcterms:W3CDTF">2016-09-28T04:45:40Z</dcterms:created>
  <dcterms:modified xsi:type="dcterms:W3CDTF">2016-10-10T06:57:31Z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