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6" r:id="rId8"/>
    <p:sldId id="275" r:id="rId9"/>
    <p:sldId id="277" r:id="rId10"/>
    <p:sldId id="278" r:id="rId11"/>
    <p:sldId id="260" r:id="rId12"/>
    <p:sldId id="279" r:id="rId13"/>
    <p:sldId id="280" r:id="rId14"/>
    <p:sldId id="281" r:id="rId15"/>
    <p:sldId id="265" r:id="rId16"/>
    <p:sldId id="28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7</a:t>
            </a:r>
            <a:r>
              <a:rPr lang="zh-CN" altLang="en-US" sz="3600">
                <a:solidFill>
                  <a:schemeClr val="tx1"/>
                </a:solidFill>
              </a:rPr>
              <a:t>　陆文学自传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陆子盖今之接舆也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此物皆已之所惜也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育于竟陵太师积公之禅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皆见感激当时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结庐于苕溪之湄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积公示以佛书出世之业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学书以竹画牛背为字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天宝中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郢人酺于沧浪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常扁舟往来山寺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往往独行野中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历试贱务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时河南尹李公齐物黜守见异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2767" y="1452126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2767" y="1846717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8830" y="2265771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8474" y="2659932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5620" y="3066790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8830" y="3463364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01684" y="3868344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54863" y="4272771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6506" y="4721657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03442" y="5124941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1869" y="5526810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88024" y="5929588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8800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陆子名羽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不知何许人也。或云字羽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陆子名叫羽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不知是哪里人。也有人说他字羽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不知道哪一个正确。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介绍姓名、籍贯。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即把陆子自己排除在了名门望族之外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不仅不知其出身和籍贯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连名字也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可见陆子是一位不重姓名的隐士。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5173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3666"/>
            <a:ext cx="8128000" cy="16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有仲宣、孟阳之貌陋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而有相如、子云之口吃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而为人才辩为性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有着像王粲、张载那样丑陋的容貌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也像司马相如、扬雄一样口吃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然而为人喜欢辩论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器量狭小、暴躁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固执己见。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介绍了陆子的外貌、性格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把陆子与王粲、张载、司马相如、扬雄这些人相提并论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可见作者也是一位有才能的文人。作者故意夸大自己的缺陷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为人才辩为性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我们可以感受到作者雄辩的口才以及直率、有主见、不满足于现状的性格品质。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83162"/>
            <a:ext cx="8128000" cy="249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1662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往往独行野中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诵佛经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杖击林木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夷犹徘徊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自曙达暮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至日黑兴尽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号泣而归。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常常独自走在荒野之中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诵读佛经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吟咏古诗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用木棍打击树木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用手抚弄流水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从早晨一直到傍晚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到天黑下来才尽了兴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大哭着回家。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此句描绘了自己自由、清雅的隐居生活。在这里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有佛经、古诗为伴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林木、流水为戏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使作者流连忘返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自曙达暮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至日黑兴尽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号泣而归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。一位特立独行、率真高雅的隐士形象栩栩如生地站在我们面前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描写极为生动传神。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120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23520"/>
            <a:ext cx="8128000" cy="186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8906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112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或时心记文字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懵然若有所遗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过日不作。主者以为慵惰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鞭之。因叹云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恐岁月往矣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呜咽不自胜。主者以为蓄怒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又鞭其背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折其楚乃释。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有时心里记诵着文章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糊糊涂涂地好像丢了魂似的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像失了心的木头一样站着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一天里都不动一下。主人认为他懒惰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用鞭子打他。于是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叹息道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怕时光流走了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却不懂得书本上的知识。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忍不住低声哭泣。主人认为他心中存着怒气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又鞭打他的后背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打折了带刺的荆条才放了他。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这两句描写作者读书痴迷之态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懵然若有所遗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作者完全沉浸在读过的书本之中。他多么想读书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多么怕读过的知识忘掉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然而这却招来不断的鞭打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折其楚乃释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可见作者的求学之路多么艰难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若没有坚强的意志和坚定的信念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是难以坚持下去的。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64810"/>
            <a:ext cx="8128000" cy="1967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231974"/>
            <a:ext cx="8128000" cy="2036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56577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在开头介绍人物名字、籍贯、身份、性格等基本情况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是传记的一般写法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不足为奇。然而作者说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不知何许人也。或云字羽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这却让人觉得奇怪了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他这样写有何作用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有无言外之意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这样写显得扑朔迷离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颇为怪异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客观上具有渲染神秘色彩的作用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可以烘托作者的独特个性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但不应理解为故弄玄虚。作者自幼失去双亲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对自己的家世一无所知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貌似幽默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实为辛酸。名和字取自《周易》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谓渐次升高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寄托了作者的抱负和期盼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又暗寓命途多舛、前路难测之意。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314" y="3136570"/>
            <a:ext cx="8291373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第二段的顺序安排与一般传记不同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从时间上看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这些内容应该放到最后来写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你如何理解这种构思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本文是一篇以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为题的传记文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岁时应皎然之约为浙西诗会的诗友而写的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所以它不像一般史传按时间顺序介绍人物一生的事迹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而是侧重表现自己目前的思想性格特点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而这一段和第一段在内容上有着紧密的联系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因此放在一起。以下第三段追述幼年经历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可以看成是对作者性格形成原因的解释。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第三段写作者的苦难经历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说说作者是怎样看待这段经历的。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在作者笔下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没有自伤自怜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只有自强自励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充分表现了这个不幸少年的超凡意志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给人留下极为深刻的印象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也使人对他成年之后与众不同的言行举止有了深刻的理解。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49645"/>
            <a:ext cx="8128000" cy="1999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51254"/>
            <a:ext cx="8128000" cy="1580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94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57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(733—804),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自号桑苎翁。复州竟陵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今湖北竟陵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人。唐代文学家、博物学家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被后人尊为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。他在掌握大量的资料之后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认真总结前人的经验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锲而不舍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研创茶学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写就了被称为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茶叶百科全书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的世界上第一部茶学专著《茶经》三卷。其著作有《杼山记》《灵隐天竺二寺记》《武林山记》《吴兴图经》《南北人物志》《湖州刺史记》等。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7.eps" descr="id:214749106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412868"/>
            <a:ext cx="1728192" cy="177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本文是唐肃宗上元二年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陆羽应诗僧皎然之约为浙西诗会的诗友而写。当时陆羽虚年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岁。此时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唐朝作为一个繁荣的封建帝国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已经开始转向衰败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安史之乱还没有结束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致使生灵涂炭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民不聊生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政治黑暗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社会动荡。因为战乱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陆羽也被迫离开了家乡湖北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来到浙江一带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隐居在苕溪之畔。于是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陆羽怀着一种深重的忧患意识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追思了自己上半生的经历。文章表达了因遭遇坎坷而悲苦的心情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同时也寄寓了对国事的关心。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4243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7960366"/>
              </p:ext>
            </p:extLst>
          </p:nvPr>
        </p:nvGraphicFramePr>
        <p:xfrm>
          <a:off x="508000" y="1916832"/>
          <a:ext cx="8128000" cy="3769219"/>
        </p:xfrm>
        <a:graphic>
          <a:graphicData uri="http://schemas.openxmlformats.org/presentationml/2006/ole">
            <p:oleObj spid="_x0000_s1039" name="文档" r:id="rId5" imgW="3896414" imgH="18068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8308844"/>
              </p:ext>
            </p:extLst>
          </p:nvPr>
        </p:nvGraphicFramePr>
        <p:xfrm>
          <a:off x="508000" y="1938019"/>
          <a:ext cx="8128000" cy="3235963"/>
        </p:xfrm>
        <a:graphic>
          <a:graphicData uri="http://schemas.openxmlformats.org/presentationml/2006/ole">
            <p:oleObj spid="_x0000_s2063" name="文档" r:id="rId5" imgW="3896414" imgH="15511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3147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4543881"/>
              </p:ext>
            </p:extLst>
          </p:nvPr>
        </p:nvGraphicFramePr>
        <p:xfrm>
          <a:off x="508000" y="1503832"/>
          <a:ext cx="8128000" cy="4104336"/>
        </p:xfrm>
        <a:graphic>
          <a:graphicData uri="http://schemas.openxmlformats.org/presentationml/2006/ole">
            <p:oleObj spid="_x0000_s3087" name="文档" r:id="rId5" imgW="3839157" imgH="193786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28457" y="1948094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4483" y="2492896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3009087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85254" y="3568466"/>
            <a:ext cx="12206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894" y="4080684"/>
            <a:ext cx="15012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5369" y="4618406"/>
            <a:ext cx="9285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1884" y="5157697"/>
            <a:ext cx="12023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7925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0011605"/>
              </p:ext>
            </p:extLst>
          </p:nvPr>
        </p:nvGraphicFramePr>
        <p:xfrm>
          <a:off x="508000" y="1441645"/>
          <a:ext cx="8128000" cy="4228711"/>
        </p:xfrm>
        <a:graphic>
          <a:graphicData uri="http://schemas.openxmlformats.org/presentationml/2006/ole">
            <p:oleObj spid="_x0000_s4111" name="文档" r:id="rId5" imgW="3839157" imgH="199655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038061" y="1492828"/>
            <a:ext cx="1245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2966" y="2032384"/>
            <a:ext cx="15732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3082" y="2554018"/>
            <a:ext cx="28912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5697" y="3116740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99992" y="3652058"/>
            <a:ext cx="20162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8750" y="4144845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992" y="4682979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23928" y="5216921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5652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236873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1200" y="2647798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646" y="3051295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9708" y="3468350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646" y="4255381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6736" y="4727428"/>
            <a:ext cx="615749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5045185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597" y="505607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洁僧厕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像木头一样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主者以为慵惰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时河南尹李公齐物黜守见异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为异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不寻常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见人不善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若已羞之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常扁舟往来山寺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扁舟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乘扁舟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杖击林木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86403" y="2110585"/>
            <a:ext cx="431784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45701" y="2516440"/>
            <a:ext cx="28585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48225" y="2916765"/>
            <a:ext cx="23022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93162" y="3317390"/>
            <a:ext cx="36428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0913" y="3717938"/>
            <a:ext cx="23277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5479" y="4124586"/>
            <a:ext cx="37328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52585" y="4522133"/>
            <a:ext cx="26418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24593" y="4927180"/>
            <a:ext cx="2076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79557" y="4927180"/>
            <a:ext cx="2076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2644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指按自己的意思做事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比喻固执。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指居心、企图。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豁然不惑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指不再疑惑。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指人四十岁。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闭关读书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闭门。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指不与外界往来。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他日于学者得张衡《南都赋》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指求学的人。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指在学术上有一定成就的人。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宜野人乘蓄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山野之人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指隐士。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指未开化的人。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6858" y="1650572"/>
            <a:ext cx="615749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1683" y="2850732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8431" y="3659437"/>
            <a:ext cx="615749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2527" y="4458884"/>
            <a:ext cx="615749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7190" y="5680816"/>
            <a:ext cx="615749" cy="49381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97428" y="1916831"/>
            <a:ext cx="40826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7428" y="2316222"/>
            <a:ext cx="40826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97428" y="3124959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96408" y="3124959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97428" y="3918737"/>
            <a:ext cx="867183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54084" y="3918737"/>
            <a:ext cx="2620752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97428" y="4730907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97428" y="5134491"/>
            <a:ext cx="393866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97428" y="5927725"/>
            <a:ext cx="22824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13690" y="5938611"/>
            <a:ext cx="22824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199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1735</Words>
  <Application>Microsoft Office PowerPoint</Application>
  <PresentationFormat>全屏显示(4:3)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2016-09-16T15:02:53Z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