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1" r:id="rId3"/>
    <p:sldId id="256" r:id="rId4"/>
    <p:sldId id="257" r:id="rId5"/>
    <p:sldId id="258" r:id="rId6"/>
    <p:sldId id="259" r:id="rId7"/>
    <p:sldId id="262" r:id="rId8"/>
    <p:sldId id="261" r:id="rId9"/>
    <p:sldId id="260" r:id="rId10"/>
    <p:sldId id="263" r:id="rId11"/>
    <p:sldId id="264" r:id="rId12"/>
    <p:sldId id="265" r:id="rId13"/>
    <p:sldId id="266" r:id="rId14"/>
    <p:sldId id="267" r:id="rId15"/>
    <p:sldId id="268" r:id="rId16"/>
    <p:sldId id="269" r:id="rId17"/>
    <p:sldId id="270" r:id="rId18"/>
    <p:sldId id="271" r:id="rId19"/>
    <p:sldId id="274" r:id="rId20"/>
    <p:sldId id="272" r:id="rId21"/>
    <p:sldId id="273" r:id="rId22"/>
    <p:sldId id="280" r:id="rId23"/>
    <p:sldId id="279" r:id="rId24"/>
    <p:sldId id="282" r:id="rId25"/>
    <p:sldId id="278" r:id="rId26"/>
    <p:sldId id="281" r:id="rId27"/>
    <p:sldId id="277" r:id="rId28"/>
    <p:sldId id="276" r:id="rId29"/>
    <p:sldId id="275" r:id="rId30"/>
    <p:sldId id="283" r:id="rId31"/>
    <p:sldId id="285" r:id="rId32"/>
    <p:sldId id="284" r:id="rId33"/>
    <p:sldId id="287" r:id="rId34"/>
    <p:sldId id="286" r:id="rId35"/>
    <p:sldId id="290" r:id="rId36"/>
    <p:sldId id="288" r:id="rId37"/>
    <p:sldId id="289" r:id="rId38"/>
    <p:sldId id="301" r:id="rId39"/>
    <p:sldId id="302" r:id="rId40"/>
    <p:sldId id="296" r:id="rId41"/>
    <p:sldId id="300" r:id="rId42"/>
    <p:sldId id="299" r:id="rId43"/>
    <p:sldId id="298" r:id="rId44"/>
    <p:sldId id="297" r:id="rId45"/>
    <p:sldId id="295" r:id="rId46"/>
    <p:sldId id="292" r:id="rId47"/>
    <p:sldId id="294" r:id="rId48"/>
    <p:sldId id="293" r:id="rId49"/>
    <p:sldId id="303" r:id="rId50"/>
    <p:sldId id="304" r:id="rId51"/>
    <p:sldId id="307" r:id="rId52"/>
    <p:sldId id="305" r:id="rId53"/>
    <p:sldId id="306" r:id="rId54"/>
    <p:sldId id="308" r:id="rId55"/>
    <p:sldId id="309" r:id="rId56"/>
    <p:sldId id="310" r:id="rId57"/>
    <p:sldId id="311" r:id="rId58"/>
    <p:sldId id="312" r:id="rId59"/>
    <p:sldId id="313" r:id="rId60"/>
    <p:sldId id="318" r:id="rId61"/>
    <p:sldId id="314" r:id="rId62"/>
    <p:sldId id="317" r:id="rId63"/>
    <p:sldId id="316" r:id="rId64"/>
    <p:sldId id="315" r:id="rId65"/>
    <p:sldId id="319" r:id="rId66"/>
    <p:sldId id="320" r:id="rId67"/>
    <p:sldId id="321" r:id="rId68"/>
    <p:sldId id="324" r:id="rId69"/>
    <p:sldId id="323" r:id="rId70"/>
    <p:sldId id="322" r:id="rId71"/>
    <p:sldId id="325" r:id="rId72"/>
    <p:sldId id="326" r:id="rId73"/>
    <p:sldId id="327" r:id="rId74"/>
    <p:sldId id="328" r:id="rId75"/>
    <p:sldId id="329" r:id="rId76"/>
    <p:sldId id="330" r:id="rId77"/>
    <p:sldId id="331" r:id="rId78"/>
    <p:sldId id="332" r:id="rId79"/>
    <p:sldId id="335" r:id="rId80"/>
    <p:sldId id="333" r:id="rId81"/>
    <p:sldId id="334"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51" r:id="rId95"/>
    <p:sldId id="350" r:id="rId96"/>
    <p:sldId id="349" r:id="rId97"/>
    <p:sldId id="348" r:id="rId98"/>
    <p:sldId id="352" r:id="rId99"/>
    <p:sldId id="353" r:id="rId100"/>
    <p:sldId id="354" r:id="rId101"/>
    <p:sldId id="355" r:id="rId102"/>
    <p:sldId id="359" r:id="rId103"/>
    <p:sldId id="358" r:id="rId104"/>
    <p:sldId id="357" r:id="rId105"/>
    <p:sldId id="356" r:id="rId106"/>
    <p:sldId id="360" r:id="rId107"/>
    <p:sldId id="362" r:id="rId108"/>
    <p:sldId id="363" r:id="rId109"/>
    <p:sldId id="361" r:id="rId110"/>
    <p:sldId id="364" r:id="rId111"/>
    <p:sldId id="365" r:id="rId112"/>
    <p:sldId id="366" r:id="rId113"/>
    <p:sldId id="367" r:id="rId114"/>
    <p:sldId id="404" r:id="rId115"/>
    <p:sldId id="368" r:id="rId1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21" autoAdjust="0"/>
    <p:restoredTop sz="94660"/>
  </p:normalViewPr>
  <p:slideViewPr>
    <p:cSldViewPr snapToGrid="0">
      <p:cViewPr varScale="1">
        <p:scale>
          <a:sx n="98" d="100"/>
          <a:sy n="98" d="100"/>
        </p:scale>
        <p:origin x="72" y="4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9" Type="http://schemas.openxmlformats.org/officeDocument/2006/relationships/tableStyles" Target="tableStyles.xml"/><Relationship Id="rId118" Type="http://schemas.openxmlformats.org/officeDocument/2006/relationships/viewProps" Target="viewProps.xml"/><Relationship Id="rId117" Type="http://schemas.openxmlformats.org/officeDocument/2006/relationships/presProps" Target="presProps.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7DE91BD4-FE5E-4101-9B5C-97A1217E4E8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BA5F4A-5CB4-4318-B555-2DCA8598EF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E91BD4-FE5E-4101-9B5C-97A1217E4E87}"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BA5F4A-5CB4-4318-B555-2DCA8598EF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01035" y="1945931"/>
            <a:ext cx="7837402" cy="1754326"/>
          </a:xfrm>
          <a:prstGeom prst="rect">
            <a:avLst/>
          </a:prstGeom>
          <a:noFill/>
        </p:spPr>
        <p:txBody>
          <a:bodyPr wrap="none" lIns="91440" tIns="45720" rIns="91440" bIns="45720">
            <a:spAutoFit/>
          </a:bodyPr>
          <a:lstStyle/>
          <a:p>
            <a:pPr algn="ctr"/>
            <a:r>
              <a:rPr lang="zh-CN" altLang="en-US" sz="5400" b="1" cap="none" spc="0" dirty="0" smtClean="0">
                <a:ln w="12700" cmpd="sng">
                  <a:solidFill>
                    <a:schemeClr val="accent4"/>
                  </a:solidFill>
                  <a:prstDash val="solid"/>
                </a:ln>
                <a:solidFill>
                  <a:srgbClr val="FF0000"/>
                </a:solidFill>
                <a:effectLst/>
              </a:rPr>
              <a:t>人教部编版</a:t>
            </a:r>
            <a:endParaRPr lang="en-US" altLang="zh-CN" sz="5400" b="1" cap="none" spc="0" dirty="0" smtClean="0">
              <a:ln w="12700" cmpd="sng">
                <a:solidFill>
                  <a:schemeClr val="accent4"/>
                </a:solidFill>
                <a:prstDash val="solid"/>
              </a:ln>
              <a:solidFill>
                <a:srgbClr val="FF0000"/>
              </a:solidFill>
              <a:effectLst/>
            </a:endParaRPr>
          </a:p>
          <a:p>
            <a:pPr algn="ctr"/>
            <a:r>
              <a:rPr lang="zh-CN" altLang="en-US" sz="5400" b="1" cap="none" spc="0" dirty="0" smtClean="0">
                <a:ln w="12700" cmpd="sng">
                  <a:solidFill>
                    <a:schemeClr val="accent4"/>
                  </a:solidFill>
                  <a:prstDash val="solid"/>
                </a:ln>
                <a:solidFill>
                  <a:srgbClr val="0000FF"/>
                </a:solidFill>
                <a:effectLst/>
              </a:rPr>
              <a:t>七年级语文下册复习资料</a:t>
            </a:r>
            <a:endParaRPr lang="zh-CN" altLang="en-US" sz="5400" b="1" cap="none" spc="0" dirty="0">
              <a:ln w="12700" cmpd="sng">
                <a:solidFill>
                  <a:schemeClr val="accent4"/>
                </a:solidFill>
                <a:prstDash val="solid"/>
              </a:ln>
              <a:solidFill>
                <a:srgbClr val="0000FF"/>
              </a:solidFill>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0999" y="84373"/>
            <a:ext cx="11700754" cy="6656895"/>
          </a:xfrm>
        </p:spPr>
        <p:txBody>
          <a:bodyPr>
            <a:normAutofit/>
          </a:bodyPr>
          <a:lstStyle/>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凶多吉少：不幸的多，吉利的少，非常危险。</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迭</a:t>
            </a:r>
            <a:r>
              <a:rPr lang="en-US" altLang="zh-CN" b="1" kern="100" dirty="0" err="1">
                <a:solidFill>
                  <a:srgbClr val="0000FF"/>
                </a:solidFill>
                <a:latin typeface="Times New Roman" panose="02020603050405020304" pitchFamily="18" charset="0"/>
                <a:cs typeface="Courier New" panose="02070309020205020404" pitchFamily="49" charset="0"/>
              </a:rPr>
              <a:t>dié</a:t>
            </a:r>
            <a:r>
              <a:rPr lang="zh-CN" altLang="zh-CN" b="1" kern="100" dirty="0">
                <a:solidFill>
                  <a:srgbClr val="0000FF"/>
                </a:solidFill>
                <a:latin typeface="Times New Roman" panose="02020603050405020304" pitchFamily="18" charset="0"/>
                <a:cs typeface="Times New Roman" panose="02020603050405020304" pitchFamily="18" charset="0"/>
              </a:rPr>
              <a:t>起：一次又一次地兴起、出现。</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昂</a:t>
            </a:r>
            <a:r>
              <a:rPr lang="en-US" altLang="zh-CN" b="1" kern="100" dirty="0" err="1">
                <a:solidFill>
                  <a:srgbClr val="0000FF"/>
                </a:solidFill>
                <a:latin typeface="Times New Roman" panose="02020603050405020304" pitchFamily="18" charset="0"/>
                <a:cs typeface="Courier New" panose="02070309020205020404" pitchFamily="49" charset="0"/>
              </a:rPr>
              <a:t>áng</a:t>
            </a:r>
            <a:r>
              <a:rPr lang="zh-CN" altLang="zh-CN" b="1" kern="100" dirty="0">
                <a:solidFill>
                  <a:srgbClr val="0000FF"/>
                </a:solidFill>
                <a:latin typeface="Times New Roman" panose="02020603050405020304" pitchFamily="18" charset="0"/>
                <a:cs typeface="Times New Roman" panose="02020603050405020304" pitchFamily="18" charset="0"/>
              </a:rPr>
              <a:t>首挺胸：昂起头，挺起胸。形容精神振奋，意气昂扬。</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潜心贯注、心会神凝：精神高度集中、聚集。</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何妨一下楼</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钻探：动词，这里是钻研的比喻说法。</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疏懒：形容词，懒散而不惯受拘束。</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赫然：形容令人惊讶或引人注目的事物突然出现。</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高标：名词，很高的标准。标，标准。</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慷</a:t>
            </a:r>
            <a:r>
              <a:rPr lang="en-US" altLang="zh-CN" b="1" kern="100" dirty="0" err="1">
                <a:solidFill>
                  <a:srgbClr val="0000FF"/>
                </a:solidFill>
                <a:latin typeface="Times New Roman" panose="02020603050405020304" pitchFamily="18" charset="0"/>
                <a:cs typeface="Courier New" panose="02070309020205020404" pitchFamily="49" charset="0"/>
              </a:rPr>
              <a:t>kāng</a:t>
            </a:r>
            <a:r>
              <a:rPr lang="zh-CN" altLang="zh-CN" b="1" kern="100" dirty="0">
                <a:solidFill>
                  <a:srgbClr val="0000FF"/>
                </a:solidFill>
                <a:latin typeface="Times New Roman" panose="02020603050405020304" pitchFamily="18" charset="0"/>
                <a:cs typeface="Times New Roman" panose="02020603050405020304" pitchFamily="18" charset="0"/>
              </a:rPr>
              <a:t>慨</a:t>
            </a:r>
            <a:r>
              <a:rPr lang="en-US" altLang="zh-CN" b="1" kern="100" dirty="0" err="1">
                <a:solidFill>
                  <a:srgbClr val="0000FF"/>
                </a:solidFill>
                <a:latin typeface="Times New Roman" panose="02020603050405020304" pitchFamily="18" charset="0"/>
                <a:cs typeface="Courier New" panose="02070309020205020404" pitchFamily="49" charset="0"/>
              </a:rPr>
              <a:t>kǎi</a:t>
            </a:r>
            <a:r>
              <a:rPr lang="zh-CN" altLang="zh-CN" b="1" kern="100" dirty="0">
                <a:solidFill>
                  <a:srgbClr val="0000FF"/>
                </a:solidFill>
                <a:latin typeface="Times New Roman" panose="02020603050405020304" pitchFamily="18" charset="0"/>
                <a:cs typeface="Times New Roman" panose="02020603050405020304" pitchFamily="18" charset="0"/>
              </a:rPr>
              <a:t>淋漓：形容情绪十分激动；说话、写文章意气昂扬，言辞畅快。</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气冲斗</a:t>
            </a:r>
            <a:r>
              <a:rPr lang="en-US" altLang="zh-CN" b="1" kern="100" dirty="0" err="1">
                <a:solidFill>
                  <a:srgbClr val="0000FF"/>
                </a:solidFill>
                <a:latin typeface="Times New Roman" panose="02020603050405020304" pitchFamily="18" charset="0"/>
                <a:cs typeface="Courier New" panose="02070309020205020404" pitchFamily="49" charset="0"/>
              </a:rPr>
              <a:t>dǒu</a:t>
            </a:r>
            <a:r>
              <a:rPr lang="zh-CN" altLang="zh-CN" b="1" kern="100" dirty="0">
                <a:solidFill>
                  <a:srgbClr val="0000FF"/>
                </a:solidFill>
                <a:latin typeface="Times New Roman" panose="02020603050405020304" pitchFamily="18" charset="0"/>
                <a:cs typeface="Times New Roman" panose="02020603050405020304" pitchFamily="18" charset="0"/>
              </a:rPr>
              <a:t>牛：形容气势之盛可以直冲云霄。斗、牛，星宿名，借指天空</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1000"/>
                                        <p:tgtEl>
                                          <p:spTgt spid="3">
                                            <p:txEl>
                                              <p:pRg st="7" end="7"/>
                                            </p:txEl>
                                          </p:spTgt>
                                        </p:tgtEl>
                                      </p:cBhvr>
                                    </p:animEffect>
                                    <p:anim calcmode="lin" valueType="num">
                                      <p:cBhvr>
                                        <p:cTn id="5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1000"/>
                                        <p:tgtEl>
                                          <p:spTgt spid="3">
                                            <p:txEl>
                                              <p:pRg st="8" end="8"/>
                                            </p:txEl>
                                          </p:spTgt>
                                        </p:tgtEl>
                                      </p:cBhvr>
                                    </p:animEffect>
                                    <p:anim calcmode="lin" valueType="num">
                                      <p:cBhvr>
                                        <p:cTn id="6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 calcmode="lin" valueType="num">
                                      <p:cBhvr additive="base">
                                        <p:cTn id="6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
                                            <p:txEl>
                                              <p:pRg st="10" end="10"/>
                                            </p:txEl>
                                          </p:spTgt>
                                        </p:tgtEl>
                                        <p:attrNameLst>
                                          <p:attrName>style.visibility</p:attrName>
                                        </p:attrNameLst>
                                      </p:cBhvr>
                                      <p:to>
                                        <p:strVal val="visible"/>
                                      </p:to>
                                    </p:set>
                                    <p:anim calcmode="lin" valueType="num">
                                      <p:cBhvr additive="base">
                                        <p:cTn id="72"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088" y="337292"/>
            <a:ext cx="11849911" cy="6520707"/>
          </a:xfrm>
        </p:spPr>
        <p:txBody>
          <a:bodyPr>
            <a:normAutofit fontScale="77500" lnSpcReduction="20000"/>
          </a:bodyPr>
          <a:lstStyle/>
          <a:p>
            <a:pPr indent="304800" algn="just">
              <a:lnSpc>
                <a:spcPct val="12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四、名著导读</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20000"/>
              </a:lnSpc>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《海底两万里》导读</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en-US" altLang="zh-CN"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内容简介</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《海底两万里》</a:t>
            </a:r>
            <a:r>
              <a:rPr lang="zh-CN" altLang="zh-CN" b="1" kern="100" dirty="0">
                <a:latin typeface="Times New Roman" panose="02020603050405020304" pitchFamily="18" charset="0"/>
                <a:cs typeface="Times New Roman" panose="02020603050405020304" pitchFamily="18" charset="0"/>
              </a:rPr>
              <a:t>是法国著名作家儒勒</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凡尔纳的作品，书中主要讲述了生物学家阿龙纳斯随</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诺第留斯号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潜水艇船长尼摩及两位同伴一起周游海底的故事</a:t>
            </a:r>
            <a:r>
              <a:rPr lang="zh-CN" altLang="zh-CN"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故事并不复杂，主要讲述</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诺第留斯号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的故事。</a:t>
            </a:r>
            <a:r>
              <a:rPr lang="en-US" altLang="zh-CN" b="1" kern="100" dirty="0">
                <a:latin typeface="Times New Roman" panose="02020603050405020304" pitchFamily="18" charset="0"/>
                <a:cs typeface="Courier New" panose="02070309020205020404" pitchFamily="49" charset="0"/>
              </a:rPr>
              <a:t>1866</a:t>
            </a:r>
            <a:r>
              <a:rPr lang="zh-CN" altLang="zh-CN" b="1" kern="100" dirty="0">
                <a:latin typeface="Times New Roman" panose="02020603050405020304" pitchFamily="18" charset="0"/>
                <a:cs typeface="Times New Roman" panose="02020603050405020304" pitchFamily="18" charset="0"/>
              </a:rPr>
              <a:t>年，当时海上发现了一只被断定为独角鲸的大怪物，阿龙纳斯接受邀请参加追捕，在追捕过程中不幸落水，掉到怪物的脊背上。其实这怪物并非什么独角鲸，而是一艘构造奇妙的潜水艇。潜水艇是船长尼摩在大洋中的一座荒岛上秘密建造的，船身坚固，利用海洋发电。尼摩船长邀请阿龙纳斯做海底旅行。他们从太平洋出发，经过珊瑚岛、印度洋、红海，进入地中海、大西洋，看到许多罕见的海生动植物和水中的奇异景象，又经历了搁浅、土著人围攻、同鲨鱼搏斗、冰山封路、章鱼袭击等许多险情。最后，当潜水艇到达挪威海岸时，阿龙纳斯不辞而别，回到了他的家乡。</a:t>
            </a:r>
            <a:endParaRPr lang="zh-CN" altLang="zh-CN" sz="2000" b="1" kern="100" dirty="0">
              <a:latin typeface="宋体" panose="02010600030101010101" pitchFamily="2" charset="-122"/>
              <a:cs typeface="Courier New" panose="02070309020205020404" pitchFamily="49" charset="0"/>
            </a:endParaRPr>
          </a:p>
          <a:p>
            <a:pPr>
              <a:lnSpc>
                <a:spcPct val="120000"/>
              </a:lnSpc>
            </a:pPr>
            <a:r>
              <a:rPr lang="zh-CN" altLang="zh-CN" b="1" dirty="0">
                <a:latin typeface="Times New Roman" panose="02020603050405020304" pitchFamily="18" charset="0"/>
                <a:cs typeface="Times New Roman" panose="02020603050405020304" pitchFamily="18" charset="0"/>
              </a:rPr>
              <a:t>在《海底两万里》中，尼摩船长是个不明国籍的神秘人物。他在荒岛上秘密建造的这艘潜水艇不仅异常坚固，而且结构巧妙，能够利用海洋资源来提供能源。他们依靠海洋中的各种动植物来生活。尼摩船长对战俘倒也优待，只是为了保守自己的秘密，他不允许他们离开。阿龙纳斯一行人别无选择，只能跟着潜水艇周游各大洋。</a:t>
            </a:r>
            <a:endParaRPr lang="zh-CN" altLang="en-US" b="1"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4826" y="68094"/>
            <a:ext cx="11168974" cy="6721812"/>
          </a:xfrm>
        </p:spPr>
        <p:txBody>
          <a:bodyPr>
            <a:normAutofit fontScale="92500" lnSpcReduction="10000"/>
          </a:bodyPr>
          <a:lstStyle/>
          <a:p>
            <a:pPr indent="304800" algn="just">
              <a:lnSpc>
                <a:spcPct val="110000"/>
              </a:lnSpc>
              <a:spcAft>
                <a:spcPts val="0"/>
              </a:spcAft>
            </a:pPr>
            <a:r>
              <a:rPr lang="zh-CN" altLang="zh-CN" b="1" kern="100" dirty="0">
                <a:latin typeface="Times New Roman" panose="02020603050405020304" pitchFamily="18" charset="0"/>
                <a:cs typeface="Times New Roman" panose="02020603050405020304" pitchFamily="18" charset="0"/>
              </a:rPr>
              <a:t>在旅途中，阿龙纳斯一行人遇到了无数美景，同时也经历了许多惊险奇遇，例如：在巴布亚新几内亚，他们的船搁浅了，遇到当地土著人的攻击，尼摩船长用他连接在金属梯子上的闪电挡住土著人进入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诺第留斯号</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；在印度洋的采珠场，他们和鲨鱼展开过搏斗，捕鲸手尼德·兰手刃了一条凶恶的巨鲨；在南极，他们被困在厚厚的冰下，船上极度缺氧，但船上所有人轮流用工具和开水把底部厚</a:t>
            </a:r>
            <a:r>
              <a:rPr lang="en-US" altLang="zh-CN" b="1" kern="100" dirty="0">
                <a:latin typeface="Times New Roman" panose="02020603050405020304" pitchFamily="18" charset="0"/>
                <a:cs typeface="Courier New" panose="02070309020205020404" pitchFamily="49" charset="0"/>
              </a:rPr>
              <a:t>10</a:t>
            </a:r>
            <a:r>
              <a:rPr lang="zh-CN" altLang="zh-CN" b="1" kern="100" dirty="0">
                <a:latin typeface="Times New Roman" panose="02020603050405020304" pitchFamily="18" charset="0"/>
                <a:cs typeface="Times New Roman" panose="02020603050405020304" pitchFamily="18" charset="0"/>
              </a:rPr>
              <a:t>米的冰层砸薄，用潜艇的重量压碎冰块，逃到大海；在大西洋，</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诺第留斯号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被章鱼所困扰，他们拿斧头和章鱼展开肉搏战，一名船员不幸惨死；在北大西洋，</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诺第留斯号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遇到一艘英国驱逐舰</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这艘驱逐舰的国籍在原文中并未说明，在《神秘岛》中才说明是英国的</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的炮轰，除那三位俘虏外，所有船员个个义愤填膺，用</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诺第留斯号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冲角把驱逐舰击沉。他们眼中的海底，时而景色优美、令人陶醉，时而险象丛生、千钧一发。通过一系列奇怪的事情，阿龙纳斯终于了解到神秘的尼摩船长仍与大陆保持联系，用海底沉船里的千百万金银来支援陆地上人们的正义斗争。</a:t>
            </a:r>
            <a:r>
              <a:rPr lang="en-US" altLang="zh-CN" b="1" kern="100" dirty="0">
                <a:latin typeface="Times New Roman" panose="02020603050405020304" pitchFamily="18" charset="0"/>
                <a:cs typeface="Courier New" panose="02070309020205020404" pitchFamily="49" charset="0"/>
              </a:rPr>
              <a:t>21</a:t>
            </a:r>
            <a:r>
              <a:rPr lang="zh-CN" altLang="zh-CN" b="1" kern="100" dirty="0">
                <a:latin typeface="Times New Roman" panose="02020603050405020304" pitchFamily="18" charset="0"/>
                <a:cs typeface="Times New Roman" panose="02020603050405020304" pitchFamily="18" charset="0"/>
              </a:rPr>
              <a:t>教育名师原创作品</a:t>
            </a:r>
            <a:endParaRPr lang="zh-CN" altLang="zh-CN" sz="2000" b="1" kern="100" dirty="0">
              <a:latin typeface="宋体" panose="02010600030101010101" pitchFamily="2" charset="-122"/>
              <a:cs typeface="Courier New" panose="02070309020205020404" pitchFamily="49" charset="0"/>
            </a:endParaRPr>
          </a:p>
          <a:p>
            <a:pPr indent="304800" algn="just">
              <a:lnSpc>
                <a:spcPct val="110000"/>
              </a:lnSpc>
              <a:spcAft>
                <a:spcPts val="0"/>
              </a:spcAft>
            </a:pPr>
            <a:r>
              <a:rPr lang="zh-CN" altLang="zh-CN" b="1" kern="100" dirty="0">
                <a:latin typeface="Times New Roman" panose="02020603050405020304" pitchFamily="18" charset="0"/>
                <a:cs typeface="Times New Roman" panose="02020603050405020304" pitchFamily="18" charset="0"/>
              </a:rPr>
              <a:t>航行线路：太平洋—印度洋—红海—地中海—大西洋—南极海域—大西洋—北冰洋。</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5086" y="201106"/>
            <a:ext cx="10515600" cy="4351338"/>
          </a:xfrm>
        </p:spPr>
        <p:txBody>
          <a:bodyPr>
            <a:normAutofit fontScale="85000" lnSpcReduction="20000"/>
          </a:bodyPr>
          <a:lstStyle/>
          <a:p>
            <a:pPr indent="304800" algn="just">
              <a:lnSpc>
                <a:spcPct val="11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【练习巩固】</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lnSpc>
                <a:spcPct val="110000"/>
              </a:lnSpc>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．《海底两万里》是一部纯虚构的科幻小说，你觉得这部书最吸引你的地方是什么？书中哪些想象物如今已经变成现实？通过这些事例，你能看出科幻小说与科技发展的某些关系吗</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10000"/>
              </a:lnSpc>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示例：充满异国风情的</a:t>
            </a:r>
            <a:r>
              <a:rPr lang="zh-CN" altLang="zh-CN" b="1" kern="100" dirty="0">
                <a:latin typeface="Times New Roman" panose="02020603050405020304" pitchFamily="18" charset="0"/>
                <a:ea typeface="楷体_GB2312"/>
                <a:cs typeface="Times New Roman" panose="02020603050405020304" pitchFamily="18" charset="0"/>
              </a:rPr>
              <a:t>海底世界和浓</a:t>
            </a:r>
            <a:r>
              <a:rPr lang="zh-CN" altLang="zh-CN" b="1" u="sng" kern="100" dirty="0">
                <a:latin typeface="Times New Roman" panose="02020603050405020304" pitchFamily="18" charset="0"/>
                <a:ea typeface="楷体_GB2312"/>
                <a:cs typeface="Times New Roman" panose="02020603050405020304" pitchFamily="18" charset="0"/>
              </a:rPr>
              <a:t>厚的浪漫主义色彩。</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海底潜艇、人类登月、太空飞行都已成为现实。</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科幻小说往往也是科学研究基础上的推理和预言。</a:t>
            </a:r>
            <a:endParaRPr lang="zh-CN" altLang="zh-CN" sz="2000" b="1" kern="100" dirty="0">
              <a:latin typeface="宋体" panose="02010600030101010101" pitchFamily="2" charset="-122"/>
              <a:cs typeface="Courier New" panose="02070309020205020404" pitchFamily="49" charset="0"/>
            </a:endParaRPr>
          </a:p>
          <a:p>
            <a:pPr indent="304800" algn="just">
              <a:lnSpc>
                <a:spcPct val="110000"/>
              </a:lnSpc>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．《海底两万里》是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法国</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国家</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作家</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儒勒</a:t>
            </a:r>
            <a:r>
              <a:rPr lang="en-US" altLang="zh-CN" b="1" u="sng" kern="100" dirty="0">
                <a:solidFill>
                  <a:srgbClr val="0000FF"/>
                </a:solidFill>
                <a:latin typeface="Times New Roman" panose="02020603050405020304" pitchFamily="18" charset="0"/>
                <a:ea typeface="楷体_GB2312"/>
                <a:cs typeface="Courier New" panose="02070309020205020404" pitchFamily="49"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凡尔纳</a:t>
            </a:r>
            <a:r>
              <a:rPr lang="zh-CN" altLang="zh-CN" b="1" kern="100" dirty="0">
                <a:solidFill>
                  <a:srgbClr val="0000FF"/>
                </a:solidFill>
                <a:latin typeface="Times New Roman" panose="02020603050405020304" pitchFamily="18" charset="0"/>
                <a:cs typeface="Times New Roman" panose="02020603050405020304" pitchFamily="18" charset="0"/>
              </a:rPr>
              <a:t>的作品，他被誉为</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现代科学幻想小说之父</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10000"/>
              </a:lnSpc>
              <a:spcAft>
                <a:spcPts val="0"/>
              </a:spcAft>
            </a:pPr>
            <a:r>
              <a:rPr lang="en-US" altLang="zh-CN" b="1" kern="100" dirty="0">
                <a:latin typeface="Times New Roman" panose="02020603050405020304" pitchFamily="18" charset="0"/>
                <a:cs typeface="Courier New" panose="02070309020205020404" pitchFamily="49" charset="0"/>
              </a:rPr>
              <a:t>3</a:t>
            </a:r>
            <a:r>
              <a:rPr lang="zh-CN" altLang="zh-CN" b="1" kern="100" dirty="0">
                <a:latin typeface="Times New Roman" panose="02020603050405020304" pitchFamily="18" charset="0"/>
                <a:cs typeface="Times New Roman" panose="02020603050405020304" pitchFamily="18" charset="0"/>
              </a:rPr>
              <a:t>．凡尔纳的三部曲分别是：</a:t>
            </a:r>
            <a:r>
              <a:rPr lang="zh-CN" altLang="zh-CN" b="1" u="sng" kern="100" dirty="0">
                <a:latin typeface="Times New Roman" panose="02020603050405020304" pitchFamily="18" charset="0"/>
                <a:ea typeface="楷体_GB2312"/>
                <a:cs typeface="Times New Roman" panose="02020603050405020304" pitchFamily="18" charset="0"/>
              </a:rPr>
              <a:t>第一部是《格兰特船长的儿女》</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第二部是《海底两万里》</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第三部是《神秘岛》。</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170" y="152467"/>
            <a:ext cx="11973128" cy="6549889"/>
          </a:xfrm>
        </p:spPr>
        <p:txBody>
          <a:bodyPr>
            <a:normAutofit/>
          </a:bodyPr>
          <a:lstStyle/>
          <a:p>
            <a:pPr indent="304800" algn="just">
              <a:lnSpc>
                <a:spcPct val="15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五、课外古诗词诵读</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50000"/>
              </a:lnSpc>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泊秦淮</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50000"/>
              </a:lnSpc>
              <a:spcAft>
                <a:spcPts val="0"/>
              </a:spcAft>
            </a:pPr>
            <a:r>
              <a:rPr lang="zh-CN" altLang="zh-CN" b="1" kern="100" dirty="0">
                <a:latin typeface="Times New Roman" panose="02020603050405020304" pitchFamily="18" charset="0"/>
                <a:ea typeface="楷体_GB2312"/>
                <a:cs typeface="Times New Roman" panose="02020603050405020304" pitchFamily="18" charset="0"/>
              </a:rPr>
              <a:t>杜　牧</a:t>
            </a:r>
            <a:endParaRPr lang="zh-CN" altLang="zh-CN" sz="2000" b="1" kern="100" dirty="0">
              <a:latin typeface="宋体" panose="02010600030101010101" pitchFamily="2" charset="-122"/>
              <a:cs typeface="Courier New" panose="02070309020205020404" pitchFamily="49" charset="0"/>
            </a:endParaRPr>
          </a:p>
          <a:p>
            <a:pPr indent="304800" algn="ctr">
              <a:lnSpc>
                <a:spcPct val="15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烟笼寒水月笼</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夜泊秦淮近酒家。</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lnSpc>
                <a:spcPct val="15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商女不知亡国恨</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隔江犹唱后庭花。</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5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浩渺寒江之上弥漫着迷蒙的烟雾</a:t>
            </a:r>
            <a:r>
              <a:rPr lang="zh-CN" altLang="zh-CN" b="1" kern="100" dirty="0">
                <a:latin typeface="宋体" panose="02010600030101010101" pitchFamily="2" charset="-122"/>
                <a:ea typeface="幼圆" panose="02010509060101010101" pitchFamily="49" charset="-122"/>
                <a:cs typeface="幼圆" panose="02010509060101010101" pitchFamily="49" charset="-122"/>
              </a:rPr>
              <a:t>，皓月的清辉洒在白色</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沙渚之上。入夜</a:t>
            </a:r>
            <a:r>
              <a:rPr lang="zh-CN" altLang="zh-CN" b="1" kern="100" dirty="0">
                <a:latin typeface="宋体" panose="02010600030101010101" pitchFamily="2" charset="-122"/>
                <a:ea typeface="幼圆" panose="02010509060101010101" pitchFamily="49" charset="-122"/>
                <a:cs typeface="幼圆" panose="02010509060101010101" pitchFamily="49" charset="-122"/>
              </a:rPr>
              <a:t>，我将小舟泊在秦淮河畔，临近酒家。金陵歌女似乎不知何为亡国之恨、黍离之悲，竟依然在对岸吟唱着淫靡之曲《玉树后庭花》。</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84372"/>
            <a:ext cx="12315217" cy="7123823"/>
          </a:xfrm>
        </p:spPr>
        <p:txBody>
          <a:bodyPr>
            <a:normAutofit fontScale="77500" lnSpcReduction="20000"/>
          </a:bodyPr>
          <a:lstStyle/>
          <a:p>
            <a:pPr indent="304800" algn="just">
              <a:lnSpc>
                <a:spcPct val="120000"/>
              </a:lnSpc>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latin typeface="Times New Roman" panose="02020603050405020304" pitchFamily="18" charset="0"/>
                <a:cs typeface="Times New Roman" panose="02020603050405020304" pitchFamily="18" charset="0"/>
              </a:rPr>
              <a:t>这首诗是诗人夜泊秦淮时触景感怀之作，于六代兴亡之地的感叹中，寓含忧念现世之情怀。</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这首诗在语言运用方面也颇见工夫。首句写景，</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烟</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水</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月</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沙</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由两个</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笼</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字联系起来，融合成一幅朦胧清冷的水色夜景，渲染气氛，朦胧中透出忧凉。次句点题，并以</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近酒家</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的丰富内涵启动思古之幽情。秦淮一带在六朝时是著名的游乐场所，酒家林立。因此昔日那种歌舞游宴的无尽繁华实已包含在诗人此时的思绪之中。后两句由一曲《玉树后庭花》引发无限感慨，</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不知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抒发了诗人对</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商女</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的愤慨，也间接讽刺了不以国事为重、纸醉金迷的达官贵人，即醉生梦死的统治者。</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犹唱</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二字将历史、现实巧妙地联为一体，伤时之痛委婉深沉。清代评论家沈德潜推崇此诗为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绝唱</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，一个</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犹</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字透露出作者批判之意、忧虑之情。管世铭甚至称其为唐人七绝压卷之作。诗人深夜泊舟秦淮河畔，隔江传来商女《玉树后庭花》的歌声，听着这亡国之音，不禁激起时代兴衰之感。后两句对只知征歌征舞、买笑逐欢，而不以历史为鉴的统治者，给以深深的谴责。本诗情景交融，朦胧的景色与诗人心中淡淡的哀愁和谐</a:t>
            </a:r>
            <a:r>
              <a:rPr lang="zh-CN" altLang="zh-CN" b="1" kern="100" dirty="0" smtClean="0">
                <a:latin typeface="Times New Roman" panose="02020603050405020304" pitchFamily="18" charset="0"/>
                <a:cs typeface="Times New Roman" panose="02020603050405020304" pitchFamily="18" charset="0"/>
              </a:rPr>
              <a:t>统一</a:t>
            </a:r>
            <a:r>
              <a:rPr lang="zh-CN" altLang="en-US"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这是一首触景生情之作，通过写夜泊秦淮的所见所闻，揭露了晚唐统治者沉溺声色、醉生梦死的腐朽生活。秦淮河两岸是六朝时的繁华之地，是权贵富豪、墨客骚人纵情声色、寻欢作乐的场所。诗人夜泊秦淮，在茫茫沙月、迷蒙烟水中眼见灯红酒绿，耳闻淫歌艳曲，不禁触景生情，顿生家国兴亡之思，将对历史的咏叹与对现实的思考紧密结合，从陈的荒淫亡国联想到江河日下的晚唐命运。全诗寓情于景，意境悲凉，感情深沉含蓄，语言精当锤炼，故沈德潜称之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绝唱</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latin typeface="Times New Roman" panose="02020603050405020304" pitchFamily="18" charset="0"/>
                <a:cs typeface="Times New Roman" panose="02020603050405020304" pitchFamily="18" charset="0"/>
              </a:rPr>
              <a:t>沙</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纱</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6642" y="794493"/>
            <a:ext cx="11467289" cy="5859226"/>
          </a:xfrm>
        </p:spPr>
        <p:txBody>
          <a:bodyPr>
            <a:normAutofit/>
          </a:bodyPr>
          <a:lstStyle/>
          <a:p>
            <a:pPr indent="304800" algn="ctr">
              <a:lnSpc>
                <a:spcPct val="150000"/>
              </a:lnSpc>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贾　生</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50000"/>
              </a:lnSpc>
              <a:spcAft>
                <a:spcPts val="0"/>
              </a:spcAft>
            </a:pPr>
            <a:r>
              <a:rPr lang="zh-CN" altLang="zh-CN" b="1" kern="100" dirty="0">
                <a:latin typeface="Times New Roman" panose="02020603050405020304" pitchFamily="18" charset="0"/>
                <a:ea typeface="楷体_GB2312"/>
                <a:cs typeface="Times New Roman" panose="02020603050405020304" pitchFamily="18" charset="0"/>
              </a:rPr>
              <a:t>李商隐</a:t>
            </a:r>
            <a:endParaRPr lang="zh-CN" altLang="zh-CN" sz="2000" b="1" kern="100" dirty="0">
              <a:latin typeface="宋体" panose="02010600030101010101" pitchFamily="2" charset="-122"/>
              <a:cs typeface="Courier New" panose="02070309020205020404" pitchFamily="49" charset="0"/>
            </a:endParaRPr>
          </a:p>
          <a:p>
            <a:pPr indent="304800" algn="ctr">
              <a:lnSpc>
                <a:spcPct val="15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宣室求贤访逐臣</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贾生才调更无伦。</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lnSpc>
                <a:spcPct val="15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可怜夜半虚前席</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不问苍生问鬼神。</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5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汉文帝求贤</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宣示召见被贬臣子。贾谊的才能确实高明</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无人能及。只是空谈半夜</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令人扼腕叹息。汉文帝尽问鬼神之事</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只字不提国事民生。</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4565" y="-197729"/>
            <a:ext cx="12102830" cy="6783354"/>
          </a:xfrm>
        </p:spPr>
        <p:txBody>
          <a:bodyPr>
            <a:noAutofit/>
          </a:bodyPr>
          <a:lstStyle/>
          <a:p>
            <a:pPr indent="304800" algn="just">
              <a:lnSpc>
                <a:spcPct val="170000"/>
              </a:lnSpc>
              <a:spcAft>
                <a:spcPts val="0"/>
              </a:spcAft>
            </a:pPr>
            <a:r>
              <a:rPr lang="zh-CN" altLang="zh-CN" sz="1600"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宣室求贤访逐臣，贾生才调更无伦。</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这两句纯粹从正面着笔，丝毫不露贬意。特标</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求</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访</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，仿佛热烈颂扬汉文帝求贤意愿之切、之殷，待贤态度之诚、之谦。</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求贤</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而至</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访逐臣</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，更可见其网罗贤才已达到</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野无遗贤</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的程度。次句隐括汉文帝对贾谊的推服赞叹之词。</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才调</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，兼包才能风调，与</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更无伦</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的赞叹配合，侧面烘托出贾谊少年才俊、议论风发、华彩照人的精神风貌，诗的形象感和咏叹的情调也就自然地显示出来。这两句，由</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求</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而</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访</a:t>
            </a:r>
            <a:r>
              <a:rPr lang="en-US"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而赞，层层递进，表现了汉文帝对贾谊的推服、器重。如果不看下文，几乎会误认为这是一篇圣主求贤颂。</a:t>
            </a:r>
            <a:endParaRPr lang="zh-CN" altLang="zh-CN" sz="16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sz="1600" b="1" kern="100" dirty="0">
                <a:latin typeface="Times New Roman" panose="02020603050405020304" pitchFamily="18" charset="0"/>
                <a:cs typeface="Times New Roman" panose="02020603050405020304" pitchFamily="18" charset="0"/>
              </a:rPr>
              <a:t>第三句承转交错，是全诗枢纽。承，即所谓</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夜半前席</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，把汉文帝当时那种虚心垂询、凝神倾听，以至于</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不自知膝之前于席</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的情状描绘得惟妙惟肖，使历史陈迹变成了充满生活气息、鲜明可触的画面。这种善于选取典型细节，善于</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从小物寄慨</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的艺术手法，正是李商隐咏史诗的过人之处。通过这个生动的细节的渲染，才把由</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求</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而</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访</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而赞的那架</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重贤</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的云梯升到了最高处；而转，也就在这高潮中开始。不过，它并不露筋突骨，硬转逆折，而是用咏叹之笔轻轻拨转——在</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夜半虚前席</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前加上</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可怜</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两字。</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可怜</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，即可惜。不用感情色彩强烈的</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可悲</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可叹</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一类词语，只说</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可怜</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，一方面是为末句——一篇之警策预留余地；另一方面也是因为在这里貌似轻描淡写的</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可怜</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，比剑拔弩张的</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可悲</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可叹</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更为含蓄，更耐人寻味。仿佛给汉文帝留有余地，其实却隐含着冷隽的嘲讽，可谓似轻而实重。</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可怜</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与</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虚</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连用，增强语气，虽只轻轻一点，却使读者对汉文帝</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夜半前席</a:t>
            </a:r>
            <a:r>
              <a:rPr lang="zh-CN" altLang="zh-CN" sz="1600" b="1" kern="100" dirty="0">
                <a:latin typeface="宋体" panose="02010600030101010101" pitchFamily="2" charset="-122"/>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的重贤姿态从根本上产生了怀疑，可谓举重而若轻。诗人引而不发，并未点出其原因，给读者留下了悬念，诗也就显出跌宕波折的情致，而不是一泻无余。这一句承转交错的艺术处理，精炼自然，浑然无迹</a:t>
            </a:r>
            <a:r>
              <a:rPr lang="zh-CN" altLang="zh-CN" sz="1600" b="1" kern="100" dirty="0" smtClean="0">
                <a:latin typeface="Times New Roman" panose="02020603050405020304" pitchFamily="18" charset="0"/>
                <a:cs typeface="Times New Roman" panose="02020603050405020304" pitchFamily="18" charset="0"/>
              </a:rPr>
              <a:t>。</a:t>
            </a:r>
            <a:endParaRPr lang="zh-CN" altLang="zh-CN" sz="1600" b="1" kern="100" dirty="0">
              <a:latin typeface="宋体" panose="02010600030101010101" pitchFamily="2" charset="-122"/>
              <a:cs typeface="Courier New" panose="02070309020205020404" pitchFamily="49"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4023" y="505839"/>
            <a:ext cx="12196865" cy="7188740"/>
          </a:xfrm>
        </p:spPr>
        <p:txBody>
          <a:bodyPr/>
          <a:lstStyle/>
          <a:p>
            <a:pPr lvl="0" indent="304800" algn="just">
              <a:lnSpc>
                <a:spcPct val="170000"/>
              </a:lnSpc>
            </a:pPr>
            <a:r>
              <a:rPr lang="zh-CN" altLang="zh-CN" sz="2400" b="1" kern="100" dirty="0">
                <a:solidFill>
                  <a:prstClr val="black"/>
                </a:solidFill>
                <a:latin typeface="Times New Roman" panose="02020603050405020304" pitchFamily="18" charset="0"/>
                <a:cs typeface="Times New Roman" panose="02020603050405020304" pitchFamily="18" charset="0"/>
              </a:rPr>
              <a:t>末句紧承</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可怜</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与</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虚</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，射出直中鹄心的一箭——不问苍生问鬼神。郑重求贤，虚心垂询，推重叹服，乃至</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夜半前席</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，不是为了询求治国安民之道，却是为了</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问鬼神</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的本原问题！这究竟是什么样的求贤，对贤者又究竟意味着什么啊！诗人仍只点破而不说尽——通过</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问</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与</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不问</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的对照，让读者自己对此得出应有的结论。辞锋极犀利，讽刺极辛辣，感概极深沉，却又极抑扬吞吐之妙。由于前几句围绕</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重贤</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逐步升级，节节上扬，第三句又盘马弯弓，引而不发，末句由强烈对照而形成的贬抑便显得特别有力。这正是通常所谓的</a:t>
            </a:r>
            <a:r>
              <a:rPr lang="zh-CN" altLang="zh-CN" sz="2400" b="1" kern="100" dirty="0">
                <a:solidFill>
                  <a:prstClr val="black"/>
                </a:solidFill>
                <a:latin typeface="宋体" panose="02010600030101010101" pitchFamily="2" charset="-122"/>
                <a:cs typeface="Times New Roman" panose="02020603050405020304" pitchFamily="18"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抬得高，摔得重</a:t>
            </a:r>
            <a:r>
              <a:rPr lang="zh-CN" altLang="zh-CN" sz="2400" b="1" kern="100" dirty="0">
                <a:solidFill>
                  <a:prstClr val="black"/>
                </a:solidFill>
                <a:latin typeface="宋体" panose="02010600030101010101" pitchFamily="2" charset="-122"/>
                <a:cs typeface="Times New Roman" panose="02020603050405020304" pitchFamily="18" charset="0"/>
              </a:rPr>
              <a:t>”</a:t>
            </a:r>
            <a:r>
              <a:rPr lang="en-US" altLang="zh-CN" sz="2400" b="1" kern="100" dirty="0">
                <a:solidFill>
                  <a:prstClr val="black"/>
                </a:solidFill>
                <a:latin typeface="Times New Roman" panose="02020603050405020304" pitchFamily="18" charset="0"/>
                <a:cs typeface="Courier New" panose="02070309020205020404" pitchFamily="49"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也就是反跌手法</a:t>
            </a:r>
            <a:r>
              <a:rPr lang="en-US" altLang="zh-CN" sz="2400" b="1" kern="100" dirty="0">
                <a:solidFill>
                  <a:prstClr val="black"/>
                </a:solidFill>
                <a:latin typeface="Times New Roman" panose="02020603050405020304" pitchFamily="18" charset="0"/>
                <a:cs typeface="Courier New" panose="02070309020205020404" pitchFamily="49" charset="0"/>
              </a:rPr>
              <a:t>)</a:t>
            </a:r>
            <a:r>
              <a:rPr lang="zh-CN" altLang="zh-CN" sz="2400" b="1" kern="100" dirty="0">
                <a:solidFill>
                  <a:prstClr val="black"/>
                </a:solidFill>
                <a:latin typeface="Times New Roman" panose="02020603050405020304" pitchFamily="18" charset="0"/>
                <a:cs typeface="Times New Roman" panose="02020603050405020304" pitchFamily="18" charset="0"/>
              </a:rPr>
              <a:t>。整首诗在正反、扬抑、轻重、隐显、承转等方面的艺术处理上，都蕴含着艺术的辩证法，而其新警含蕴、唱叹有情的艺术风格也就通过这一系列成功的艺术处理，逐步显示出来。</a:t>
            </a:r>
            <a:endParaRPr lang="zh-CN" altLang="zh-CN" sz="2400" b="1" kern="100" dirty="0">
              <a:solidFill>
                <a:prstClr val="black"/>
              </a:solidFill>
              <a:latin typeface="宋体" panose="02010600030101010101" pitchFamily="2" charset="-122"/>
              <a:cs typeface="Courier New" panose="02070309020205020404" pitchFamily="49" charset="0"/>
            </a:endParaRPr>
          </a:p>
          <a:p>
            <a:pPr lvl="0"/>
            <a:endParaRPr lang="zh-CN" altLang="en-US" sz="1300" dirty="0">
              <a:solidFill>
                <a:prstClr val="black"/>
              </a:solidFill>
            </a:endParaRPr>
          </a:p>
          <a:p>
            <a:endParaRPr lang="zh-CN" alt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8821" y="454025"/>
            <a:ext cx="11447834" cy="5810588"/>
          </a:xfrm>
        </p:spPr>
        <p:txBody>
          <a:bodyPr/>
          <a:lstStyle/>
          <a:p>
            <a:pPr indent="304800" algn="ctr">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过松源晨炊漆公店</a:t>
            </a:r>
            <a:r>
              <a:rPr lang="en-US" altLang="zh-CN" kern="100" dirty="0">
                <a:solidFill>
                  <a:srgbClr val="FF0000"/>
                </a:solidFill>
                <a:latin typeface="Times New Roman" panose="02020603050405020304" pitchFamily="18" charset="0"/>
                <a:ea typeface="楷体_GB2312"/>
                <a:cs typeface="Courier New" panose="02070309020205020404" pitchFamily="49" charset="0"/>
              </a:rPr>
              <a:t>(</a:t>
            </a:r>
            <a:r>
              <a:rPr lang="zh-CN" altLang="zh-CN" kern="100" dirty="0">
                <a:solidFill>
                  <a:srgbClr val="FF0000"/>
                </a:solidFill>
                <a:latin typeface="Times New Roman" panose="02020603050405020304" pitchFamily="18" charset="0"/>
                <a:ea typeface="楷体_GB2312"/>
                <a:cs typeface="Times New Roman" panose="02020603050405020304" pitchFamily="18" charset="0"/>
              </a:rPr>
              <a:t>其五</a:t>
            </a:r>
            <a:r>
              <a:rPr lang="en-US" altLang="zh-CN" kern="100" dirty="0">
                <a:solidFill>
                  <a:srgbClr val="FF0000"/>
                </a:solidFill>
                <a:latin typeface="Times New Roman" panose="02020603050405020304" pitchFamily="18" charset="0"/>
                <a:ea typeface="楷体_GB2312"/>
                <a:cs typeface="Courier New" panose="02070309020205020404" pitchFamily="49" charset="0"/>
              </a:rPr>
              <a:t>)</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kern="100" dirty="0">
                <a:latin typeface="Times New Roman" panose="02020603050405020304" pitchFamily="18" charset="0"/>
                <a:ea typeface="楷体_GB2312"/>
                <a:cs typeface="Times New Roman" panose="02020603050405020304" pitchFamily="18" charset="0"/>
              </a:rPr>
              <a:t>杨万里</a:t>
            </a:r>
            <a:endParaRPr lang="zh-CN" altLang="zh-CN" sz="2000"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莫言下岭便无难</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赚得行人错喜欢。</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正入万山围子里</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一山放出一</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山</a:t>
            </a:r>
            <a:r>
              <a:rPr lang="zh-CN" altLang="en-US" b="1" kern="100" dirty="0" smtClean="0">
                <a:solidFill>
                  <a:srgbClr val="0000FF"/>
                </a:solidFill>
                <a:latin typeface="Times New Roman" panose="02020603050405020304" pitchFamily="18" charset="0"/>
                <a:ea typeface="楷体_GB2312"/>
                <a:cs typeface="Times New Roman" panose="02020603050405020304" pitchFamily="18" charset="0"/>
              </a:rPr>
              <a:t>（）</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5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不要说从山岭上下来就没有困难</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这句话骗得前来爬山的人空欢喜一场。当你进入到崇山峻岭的深处以后</a:t>
            </a:r>
            <a:r>
              <a:rPr lang="zh-CN" altLang="zh-CN" b="1" kern="100" dirty="0">
                <a:latin typeface="宋体" panose="02010600030101010101" pitchFamily="2" charset="-122"/>
                <a:ea typeface="幼圆" panose="02010509060101010101" pitchFamily="49" charset="-122"/>
                <a:cs typeface="幼圆" panose="02010509060101010101" pitchFamily="49" charset="-122"/>
              </a:rPr>
              <a:t>，你</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刚攀过一座山</a:t>
            </a:r>
            <a:r>
              <a:rPr lang="zh-CN" altLang="zh-CN" b="1" kern="100" dirty="0">
                <a:latin typeface="宋体" panose="02010600030101010101" pitchFamily="2" charset="-122"/>
                <a:ea typeface="幼圆" panose="02010509060101010101" pitchFamily="49" charset="-122"/>
                <a:cs typeface="幼圆" panose="02010509060101010101" pitchFamily="49" charset="-122"/>
              </a:rPr>
              <a:t>，另一座山立刻将你阻拦。</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5009" y="269200"/>
            <a:ext cx="11506200" cy="6588800"/>
          </a:xfrm>
        </p:spPr>
        <p:txBody>
          <a:bodyPr>
            <a:normAutofit fontScale="70000" lnSpcReduction="20000"/>
          </a:bodyPr>
          <a:lstStyle/>
          <a:p>
            <a:pPr indent="304800" algn="just">
              <a:lnSpc>
                <a:spcPct val="120000"/>
              </a:lnSpc>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latin typeface="Times New Roman" panose="02020603050405020304" pitchFamily="18" charset="0"/>
                <a:cs typeface="Times New Roman" panose="02020603050405020304" pitchFamily="18" charset="0"/>
              </a:rPr>
              <a:t>本诗朴实平易，生动形象，表现力强，一个</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错</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字突出表现了</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行人</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被</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赚</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后的失落神态。</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放</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拦</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等词语的运用，赋予了</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万山</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以人的思想、人的性格，使</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万山</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活了起来。</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第一句当头喝起，</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莫言下岭便无难</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，这是一个富于包孕的诗句。它包含了下岭前艰难攀登的整个上山过程，以及对所经历困难的种种感受。正因为上山艰难，人们便往往把下山看得容易和轻松。开头一句，正像是对这种普遍心理所发的棒喝。</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莫言</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二字，像是自诫，又像是提醒别人，耐人寻味。</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第二句补足首句，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赚得行人错喜欢</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字富于幽默风趣。行人心目中下岭的容易，与它实际上的艰难形成鲜明对比，因此说</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——行人是被自己对下岭的主观想象骗了。诗人在这里点出而不说破，给读者留下悬念，使下两句的出现更引人注目。</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三、四两句承接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错喜欢</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，对第二句留下的悬念进行解释。本来，上山过程中要攀登多少道山岭，下山过程中也会相应遇到多少道山岭。山本无知，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一山放出一山拦</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的形容却把山变成了有生命、有灵性的东西。它仿佛给行人布置了一个迷魂阵，设置了层层叠叠的圈套。而行人的种种心情——意外、惊诧、厌烦，直至恍然大悟，也都在这一</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拦</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放</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的重复中体现出来了</a:t>
            </a:r>
            <a:r>
              <a:rPr lang="zh-CN" altLang="zh-CN"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诗人借助景物描写和生动形象的比喻，通过写山区行路的感受，说明一个具有普遍意义的深刻道理：无论做什么事，都要对前进道路上的困难做好充分的估计，不要被一时的成功所陶醉。</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latin typeface="Times New Roman" panose="02020603050405020304" pitchFamily="18" charset="0"/>
                <a:cs typeface="Times New Roman" panose="02020603050405020304" pitchFamily="18" charset="0"/>
              </a:rPr>
              <a:t>拦</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栏</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8276" y="405386"/>
            <a:ext cx="11713723" cy="6160783"/>
          </a:xfrm>
        </p:spPr>
        <p:txBody>
          <a:bodyPr>
            <a:normAutofit lnSpcReduction="10000"/>
          </a:bodyPr>
          <a:lstStyle/>
          <a:p>
            <a:pPr algn="just">
              <a:spcAft>
                <a:spcPts val="0"/>
              </a:spcAft>
            </a:pPr>
            <a:r>
              <a:rPr lang="en-US" altLang="zh-CN" sz="3600"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3</a:t>
            </a:r>
            <a:r>
              <a:rPr lang="zh-CN" altLang="zh-CN" sz="3600" kern="100" dirty="0">
                <a:solidFill>
                  <a:srgbClr val="FF0000"/>
                </a:solidFill>
                <a:latin typeface="Times New Roman" panose="02020603050405020304" pitchFamily="18" charset="0"/>
                <a:cs typeface="Times New Roman" panose="02020603050405020304" pitchFamily="18" charset="0"/>
              </a:rPr>
              <a:t>．</a:t>
            </a:r>
            <a:r>
              <a:rPr lang="zh-CN" altLang="zh-CN" sz="36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回忆鲁迅先生</a:t>
            </a:r>
            <a:r>
              <a:rPr lang="en-US" altLang="zh-CN" sz="3600" kern="100" dirty="0">
                <a:solidFill>
                  <a:srgbClr val="FF0000"/>
                </a:solidFill>
                <a:latin typeface="Times New Roman" panose="02020603050405020304" pitchFamily="18" charset="0"/>
                <a:ea typeface="楷体_GB2312"/>
                <a:cs typeface="Courier New" panose="02070309020205020404" pitchFamily="49" charset="0"/>
              </a:rPr>
              <a:t>(</a:t>
            </a:r>
            <a:r>
              <a:rPr lang="zh-CN" altLang="zh-CN" sz="3600" kern="100" dirty="0">
                <a:solidFill>
                  <a:srgbClr val="FF0000"/>
                </a:solidFill>
                <a:latin typeface="Times New Roman" panose="02020603050405020304" pitchFamily="18" charset="0"/>
                <a:ea typeface="楷体_GB2312"/>
                <a:cs typeface="Times New Roman" panose="02020603050405020304" pitchFamily="18" charset="0"/>
              </a:rPr>
              <a:t>节选</a:t>
            </a:r>
            <a:r>
              <a:rPr lang="en-US" altLang="zh-CN" sz="3600" kern="100" dirty="0">
                <a:solidFill>
                  <a:srgbClr val="FF0000"/>
                </a:solidFill>
                <a:latin typeface="Times New Roman" panose="02020603050405020304" pitchFamily="18" charset="0"/>
                <a:ea typeface="楷体_GB2312"/>
                <a:cs typeface="Courier New" panose="02070309020205020404" pitchFamily="49" charset="0"/>
              </a:rPr>
              <a:t>)</a:t>
            </a:r>
            <a:endParaRPr lang="zh-CN" altLang="zh-CN" sz="3600"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轻捷：动作轻快敏捷。</a:t>
            </a:r>
            <a:r>
              <a:rPr lang="en-US" altLang="zh-CN" sz="3200" b="1" kern="100" dirty="0">
                <a:solidFill>
                  <a:srgbClr val="0000FF"/>
                </a:solidFill>
                <a:latin typeface="Times New Roman" panose="02020603050405020304" pitchFamily="18" charset="0"/>
                <a:cs typeface="Courier New" panose="02070309020205020404" pitchFamily="49" charset="0"/>
              </a:rPr>
              <a:t>                                                                                                                                                                                                                                            </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安顿：安详，安稳。</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阿司匹林：一种解热镇痛药。</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忧郁：忧伤郁结；忧虑烦闷。</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深恶痛绝：指对某人或某事物极端厌恶痛恨。</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存心：心里怀有的念头。</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揩</a:t>
            </a:r>
            <a:r>
              <a:rPr lang="en-US" altLang="zh-CN" sz="3200" b="1" kern="100" dirty="0" err="1">
                <a:solidFill>
                  <a:srgbClr val="0000FF"/>
                </a:solidFill>
                <a:latin typeface="Times New Roman" panose="02020603050405020304" pitchFamily="18" charset="0"/>
                <a:cs typeface="Courier New" panose="02070309020205020404" pitchFamily="49" charset="0"/>
              </a:rPr>
              <a:t>kāi</a:t>
            </a:r>
            <a:r>
              <a:rPr lang="zh-CN" altLang="zh-CN" sz="3200" b="1" kern="100" dirty="0">
                <a:solidFill>
                  <a:srgbClr val="0000FF"/>
                </a:solidFill>
                <a:latin typeface="Times New Roman" panose="02020603050405020304" pitchFamily="18" charset="0"/>
                <a:cs typeface="Times New Roman" panose="02020603050405020304" pitchFamily="18" charset="0"/>
              </a:rPr>
              <a:t>：擦，抹。</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Times New Roman" panose="02020603050405020304" pitchFamily="18" charset="0"/>
                <a:cs typeface="Times New Roman" panose="02020603050405020304" pitchFamily="18" charset="0"/>
              </a:rPr>
              <a:t>阖</a:t>
            </a:r>
            <a:r>
              <a:rPr lang="en-US" altLang="zh-CN" sz="3200" b="1" kern="100" dirty="0" err="1">
                <a:solidFill>
                  <a:srgbClr val="0000FF"/>
                </a:solidFill>
                <a:latin typeface="Times New Roman" panose="02020603050405020304" pitchFamily="18" charset="0"/>
                <a:cs typeface="Courier New" panose="02070309020205020404" pitchFamily="49" charset="0"/>
              </a:rPr>
              <a:t>hé</a:t>
            </a:r>
            <a:r>
              <a:rPr lang="zh-CN" altLang="zh-CN" sz="3200" b="1" kern="100" dirty="0">
                <a:solidFill>
                  <a:srgbClr val="0000FF"/>
                </a:solidFill>
                <a:latin typeface="Times New Roman" panose="02020603050405020304" pitchFamily="18" charset="0"/>
                <a:cs typeface="Times New Roman" panose="02020603050405020304" pitchFamily="18" charset="0"/>
              </a:rPr>
              <a:t>：闭合。</a:t>
            </a:r>
            <a:r>
              <a:rPr lang="zh-CN" altLang="zh-CN" sz="3200" b="1" kern="100" dirty="0">
                <a:solidFill>
                  <a:srgbClr val="0000FF"/>
                </a:solidFill>
                <a:latin typeface="宋体" panose="02010600030101010101" pitchFamily="2" charset="-122"/>
                <a:ea typeface="Times New Roman" panose="02020603050405020304" pitchFamily="18" charset="0"/>
                <a:cs typeface="Courier New" panose="02070309020205020404" pitchFamily="49" charset="0"/>
              </a:rPr>
              <a:t> </a:t>
            </a:r>
            <a:endParaRPr lang="zh-CN" altLang="zh-CN" sz="32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200" b="1" kern="100" dirty="0">
                <a:solidFill>
                  <a:srgbClr val="0000FF"/>
                </a:solidFill>
                <a:latin typeface="宋体" panose="02010600030101010101" pitchFamily="2" charset="-122"/>
                <a:cs typeface="Courier New" panose="02070309020205020404" pitchFamily="49" charset="0"/>
              </a:rPr>
              <a:t>不以为然：不认为是对的。表示不同意或否定。</a:t>
            </a:r>
            <a:endParaRPr lang="zh-CN" altLang="zh-CN" sz="3200" b="1" kern="100" dirty="0">
              <a:solidFill>
                <a:srgbClr val="0000FF"/>
              </a:solidFill>
              <a:latin typeface="宋体" panose="02010600030101010101" pitchFamily="2" charset="-122"/>
              <a:cs typeface="Courier New" panose="02070309020205020404" pitchFamily="49" charset="0"/>
            </a:endParaRPr>
          </a:p>
          <a:p>
            <a:pPr algn="just">
              <a:spcAft>
                <a:spcPts val="0"/>
              </a:spcAft>
            </a:pPr>
            <a:r>
              <a:rPr lang="en-US" altLang="zh-CN" sz="3200"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 </a:t>
            </a:r>
            <a:endParaRPr lang="zh-CN" altLang="zh-CN" sz="3200" b="1"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anim calcmode="lin" valueType="num">
                                      <p:cBhvr>
                                        <p:cTn id="3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anim calcmode="lin" valueType="num">
                                      <p:cBhvr>
                                        <p:cTn id="4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1000"/>
                                        <p:tgtEl>
                                          <p:spTgt spid="3">
                                            <p:txEl>
                                              <p:pRg st="9" end="9"/>
                                            </p:txEl>
                                          </p:spTgt>
                                        </p:tgtEl>
                                      </p:cBhvr>
                                    </p:animEffect>
                                    <p:anim calcmode="lin" valueType="num">
                                      <p:cBhvr>
                                        <p:cTn id="5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2905" y="599940"/>
            <a:ext cx="11428379" cy="5868954"/>
          </a:xfrm>
        </p:spPr>
        <p:txBody>
          <a:bodyPr/>
          <a:lstStyle/>
          <a:p>
            <a:pPr indent="304800" algn="ctr">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约　客</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赵师秀</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黄梅时节家家雨</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青草池塘</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处处</a:t>
            </a:r>
            <a:r>
              <a:rPr lang="zh-CN" altLang="en-US" b="1" kern="100" dirty="0" smtClean="0">
                <a:solidFill>
                  <a:srgbClr val="0000FF"/>
                </a:solidFill>
                <a:latin typeface="Times New Roman" panose="02020603050405020304" pitchFamily="18" charset="0"/>
                <a:ea typeface="楷体_GB2312"/>
                <a:cs typeface="Times New Roman" panose="02020603050405020304" pitchFamily="18" charset="0"/>
              </a:rPr>
              <a:t>（）</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有约不来过夜半</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闲敲棋子落灯花</a:t>
            </a:r>
            <a:r>
              <a:rPr lang="zh-CN" altLang="zh-CN" b="1"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endParaRPr lang="en-US" altLang="zh-CN"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indent="304800" algn="just">
              <a:spcAft>
                <a:spcPts val="0"/>
              </a:spcAft>
            </a:pPr>
            <a:r>
              <a:rPr lang="zh-CN" altLang="zh-CN" b="1" kern="100" dirty="0" smtClean="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梅子黄时</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家家都被笼罩在雨中；长满青草的池塘边上</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传来阵阵蛙声。</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时已过午夜</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已约请好的客人还没有来</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诗人</a:t>
            </a:r>
            <a:r>
              <a:rPr lang="en-US" altLang="zh-CN" b="1" kern="100" dirty="0">
                <a:latin typeface="Times New Roman" panose="02020603050405020304" pitchFamily="18" charset="0"/>
                <a:ea typeface="幼圆" panose="02010509060101010101" pitchFamily="49" charset="-122"/>
                <a:cs typeface="Courier New" panose="02070309020205020404" pitchFamily="49" charset="0"/>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赵师秀</a:t>
            </a:r>
            <a:r>
              <a:rPr lang="en-US" altLang="zh-CN" b="1" kern="100" dirty="0">
                <a:latin typeface="Times New Roman" panose="02020603050405020304" pitchFamily="18" charset="0"/>
                <a:ea typeface="幼圆" panose="02010509060101010101" pitchFamily="49" charset="-122"/>
                <a:cs typeface="Courier New" panose="02070309020205020404" pitchFamily="49" charset="0"/>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无聊地轻敲棋子</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震落了点油灯的灯芯结出的灯花。</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anim calcmode="lin" valueType="num">
                                      <p:cBhvr>
                                        <p:cTn id="1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285" y="107004"/>
            <a:ext cx="11760741" cy="6643992"/>
          </a:xfrm>
        </p:spPr>
        <p:txBody>
          <a:bodyPr>
            <a:normAutofit fontScale="77500" lnSpcReduction="20000"/>
          </a:bodyPr>
          <a:lstStyle/>
          <a:p>
            <a:pPr indent="304800" algn="just">
              <a:lnSpc>
                <a:spcPct val="160000"/>
              </a:lnSpc>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前两句交代了当时的环境和时令。</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黄梅</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雨</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池塘</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蛙</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，写出了江南梅雨季节的夏夜之景：雨声不断，蛙声一片。读来使人如身临其境，仿佛细雨就在身边飘，蛙声就在耳边响。这看似表现得很</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热闹</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的环境，实际上诗人要反衬出它的</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寂静</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60000"/>
              </a:lnSpc>
              <a:spcAft>
                <a:spcPts val="0"/>
              </a:spcAft>
            </a:pPr>
            <a:r>
              <a:rPr lang="zh-CN" altLang="zh-CN" b="1" kern="100" dirty="0">
                <a:latin typeface="Times New Roman" panose="02020603050405020304" pitchFamily="18" charset="0"/>
                <a:cs typeface="Times New Roman" panose="02020603050405020304" pitchFamily="18" charset="0"/>
              </a:rPr>
              <a:t>后两句点出了人物和事情。诗人耐心又有几分焦急地等着，没事可干，只好</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闲敲棋子</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，静静地看着闪闪的灯花。第三句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有约不来过夜半</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，用</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有约</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点出了诗人曾</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约客</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来访，</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过夜半</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说明等待时间之久，本来期待的是约客的叩门声，但听到的却只是一阵阵的雨声和蛙声，比照之下更显示出诗人焦躁的心情。第四句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闲敲棋子</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是一个细节描写，诗人约客久候不到，灯芯很长，诗人百无聊赖之际，下意识地将黑白棋子在棋盘上轻轻敲打，而笃笃的敲棋声又将灯花都震落了。这种姿态貌似闲逸，其实反映出诗人内心的焦躁。</a:t>
            </a:r>
            <a:endParaRPr lang="zh-CN" altLang="zh-CN" sz="2000" b="1" kern="100" dirty="0">
              <a:latin typeface="宋体" panose="02010600030101010101" pitchFamily="2" charset="-122"/>
              <a:cs typeface="Courier New" panose="02070309020205020404" pitchFamily="49" charset="0"/>
            </a:endParaRPr>
          </a:p>
          <a:p>
            <a:pPr indent="304800" algn="just">
              <a:lnSpc>
                <a:spcPct val="160000"/>
              </a:lnSpc>
              <a:spcAft>
                <a:spcPts val="0"/>
              </a:spcAft>
            </a:pPr>
            <a:r>
              <a:rPr lang="zh-CN" altLang="zh-CN" b="1" kern="100" dirty="0">
                <a:latin typeface="Times New Roman" panose="02020603050405020304" pitchFamily="18" charset="0"/>
                <a:cs typeface="Times New Roman" panose="02020603050405020304" pitchFamily="18" charset="0"/>
              </a:rPr>
              <a:t>全诗通过对诗人所处的环境及</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闲敲棋子</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这一动作细节的渲染，既写了诗人雨夜候客来访的情景，也写出约客未至的一种怅惘心情，可谓形神兼备。全诗生活气息较浓，又摆脱了雕琢之习，清丽可诵。</a:t>
            </a:r>
            <a:endParaRPr lang="zh-CN" altLang="zh-CN" sz="2000" b="1" kern="100" dirty="0">
              <a:latin typeface="宋体" panose="02010600030101010101" pitchFamily="2" charset="-122"/>
              <a:cs typeface="Courier New" panose="02070309020205020404" pitchFamily="49" charset="0"/>
            </a:endParaRPr>
          </a:p>
          <a:p>
            <a:pPr indent="304800" algn="just">
              <a:lnSpc>
                <a:spcPct val="16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latin typeface="Times New Roman" panose="02020603050405020304" pitchFamily="18" charset="0"/>
                <a:cs typeface="Times New Roman" panose="02020603050405020304" pitchFamily="18" charset="0"/>
              </a:rPr>
              <a:t>蛙</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洼</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3996" y="502663"/>
            <a:ext cx="11798030" cy="6258059"/>
          </a:xfrm>
        </p:spPr>
        <p:txBody>
          <a:bodyPr>
            <a:normAutofit fontScale="92500" lnSpcReduction="20000"/>
          </a:bodyPr>
          <a:lstStyle/>
          <a:p>
            <a:pPr indent="304800" algn="just">
              <a:lnSpc>
                <a:spcPct val="16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【练习巩固】</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lnSpc>
                <a:spcPct val="160000"/>
              </a:lnSpc>
              <a:spcAft>
                <a:spcPts val="0"/>
              </a:spcAft>
            </a:pPr>
            <a:r>
              <a:rPr lang="en-US" altLang="zh-CN" b="1" kern="100" dirty="0">
                <a:latin typeface="Times New Roman" panose="02020603050405020304" pitchFamily="18" charset="0"/>
                <a:cs typeface="Courier New" panose="02070309020205020404" pitchFamily="49" charset="0"/>
              </a:rPr>
              <a:t>1</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《泊秦淮》</a:t>
            </a:r>
            <a:r>
              <a:rPr lang="zh-CN" altLang="zh-CN" b="1" kern="100" dirty="0">
                <a:latin typeface="Times New Roman" panose="02020603050405020304" pitchFamily="18" charset="0"/>
                <a:cs typeface="Times New Roman" panose="02020603050405020304" pitchFamily="18" charset="0"/>
              </a:rPr>
              <a:t>反映了官僚贵族以声色歌舞、纸醉金迷的生活来填补他们腐朽而空虚的灵魂的句子是：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商女不知亡国恨</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隔江犹唱后庭花</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【版权所有：</a:t>
            </a:r>
            <a:r>
              <a:rPr lang="en-US" altLang="zh-CN" b="1" kern="100" dirty="0">
                <a:latin typeface="Times New Roman" panose="02020603050405020304" pitchFamily="18" charset="0"/>
                <a:cs typeface="Courier New" panose="02070309020205020404" pitchFamily="49" charset="0"/>
              </a:rPr>
              <a:t>21</a:t>
            </a:r>
            <a:r>
              <a:rPr lang="zh-CN" altLang="zh-CN" b="1" kern="100" dirty="0">
                <a:latin typeface="Times New Roman" panose="02020603050405020304" pitchFamily="18" charset="0"/>
                <a:cs typeface="Times New Roman" panose="02020603050405020304" pitchFamily="18" charset="0"/>
              </a:rPr>
              <a:t>教育】</a:t>
            </a:r>
            <a:endParaRPr lang="zh-CN" altLang="zh-CN" sz="2000" b="1" kern="100" dirty="0">
              <a:latin typeface="宋体" panose="02010600030101010101" pitchFamily="2" charset="-122"/>
              <a:cs typeface="Courier New" panose="02070309020205020404" pitchFamily="49" charset="0"/>
            </a:endParaRPr>
          </a:p>
          <a:p>
            <a:pPr indent="304800" algn="just">
              <a:lnSpc>
                <a:spcPct val="160000"/>
              </a:lnSpc>
              <a:spcAft>
                <a:spcPts val="0"/>
              </a:spcAft>
            </a:pPr>
            <a:r>
              <a:rPr lang="en-US" altLang="zh-CN" b="1" kern="100" dirty="0">
                <a:latin typeface="Times New Roman" panose="02020603050405020304" pitchFamily="18" charset="0"/>
                <a:cs typeface="Courier New" panose="02070309020205020404" pitchFamily="49" charset="0"/>
              </a:rPr>
              <a:t>2</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《贾生》</a:t>
            </a:r>
            <a:r>
              <a:rPr lang="zh-CN" altLang="zh-CN" b="1" kern="100" dirty="0">
                <a:latin typeface="Times New Roman" panose="02020603050405020304" pitchFamily="18" charset="0"/>
                <a:cs typeface="Times New Roman" panose="02020603050405020304" pitchFamily="18" charset="0"/>
              </a:rPr>
              <a:t>一诗中表现当权者表面重视人才、求贤若渴的句子是：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宣室求贤访逐臣</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贾生才调更无伦</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60000"/>
              </a:lnSpc>
              <a:spcAft>
                <a:spcPts val="0"/>
              </a:spcAft>
            </a:pPr>
            <a:r>
              <a:rPr lang="en-US" altLang="zh-CN" b="1" kern="100" dirty="0">
                <a:latin typeface="Times New Roman" panose="02020603050405020304" pitchFamily="18" charset="0"/>
                <a:cs typeface="Courier New" panose="02070309020205020404" pitchFamily="49" charset="0"/>
              </a:rPr>
              <a:t>3</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《过松源晨炊漆公店</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其五</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中富有哲理的句子是：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正入万山围子里</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一山放出一山拦</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60000"/>
              </a:lnSpc>
              <a:spcAft>
                <a:spcPts val="0"/>
              </a:spcAft>
            </a:pPr>
            <a:r>
              <a:rPr lang="en-US" altLang="zh-CN" b="1" kern="100" dirty="0">
                <a:latin typeface="Times New Roman" panose="02020603050405020304" pitchFamily="18" charset="0"/>
                <a:cs typeface="Courier New" panose="02070309020205020404" pitchFamily="49" charset="0"/>
              </a:rPr>
              <a:t>4</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《约客》</a:t>
            </a:r>
            <a:r>
              <a:rPr lang="zh-CN" altLang="zh-CN" b="1" kern="100" dirty="0">
                <a:latin typeface="Times New Roman" panose="02020603050405020304" pitchFamily="18" charset="0"/>
                <a:cs typeface="Times New Roman" panose="02020603050405020304" pitchFamily="18" charset="0"/>
              </a:rPr>
              <a:t>一诗中表现暮春时节，江南鲜明的景致特点的句子是：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黄梅时节家家雨</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青草池塘处处蛙</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a:lnSpc>
                <a:spcPct val="160000"/>
              </a:lnSpc>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69" name="图片 1" descr="temp_qrcode_share_53425608"/>
          <p:cNvPicPr>
            <a:picLocks noGrp="1" noChangeAspect="1"/>
          </p:cNvPicPr>
          <p:nvPr>
            <p:ph sz="half" idx="4294967295"/>
          </p:nvPr>
        </p:nvPicPr>
        <p:blipFill>
          <a:blip r:embed="rId1"/>
          <a:stretch>
            <a:fillRect/>
          </a:stretch>
        </p:blipFill>
        <p:spPr>
          <a:xfrm>
            <a:off x="2076450" y="1204913"/>
            <a:ext cx="3346450" cy="4071937"/>
          </a:xfrm>
        </p:spPr>
      </p:pic>
      <p:pic>
        <p:nvPicPr>
          <p:cNvPr id="58370" name="图片 2" descr="temp_qrcode_share_625385443"/>
          <p:cNvPicPr>
            <a:picLocks noGrp="1" noChangeAspect="1"/>
          </p:cNvPicPr>
          <p:nvPr>
            <p:ph idx="1"/>
          </p:nvPr>
        </p:nvPicPr>
        <p:blipFill>
          <a:blip r:embed="rId2"/>
          <a:stretch>
            <a:fillRect/>
          </a:stretch>
        </p:blipFill>
        <p:spPr>
          <a:xfrm>
            <a:off x="6261100" y="1204913"/>
            <a:ext cx="3368675" cy="4071937"/>
          </a:xfrm>
        </p:spPr>
      </p:pic>
      <p:sp>
        <p:nvSpPr>
          <p:cNvPr id="58371" name="文本框 2"/>
          <p:cNvSpPr txBox="1"/>
          <p:nvPr/>
        </p:nvSpPr>
        <p:spPr>
          <a:xfrm>
            <a:off x="1963738" y="533400"/>
            <a:ext cx="7456170" cy="337185"/>
          </a:xfrm>
          <a:prstGeom prst="rect">
            <a:avLst/>
          </a:prstGeom>
          <a:noFill/>
          <a:ln w="9525">
            <a:noFill/>
          </a:ln>
        </p:spPr>
        <p:txBody>
          <a:bodyPr wrap="none" anchor="t">
            <a:spAutoFit/>
          </a:bodyPr>
          <a:p>
            <a:pPr eaLnBrk="0" hangingPunct="0"/>
            <a:r>
              <a:rPr lang="zh-CN" altLang="en-US" sz="1600">
                <a:latin typeface="Arial" panose="020B0604020202020204" pitchFamily="34" charset="0"/>
                <a:ea typeface="宋体" panose="02010600030101010101" pitchFamily="2" charset="-122"/>
              </a:rPr>
              <a:t>欢迎加入全国初中语文教师群53425608            全国初中语文教师②群625385443</a:t>
            </a:r>
            <a:endParaRPr lang="zh-CN" altLang="en-US" sz="1600">
              <a:latin typeface="Arial" panose="020B0604020202020204" pitchFamily="34" charset="0"/>
              <a:ea typeface="宋体" panose="02010600030101010101" pitchFamily="2"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gn="ctr"/>
            <a:r>
              <a:rPr lang="zh-CN" altLang="en-US" sz="6000" b="1" dirty="0" smtClean="0">
                <a:solidFill>
                  <a:srgbClr val="FF0000"/>
                </a:solidFill>
              </a:rPr>
              <a:t>谢 谢 分 享</a:t>
            </a:r>
            <a:r>
              <a:rPr lang="zh-CN" altLang="en-US" sz="6000" b="1" dirty="0">
                <a:solidFill>
                  <a:srgbClr val="FF0000"/>
                </a:solidFill>
              </a:rPr>
              <a:t>！</a:t>
            </a:r>
            <a:endParaRPr lang="zh-CN" altLang="en-US" sz="6000" b="1"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6460" y="145915"/>
            <a:ext cx="12065540" cy="6916366"/>
          </a:xfrm>
        </p:spPr>
        <p:txBody>
          <a:bodyPr>
            <a:normAutofit lnSpcReduction="10000"/>
          </a:bodyPr>
          <a:lstStyle/>
          <a:p>
            <a:pPr algn="just">
              <a:spcAft>
                <a:spcPts val="0"/>
              </a:spcAft>
            </a:pPr>
            <a:r>
              <a:rPr lang="zh-CN" altLang="zh-CN" sz="39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三、课内文言文梳理</a:t>
            </a:r>
            <a:endParaRPr lang="zh-CN" altLang="zh-CN" sz="3900" kern="100" dirty="0">
              <a:solidFill>
                <a:srgbClr val="FF0000"/>
              </a:solidFill>
              <a:latin typeface="宋体" panose="02010600030101010101" pitchFamily="2" charset="-122"/>
              <a:cs typeface="Courier New" panose="02070309020205020404" pitchFamily="49" charset="0"/>
            </a:endParaRPr>
          </a:p>
          <a:p>
            <a:pPr lvl="1" algn="just"/>
            <a:r>
              <a:rPr lang="en-US" altLang="zh-CN" sz="35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35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sz="35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35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课文字词详解</a:t>
            </a:r>
            <a:endParaRPr lang="zh-CN" altLang="zh-CN" sz="3500" b="1" kern="100" dirty="0">
              <a:solidFill>
                <a:srgbClr val="FF0000"/>
              </a:solidFill>
              <a:latin typeface="宋体" panose="02010600030101010101" pitchFamily="2" charset="-122"/>
              <a:cs typeface="Courier New" panose="02070309020205020404" pitchFamily="49" charset="0"/>
            </a:endParaRPr>
          </a:p>
          <a:p>
            <a:pPr algn="ctr">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孙权劝学</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初</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权</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谓吕蒙曰：</a:t>
            </a:r>
            <a:r>
              <a:rPr lang="zh-CN"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卿</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今</a:t>
            </a:r>
            <a:r>
              <a:rPr lang="zh-CN"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当涂</a:t>
            </a:r>
            <a:r>
              <a:rPr lang="zh-CN"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掌事</a:t>
            </a:r>
            <a:r>
              <a:rPr lang="zh-CN" altLang="zh-CN" b="1" u="sng" kern="100" dirty="0">
                <a:solidFill>
                  <a:srgbClr val="0000FF"/>
                </a:solidFill>
                <a:latin typeface="宋体" panose="02010600030101010101" pitchFamily="2" charset="-122"/>
                <a:cs typeface="宋体" panose="02010600030101010101" pitchFamily="2" charset="-122"/>
              </a:rPr>
              <a:t>，不可不</a:t>
            </a:r>
            <a:r>
              <a:rPr lang="zh-CN" altLang="zh-CN" b="1" u="sng" kern="100" dirty="0">
                <a:solidFill>
                  <a:srgbClr val="0000FF"/>
                </a:solidFill>
                <a:latin typeface="Times New Roman" panose="02020603050405020304" pitchFamily="18" charset="0"/>
                <a:cs typeface="Times New Roman" panose="02020603050405020304" pitchFamily="18" charset="0"/>
              </a:rPr>
              <a:t>学！</a:t>
            </a:r>
            <a:r>
              <a:rPr lang="zh-CN"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蒙</a:t>
            </a:r>
            <a:r>
              <a:rPr lang="zh-CN"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辞</a:t>
            </a:r>
            <a:r>
              <a:rPr lang="zh-CN"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以军中多</a:t>
            </a:r>
            <a:r>
              <a:rPr lang="zh-CN"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务。</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C00000"/>
                </a:solidFill>
                <a:latin typeface="宋体" panose="02010600030101010101" pitchFamily="2" charset="-122"/>
                <a:ea typeface="楷体_GB2312"/>
                <a:cs typeface="Times New Roman" panose="02020603050405020304" pitchFamily="18" charset="0"/>
              </a:rPr>
              <a:t>①</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初：当初</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这里是追述往事的习惯用词。</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②</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谓：告诉</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对</a:t>
            </a:r>
            <a:r>
              <a:rPr lang="en-US"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说</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常与</a:t>
            </a:r>
            <a:r>
              <a:rPr lang="en-US"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曰</a:t>
            </a:r>
            <a:r>
              <a:rPr lang="en-US"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连用。</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③</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今：现在。</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④</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当涂：当道</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当权。涂</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通</a:t>
            </a:r>
            <a:r>
              <a:rPr lang="en-US"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途</a:t>
            </a:r>
            <a:r>
              <a:rPr lang="en-US"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⑤</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掌事：掌管政事。</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⑥</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辞：推托。</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⑦</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以：用。</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⑧</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务：事务</a:t>
            </a:r>
            <a:r>
              <a:rPr lang="zh-CN" altLang="zh-CN" b="1" kern="100" dirty="0" smtClean="0">
                <a:solidFill>
                  <a:srgbClr val="C00000"/>
                </a:solidFill>
                <a:latin typeface="Times New Roman" panose="02020603050405020304" pitchFamily="18" charset="0"/>
                <a:ea typeface="楷体_GB2312"/>
                <a:cs typeface="Times New Roman" panose="02020603050405020304" pitchFamily="18" charset="0"/>
              </a:rPr>
              <a:t>。</a:t>
            </a:r>
            <a:endParaRPr lang="en-US" altLang="zh-CN" b="1" kern="100" dirty="0" smtClean="0">
              <a:solidFill>
                <a:srgbClr val="C00000"/>
              </a:solidFill>
              <a:latin typeface="Times New Roman" panose="02020603050405020304" pitchFamily="18" charset="0"/>
              <a:ea typeface="楷体_GB2312"/>
              <a:cs typeface="Times New Roman" panose="02020603050405020304" pitchFamily="18" charset="0"/>
            </a:endParaRPr>
          </a:p>
          <a:p>
            <a:pPr indent="304800" algn="just">
              <a:spcAft>
                <a:spcPts val="0"/>
              </a:spcAft>
            </a:pPr>
            <a:r>
              <a:rPr lang="zh-CN" altLang="zh-CN" b="1" u="sng" kern="100" dirty="0" smtClean="0">
                <a:solidFill>
                  <a:srgbClr val="0000FF"/>
                </a:solidFill>
                <a:latin typeface="Times New Roman" panose="02020603050405020304" pitchFamily="18" charset="0"/>
                <a:cs typeface="Times New Roman" panose="02020603050405020304" pitchFamily="18" charset="0"/>
              </a:rPr>
              <a:t>权</a:t>
            </a:r>
            <a:r>
              <a:rPr lang="zh-CN" altLang="zh-CN" b="1" u="sng" kern="100" dirty="0">
                <a:solidFill>
                  <a:srgbClr val="0000FF"/>
                </a:solidFill>
                <a:latin typeface="Times New Roman" panose="02020603050405020304" pitchFamily="18" charset="0"/>
                <a:cs typeface="Times New Roman" panose="02020603050405020304" pitchFamily="18" charset="0"/>
              </a:rPr>
              <a:t>曰：</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孤</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岂欲</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卿</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治经</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为</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博士</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邪！</a:t>
            </a:r>
            <a:r>
              <a:rPr lang="en-US"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但</a:t>
            </a:r>
            <a:r>
              <a:rPr lang="en-US" altLang="zh-CN" b="1" u="sng" kern="100" dirty="0">
                <a:solidFill>
                  <a:srgbClr val="0000FF"/>
                </a:solidFill>
                <a:latin typeface="宋体" panose="02010600030101010101" pitchFamily="2" charset="-122"/>
                <a:cs typeface="Times New Roman" panose="02020603050405020304" pitchFamily="18" charset="0"/>
              </a:rPr>
              <a:t>⑨</a:t>
            </a:r>
            <a:r>
              <a:rPr lang="zh-CN" altLang="zh-CN" b="1" u="sng" kern="100" dirty="0">
                <a:solidFill>
                  <a:srgbClr val="0000FF"/>
                </a:solidFill>
                <a:latin typeface="Times New Roman" panose="02020603050405020304" pitchFamily="18" charset="0"/>
                <a:cs typeface="Times New Roman" panose="02020603050405020304" pitchFamily="18" charset="0"/>
              </a:rPr>
              <a:t>当</a:t>
            </a:r>
            <a:r>
              <a:rPr lang="en-US" altLang="zh-CN" b="1" u="sng" kern="100" dirty="0">
                <a:solidFill>
                  <a:srgbClr val="0000FF"/>
                </a:solidFill>
                <a:latin typeface="宋体" panose="02010600030101010101" pitchFamily="2" charset="-122"/>
                <a:cs typeface="Times New Roman" panose="02020603050405020304" pitchFamily="18" charset="0"/>
              </a:rPr>
              <a:t>⑩</a:t>
            </a:r>
            <a:r>
              <a:rPr lang="zh-CN" altLang="zh-CN" b="1" u="sng" kern="100" dirty="0">
                <a:solidFill>
                  <a:srgbClr val="0000FF"/>
                </a:solidFill>
                <a:latin typeface="Times New Roman" panose="02020603050405020304" pitchFamily="18" charset="0"/>
                <a:cs typeface="Times New Roman" panose="02020603050405020304" pitchFamily="18" charset="0"/>
              </a:rPr>
              <a:t>涉猎</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ea typeface="MS Mincho" panose="02020609040205080304" pitchFamily="49" charset="-128"/>
                <a:cs typeface="MS Mincho" panose="02020609040205080304" pitchFamily="49" charset="-128"/>
              </a:rPr>
              <a:t>⑪</a:t>
            </a:r>
            <a:r>
              <a:rPr lang="zh-CN" altLang="zh-CN" b="1" u="sng" kern="100" dirty="0">
                <a:solidFill>
                  <a:srgbClr val="0000FF"/>
                </a:solidFill>
                <a:latin typeface="Times New Roman" panose="02020603050405020304" pitchFamily="18" charset="0"/>
                <a:cs typeface="Times New Roman" panose="02020603050405020304" pitchFamily="18" charset="0"/>
              </a:rPr>
              <a:t>见</a:t>
            </a:r>
            <a:r>
              <a:rPr lang="zh-CN" altLang="zh-CN" b="1" u="sng" kern="100" dirty="0">
                <a:solidFill>
                  <a:srgbClr val="0000FF"/>
                </a:solidFill>
                <a:latin typeface="宋体" panose="02010600030101010101" pitchFamily="2" charset="-122"/>
                <a:ea typeface="MS Mincho" panose="02020609040205080304" pitchFamily="49" charset="-128"/>
                <a:cs typeface="MS Mincho" panose="02020609040205080304" pitchFamily="49" charset="-128"/>
              </a:rPr>
              <a:t>⑫</a:t>
            </a:r>
            <a:r>
              <a:rPr lang="zh-CN" altLang="zh-CN" b="1" u="sng" kern="100" dirty="0">
                <a:solidFill>
                  <a:srgbClr val="0000FF"/>
                </a:solidFill>
                <a:latin typeface="Times New Roman" panose="02020603050405020304" pitchFamily="18" charset="0"/>
                <a:cs typeface="Times New Roman" panose="02020603050405020304" pitchFamily="18" charset="0"/>
              </a:rPr>
              <a:t>往事</a:t>
            </a:r>
            <a:r>
              <a:rPr lang="zh-CN" altLang="zh-CN" b="1" u="sng" kern="100" dirty="0">
                <a:solidFill>
                  <a:srgbClr val="0000FF"/>
                </a:solidFill>
                <a:latin typeface="宋体" panose="02010600030101010101" pitchFamily="2" charset="-122"/>
                <a:ea typeface="MS Mincho" panose="02020609040205080304" pitchFamily="49" charset="-128"/>
                <a:cs typeface="MS Mincho" panose="02020609040205080304" pitchFamily="49" charset="-128"/>
              </a:rPr>
              <a:t>⑬</a:t>
            </a:r>
            <a:r>
              <a:rPr lang="zh-CN" altLang="zh-CN" b="1" u="sng" kern="100" dirty="0">
                <a:solidFill>
                  <a:srgbClr val="0000FF"/>
                </a:solidFill>
                <a:latin typeface="Times New Roman" panose="02020603050405020304" pitchFamily="18" charset="0"/>
                <a:cs typeface="Times New Roman" panose="02020603050405020304" pitchFamily="18" charset="0"/>
              </a:rPr>
              <a:t>耳。卿言多务</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ea typeface="MS Mincho" panose="02020609040205080304" pitchFamily="49" charset="-128"/>
                <a:cs typeface="MS Mincho" panose="02020609040205080304" pitchFamily="49" charset="-128"/>
              </a:rPr>
              <a:t>⑭</a:t>
            </a:r>
            <a:r>
              <a:rPr lang="zh-CN" altLang="zh-CN" b="1" u="sng" kern="100" dirty="0">
                <a:solidFill>
                  <a:srgbClr val="0000FF"/>
                </a:solidFill>
                <a:latin typeface="Times New Roman" panose="02020603050405020304" pitchFamily="18" charset="0"/>
                <a:cs typeface="Times New Roman" panose="02020603050405020304" pitchFamily="18" charset="0"/>
              </a:rPr>
              <a:t>孰</a:t>
            </a:r>
            <a:r>
              <a:rPr lang="zh-CN" altLang="zh-CN" b="1" u="sng" kern="100" dirty="0">
                <a:solidFill>
                  <a:srgbClr val="0000FF"/>
                </a:solidFill>
                <a:latin typeface="宋体" panose="02010600030101010101" pitchFamily="2" charset="-122"/>
                <a:ea typeface="MS Mincho" panose="02020609040205080304" pitchFamily="49" charset="-128"/>
                <a:cs typeface="MS Mincho" panose="02020609040205080304" pitchFamily="49" charset="-128"/>
              </a:rPr>
              <a:t>⑮</a:t>
            </a:r>
            <a:r>
              <a:rPr lang="zh-CN" altLang="zh-CN" b="1" u="sng" kern="100" dirty="0">
                <a:solidFill>
                  <a:srgbClr val="0000FF"/>
                </a:solidFill>
                <a:latin typeface="Times New Roman" panose="02020603050405020304" pitchFamily="18" charset="0"/>
                <a:cs typeface="Times New Roman" panose="02020603050405020304" pitchFamily="18" charset="0"/>
              </a:rPr>
              <a:t>若孤？</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C00000"/>
                </a:solidFill>
                <a:latin typeface="宋体" panose="02010600030101010101" pitchFamily="2" charset="-122"/>
                <a:ea typeface="楷体_GB2312"/>
                <a:cs typeface="Times New Roman" panose="02020603050405020304" pitchFamily="18" charset="0"/>
              </a:rPr>
              <a:t>①</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孤：古时王侯的自称。</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②</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岂：难道。</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③</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卿：古代君对臣的爱称。朋友、夫妇间也以</a:t>
            </a:r>
            <a:r>
              <a:rPr lang="zh-CN"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卿</a:t>
            </a:r>
            <a:r>
              <a:rPr lang="zh-CN" altLang="zh-CN" b="1" kern="100" dirty="0">
                <a:solidFill>
                  <a:srgbClr val="C00000"/>
                </a:solidFill>
                <a:latin typeface="宋体" panose="02010600030101010101" pitchFamily="2" charset="-122"/>
                <a:cs typeface="Times New Roman" panose="02020603050405020304" pitchFamily="18" charset="0"/>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为爱称。</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④</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治经：研究儒家经典。经</a:t>
            </a:r>
            <a:r>
              <a:rPr lang="zh-CN" altLang="zh-CN" b="1" kern="100" dirty="0">
                <a:solidFill>
                  <a:srgbClr val="C00000"/>
                </a:solidFill>
                <a:latin typeface="宋体" panose="02010600030101010101" pitchFamily="2" charset="-122"/>
                <a:ea typeface="楷体_GB2312"/>
                <a:cs typeface="楷体_GB2312"/>
              </a:rPr>
              <a:t>，指《易》《书》《诗》《礼》《春秋》等书。</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⑤</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为：成为。</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⑥</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博士：专掌经学传授的学官。</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⑦</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邪：语气词</a:t>
            </a:r>
            <a:r>
              <a:rPr lang="zh-CN" altLang="zh-CN" b="1" kern="100" dirty="0">
                <a:solidFill>
                  <a:srgbClr val="C00000"/>
                </a:solidFill>
                <a:latin typeface="宋体" panose="02010600030101010101" pitchFamily="2" charset="-122"/>
                <a:ea typeface="楷体_GB2312"/>
                <a:cs typeface="楷体_GB2312"/>
              </a:rPr>
              <a:t>，后写作</a:t>
            </a:r>
            <a:r>
              <a:rPr lang="zh-CN" altLang="zh-CN" b="1" kern="100" dirty="0">
                <a:solidFill>
                  <a:srgbClr val="C00000"/>
                </a:solidFill>
                <a:latin typeface="宋体" panose="02010600030101010101" pitchFamily="2" charset="-122"/>
                <a:cs typeface="楷体_GB2312"/>
              </a:rPr>
              <a:t>“</a:t>
            </a:r>
            <a:r>
              <a:rPr lang="zh-CN" altLang="zh-CN" b="1" kern="100" dirty="0">
                <a:solidFill>
                  <a:srgbClr val="C00000"/>
                </a:solidFill>
                <a:latin typeface="宋体" panose="02010600030101010101" pitchFamily="2" charset="-122"/>
                <a:ea typeface="楷体_GB2312"/>
                <a:cs typeface="楷体_GB2312"/>
              </a:rPr>
              <a:t>耶</a:t>
            </a:r>
            <a:r>
              <a:rPr lang="zh-CN" altLang="zh-CN" b="1" kern="100" dirty="0">
                <a:solidFill>
                  <a:srgbClr val="C00000"/>
                </a:solidFill>
                <a:latin typeface="宋体" panose="02010600030101010101" pitchFamily="2" charset="-122"/>
                <a:cs typeface="楷体_GB2312"/>
              </a:rPr>
              <a:t>”</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⑧</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但：只</a:t>
            </a:r>
            <a:r>
              <a:rPr lang="zh-CN" altLang="zh-CN" b="1" kern="100" dirty="0">
                <a:solidFill>
                  <a:srgbClr val="C00000"/>
                </a:solidFill>
                <a:latin typeface="宋体" panose="02010600030101010101" pitchFamily="2" charset="-122"/>
                <a:ea typeface="楷体_GB2312"/>
                <a:cs typeface="楷体_GB2312"/>
              </a:rPr>
              <a:t>，只是。</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⑨</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当：应当。</a:t>
            </a:r>
            <a:r>
              <a:rPr lang="zh-CN" altLang="zh-CN" b="1" kern="100" dirty="0">
                <a:solidFill>
                  <a:srgbClr val="C00000"/>
                </a:solidFill>
                <a:latin typeface="宋体" panose="02010600030101010101" pitchFamily="2" charset="-122"/>
                <a:ea typeface="楷体_GB2312"/>
                <a:cs typeface="Times New Roman" panose="02020603050405020304" pitchFamily="18" charset="0"/>
              </a:rPr>
              <a:t>⑩</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涉猎：粗略地阅读。</a:t>
            </a:r>
            <a:r>
              <a:rPr lang="zh-CN" altLang="zh-CN" b="1" kern="100" dirty="0">
                <a:solidFill>
                  <a:srgbClr val="C00000"/>
                </a:solidFill>
                <a:latin typeface="宋体" panose="02010600030101010101" pitchFamily="2" charset="-122"/>
                <a:ea typeface="MS Mincho" panose="02020609040205080304" pitchFamily="49" charset="-128"/>
                <a:cs typeface="MS Mincho" panose="02020609040205080304" pitchFamily="49" charset="-128"/>
              </a:rPr>
              <a:t>⑪</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见：了解。</a:t>
            </a:r>
            <a:r>
              <a:rPr lang="zh-CN" altLang="zh-CN" b="1" kern="100" dirty="0">
                <a:solidFill>
                  <a:srgbClr val="C00000"/>
                </a:solidFill>
                <a:latin typeface="宋体" panose="02010600030101010101" pitchFamily="2" charset="-122"/>
                <a:ea typeface="MS Mincho" panose="02020609040205080304" pitchFamily="49" charset="-128"/>
                <a:cs typeface="MS Mincho" panose="02020609040205080304" pitchFamily="49" charset="-128"/>
              </a:rPr>
              <a:t>⑫</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往</a:t>
            </a:r>
            <a:r>
              <a:rPr lang="zh-CN" altLang="zh-CN" b="1" kern="100" dirty="0">
                <a:solidFill>
                  <a:srgbClr val="C00000"/>
                </a:solidFill>
                <a:latin typeface="宋体" panose="02010600030101010101" pitchFamily="2" charset="-122"/>
                <a:ea typeface="楷体_GB2312"/>
                <a:cs typeface="楷体_GB2312"/>
              </a:rPr>
              <a:t>事：指历史。</a:t>
            </a:r>
            <a:r>
              <a:rPr lang="zh-CN" altLang="zh-CN" b="1" kern="100" dirty="0">
                <a:solidFill>
                  <a:srgbClr val="C00000"/>
                </a:solidFill>
                <a:latin typeface="宋体" panose="02010600030101010101" pitchFamily="2" charset="-122"/>
                <a:ea typeface="MS Mincho" panose="02020609040205080304" pitchFamily="49" charset="-128"/>
                <a:cs typeface="MS Mincho" panose="02020609040205080304" pitchFamily="49" charset="-128"/>
              </a:rPr>
              <a:t>⑬</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耳：表示限止语气</a:t>
            </a:r>
            <a:r>
              <a:rPr lang="zh-CN" altLang="zh-CN" b="1" kern="100" dirty="0">
                <a:solidFill>
                  <a:srgbClr val="C00000"/>
                </a:solidFill>
                <a:latin typeface="宋体" panose="02010600030101010101" pitchFamily="2" charset="-122"/>
                <a:ea typeface="楷体_GB2312"/>
                <a:cs typeface="楷体_GB2312"/>
              </a:rPr>
              <a:t>，可译为</a:t>
            </a:r>
            <a:r>
              <a:rPr lang="zh-CN" altLang="zh-CN" b="1" kern="100" dirty="0">
                <a:solidFill>
                  <a:srgbClr val="C00000"/>
                </a:solidFill>
                <a:latin typeface="宋体" panose="02010600030101010101" pitchFamily="2" charset="-122"/>
                <a:cs typeface="楷体_GB2312"/>
              </a:rPr>
              <a:t>“</a:t>
            </a:r>
            <a:r>
              <a:rPr lang="zh-CN" altLang="zh-CN" b="1" kern="100" dirty="0">
                <a:solidFill>
                  <a:srgbClr val="C00000"/>
                </a:solidFill>
                <a:latin typeface="宋体" panose="02010600030101010101" pitchFamily="2" charset="-122"/>
                <a:ea typeface="楷体_GB2312"/>
                <a:cs typeface="楷体_GB2312"/>
              </a:rPr>
              <a:t>罢了</a:t>
            </a:r>
            <a:r>
              <a:rPr lang="zh-CN" altLang="zh-CN" b="1" kern="100" dirty="0">
                <a:solidFill>
                  <a:srgbClr val="C00000"/>
                </a:solidFill>
                <a:latin typeface="宋体" panose="02010600030101010101" pitchFamily="2" charset="-122"/>
                <a:cs typeface="楷体_GB2312"/>
              </a:rPr>
              <a:t>”</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宋体" panose="02010600030101010101" pitchFamily="2" charset="-122"/>
                <a:ea typeface="MS Mincho" panose="02020609040205080304" pitchFamily="49" charset="-128"/>
                <a:cs typeface="MS Mincho" panose="02020609040205080304" pitchFamily="49" charset="-128"/>
              </a:rPr>
              <a:t>⑭</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孰：谁。</a:t>
            </a:r>
            <a:r>
              <a:rPr lang="zh-CN" altLang="zh-CN" b="1" kern="100" dirty="0">
                <a:solidFill>
                  <a:srgbClr val="C00000"/>
                </a:solidFill>
                <a:latin typeface="宋体" panose="02010600030101010101" pitchFamily="2" charset="-122"/>
                <a:ea typeface="MS Mincho" panose="02020609040205080304" pitchFamily="49" charset="-128"/>
                <a:cs typeface="MS Mincho" panose="02020609040205080304" pitchFamily="49" charset="-128"/>
              </a:rPr>
              <a:t>⑮</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若：</a:t>
            </a:r>
            <a:r>
              <a:rPr lang="zh-CN" altLang="zh-CN" b="1" kern="100" dirty="0">
                <a:solidFill>
                  <a:srgbClr val="C00000"/>
                </a:solidFill>
                <a:latin typeface="宋体" panose="02010600030101010101" pitchFamily="2" charset="-122"/>
                <a:ea typeface="楷体_GB2312"/>
                <a:cs typeface="楷体_GB2312"/>
              </a:rPr>
              <a:t>比得上</a:t>
            </a:r>
            <a:r>
              <a:rPr lang="zh-CN" altLang="zh-CN" b="1" kern="100" dirty="0" smtClean="0">
                <a:solidFill>
                  <a:srgbClr val="C00000"/>
                </a:solidFill>
                <a:latin typeface="宋体" panose="02010600030101010101" pitchFamily="2" charset="-122"/>
                <a:ea typeface="楷体_GB2312"/>
                <a:cs typeface="楷体_GB2312"/>
              </a:rPr>
              <a:t>。</a:t>
            </a:r>
            <a:endParaRPr lang="zh-CN" altLang="zh-CN" sz="2000" b="1" kern="100" dirty="0">
              <a:solidFill>
                <a:srgbClr val="C00000"/>
              </a:solidFill>
              <a:latin typeface="宋体" panose="02010600030101010101" pitchFamily="2" charset="-122"/>
              <a:cs typeface="Courier New" panose="02070309020205020404" pitchFamily="49" charset="0"/>
            </a:endParaRPr>
          </a:p>
          <a:p>
            <a:endParaRPr lang="zh-CN" altLang="en-US"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 calcmode="lin" valueType="num">
                                      <p:cBhvr additive="base">
                                        <p:cTn id="1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0107" y="356747"/>
            <a:ext cx="11194914" cy="6365065"/>
          </a:xfrm>
        </p:spPr>
        <p:txBody>
          <a:bodyPr>
            <a:normAutofit/>
          </a:bodyPr>
          <a:lstStyle/>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孤常读书</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自</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以为大有所</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益。</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蒙</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乃</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始</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就学。</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C00000"/>
                </a:solidFill>
                <a:latin typeface="宋体" panose="02010600030101010101" pitchFamily="2" charset="-122"/>
                <a:ea typeface="楷体_GB2312"/>
                <a:cs typeface="Times New Roman" panose="02020603050405020304" pitchFamily="18" charset="0"/>
              </a:rPr>
              <a:t>①</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以为：认为。</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②</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益：好处。</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③</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乃：于是</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就。</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④</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始：开始。</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⑤</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就：从事。</a:t>
            </a:r>
            <a:endParaRPr lang="zh-CN" altLang="zh-CN" sz="2000" b="1" kern="100" dirty="0">
              <a:solidFill>
                <a:srgbClr val="C00000"/>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及鲁肃</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过寻阳</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与蒙</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论议</a:t>
            </a:r>
            <a:r>
              <a:rPr lang="zh-CN" altLang="zh-CN" b="1" u="sng" kern="100" dirty="0">
                <a:solidFill>
                  <a:srgbClr val="0000FF"/>
                </a:solidFill>
                <a:latin typeface="宋体" panose="02010600030101010101" pitchFamily="2" charset="-122"/>
                <a:cs typeface="宋体" panose="02010600030101010101" pitchFamily="2" charset="-122"/>
              </a:rPr>
              <a:t>，大</a:t>
            </a:r>
            <a:r>
              <a:rPr lang="zh-CN"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惊曰：</a:t>
            </a:r>
            <a:r>
              <a:rPr lang="zh-CN"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卿今者</a:t>
            </a:r>
            <a:r>
              <a:rPr lang="zh-CN"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才略</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非复吴下阿蒙！</a:t>
            </a:r>
            <a:r>
              <a:rPr lang="zh-CN" altLang="zh-CN" b="1" u="sng" kern="100" dirty="0">
                <a:solidFill>
                  <a:srgbClr val="0000FF"/>
                </a:solidFill>
                <a:latin typeface="宋体" panose="02010600030101010101" pitchFamily="2" charset="-12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C00000"/>
                </a:solidFill>
                <a:latin typeface="宋体" panose="02010600030101010101" pitchFamily="2" charset="-122"/>
                <a:ea typeface="楷体_GB2312"/>
                <a:cs typeface="Times New Roman" panose="02020603050405020304" pitchFamily="18" charset="0"/>
              </a:rPr>
              <a:t>①</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及：到</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等到。</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②</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过：经过。</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③</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论议：讨论</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评议。</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④</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惊：惊奇。</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⑤</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才略：才干和谋略。</a:t>
            </a:r>
            <a:r>
              <a:rPr lang="en-US" altLang="zh-CN" b="1" kern="100" dirty="0">
                <a:solidFill>
                  <a:srgbClr val="C00000"/>
                </a:solidFill>
                <a:latin typeface="宋体" panose="02010600030101010101" pitchFamily="2" charset="-122"/>
                <a:ea typeface="楷体_GB2312"/>
                <a:cs typeface="Times New Roman" panose="02020603050405020304" pitchFamily="18" charset="0"/>
              </a:rPr>
              <a:t>⑥</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非复：不再是。复</a:t>
            </a:r>
            <a:r>
              <a:rPr lang="zh-CN" altLang="zh-CN" b="1" kern="100" dirty="0">
                <a:solidFill>
                  <a:srgbClr val="C00000"/>
                </a:solidFill>
                <a:latin typeface="宋体" panose="02010600030101010101" pitchFamily="2" charset="-122"/>
                <a:ea typeface="楷体_GB2312"/>
                <a:cs typeface="楷体_GB2312"/>
              </a:rPr>
              <a:t>，</a:t>
            </a:r>
            <a:r>
              <a:rPr lang="zh-CN" altLang="zh-CN" b="1" kern="100" dirty="0">
                <a:solidFill>
                  <a:srgbClr val="C00000"/>
                </a:solidFill>
                <a:latin typeface="Times New Roman" panose="02020603050405020304" pitchFamily="18" charset="0"/>
                <a:ea typeface="楷体_GB2312"/>
                <a:cs typeface="Times New Roman" panose="02020603050405020304" pitchFamily="18" charset="0"/>
              </a:rPr>
              <a:t>再</a:t>
            </a:r>
            <a:r>
              <a:rPr lang="zh-CN" altLang="zh-CN" b="1" kern="100" dirty="0" smtClean="0">
                <a:solidFill>
                  <a:srgbClr val="C00000"/>
                </a:solidFill>
                <a:latin typeface="Times New Roman" panose="02020603050405020304" pitchFamily="18" charset="0"/>
                <a:ea typeface="楷体_GB2312"/>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蒙曰：</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士别三日</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即</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更</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刮目</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相待</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大兄</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何</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见事之晚</a:t>
            </a:r>
            <a:r>
              <a:rPr lang="en-US"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乎！</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肃</a:t>
            </a:r>
            <a:r>
              <a:rPr lang="en-US" altLang="zh-CN" b="1" u="sng" kern="100" dirty="0">
                <a:solidFill>
                  <a:srgbClr val="0000FF"/>
                </a:solidFill>
                <a:latin typeface="宋体" panose="02010600030101010101" pitchFamily="2" charset="-122"/>
                <a:cs typeface="Times New Roman" panose="02020603050405020304" pitchFamily="18" charset="0"/>
              </a:rPr>
              <a:t>⑨</a:t>
            </a:r>
            <a:r>
              <a:rPr lang="zh-CN" altLang="zh-CN" b="1" u="sng" kern="100" dirty="0">
                <a:solidFill>
                  <a:srgbClr val="0000FF"/>
                </a:solidFill>
                <a:latin typeface="Times New Roman" panose="02020603050405020304" pitchFamily="18" charset="0"/>
                <a:cs typeface="Times New Roman" panose="02020603050405020304" pitchFamily="18" charset="0"/>
              </a:rPr>
              <a:t>遂</a:t>
            </a:r>
            <a:r>
              <a:rPr lang="en-US" altLang="zh-CN" b="1" u="sng" kern="100" dirty="0">
                <a:solidFill>
                  <a:srgbClr val="0000FF"/>
                </a:solidFill>
                <a:latin typeface="宋体" panose="02010600030101010101" pitchFamily="2" charset="-122"/>
                <a:cs typeface="Times New Roman" panose="02020603050405020304" pitchFamily="18" charset="0"/>
              </a:rPr>
              <a:t>⑩</a:t>
            </a:r>
            <a:r>
              <a:rPr lang="zh-CN" altLang="zh-CN" b="1" u="sng" kern="100" dirty="0">
                <a:solidFill>
                  <a:srgbClr val="0000FF"/>
                </a:solidFill>
                <a:latin typeface="Times New Roman" panose="02020603050405020304" pitchFamily="18" charset="0"/>
                <a:cs typeface="Times New Roman" panose="02020603050405020304" pitchFamily="18" charset="0"/>
              </a:rPr>
              <a:t>拜蒙母</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结友而</a:t>
            </a:r>
            <a:r>
              <a:rPr lang="zh-CN" altLang="zh-CN" b="1" u="sng" kern="100" dirty="0">
                <a:solidFill>
                  <a:srgbClr val="0000FF"/>
                </a:solidFill>
                <a:latin typeface="宋体" panose="02010600030101010101" pitchFamily="2" charset="-122"/>
                <a:ea typeface="MS Mincho" panose="02020609040205080304" pitchFamily="49" charset="-128"/>
                <a:cs typeface="MS Mincho" panose="02020609040205080304" pitchFamily="49" charset="-128"/>
              </a:rPr>
              <a:t>⑪</a:t>
            </a:r>
            <a:r>
              <a:rPr lang="zh-CN" altLang="zh-CN" b="1" u="sng" kern="100" dirty="0">
                <a:solidFill>
                  <a:srgbClr val="0000FF"/>
                </a:solidFill>
                <a:latin typeface="Times New Roman" panose="02020603050405020304" pitchFamily="18" charset="0"/>
                <a:cs typeface="Times New Roman" panose="02020603050405020304" pitchFamily="18" charset="0"/>
              </a:rPr>
              <a:t>别。</a:t>
            </a:r>
            <a:endParaRPr lang="zh-CN" altLang="zh-CN" sz="2000" b="1" kern="100" dirty="0">
              <a:solidFill>
                <a:srgbClr val="0000FF"/>
              </a:solidFill>
              <a:latin typeface="宋体" panose="02010600030101010101" pitchFamily="2" charset="-122"/>
              <a:cs typeface="Courier New" panose="02070309020205020404" pitchFamily="49" charset="0"/>
            </a:endParaRPr>
          </a:p>
          <a:p>
            <a:r>
              <a:rPr lang="zh-CN" altLang="zh-CN" b="1" dirty="0">
                <a:solidFill>
                  <a:srgbClr val="C00000"/>
                </a:solidFill>
                <a:latin typeface="Times New Roman" panose="02020603050405020304" pitchFamily="18" charset="0"/>
                <a:ea typeface="楷体_GB2312"/>
                <a:cs typeface="Times New Roman" panose="02020603050405020304" pitchFamily="18" charset="0"/>
              </a:rPr>
              <a:t>①士别三日：有抱负的人分别几天。三</a:t>
            </a:r>
            <a:r>
              <a:rPr lang="zh-CN" altLang="zh-CN" b="1" dirty="0">
                <a:solidFill>
                  <a:srgbClr val="C00000"/>
                </a:solidFill>
                <a:ea typeface="楷体_GB2312"/>
                <a:cs typeface="楷体_GB2312"/>
              </a:rPr>
              <a:t>，</a:t>
            </a:r>
            <a:r>
              <a:rPr lang="zh-CN" altLang="zh-CN" b="1" dirty="0">
                <a:solidFill>
                  <a:srgbClr val="C00000"/>
                </a:solidFill>
                <a:latin typeface="Times New Roman" panose="02020603050405020304" pitchFamily="18" charset="0"/>
                <a:ea typeface="楷体_GB2312"/>
                <a:cs typeface="Times New Roman" panose="02020603050405020304" pitchFamily="18" charset="0"/>
              </a:rPr>
              <a:t>泛指多天。</a:t>
            </a:r>
            <a:r>
              <a:rPr lang="en-US" altLang="zh-CN" b="1" dirty="0">
                <a:solidFill>
                  <a:srgbClr val="C00000"/>
                </a:solidFill>
                <a:latin typeface="宋体" panose="02010600030101010101" pitchFamily="2" charset="-122"/>
                <a:ea typeface="楷体_GB2312"/>
                <a:cs typeface="Times New Roman" panose="02020603050405020304" pitchFamily="18" charset="0"/>
              </a:rPr>
              <a:t>②</a:t>
            </a:r>
            <a:r>
              <a:rPr lang="zh-CN" altLang="zh-CN" b="1" dirty="0">
                <a:solidFill>
                  <a:srgbClr val="C00000"/>
                </a:solidFill>
                <a:latin typeface="Times New Roman" panose="02020603050405020304" pitchFamily="18" charset="0"/>
                <a:ea typeface="楷体_GB2312"/>
                <a:cs typeface="Times New Roman" panose="02020603050405020304" pitchFamily="18" charset="0"/>
              </a:rPr>
              <a:t>即：就。</a:t>
            </a:r>
            <a:r>
              <a:rPr lang="en-US" altLang="zh-CN" b="1" dirty="0">
                <a:solidFill>
                  <a:srgbClr val="C00000"/>
                </a:solidFill>
                <a:latin typeface="宋体" panose="02010600030101010101" pitchFamily="2" charset="-122"/>
                <a:ea typeface="楷体_GB2312"/>
                <a:cs typeface="Times New Roman" panose="02020603050405020304" pitchFamily="18" charset="0"/>
              </a:rPr>
              <a:t>③</a:t>
            </a:r>
            <a:r>
              <a:rPr lang="zh-CN" altLang="zh-CN" b="1" dirty="0">
                <a:solidFill>
                  <a:srgbClr val="C00000"/>
                </a:solidFill>
                <a:latin typeface="Times New Roman" panose="02020603050405020304" pitchFamily="18" charset="0"/>
                <a:ea typeface="楷体_GB2312"/>
                <a:cs typeface="Times New Roman" panose="02020603050405020304" pitchFamily="18" charset="0"/>
              </a:rPr>
              <a:t>更：重新。</a:t>
            </a:r>
            <a:r>
              <a:rPr lang="en-US" altLang="zh-CN" b="1" dirty="0">
                <a:solidFill>
                  <a:srgbClr val="C00000"/>
                </a:solidFill>
                <a:latin typeface="宋体" panose="02010600030101010101" pitchFamily="2" charset="-122"/>
                <a:ea typeface="楷体_GB2312"/>
                <a:cs typeface="Times New Roman" panose="02020603050405020304" pitchFamily="18" charset="0"/>
              </a:rPr>
              <a:t>④</a:t>
            </a:r>
            <a:r>
              <a:rPr lang="zh-CN" altLang="zh-CN" b="1" dirty="0">
                <a:solidFill>
                  <a:srgbClr val="C00000"/>
                </a:solidFill>
                <a:latin typeface="Times New Roman" panose="02020603050405020304" pitchFamily="18" charset="0"/>
                <a:ea typeface="楷体_GB2312"/>
                <a:cs typeface="Times New Roman" panose="02020603050405020304" pitchFamily="18" charset="0"/>
              </a:rPr>
              <a:t>刮目：擦拭眼睛。</a:t>
            </a:r>
            <a:r>
              <a:rPr lang="en-US" altLang="zh-CN" b="1" dirty="0">
                <a:solidFill>
                  <a:srgbClr val="C00000"/>
                </a:solidFill>
                <a:latin typeface="宋体" panose="02010600030101010101" pitchFamily="2" charset="-122"/>
                <a:ea typeface="楷体_GB2312"/>
                <a:cs typeface="Times New Roman" panose="02020603050405020304" pitchFamily="18" charset="0"/>
              </a:rPr>
              <a:t>⑤</a:t>
            </a:r>
            <a:r>
              <a:rPr lang="zh-CN" altLang="zh-CN" b="1" dirty="0">
                <a:solidFill>
                  <a:srgbClr val="C00000"/>
                </a:solidFill>
                <a:latin typeface="Times New Roman" panose="02020603050405020304" pitchFamily="18" charset="0"/>
                <a:ea typeface="楷体_GB2312"/>
                <a:cs typeface="Times New Roman" panose="02020603050405020304" pitchFamily="18" charset="0"/>
              </a:rPr>
              <a:t>相待：看待。</a:t>
            </a:r>
            <a:r>
              <a:rPr lang="en-US" altLang="zh-CN" b="1" dirty="0">
                <a:solidFill>
                  <a:srgbClr val="C00000"/>
                </a:solidFill>
                <a:latin typeface="宋体" panose="02010600030101010101" pitchFamily="2" charset="-122"/>
                <a:ea typeface="楷体_GB2312"/>
                <a:cs typeface="Times New Roman" panose="02020603050405020304" pitchFamily="18" charset="0"/>
              </a:rPr>
              <a:t>⑥</a:t>
            </a:r>
            <a:r>
              <a:rPr lang="zh-CN" altLang="zh-CN" b="1" dirty="0">
                <a:solidFill>
                  <a:srgbClr val="C00000"/>
                </a:solidFill>
                <a:latin typeface="Times New Roman" panose="02020603050405020304" pitchFamily="18" charset="0"/>
                <a:ea typeface="楷体_GB2312"/>
                <a:cs typeface="Times New Roman" panose="02020603050405020304" pitchFamily="18" charset="0"/>
              </a:rPr>
              <a:t>何：为什么。</a:t>
            </a:r>
            <a:r>
              <a:rPr lang="en-US" altLang="zh-CN" b="1" dirty="0">
                <a:solidFill>
                  <a:srgbClr val="C00000"/>
                </a:solidFill>
                <a:latin typeface="宋体" panose="02010600030101010101" pitchFamily="2" charset="-122"/>
                <a:ea typeface="楷体_GB2312"/>
                <a:cs typeface="Times New Roman" panose="02020603050405020304" pitchFamily="18" charset="0"/>
              </a:rPr>
              <a:t>⑦</a:t>
            </a:r>
            <a:r>
              <a:rPr lang="zh-CN" altLang="zh-CN" b="1" dirty="0">
                <a:solidFill>
                  <a:srgbClr val="C00000"/>
                </a:solidFill>
                <a:latin typeface="Times New Roman" panose="02020603050405020304" pitchFamily="18" charset="0"/>
                <a:ea typeface="楷体_GB2312"/>
                <a:cs typeface="Times New Roman" panose="02020603050405020304" pitchFamily="18" charset="0"/>
              </a:rPr>
              <a:t>见事：知晓事情。</a:t>
            </a:r>
            <a:r>
              <a:rPr lang="en-US" altLang="zh-CN" b="1" dirty="0">
                <a:solidFill>
                  <a:srgbClr val="C00000"/>
                </a:solidFill>
                <a:latin typeface="宋体" panose="02010600030101010101" pitchFamily="2" charset="-122"/>
                <a:ea typeface="楷体_GB2312"/>
                <a:cs typeface="Times New Roman" panose="02020603050405020304" pitchFamily="18" charset="0"/>
              </a:rPr>
              <a:t>⑧</a:t>
            </a:r>
            <a:r>
              <a:rPr lang="zh-CN" altLang="zh-CN" b="1" dirty="0">
                <a:solidFill>
                  <a:srgbClr val="C00000"/>
                </a:solidFill>
                <a:latin typeface="Times New Roman" panose="02020603050405020304" pitchFamily="18" charset="0"/>
                <a:ea typeface="楷体_GB2312"/>
                <a:cs typeface="Times New Roman" panose="02020603050405020304" pitchFamily="18" charset="0"/>
              </a:rPr>
              <a:t>乎：表示感叹语气</a:t>
            </a:r>
            <a:r>
              <a:rPr lang="zh-CN" altLang="zh-CN" b="1" dirty="0">
                <a:solidFill>
                  <a:srgbClr val="C00000"/>
                </a:solidFill>
                <a:ea typeface="楷体_GB2312"/>
                <a:cs typeface="楷体_GB2312"/>
              </a:rPr>
              <a:t>，</a:t>
            </a:r>
            <a:r>
              <a:rPr lang="zh-CN" altLang="zh-CN" b="1" dirty="0">
                <a:solidFill>
                  <a:srgbClr val="C00000"/>
                </a:solidFill>
                <a:latin typeface="Times New Roman" panose="02020603050405020304" pitchFamily="18" charset="0"/>
                <a:ea typeface="楷体_GB2312"/>
                <a:cs typeface="Times New Roman" panose="02020603050405020304" pitchFamily="18" charset="0"/>
              </a:rPr>
              <a:t>可译为</a:t>
            </a:r>
            <a:r>
              <a:rPr lang="en-US" altLang="zh-CN" b="1" dirty="0">
                <a:solidFill>
                  <a:srgbClr val="C00000"/>
                </a:solidFill>
                <a:latin typeface="宋体" panose="02010600030101010101" pitchFamily="2" charset="-122"/>
                <a:cs typeface="Times New Roman" panose="02020603050405020304" pitchFamily="18" charset="0"/>
              </a:rPr>
              <a:t>“</a:t>
            </a:r>
            <a:r>
              <a:rPr lang="zh-CN" altLang="zh-CN" b="1" dirty="0">
                <a:solidFill>
                  <a:srgbClr val="C00000"/>
                </a:solidFill>
                <a:latin typeface="Times New Roman" panose="02020603050405020304" pitchFamily="18" charset="0"/>
                <a:ea typeface="楷体_GB2312"/>
                <a:cs typeface="Times New Roman" panose="02020603050405020304" pitchFamily="18" charset="0"/>
              </a:rPr>
              <a:t>啊</a:t>
            </a:r>
            <a:r>
              <a:rPr lang="en-US" altLang="zh-CN" b="1" dirty="0">
                <a:solidFill>
                  <a:srgbClr val="C00000"/>
                </a:solidFill>
                <a:latin typeface="宋体" panose="02010600030101010101" pitchFamily="2" charset="-122"/>
                <a:cs typeface="Times New Roman" panose="02020603050405020304" pitchFamily="18" charset="0"/>
              </a:rPr>
              <a:t>”</a:t>
            </a:r>
            <a:r>
              <a:rPr lang="zh-CN" altLang="zh-CN" b="1" dirty="0">
                <a:solidFill>
                  <a:srgbClr val="C00000"/>
                </a:solidFill>
                <a:latin typeface="Times New Roman" panose="02020603050405020304" pitchFamily="18" charset="0"/>
                <a:ea typeface="楷体_GB2312"/>
                <a:cs typeface="Times New Roman" panose="02020603050405020304" pitchFamily="18" charset="0"/>
              </a:rPr>
              <a:t>。</a:t>
            </a:r>
            <a:r>
              <a:rPr lang="en-US" altLang="zh-CN" b="1" dirty="0">
                <a:solidFill>
                  <a:srgbClr val="C00000"/>
                </a:solidFill>
                <a:latin typeface="宋体" panose="02010600030101010101" pitchFamily="2" charset="-122"/>
                <a:ea typeface="楷体_GB2312"/>
                <a:cs typeface="Times New Roman" panose="02020603050405020304" pitchFamily="18" charset="0"/>
              </a:rPr>
              <a:t>⑨</a:t>
            </a:r>
            <a:r>
              <a:rPr lang="zh-CN" altLang="zh-CN" b="1" dirty="0">
                <a:solidFill>
                  <a:srgbClr val="C00000"/>
                </a:solidFill>
                <a:latin typeface="Times New Roman" panose="02020603050405020304" pitchFamily="18" charset="0"/>
                <a:ea typeface="楷体_GB2312"/>
                <a:cs typeface="Times New Roman" panose="02020603050405020304" pitchFamily="18" charset="0"/>
              </a:rPr>
              <a:t>遂：于是</a:t>
            </a:r>
            <a:r>
              <a:rPr lang="zh-CN" altLang="zh-CN" b="1" dirty="0">
                <a:solidFill>
                  <a:srgbClr val="C00000"/>
                </a:solidFill>
                <a:ea typeface="楷体_GB2312"/>
                <a:cs typeface="楷体_GB2312"/>
              </a:rPr>
              <a:t>，就。</a:t>
            </a:r>
            <a:r>
              <a:rPr lang="zh-CN" altLang="zh-CN" b="1" dirty="0">
                <a:solidFill>
                  <a:srgbClr val="C00000"/>
                </a:solidFill>
                <a:latin typeface="Times New Roman" panose="02020603050405020304" pitchFamily="18" charset="0"/>
                <a:ea typeface="楷体_GB2312"/>
                <a:cs typeface="Times New Roman" panose="02020603050405020304" pitchFamily="18" charset="0"/>
              </a:rPr>
              <a:t>⑩拜：拜访</a:t>
            </a:r>
            <a:r>
              <a:rPr lang="zh-CN" altLang="zh-CN" b="1" dirty="0">
                <a:solidFill>
                  <a:srgbClr val="C00000"/>
                </a:solidFill>
                <a:ea typeface="楷体_GB2312"/>
                <a:cs typeface="楷体_GB2312"/>
              </a:rPr>
              <a:t>，拜见。</a:t>
            </a:r>
            <a:r>
              <a:rPr lang="zh-CN" altLang="zh-CN" b="1" dirty="0">
                <a:solidFill>
                  <a:srgbClr val="C00000"/>
                </a:solidFill>
                <a:ea typeface="MS Mincho" panose="02020609040205080304" pitchFamily="49" charset="-128"/>
                <a:cs typeface="MS Mincho" panose="02020609040205080304" pitchFamily="49" charset="-128"/>
              </a:rPr>
              <a:t>⑪</a:t>
            </a:r>
            <a:r>
              <a:rPr lang="zh-CN" altLang="zh-CN" b="1" dirty="0">
                <a:solidFill>
                  <a:srgbClr val="C00000"/>
                </a:solidFill>
                <a:latin typeface="Times New Roman" panose="02020603050405020304" pitchFamily="18" charset="0"/>
                <a:ea typeface="楷体_GB2312"/>
                <a:cs typeface="Times New Roman" panose="02020603050405020304" pitchFamily="18" charset="0"/>
              </a:rPr>
              <a:t>别：告别。</a:t>
            </a:r>
            <a:endParaRPr lang="zh-CN" altLang="en-US"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8082" y="0"/>
            <a:ext cx="11924488" cy="7013643"/>
          </a:xfrm>
        </p:spPr>
        <p:txBody>
          <a:bodyPr>
            <a:normAutofit fontScale="55000" lnSpcReduction="20000"/>
          </a:bodyPr>
          <a:lstStyle/>
          <a:p>
            <a:pPr algn="just">
              <a:spcAft>
                <a:spcPts val="0"/>
              </a:spcAft>
            </a:pPr>
            <a:r>
              <a:rPr lang="en-US" altLang="zh-CN" sz="90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90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sz="90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90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重点句子翻译</a:t>
            </a:r>
            <a:endParaRPr lang="zh-CN" altLang="zh-CN" sz="9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1</a:t>
            </a:r>
            <a:r>
              <a:rPr lang="zh-CN" altLang="zh-CN" sz="4300" b="1" kern="100" dirty="0">
                <a:solidFill>
                  <a:srgbClr val="0000FF"/>
                </a:solidFill>
                <a:latin typeface="Times New Roman" panose="02020603050405020304" pitchFamily="18" charset="0"/>
                <a:cs typeface="Times New Roman" panose="02020603050405020304" pitchFamily="18" charset="0"/>
              </a:rPr>
              <a:t>．卿今当涂掌事，不可不学！</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a:latin typeface="Times New Roman" panose="02020603050405020304" pitchFamily="18" charset="0"/>
                <a:ea typeface="楷体_GB2312"/>
                <a:cs typeface="Times New Roman" panose="02020603050405020304" pitchFamily="18" charset="0"/>
              </a:rPr>
              <a:t>你现在当权掌管政事了</a:t>
            </a:r>
            <a:r>
              <a:rPr lang="zh-CN" altLang="zh-CN" sz="4300" b="1" u="sng" kern="100" dirty="0">
                <a:latin typeface="宋体" panose="02010600030101010101" pitchFamily="2" charset="-122"/>
                <a:ea typeface="楷体_GB2312"/>
                <a:cs typeface="楷体_GB2312"/>
              </a:rPr>
              <a:t>，</a:t>
            </a:r>
            <a:r>
              <a:rPr lang="zh-CN" altLang="zh-CN" sz="4300" b="1" u="sng" kern="100" dirty="0">
                <a:latin typeface="Times New Roman" panose="02020603050405020304" pitchFamily="18" charset="0"/>
                <a:ea typeface="楷体_GB2312"/>
                <a:cs typeface="Times New Roman" panose="02020603050405020304" pitchFamily="18" charset="0"/>
              </a:rPr>
              <a:t>不可以不学习！</a:t>
            </a:r>
            <a:endParaRPr lang="zh-CN" altLang="zh-CN" sz="4300" b="1" kern="100" dirty="0">
              <a:latin typeface="宋体" panose="02010600030101010101" pitchFamily="2" charset="-122"/>
              <a:cs typeface="Courier New" panose="02070309020205020404" pitchFamily="49"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2</a:t>
            </a:r>
            <a:r>
              <a:rPr lang="zh-CN" altLang="zh-CN" sz="4300" b="1" kern="100" dirty="0">
                <a:solidFill>
                  <a:srgbClr val="0000FF"/>
                </a:solidFill>
                <a:latin typeface="Times New Roman" panose="02020603050405020304" pitchFamily="18" charset="0"/>
                <a:cs typeface="Times New Roman" panose="02020603050405020304" pitchFamily="18" charset="0"/>
              </a:rPr>
              <a:t>．卿言多务，孰若孤？</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smtClean="0">
                <a:latin typeface="Times New Roman" panose="02020603050405020304" pitchFamily="18" charset="0"/>
                <a:ea typeface="楷体_GB2312"/>
                <a:cs typeface="Times New Roman" panose="02020603050405020304" pitchFamily="18" charset="0"/>
              </a:rPr>
              <a:t>你说</a:t>
            </a:r>
            <a:r>
              <a:rPr lang="en-US" altLang="zh-CN" sz="4300" b="1" u="sng" kern="100" dirty="0" smtClean="0">
                <a:latin typeface="Times New Roman" panose="02020603050405020304" pitchFamily="18" charset="0"/>
                <a:ea typeface="楷体_GB2312"/>
                <a:cs typeface="Courier New" panose="02070309020205020404" pitchFamily="49" charset="0"/>
              </a:rPr>
              <a:t>(</a:t>
            </a:r>
            <a:r>
              <a:rPr lang="zh-CN" altLang="zh-CN" sz="4300" b="1" u="sng" kern="100" dirty="0" smtClean="0">
                <a:latin typeface="Times New Roman" panose="02020603050405020304" pitchFamily="18" charset="0"/>
                <a:ea typeface="楷体_GB2312"/>
                <a:cs typeface="Times New Roman" panose="02020603050405020304" pitchFamily="18" charset="0"/>
              </a:rPr>
              <a:t>你</a:t>
            </a:r>
            <a:r>
              <a:rPr lang="en-US" altLang="zh-CN" sz="4300" b="1" u="sng" kern="100" dirty="0" smtClean="0">
                <a:latin typeface="Times New Roman" panose="02020603050405020304" pitchFamily="18" charset="0"/>
                <a:ea typeface="楷体_GB2312"/>
                <a:cs typeface="Courier New" panose="02070309020205020404" pitchFamily="49" charset="0"/>
              </a:rPr>
              <a:t>)</a:t>
            </a:r>
            <a:r>
              <a:rPr lang="zh-CN" altLang="zh-CN" sz="4300" b="1" u="sng" kern="100" dirty="0" smtClean="0">
                <a:latin typeface="Times New Roman" panose="02020603050405020304" pitchFamily="18" charset="0"/>
                <a:ea typeface="楷体_GB2312"/>
                <a:cs typeface="Times New Roman" panose="02020603050405020304" pitchFamily="18" charset="0"/>
              </a:rPr>
              <a:t>事务繁忙</a:t>
            </a:r>
            <a:r>
              <a:rPr lang="zh-CN" altLang="zh-CN" sz="4300" b="1" u="sng" kern="100" dirty="0" smtClean="0">
                <a:latin typeface="宋体" panose="02010600030101010101" pitchFamily="2" charset="-122"/>
                <a:ea typeface="楷体_GB2312"/>
                <a:cs typeface="楷体_GB2312"/>
              </a:rPr>
              <a:t>，</a:t>
            </a:r>
            <a:r>
              <a:rPr lang="zh-CN" altLang="zh-CN" sz="4300" b="1" u="sng" kern="100" dirty="0" smtClean="0">
                <a:latin typeface="Times New Roman" panose="02020603050405020304" pitchFamily="18" charset="0"/>
                <a:ea typeface="楷体_GB2312"/>
                <a:cs typeface="Times New Roman" panose="02020603050405020304" pitchFamily="18" charset="0"/>
              </a:rPr>
              <a:t>谁比得上我</a:t>
            </a:r>
            <a:r>
              <a:rPr lang="en-US" altLang="zh-CN" sz="4300" b="1" u="sng" kern="100" dirty="0" smtClean="0">
                <a:latin typeface="Times New Roman" panose="02020603050405020304" pitchFamily="18" charset="0"/>
                <a:ea typeface="楷体_GB2312"/>
                <a:cs typeface="Courier New" panose="02070309020205020404" pitchFamily="49" charset="0"/>
              </a:rPr>
              <a:t>(</a:t>
            </a:r>
            <a:r>
              <a:rPr lang="zh-CN" altLang="zh-CN" sz="4300" b="1" u="sng" kern="100" dirty="0" smtClean="0">
                <a:latin typeface="Times New Roman" panose="02020603050405020304" pitchFamily="18" charset="0"/>
                <a:ea typeface="楷体_GB2312"/>
                <a:cs typeface="Times New Roman" panose="02020603050405020304" pitchFamily="18" charset="0"/>
              </a:rPr>
              <a:t>的事务多</a:t>
            </a:r>
            <a:r>
              <a:rPr lang="en-US" altLang="zh-CN" sz="4300" b="1" u="sng" kern="100" dirty="0" smtClean="0">
                <a:latin typeface="Times New Roman" panose="02020603050405020304" pitchFamily="18" charset="0"/>
                <a:ea typeface="楷体_GB2312"/>
                <a:cs typeface="Courier New" panose="02070309020205020404" pitchFamily="49" charset="0"/>
              </a:rPr>
              <a:t>)</a:t>
            </a:r>
            <a:r>
              <a:rPr lang="zh-CN" altLang="zh-CN" sz="4300" b="1" u="sng" kern="100" dirty="0" smtClean="0">
                <a:latin typeface="Times New Roman" panose="02020603050405020304" pitchFamily="18" charset="0"/>
                <a:ea typeface="楷体_GB2312"/>
                <a:cs typeface="Times New Roman" panose="02020603050405020304" pitchFamily="18" charset="0"/>
              </a:rPr>
              <a:t>呢？</a:t>
            </a:r>
            <a:endParaRPr lang="zh-CN" altLang="zh-CN" sz="4300" b="1" kern="100" dirty="0" smtClean="0">
              <a:latin typeface="宋体" panose="02010600030101010101" pitchFamily="2" charset="-122"/>
              <a:cs typeface="Courier New" panose="02070309020205020404" pitchFamily="49" charset="0"/>
            </a:endParaRPr>
          </a:p>
          <a:p>
            <a:pPr algn="just">
              <a:spcAft>
                <a:spcPts val="0"/>
              </a:spcAft>
            </a:pPr>
            <a:r>
              <a:rPr lang="en-US" altLang="zh-CN" sz="4300" b="1" kern="100" dirty="0" smtClean="0">
                <a:solidFill>
                  <a:srgbClr val="0000FF"/>
                </a:solidFill>
                <a:latin typeface="Times New Roman" panose="02020603050405020304" pitchFamily="18" charset="0"/>
                <a:cs typeface="Courier New" panose="02070309020205020404" pitchFamily="49" charset="0"/>
              </a:rPr>
              <a:t>3</a:t>
            </a:r>
            <a:r>
              <a:rPr lang="zh-CN" altLang="zh-CN" sz="4300" b="1" kern="100" dirty="0" smtClean="0">
                <a:solidFill>
                  <a:srgbClr val="0000FF"/>
                </a:solidFill>
                <a:latin typeface="Times New Roman" panose="02020603050405020304" pitchFamily="18" charset="0"/>
                <a:cs typeface="Times New Roman" panose="02020603050405020304" pitchFamily="18" charset="0"/>
              </a:rPr>
              <a:t>．卿今者才略，非复吴下阿蒙！</a:t>
            </a:r>
            <a:endParaRPr lang="zh-CN" altLang="zh-CN" sz="4300" b="1" kern="100" dirty="0" smtClean="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smtClean="0">
                <a:latin typeface="Times New Roman" panose="02020603050405020304" pitchFamily="18" charset="0"/>
                <a:ea typeface="楷体_GB2312"/>
                <a:cs typeface="Times New Roman" panose="02020603050405020304" pitchFamily="18" charset="0"/>
              </a:rPr>
              <a:t>你</a:t>
            </a:r>
            <a:r>
              <a:rPr lang="zh-CN" altLang="zh-CN" sz="4300" b="1" u="sng" kern="100" dirty="0">
                <a:latin typeface="Times New Roman" panose="02020603050405020304" pitchFamily="18" charset="0"/>
                <a:ea typeface="楷体_GB2312"/>
                <a:cs typeface="Times New Roman" panose="02020603050405020304" pitchFamily="18" charset="0"/>
              </a:rPr>
              <a:t>现在的才干和谋略</a:t>
            </a:r>
            <a:r>
              <a:rPr lang="zh-CN" altLang="zh-CN" sz="4300" b="1" u="sng" kern="100" dirty="0">
                <a:latin typeface="宋体" panose="02010600030101010101" pitchFamily="2" charset="-122"/>
                <a:ea typeface="楷体_GB2312"/>
                <a:cs typeface="楷体_GB2312"/>
              </a:rPr>
              <a:t>，</a:t>
            </a:r>
            <a:r>
              <a:rPr lang="zh-CN" altLang="zh-CN" sz="4300" b="1" u="sng" kern="100" dirty="0">
                <a:latin typeface="Times New Roman" panose="02020603050405020304" pitchFamily="18" charset="0"/>
                <a:ea typeface="楷体_GB2312"/>
                <a:cs typeface="Times New Roman" panose="02020603050405020304" pitchFamily="18" charset="0"/>
              </a:rPr>
              <a:t>不再是当年吴县的那个阿蒙了！</a:t>
            </a:r>
            <a:endParaRPr lang="zh-CN" altLang="zh-CN" sz="4300" b="1" kern="100" dirty="0">
              <a:latin typeface="宋体" panose="02010600030101010101" pitchFamily="2" charset="-122"/>
              <a:cs typeface="Courier New" panose="02070309020205020404" pitchFamily="49"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4</a:t>
            </a:r>
            <a:r>
              <a:rPr lang="zh-CN" altLang="zh-CN" sz="4300" b="1" kern="100" dirty="0">
                <a:solidFill>
                  <a:srgbClr val="0000FF"/>
                </a:solidFill>
                <a:latin typeface="Times New Roman" panose="02020603050405020304" pitchFamily="18" charset="0"/>
                <a:cs typeface="Times New Roman" panose="02020603050405020304" pitchFamily="18" charset="0"/>
              </a:rPr>
              <a:t>．孤岂欲卿治经为博士邪！</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a:latin typeface="Times New Roman" panose="02020603050405020304" pitchFamily="18" charset="0"/>
                <a:ea typeface="楷体_GB2312"/>
                <a:cs typeface="Times New Roman" panose="02020603050405020304" pitchFamily="18" charset="0"/>
              </a:rPr>
              <a:t>我难道想要你研究儒家经典成为专掌经学传授的学官吗？</a:t>
            </a:r>
            <a:endParaRPr lang="zh-CN" altLang="zh-CN" sz="4300" b="1" kern="100" dirty="0">
              <a:latin typeface="宋体" panose="02010600030101010101" pitchFamily="2" charset="-122"/>
              <a:cs typeface="Courier New" panose="02070309020205020404" pitchFamily="49"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5</a:t>
            </a:r>
            <a:r>
              <a:rPr lang="zh-CN" altLang="zh-CN" sz="4300" b="1" kern="100" dirty="0">
                <a:solidFill>
                  <a:srgbClr val="0000FF"/>
                </a:solidFill>
                <a:latin typeface="Times New Roman" panose="02020603050405020304" pitchFamily="18" charset="0"/>
                <a:cs typeface="Times New Roman" panose="02020603050405020304" pitchFamily="18" charset="0"/>
              </a:rPr>
              <a:t>．但当涉猎，见往事耳。</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a:latin typeface="Times New Roman" panose="02020603050405020304" pitchFamily="18" charset="0"/>
                <a:ea typeface="楷体_GB2312"/>
                <a:cs typeface="Times New Roman" panose="02020603050405020304" pitchFamily="18" charset="0"/>
              </a:rPr>
              <a:t>只是应当粗略地阅读</a:t>
            </a:r>
            <a:r>
              <a:rPr lang="en-US" altLang="zh-CN" sz="4300" b="1" u="sng" kern="100" dirty="0">
                <a:latin typeface="Times New Roman" panose="02020603050405020304" pitchFamily="18" charset="0"/>
                <a:ea typeface="楷体_GB2312"/>
                <a:cs typeface="Courier New" panose="02070309020205020404" pitchFamily="49" charset="0"/>
              </a:rPr>
              <a:t>(</a:t>
            </a:r>
            <a:r>
              <a:rPr lang="zh-CN" altLang="zh-CN" sz="4300" b="1" u="sng" kern="100" dirty="0">
                <a:latin typeface="Times New Roman" panose="02020603050405020304" pitchFamily="18" charset="0"/>
                <a:ea typeface="楷体_GB2312"/>
                <a:cs typeface="Times New Roman" panose="02020603050405020304" pitchFamily="18" charset="0"/>
              </a:rPr>
              <a:t>或：浏览群书</a:t>
            </a:r>
            <a:r>
              <a:rPr lang="en-US" altLang="zh-CN" sz="4300" b="1" u="sng" kern="100" dirty="0">
                <a:latin typeface="Times New Roman" panose="02020603050405020304" pitchFamily="18" charset="0"/>
                <a:ea typeface="楷体_GB2312"/>
                <a:cs typeface="Courier New" panose="02070309020205020404" pitchFamily="49" charset="0"/>
              </a:rPr>
              <a:t>)</a:t>
            </a:r>
            <a:r>
              <a:rPr lang="zh-CN" altLang="zh-CN" sz="4300" b="1" u="sng" kern="100" dirty="0">
                <a:latin typeface="宋体" panose="02010600030101010101" pitchFamily="2" charset="-122"/>
                <a:ea typeface="楷体_GB2312"/>
                <a:cs typeface="楷体_GB2312"/>
              </a:rPr>
              <a:t>，</a:t>
            </a:r>
            <a:r>
              <a:rPr lang="zh-CN" altLang="zh-CN" sz="4300" b="1" u="sng" kern="100" dirty="0">
                <a:latin typeface="Times New Roman" panose="02020603050405020304" pitchFamily="18" charset="0"/>
                <a:ea typeface="楷体_GB2312"/>
                <a:cs typeface="Times New Roman" panose="02020603050405020304" pitchFamily="18" charset="0"/>
              </a:rPr>
              <a:t>了解历史罢了</a:t>
            </a:r>
            <a:r>
              <a:rPr lang="zh-CN" altLang="zh-CN" sz="4300" b="1" u="sng" kern="100" dirty="0" smtClean="0">
                <a:latin typeface="Times New Roman" panose="02020603050405020304" pitchFamily="18" charset="0"/>
                <a:ea typeface="楷体_GB2312"/>
                <a:cs typeface="Times New Roman" panose="02020603050405020304" pitchFamily="18" charset="0"/>
              </a:rPr>
              <a:t>。</a:t>
            </a:r>
            <a:endParaRPr lang="en-US" altLang="zh-CN" sz="4300" b="1" u="sng" kern="100" dirty="0">
              <a:latin typeface="Times New Roman" panose="02020603050405020304" pitchFamily="18" charset="0"/>
              <a:ea typeface="楷体_GB2312"/>
              <a:cs typeface="Times New Roman" panose="02020603050405020304" pitchFamily="18"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6</a:t>
            </a:r>
            <a:r>
              <a:rPr lang="zh-CN" altLang="zh-CN" sz="4300" b="1" kern="100" dirty="0">
                <a:solidFill>
                  <a:srgbClr val="0000FF"/>
                </a:solidFill>
                <a:latin typeface="Times New Roman" panose="02020603050405020304" pitchFamily="18" charset="0"/>
                <a:cs typeface="Times New Roman" panose="02020603050405020304" pitchFamily="18" charset="0"/>
              </a:rPr>
              <a:t>．士别三日，即更刮目相待。</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a:latin typeface="Times New Roman" panose="02020603050405020304" pitchFamily="18" charset="0"/>
                <a:ea typeface="楷体_GB2312"/>
                <a:cs typeface="Times New Roman" panose="02020603050405020304" pitchFamily="18" charset="0"/>
              </a:rPr>
              <a:t>有抱负的人分别多日</a:t>
            </a:r>
            <a:r>
              <a:rPr lang="zh-CN" altLang="zh-CN" sz="4300" b="1" u="sng" kern="100" dirty="0">
                <a:latin typeface="宋体" panose="02010600030101010101" pitchFamily="2" charset="-122"/>
                <a:ea typeface="楷体_GB2312"/>
                <a:cs typeface="楷体_GB2312"/>
              </a:rPr>
              <a:t>，</a:t>
            </a:r>
            <a:r>
              <a:rPr lang="zh-CN" altLang="zh-CN" sz="4300" b="1" u="sng" kern="100" dirty="0">
                <a:latin typeface="Times New Roman" panose="02020603050405020304" pitchFamily="18" charset="0"/>
                <a:ea typeface="楷体_GB2312"/>
                <a:cs typeface="Times New Roman" panose="02020603050405020304" pitchFamily="18" charset="0"/>
              </a:rPr>
              <a:t>就要重新用新的眼光看待。</a:t>
            </a:r>
            <a:endParaRPr lang="zh-CN" altLang="zh-CN" sz="4300" b="1" kern="100" dirty="0">
              <a:latin typeface="宋体" panose="02010600030101010101" pitchFamily="2" charset="-122"/>
              <a:cs typeface="Courier New" panose="02070309020205020404" pitchFamily="49"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7</a:t>
            </a:r>
            <a:r>
              <a:rPr lang="zh-CN" altLang="zh-CN" sz="4300" b="1" kern="100" dirty="0">
                <a:solidFill>
                  <a:srgbClr val="0000FF"/>
                </a:solidFill>
                <a:latin typeface="Times New Roman" panose="02020603050405020304" pitchFamily="18" charset="0"/>
                <a:cs typeface="Times New Roman" panose="02020603050405020304" pitchFamily="18" charset="0"/>
              </a:rPr>
              <a:t>．大兄何见事之晚乎！</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a:latin typeface="Times New Roman" panose="02020603050405020304" pitchFamily="18" charset="0"/>
                <a:ea typeface="楷体_GB2312"/>
                <a:cs typeface="Times New Roman" panose="02020603050405020304" pitchFamily="18" charset="0"/>
              </a:rPr>
              <a:t>长兄为什么知晓事情这么晚啊！</a:t>
            </a:r>
            <a:endParaRPr lang="zh-CN" altLang="zh-CN" sz="4300" b="1" kern="100" dirty="0">
              <a:latin typeface="宋体" panose="02010600030101010101" pitchFamily="2" charset="-122"/>
              <a:cs typeface="Courier New" panose="02070309020205020404" pitchFamily="49" charset="0"/>
            </a:endParaRPr>
          </a:p>
          <a:p>
            <a:pPr algn="just">
              <a:spcAft>
                <a:spcPts val="0"/>
              </a:spcAft>
            </a:pPr>
            <a:r>
              <a:rPr lang="en-US" altLang="zh-CN" sz="4300" b="1" kern="100" dirty="0">
                <a:solidFill>
                  <a:srgbClr val="0000FF"/>
                </a:solidFill>
                <a:latin typeface="Times New Roman" panose="02020603050405020304" pitchFamily="18" charset="0"/>
                <a:cs typeface="Courier New" panose="02070309020205020404" pitchFamily="49" charset="0"/>
              </a:rPr>
              <a:t>8</a:t>
            </a:r>
            <a:r>
              <a:rPr lang="zh-CN" altLang="zh-CN" sz="4300" b="1" kern="100" dirty="0">
                <a:solidFill>
                  <a:srgbClr val="0000FF"/>
                </a:solidFill>
                <a:latin typeface="Times New Roman" panose="02020603050405020304" pitchFamily="18" charset="0"/>
                <a:cs typeface="Times New Roman" panose="02020603050405020304" pitchFamily="18" charset="0"/>
              </a:rPr>
              <a:t>．蒙辞以军中多务。</a:t>
            </a:r>
            <a:endParaRPr lang="zh-CN" altLang="zh-CN" sz="43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300" b="1" u="sng" kern="100" dirty="0">
                <a:latin typeface="Times New Roman" panose="02020603050405020304" pitchFamily="18" charset="0"/>
                <a:ea typeface="楷体_GB2312"/>
                <a:cs typeface="Times New Roman" panose="02020603050405020304" pitchFamily="18" charset="0"/>
              </a:rPr>
              <a:t>吕蒙用军中事务繁多来推托。</a:t>
            </a:r>
            <a:endParaRPr lang="zh-CN" altLang="zh-CN" sz="4300" b="1" kern="100" dirty="0">
              <a:latin typeface="宋体" panose="02010600030101010101" pitchFamily="2" charset="-122"/>
              <a:cs typeface="Courier New" panose="02070309020205020404" pitchFamily="49" charset="0"/>
            </a:endParaRPr>
          </a:p>
          <a:p>
            <a:pPr indent="152400" algn="just">
              <a:spcAft>
                <a:spcPts val="0"/>
              </a:spcAft>
            </a:pPr>
            <a:endParaRPr lang="en-US" altLang="zh-CN" u="sng" kern="100" dirty="0" smtClean="0">
              <a:latin typeface="Times New Roman" panose="02020603050405020304" pitchFamily="18" charset="0"/>
              <a:ea typeface="楷体_GB2312"/>
              <a:cs typeface="Times New Roman" panose="02020603050405020304" pitchFamily="18" charset="0"/>
            </a:endParaRPr>
          </a:p>
          <a:p>
            <a:pPr indent="152400" algn="just">
              <a:spcAft>
                <a:spcPts val="0"/>
              </a:spcAft>
            </a:pPr>
            <a:endParaRPr lang="en-US" altLang="zh-CN" u="sng" kern="100" dirty="0" smtClean="0">
              <a:latin typeface="Times New Roman" panose="02020603050405020304" pitchFamily="18" charset="0"/>
              <a:ea typeface="楷体_GB2312"/>
              <a:cs typeface="Times New Roman" panose="02020603050405020304" pitchFamily="18" charset="0"/>
            </a:endParaRPr>
          </a:p>
          <a:p>
            <a:pPr indent="152400" algn="just">
              <a:spcAft>
                <a:spcPts val="0"/>
              </a:spcAft>
            </a:pP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 calcmode="lin" valueType="num">
                                      <p:cBhvr additive="base">
                                        <p:cTn id="3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 calcmode="lin" valueType="num">
                                      <p:cBhvr additive="base">
                                        <p:cTn id="3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anim calcmode="lin" valueType="num">
                                      <p:cBhvr additive="base">
                                        <p:cTn id="43"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6" end="16"/>
                                            </p:txEl>
                                          </p:spTgt>
                                        </p:tgtEl>
                                        <p:attrNameLst>
                                          <p:attrName>style.visibility</p:attrName>
                                        </p:attrNameLst>
                                      </p:cBhvr>
                                      <p:to>
                                        <p:strVal val="visible"/>
                                      </p:to>
                                    </p:set>
                                    <p:anim calcmode="lin" valueType="num">
                                      <p:cBhvr additive="base">
                                        <p:cTn id="49"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0183" y="162195"/>
            <a:ext cx="11632660" cy="6102417"/>
          </a:xfrm>
        </p:spPr>
        <p:txBody>
          <a:bodyPr>
            <a:normAutofit fontScale="70000" lnSpcReduction="20000"/>
          </a:bodyPr>
          <a:lstStyle/>
          <a:p>
            <a:pPr algn="just">
              <a:spcAft>
                <a:spcPts val="0"/>
              </a:spcAft>
            </a:pPr>
            <a:r>
              <a:rPr lang="en-US" altLang="zh-CN" sz="46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46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sz="46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46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揣摩</a:t>
            </a:r>
            <a:r>
              <a:rPr lang="zh-CN" altLang="zh-CN" sz="46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语言</a:t>
            </a:r>
            <a:endParaRPr lang="en-US" altLang="zh-CN" sz="46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Aft>
                <a:spcPts val="0"/>
              </a:spcAft>
            </a:pPr>
            <a:r>
              <a:rPr lang="en-US" altLang="zh-CN" sz="4000" b="1" kern="100" dirty="0" smtClean="0">
                <a:solidFill>
                  <a:srgbClr val="0000FF"/>
                </a:solidFill>
                <a:latin typeface="Times New Roman" panose="02020603050405020304" pitchFamily="18" charset="0"/>
                <a:cs typeface="Courier New" panose="02070309020205020404" pitchFamily="49" charset="0"/>
              </a:rPr>
              <a:t>1</a:t>
            </a:r>
            <a:r>
              <a:rPr lang="zh-CN" altLang="zh-CN" sz="4000" b="1" kern="100" dirty="0">
                <a:solidFill>
                  <a:srgbClr val="0000FF"/>
                </a:solidFill>
                <a:latin typeface="Times New Roman" panose="02020603050405020304" pitchFamily="18" charset="0"/>
                <a:cs typeface="Times New Roman" panose="02020603050405020304" pitchFamily="18" charset="0"/>
              </a:rPr>
              <a:t>．</a:t>
            </a:r>
            <a:r>
              <a:rPr lang="zh-CN"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不可不学！</a:t>
            </a:r>
            <a:r>
              <a:rPr lang="en-US"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表现了孙权怎样的心理？</a:t>
            </a:r>
            <a:endParaRPr lang="zh-CN" altLang="zh-CN" sz="4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000" b="1" u="sng" kern="100" dirty="0">
                <a:latin typeface="Times New Roman" panose="02020603050405020304" pitchFamily="18" charset="0"/>
                <a:ea typeface="楷体_GB2312"/>
                <a:cs typeface="Times New Roman" panose="02020603050405020304" pitchFamily="18" charset="0"/>
              </a:rPr>
              <a:t>表现了孙权对吕蒙要求严格</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同时严厉中又可见关心、厚望。</a:t>
            </a:r>
            <a:endParaRPr lang="zh-CN" altLang="zh-CN" sz="4000" b="1" kern="100" dirty="0">
              <a:latin typeface="宋体" panose="02010600030101010101" pitchFamily="2" charset="-122"/>
              <a:cs typeface="Courier New" panose="02070309020205020404" pitchFamily="49" charset="0"/>
            </a:endParaRPr>
          </a:p>
          <a:p>
            <a:pPr algn="just">
              <a:spcAft>
                <a:spcPts val="0"/>
              </a:spcAft>
            </a:pPr>
            <a:r>
              <a:rPr lang="en-US" altLang="zh-CN" sz="4000" b="1" kern="100" dirty="0">
                <a:solidFill>
                  <a:srgbClr val="0000FF"/>
                </a:solidFill>
                <a:latin typeface="Times New Roman" panose="02020603050405020304" pitchFamily="18" charset="0"/>
                <a:cs typeface="Courier New" panose="02070309020205020404" pitchFamily="49" charset="0"/>
              </a:rPr>
              <a:t>2</a:t>
            </a:r>
            <a:r>
              <a:rPr lang="zh-CN" altLang="zh-CN" sz="4000" b="1" kern="100" dirty="0">
                <a:solidFill>
                  <a:srgbClr val="0000FF"/>
                </a:solidFill>
                <a:latin typeface="Times New Roman" panose="02020603050405020304" pitchFamily="18" charset="0"/>
                <a:cs typeface="Times New Roman" panose="02020603050405020304" pitchFamily="18" charset="0"/>
              </a:rPr>
              <a:t>．</a:t>
            </a:r>
            <a:r>
              <a:rPr lang="zh-CN"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孤岂欲卿治经为博士邪！</a:t>
            </a:r>
            <a:r>
              <a:rPr lang="en-US"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表达了孙权怎样的心态？</a:t>
            </a:r>
            <a:endParaRPr lang="zh-CN" altLang="zh-CN" sz="4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000" b="1" u="sng" kern="100" dirty="0">
                <a:latin typeface="Times New Roman" panose="02020603050405020304" pitchFamily="18" charset="0"/>
                <a:ea typeface="楷体_GB2312"/>
                <a:cs typeface="Times New Roman" panose="02020603050405020304" pitchFamily="18" charset="0"/>
              </a:rPr>
              <a:t>联系句意</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隐隐可见孙权对吕蒙不听劝诫的不悦神情和责备的意味。</a:t>
            </a:r>
            <a:endParaRPr lang="zh-CN" altLang="zh-CN" sz="4000" b="1" kern="100" dirty="0">
              <a:latin typeface="宋体" panose="02010600030101010101" pitchFamily="2" charset="-122"/>
              <a:cs typeface="Courier New" panose="02070309020205020404" pitchFamily="49" charset="0"/>
            </a:endParaRPr>
          </a:p>
          <a:p>
            <a:pPr algn="just">
              <a:spcAft>
                <a:spcPts val="0"/>
              </a:spcAft>
            </a:pPr>
            <a:r>
              <a:rPr lang="en-US" altLang="zh-CN" sz="4000" b="1" kern="100" dirty="0">
                <a:solidFill>
                  <a:srgbClr val="0000FF"/>
                </a:solidFill>
                <a:latin typeface="Times New Roman" panose="02020603050405020304" pitchFamily="18" charset="0"/>
                <a:cs typeface="Courier New" panose="02070309020205020404" pitchFamily="49" charset="0"/>
              </a:rPr>
              <a:t>3</a:t>
            </a:r>
            <a:r>
              <a:rPr lang="zh-CN" altLang="zh-CN" sz="4000" b="1" kern="100" dirty="0">
                <a:solidFill>
                  <a:srgbClr val="0000FF"/>
                </a:solidFill>
                <a:latin typeface="Times New Roman" panose="02020603050405020304" pitchFamily="18" charset="0"/>
                <a:cs typeface="Times New Roman" panose="02020603050405020304" pitchFamily="18" charset="0"/>
              </a:rPr>
              <a:t>．</a:t>
            </a:r>
            <a:r>
              <a:rPr lang="zh-CN"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卿言多务，孰若孤？孤常读书，自以为大有所益。</a:t>
            </a:r>
            <a:r>
              <a:rPr lang="en-US"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这样说有何作用？</a:t>
            </a:r>
            <a:endParaRPr lang="zh-CN" altLang="zh-CN" sz="4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000" b="1" u="sng" kern="100" dirty="0">
                <a:latin typeface="Times New Roman" panose="02020603050405020304" pitchFamily="18" charset="0"/>
                <a:ea typeface="楷体_GB2312"/>
                <a:cs typeface="Times New Roman" panose="02020603050405020304" pitchFamily="18" charset="0"/>
              </a:rPr>
              <a:t>孙权现身说法</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鼓励吕蒙求学</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可谓语重心长</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言辞恳切。</a:t>
            </a:r>
            <a:endParaRPr lang="zh-CN" altLang="zh-CN" sz="4000" b="1" kern="100" dirty="0">
              <a:latin typeface="宋体" panose="02010600030101010101" pitchFamily="2" charset="-122"/>
              <a:cs typeface="Courier New" panose="02070309020205020404" pitchFamily="49" charset="0"/>
            </a:endParaRPr>
          </a:p>
          <a:p>
            <a:pPr algn="just">
              <a:spcAft>
                <a:spcPts val="0"/>
              </a:spcAft>
            </a:pPr>
            <a:r>
              <a:rPr lang="en-US" altLang="zh-CN" sz="4000" b="1" kern="100" dirty="0">
                <a:solidFill>
                  <a:srgbClr val="0000FF"/>
                </a:solidFill>
                <a:latin typeface="Times New Roman" panose="02020603050405020304" pitchFamily="18" charset="0"/>
                <a:cs typeface="Courier New" panose="02070309020205020404" pitchFamily="49" charset="0"/>
              </a:rPr>
              <a:t>4</a:t>
            </a:r>
            <a:r>
              <a:rPr lang="zh-CN" altLang="zh-CN" sz="4000" b="1" kern="100" dirty="0">
                <a:solidFill>
                  <a:srgbClr val="0000FF"/>
                </a:solidFill>
                <a:latin typeface="Times New Roman" panose="02020603050405020304" pitchFamily="18" charset="0"/>
                <a:cs typeface="Times New Roman" panose="02020603050405020304" pitchFamily="18" charset="0"/>
              </a:rPr>
              <a:t>．</a:t>
            </a:r>
            <a:r>
              <a:rPr lang="zh-CN"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卿今者才略，非复吴下阿蒙！</a:t>
            </a:r>
            <a:r>
              <a:rPr lang="en-US"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一句可见鲁肃当时怎样的神情和心理？说明了什么？</a:t>
            </a:r>
            <a:endParaRPr lang="zh-CN" altLang="zh-CN" sz="4000" b="1" kern="100" dirty="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sz="4000" b="1" u="sng" kern="100" dirty="0">
                <a:latin typeface="Times New Roman" panose="02020603050405020304" pitchFamily="18" charset="0"/>
                <a:ea typeface="楷体_GB2312"/>
                <a:cs typeface="Times New Roman" panose="02020603050405020304" pitchFamily="18" charset="0"/>
              </a:rPr>
              <a:t>十分惊奇的神态</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吕蒙的变化判若两人</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使鲁肃既吃惊</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又情不自禁地发出赞叹。</a:t>
            </a:r>
            <a:r>
              <a:rPr lang="en-US" altLang="zh-CN" sz="4000" b="1" kern="100" dirty="0">
                <a:latin typeface="Times New Roman" panose="02020603050405020304" pitchFamily="18" charset="0"/>
                <a:ea typeface="楷体_GB2312"/>
                <a:cs typeface="Courier New" panose="02070309020205020404" pitchFamily="49" charset="0"/>
              </a:rPr>
              <a:t>__</a:t>
            </a:r>
            <a:r>
              <a:rPr lang="zh-CN" altLang="zh-CN" sz="4000" b="1" u="sng" kern="100" dirty="0">
                <a:latin typeface="Times New Roman" panose="02020603050405020304" pitchFamily="18" charset="0"/>
                <a:ea typeface="楷体_GB2312"/>
                <a:cs typeface="Times New Roman" panose="02020603050405020304" pitchFamily="18" charset="0"/>
              </a:rPr>
              <a:t>这句话从侧面反映吕蒙因</a:t>
            </a:r>
            <a:r>
              <a:rPr lang="en-US" altLang="zh-CN" sz="4000" b="1" u="sng" kern="100" dirty="0">
                <a:latin typeface="宋体" panose="02010600030101010101" pitchFamily="2" charset="-122"/>
                <a:cs typeface="Times New Roman" panose="02020603050405020304" pitchFamily="18" charset="0"/>
              </a:rPr>
              <a:t>“</a:t>
            </a:r>
            <a:r>
              <a:rPr lang="zh-CN" altLang="zh-CN" sz="4000" b="1" u="sng" kern="100" dirty="0">
                <a:latin typeface="Times New Roman" panose="02020603050405020304" pitchFamily="18" charset="0"/>
                <a:ea typeface="楷体_GB2312"/>
                <a:cs typeface="Times New Roman" panose="02020603050405020304" pitchFamily="18" charset="0"/>
              </a:rPr>
              <a:t>学</a:t>
            </a:r>
            <a:r>
              <a:rPr lang="en-US" altLang="zh-CN" sz="4000" b="1" u="sng" kern="100" dirty="0">
                <a:latin typeface="宋体" panose="02010600030101010101" pitchFamily="2" charset="-122"/>
                <a:cs typeface="Times New Roman" panose="02020603050405020304" pitchFamily="18" charset="0"/>
              </a:rPr>
              <a:t>”</a:t>
            </a:r>
            <a:r>
              <a:rPr lang="zh-CN" altLang="zh-CN" sz="4000" b="1" u="sng" kern="100" dirty="0">
                <a:latin typeface="Times New Roman" panose="02020603050405020304" pitchFamily="18" charset="0"/>
                <a:ea typeface="楷体_GB2312"/>
                <a:cs typeface="Times New Roman" panose="02020603050405020304" pitchFamily="18" charset="0"/>
              </a:rPr>
              <a:t>而使才略有了令人难以置信的</a:t>
            </a:r>
            <a:r>
              <a:rPr lang="zh-CN" altLang="zh-CN" sz="4000" b="1" u="sng" kern="100" dirty="0" smtClean="0">
                <a:latin typeface="Times New Roman" panose="02020603050405020304" pitchFamily="18" charset="0"/>
                <a:ea typeface="楷体_GB2312"/>
                <a:cs typeface="Times New Roman" panose="02020603050405020304" pitchFamily="18" charset="0"/>
              </a:rPr>
              <a:t>长进</a:t>
            </a:r>
            <a:r>
              <a:rPr lang="en-US" altLang="zh-CN" sz="4000" b="1" u="sng" kern="100" dirty="0">
                <a:latin typeface="Times New Roman" panose="02020603050405020304" pitchFamily="18" charset="0"/>
                <a:ea typeface="楷体_GB2312"/>
                <a:cs typeface="Times New Roman" panose="02020603050405020304" pitchFamily="18" charset="0"/>
              </a:rPr>
              <a:t>.</a:t>
            </a:r>
            <a:endParaRPr lang="zh-CN" altLang="zh-CN" sz="4000" b="1" kern="100" dirty="0">
              <a:latin typeface="宋体" panose="02010600030101010101" pitchFamily="2" charset="-122"/>
              <a:cs typeface="Courier New" panose="02070309020205020404" pitchFamily="49" charset="0"/>
            </a:endParaRPr>
          </a:p>
          <a:p>
            <a:pPr algn="just">
              <a:spcAft>
                <a:spcPts val="0"/>
              </a:spcAft>
            </a:pPr>
            <a:r>
              <a:rPr lang="en-US" altLang="zh-CN" sz="4000" b="1" kern="100" dirty="0">
                <a:solidFill>
                  <a:srgbClr val="0000FF"/>
                </a:solidFill>
                <a:latin typeface="Times New Roman" panose="02020603050405020304" pitchFamily="18" charset="0"/>
                <a:cs typeface="Courier New" panose="02070309020205020404" pitchFamily="49" charset="0"/>
              </a:rPr>
              <a:t>5</a:t>
            </a:r>
            <a:r>
              <a:rPr lang="zh-CN" altLang="zh-CN" sz="4000" b="1" kern="100" dirty="0">
                <a:solidFill>
                  <a:srgbClr val="0000FF"/>
                </a:solidFill>
                <a:latin typeface="Times New Roman" panose="02020603050405020304" pitchFamily="18" charset="0"/>
                <a:cs typeface="Times New Roman" panose="02020603050405020304" pitchFamily="18" charset="0"/>
              </a:rPr>
              <a:t>．</a:t>
            </a:r>
            <a:r>
              <a:rPr lang="zh-CN"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大兄何见事之晚乎！</a:t>
            </a:r>
            <a:r>
              <a:rPr lang="en-US" altLang="zh-CN" sz="4000" b="1" kern="100" dirty="0">
                <a:solidFill>
                  <a:srgbClr val="0000FF"/>
                </a:solidFill>
                <a:latin typeface="宋体" panose="02010600030101010101" pitchFamily="2" charset="-122"/>
                <a:cs typeface="Times New Roman" panose="02020603050405020304" pitchFamily="18" charset="0"/>
              </a:rPr>
              <a:t>”</a:t>
            </a:r>
            <a:r>
              <a:rPr lang="zh-CN" altLang="zh-CN" sz="4000" b="1" kern="100" dirty="0">
                <a:solidFill>
                  <a:srgbClr val="0000FF"/>
                </a:solidFill>
                <a:latin typeface="Times New Roman" panose="02020603050405020304" pitchFamily="18" charset="0"/>
                <a:cs typeface="Times New Roman" panose="02020603050405020304" pitchFamily="18" charset="0"/>
              </a:rPr>
              <a:t>这句话表现了吕蒙当时怎样的心情？</a:t>
            </a:r>
            <a:endParaRPr lang="zh-CN" altLang="zh-CN" sz="4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sz="4000" b="1" u="sng" kern="100" dirty="0">
                <a:latin typeface="Times New Roman" panose="02020603050405020304" pitchFamily="18" charset="0"/>
                <a:ea typeface="楷体_GB2312"/>
                <a:cs typeface="Times New Roman" panose="02020603050405020304" pitchFamily="18" charset="0"/>
              </a:rPr>
              <a:t>为自己的进步深感自豪</a:t>
            </a:r>
            <a:r>
              <a:rPr lang="zh-CN" altLang="zh-CN" sz="4000" b="1" u="sng" kern="100" dirty="0">
                <a:latin typeface="宋体" panose="02010600030101010101" pitchFamily="2" charset="-122"/>
                <a:ea typeface="楷体_GB2312"/>
                <a:cs typeface="楷体_GB2312"/>
              </a:rPr>
              <a:t>，</a:t>
            </a:r>
            <a:r>
              <a:rPr lang="zh-CN" altLang="zh-CN" sz="4000" b="1" u="sng" kern="100" dirty="0">
                <a:latin typeface="Times New Roman" panose="02020603050405020304" pitchFamily="18" charset="0"/>
                <a:ea typeface="楷体_GB2312"/>
                <a:cs typeface="Times New Roman" panose="02020603050405020304" pitchFamily="18" charset="0"/>
              </a:rPr>
              <a:t>并不是埋怨鲁肃。</a:t>
            </a:r>
            <a:endParaRPr lang="zh-CN" altLang="zh-CN" sz="4000" b="1" kern="100" dirty="0">
              <a:latin typeface="宋体" panose="02010600030101010101" pitchFamily="2" charset="-122"/>
              <a:cs typeface="Courier New" panose="02070309020205020404" pitchFamily="49" charset="0"/>
            </a:endParaRPr>
          </a:p>
          <a:p>
            <a:pPr algn="just">
              <a:spcAft>
                <a:spcPts val="0"/>
              </a:spcAft>
            </a:pPr>
            <a:endParaRPr lang="zh-CN" altLang="zh-CN" sz="4600" b="1" kern="100" dirty="0">
              <a:solidFill>
                <a:srgbClr val="FF0000"/>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 calcmode="lin" valueType="num">
                                      <p:cBhvr additive="base">
                                        <p:cTn id="3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1272" y="395658"/>
            <a:ext cx="11820728" cy="6462342"/>
          </a:xfrm>
        </p:spPr>
        <p:txBody>
          <a:bodyPr>
            <a:normAutofit fontScale="77500" lnSpcReduction="20000"/>
          </a:bodyPr>
          <a:lstStyle/>
          <a:p>
            <a:pPr algn="just">
              <a:spcAft>
                <a:spcPts val="0"/>
              </a:spcAft>
            </a:pPr>
            <a:r>
              <a:rPr lang="en-US" altLang="zh-CN" sz="46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46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a:t>
            </a:r>
            <a:r>
              <a:rPr lang="en-US" altLang="zh-CN" sz="4600"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sz="46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课文分析</a:t>
            </a:r>
            <a:endParaRPr lang="zh-CN" altLang="zh-CN" sz="4600" b="1" kern="100" dirty="0">
              <a:solidFill>
                <a:srgbClr val="FF0000"/>
              </a:solidFill>
              <a:latin typeface="宋体" panose="02010600030101010101" pitchFamily="2" charset="-122"/>
              <a:cs typeface="Courier New" panose="02070309020205020404" pitchFamily="49" charset="0"/>
            </a:endParaRPr>
          </a:p>
          <a:p>
            <a:pPr marL="133350" algn="just">
              <a:lnSpc>
                <a:spcPct val="170000"/>
              </a:lnSpc>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．《孙权劝学》选自</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资治通鉴</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，该书是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北宋</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朝代</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司马光</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人名</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主持编纂的一部</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编年体</a:t>
            </a:r>
            <a:r>
              <a:rPr lang="zh-CN" altLang="zh-CN" b="1" kern="100" dirty="0">
                <a:solidFill>
                  <a:srgbClr val="0000FF"/>
                </a:solidFill>
                <a:latin typeface="Times New Roman" panose="02020603050405020304" pitchFamily="18" charset="0"/>
                <a:cs typeface="Times New Roman" panose="02020603050405020304" pitchFamily="18" charset="0"/>
              </a:rPr>
              <a:t>通史，记载了从</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战国</a:t>
            </a:r>
            <a:r>
              <a:rPr lang="zh-CN" altLang="zh-CN" b="1" kern="100" dirty="0">
                <a:solidFill>
                  <a:srgbClr val="0000FF"/>
                </a:solidFill>
                <a:latin typeface="Times New Roman" panose="02020603050405020304" pitchFamily="18" charset="0"/>
                <a:cs typeface="Times New Roman" panose="02020603050405020304" pitchFamily="18" charset="0"/>
              </a:rPr>
              <a:t>到</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五代</a:t>
            </a:r>
            <a:r>
              <a:rPr lang="zh-CN" altLang="zh-CN" b="1" kern="100" dirty="0">
                <a:solidFill>
                  <a:srgbClr val="0000FF"/>
                </a:solidFill>
                <a:latin typeface="Times New Roman" panose="02020603050405020304" pitchFamily="18" charset="0"/>
                <a:cs typeface="Times New Roman" panose="02020603050405020304" pitchFamily="18" charset="0"/>
              </a:rPr>
              <a:t>共</a:t>
            </a:r>
            <a:r>
              <a:rPr lang="en-US" altLang="zh-CN" b="1" kern="100" dirty="0">
                <a:solidFill>
                  <a:srgbClr val="0000FF"/>
                </a:solidFill>
                <a:latin typeface="Times New Roman" panose="02020603050405020304" pitchFamily="18" charset="0"/>
                <a:cs typeface="Courier New" panose="02070309020205020404" pitchFamily="49" charset="0"/>
              </a:rPr>
              <a:t>1 362</a:t>
            </a:r>
            <a:r>
              <a:rPr lang="zh-CN" altLang="zh-CN" b="1" kern="100" dirty="0">
                <a:solidFill>
                  <a:srgbClr val="0000FF"/>
                </a:solidFill>
                <a:latin typeface="Times New Roman" panose="02020603050405020304" pitchFamily="18" charset="0"/>
                <a:cs typeface="Times New Roman" panose="02020603050405020304" pitchFamily="18" charset="0"/>
              </a:rPr>
              <a:t>年间的史</a:t>
            </a:r>
            <a:r>
              <a:rPr lang="zh-CN" altLang="zh-CN" b="1" kern="100" dirty="0" smtClean="0">
                <a:solidFill>
                  <a:srgbClr val="0000FF"/>
                </a:solidFill>
                <a:latin typeface="Times New Roman" panose="02020603050405020304" pitchFamily="18" charset="0"/>
                <a:cs typeface="Times New Roman" panose="02020603050405020304" pitchFamily="18" charset="0"/>
              </a:rPr>
              <a:t>事</a:t>
            </a:r>
            <a:r>
              <a:rPr lang="en-US"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marL="133350" algn="just">
              <a:lnSpc>
                <a:spcPct val="170000"/>
              </a:lnSpc>
              <a:spcAft>
                <a:spcPts val="0"/>
              </a:spcAft>
            </a:pPr>
            <a:r>
              <a:rPr lang="en-US" altLang="zh-CN" b="1" kern="100" dirty="0">
                <a:solidFill>
                  <a:srgbClr val="FF0000"/>
                </a:solidFill>
                <a:latin typeface="Times New Roman" panose="02020603050405020304" pitchFamily="18" charset="0"/>
                <a:cs typeface="Courier New" panose="02070309020205020404" pitchFamily="49" charset="0"/>
              </a:rPr>
              <a:t>2</a:t>
            </a:r>
            <a:r>
              <a:rPr lang="zh-CN" altLang="zh-CN" b="1" kern="100" dirty="0">
                <a:solidFill>
                  <a:srgbClr val="FF0000"/>
                </a:solidFill>
                <a:latin typeface="Times New Roman" panose="02020603050405020304" pitchFamily="18" charset="0"/>
                <a:cs typeface="Times New Roman" panose="02020603050405020304" pitchFamily="18" charset="0"/>
              </a:rPr>
              <a:t>．孙权劝学的原因是</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卿今当涂掌</a:t>
            </a: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事</a:t>
            </a:r>
            <a:r>
              <a:rPr lang="zh-CN" altLang="zh-CN" b="1" kern="100" dirty="0">
                <a:solidFill>
                  <a:srgbClr val="FF0000"/>
                </a:solidFill>
                <a:latin typeface="宋体" panose="02010600030101010101" pitchFamily="2" charset="-122"/>
                <a:ea typeface="楷体_GB2312"/>
                <a:cs typeface="楷体_GB2312"/>
              </a:rPr>
              <a:t>，</a:t>
            </a: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不可不学</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kern="100" dirty="0">
                <a:solidFill>
                  <a:srgbClr val="FF0000"/>
                </a:solidFill>
                <a:latin typeface="Times New Roman" panose="02020603050405020304" pitchFamily="18" charset="0"/>
                <a:cs typeface="Times New Roman" panose="02020603050405020304" pitchFamily="18" charset="0"/>
              </a:rPr>
              <a:t>；孙权劝学的学习方法是</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但当涉猎</a:t>
            </a:r>
            <a:r>
              <a:rPr lang="zh-CN" altLang="zh-CN" b="1" u="sng" kern="100" dirty="0">
                <a:solidFill>
                  <a:srgbClr val="FF0000"/>
                </a:solidFill>
                <a:latin typeface="宋体" panose="02010600030101010101" pitchFamily="2" charset="-122"/>
                <a:ea typeface="楷体_GB2312"/>
                <a:cs typeface="楷体_GB2312"/>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见往事耳</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kern="100" dirty="0">
                <a:solidFill>
                  <a:srgbClr val="FF0000"/>
                </a:solidFill>
                <a:latin typeface="Times New Roman" panose="02020603050405020304" pitchFamily="18" charset="0"/>
                <a:cs typeface="Times New Roman" panose="02020603050405020304" pitchFamily="18" charset="0"/>
              </a:rPr>
              <a:t>；孙权劝学劝的语言是</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卿言多务</a:t>
            </a:r>
            <a:r>
              <a:rPr lang="zh-CN" altLang="zh-CN" b="1" u="sng" kern="100" dirty="0">
                <a:solidFill>
                  <a:srgbClr val="FF0000"/>
                </a:solidFill>
                <a:latin typeface="宋体" panose="02010600030101010101" pitchFamily="2" charset="-122"/>
                <a:ea typeface="楷体_GB2312"/>
                <a:cs typeface="楷体_GB2312"/>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孰若孤？孤常读书</a:t>
            </a:r>
            <a:r>
              <a:rPr lang="zh-CN" altLang="zh-CN" b="1" u="sng" kern="100" dirty="0">
                <a:solidFill>
                  <a:srgbClr val="FF0000"/>
                </a:solidFill>
                <a:latin typeface="宋体" panose="02010600030101010101" pitchFamily="2" charset="-122"/>
                <a:ea typeface="楷体_GB2312"/>
                <a:cs typeface="楷体_GB2312"/>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自以为大有所益</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kern="100" dirty="0">
                <a:solidFill>
                  <a:srgbClr val="FF0000"/>
                </a:solidFill>
                <a:latin typeface="Times New Roman" panose="02020603050405020304" pitchFamily="18" charset="0"/>
                <a:cs typeface="Times New Roman" panose="02020603050405020304" pitchFamily="18" charset="0"/>
              </a:rPr>
              <a:t>；孙权劝学的成果是</a:t>
            </a:r>
            <a:r>
              <a:rPr lang="zh-CN" altLang="zh-CN" b="1" kern="100" dirty="0">
                <a:solidFill>
                  <a:srgbClr val="FF0000"/>
                </a:solidFill>
                <a:latin typeface="宋体" panose="02010600030101010101" pitchFamily="2" charset="-122"/>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卿今者才略</a:t>
            </a:r>
            <a:r>
              <a:rPr lang="zh-CN" altLang="zh-CN" b="1" u="sng" kern="100" dirty="0">
                <a:solidFill>
                  <a:srgbClr val="FF0000"/>
                </a:solidFill>
                <a:latin typeface="宋体" panose="02010600030101010101" pitchFamily="2" charset="-122"/>
                <a:ea typeface="楷体_GB2312"/>
                <a:cs typeface="楷体_GB2312"/>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非复吴下阿蒙</a:t>
            </a:r>
            <a:r>
              <a:rPr lang="en-US" altLang="zh-CN" b="1" kern="100" dirty="0">
                <a:solidFill>
                  <a:srgbClr val="FF0000"/>
                </a:solidFill>
                <a:latin typeface="宋体" panose="02010600030101010101" pitchFamily="2" charset="-122"/>
                <a:cs typeface="Times New Roman" panose="02020603050405020304" pitchFamily="18" charset="0"/>
              </a:rPr>
              <a:t>”</a:t>
            </a:r>
            <a:r>
              <a:rPr lang="zh-CN" altLang="zh-CN" b="1" kern="100" dirty="0">
                <a:solidFill>
                  <a:srgbClr val="FF0000"/>
                </a:solidFill>
                <a:latin typeface="Times New Roman" panose="02020603050405020304" pitchFamily="18" charset="0"/>
                <a:cs typeface="Times New Roman" panose="02020603050405020304" pitchFamily="18" charset="0"/>
              </a:rPr>
              <a:t>。</a:t>
            </a:r>
            <a:r>
              <a:rPr lang="en-US" altLang="zh-CN" b="1" kern="100" dirty="0">
                <a:solidFill>
                  <a:srgbClr val="FF0000"/>
                </a:solidFill>
                <a:latin typeface="Times New Roman" panose="02020603050405020304" pitchFamily="18" charset="0"/>
                <a:cs typeface="Courier New" panose="02070309020205020404" pitchFamily="49" charset="0"/>
              </a:rPr>
              <a:t>(</a:t>
            </a:r>
            <a:r>
              <a:rPr lang="zh-CN" altLang="zh-CN" b="1" kern="100" dirty="0">
                <a:solidFill>
                  <a:srgbClr val="FF0000"/>
                </a:solidFill>
                <a:latin typeface="Times New Roman" panose="02020603050405020304" pitchFamily="18" charset="0"/>
                <a:cs typeface="Times New Roman" panose="02020603050405020304" pitchFamily="18" charset="0"/>
              </a:rPr>
              <a:t>以上均填课文原句</a:t>
            </a:r>
            <a:r>
              <a:rPr lang="en-US" altLang="zh-CN" b="1" kern="100" dirty="0">
                <a:solidFill>
                  <a:srgbClr val="FF0000"/>
                </a:solidFill>
                <a:latin typeface="Times New Roman" panose="02020603050405020304" pitchFamily="18" charset="0"/>
                <a:cs typeface="Courier New" panose="02070309020205020404" pitchFamily="49" charset="0"/>
              </a:rPr>
              <a:t>)</a:t>
            </a:r>
            <a:endParaRPr lang="zh-CN" altLang="zh-CN" sz="2000" b="1" kern="100" dirty="0">
              <a:solidFill>
                <a:srgbClr val="FF0000"/>
              </a:solidFill>
              <a:latin typeface="宋体" panose="02010600030101010101" pitchFamily="2" charset="-122"/>
              <a:cs typeface="Courier New" panose="02070309020205020404" pitchFamily="49" charset="0"/>
            </a:endParaRPr>
          </a:p>
          <a:p>
            <a:pPr marL="152400" indent="-152400"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3</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鲁肃的话表现了他</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惊讶</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敬佩</a:t>
            </a:r>
            <a:r>
              <a:rPr lang="zh-CN" altLang="zh-CN" b="1" kern="100" dirty="0">
                <a:solidFill>
                  <a:srgbClr val="0000FF"/>
                </a:solidFill>
                <a:latin typeface="Times New Roman" panose="02020603050405020304" pitchFamily="18" charset="0"/>
                <a:cs typeface="Times New Roman" panose="02020603050405020304" pitchFamily="18" charset="0"/>
              </a:rPr>
              <a:t>的情感，也从侧面写出了</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吕蒙学有所获</a:t>
            </a:r>
            <a:r>
              <a:rPr lang="zh-CN" altLang="zh-CN" b="1" kern="100" dirty="0">
                <a:solidFill>
                  <a:srgbClr val="0000FF"/>
                </a:solidFill>
                <a:latin typeface="Times New Roman" panose="02020603050405020304" pitchFamily="18" charset="0"/>
                <a:cs typeface="Times New Roman" panose="02020603050405020304" pitchFamily="18" charset="0"/>
              </a:rPr>
              <a:t>；文末的</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士别三日</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即更刮目相待</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更进一步阐明了这一点</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4</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cs typeface="Times New Roman" panose="02020603050405020304" pitchFamily="18" charset="0"/>
              </a:rPr>
              <a:t>写出出自本文的成语：</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吴下阿蒙</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士别三日</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刮目相待</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开卷有益</a:t>
            </a:r>
            <a:r>
              <a:rPr lang="zh-CN" altLang="zh-CN" b="1" kern="100" dirty="0">
                <a:solidFill>
                  <a:srgbClr val="FF0000"/>
                </a:solidFill>
                <a:latin typeface="Times New Roman" panose="02020603050405020304" pitchFamily="18" charset="0"/>
                <a:cs typeface="Times New Roman" panose="02020603050405020304" pitchFamily="18" charset="0"/>
              </a:rPr>
              <a:t>。</a:t>
            </a:r>
            <a:endParaRPr lang="zh-CN" altLang="zh-CN" sz="2000" b="1" kern="100" dirty="0">
              <a:solidFill>
                <a:srgbClr val="FF0000"/>
              </a:solidFill>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5</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孙权与吕蒙对话的主要内容是什么？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lnSpc>
                <a:spcPct val="170000"/>
              </a:lnSpc>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劝学</a:t>
            </a:r>
            <a:r>
              <a:rPr lang="zh-CN" altLang="zh-CN" b="1" u="sng"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10936" cy="7033098"/>
          </a:xfrm>
        </p:spPr>
        <p:txBody>
          <a:bodyPr>
            <a:normAutofit fontScale="92500" lnSpcReduction="20000"/>
          </a:bodyPr>
          <a:lstStyle/>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．孙权是用什么方法劝吕蒙学习的？</a:t>
            </a:r>
            <a:endParaRPr lang="zh-CN" altLang="zh-CN" sz="2000" b="1" kern="100" dirty="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先一语破的</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向</a:t>
            </a:r>
            <a:r>
              <a:rPr lang="zh-CN" altLang="zh-CN" b="1" kern="100" dirty="0">
                <a:latin typeface="Times New Roman" panose="02020603050405020304" pitchFamily="18" charset="0"/>
                <a:ea typeface="楷体_GB2312"/>
                <a:cs typeface="Times New Roman" panose="02020603050405020304" pitchFamily="18" charset="0"/>
              </a:rPr>
              <a:t>吕蒙指出</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学</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的必要性</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即因其</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当涂掌事</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的重要身份而</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不可不学</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；继而现身说法</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指出</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学</a:t>
            </a:r>
            <a:r>
              <a:rPr lang="zh-CN"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的可能性</a:t>
            </a:r>
            <a:r>
              <a:rPr lang="zh-CN" altLang="zh-CN" b="1" u="sng" kern="100" dirty="0">
                <a:latin typeface="宋体" panose="02010600030101010101" pitchFamily="2" charset="-122"/>
                <a:ea typeface="楷体_GB2312"/>
                <a:cs typeface="楷体_GB2312"/>
              </a:rPr>
              <a:t>，使吕蒙无可推辞，</a:t>
            </a:r>
            <a:r>
              <a:rPr lang="zh-CN" altLang="zh-CN" b="1" u="sng" kern="100" dirty="0">
                <a:latin typeface="宋体" panose="02010600030101010101" pitchFamily="2" charset="-122"/>
                <a:cs typeface="楷体_GB2312"/>
              </a:rPr>
              <a:t>“</a:t>
            </a:r>
            <a:r>
              <a:rPr lang="zh-CN" altLang="zh-CN" b="1" u="sng" kern="100" dirty="0">
                <a:latin typeface="宋体" panose="02010600030101010101" pitchFamily="2" charset="-122"/>
                <a:ea typeface="楷体_GB2312"/>
                <a:cs typeface="楷体_GB2312"/>
              </a:rPr>
              <a:t>乃始就学</a:t>
            </a:r>
            <a:r>
              <a:rPr lang="zh-CN" altLang="zh-CN" b="1" u="sng" kern="100" dirty="0">
                <a:latin typeface="宋体" panose="02010600030101010101" pitchFamily="2" charset="-122"/>
                <a:cs typeface="楷体_GB2312"/>
              </a:rPr>
              <a:t>”</a:t>
            </a:r>
            <a:r>
              <a:rPr lang="zh-CN" altLang="zh-CN" b="1" u="sng" kern="100" dirty="0">
                <a:latin typeface="宋体" panose="02010600030101010101" pitchFamily="2" charset="-122"/>
                <a:ea typeface="楷体_GB2312"/>
                <a:cs typeface="楷体_GB2312"/>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7</a:t>
            </a:r>
            <a:r>
              <a:rPr lang="zh-CN" altLang="zh-CN" b="1" kern="100" dirty="0">
                <a:solidFill>
                  <a:srgbClr val="0000FF"/>
                </a:solidFill>
                <a:latin typeface="Times New Roman" panose="02020603050405020304" pitchFamily="18" charset="0"/>
                <a:cs typeface="Times New Roman" panose="02020603050405020304" pitchFamily="18" charset="0"/>
              </a:rPr>
              <a:t>．注意下列句子中加点词所表示的语气。</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en-US" altLang="zh-CN" b="1" kern="100" dirty="0">
                <a:solidFill>
                  <a:srgbClr val="FF0000"/>
                </a:solidFill>
                <a:latin typeface="Times New Roman" panose="02020603050405020304" pitchFamily="18" charset="0"/>
                <a:cs typeface="Courier New" panose="02070309020205020404" pitchFamily="49" charset="0"/>
              </a:rPr>
              <a:t>(1)</a:t>
            </a:r>
            <a:r>
              <a:rPr lang="zh-CN" altLang="zh-CN" b="1" kern="100" dirty="0">
                <a:solidFill>
                  <a:srgbClr val="FF0000"/>
                </a:solidFill>
                <a:latin typeface="Times New Roman" panose="02020603050405020304" pitchFamily="18" charset="0"/>
                <a:cs typeface="Times New Roman" panose="02020603050405020304" pitchFamily="18" charset="0"/>
              </a:rPr>
              <a:t>孤岂欲卿治经为博士邪！</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邪：通</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耶</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表反问语气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相当于</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吗</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en-US" altLang="zh-CN" b="1" kern="100" dirty="0">
                <a:solidFill>
                  <a:srgbClr val="FF0000"/>
                </a:solidFill>
                <a:latin typeface="Times New Roman" panose="02020603050405020304" pitchFamily="18" charset="0"/>
                <a:cs typeface="Courier New" panose="02070309020205020404" pitchFamily="49" charset="0"/>
              </a:rPr>
              <a:t>(2)</a:t>
            </a:r>
            <a:r>
              <a:rPr lang="zh-CN" altLang="zh-CN" b="1" kern="100" dirty="0">
                <a:solidFill>
                  <a:srgbClr val="FF0000"/>
                </a:solidFill>
                <a:latin typeface="Times New Roman" panose="02020603050405020304" pitchFamily="18" charset="0"/>
                <a:cs typeface="Times New Roman" panose="02020603050405020304" pitchFamily="18" charset="0"/>
              </a:rPr>
              <a:t>但当涉猎，见往事耳。</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耳：表限止语气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可译为</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罢了</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en-US" altLang="zh-CN" b="1" kern="100" dirty="0">
                <a:solidFill>
                  <a:srgbClr val="FF0000"/>
                </a:solidFill>
                <a:latin typeface="Times New Roman" panose="02020603050405020304" pitchFamily="18" charset="0"/>
                <a:cs typeface="Courier New" panose="02070309020205020404" pitchFamily="49" charset="0"/>
              </a:rPr>
              <a:t>(3)</a:t>
            </a:r>
            <a:r>
              <a:rPr lang="zh-CN" altLang="zh-CN" b="1" kern="100" dirty="0">
                <a:solidFill>
                  <a:srgbClr val="FF0000"/>
                </a:solidFill>
                <a:latin typeface="Times New Roman" panose="02020603050405020304" pitchFamily="18" charset="0"/>
                <a:cs typeface="Times New Roman" panose="02020603050405020304" pitchFamily="18" charset="0"/>
              </a:rPr>
              <a:t>大兄何见事之晚乎！</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乎：表感叹语气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相当于</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啊</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8</a:t>
            </a:r>
            <a:r>
              <a:rPr lang="zh-CN" altLang="zh-CN" b="1" kern="100" dirty="0">
                <a:solidFill>
                  <a:srgbClr val="0000FF"/>
                </a:solidFill>
                <a:latin typeface="Times New Roman" panose="02020603050405020304" pitchFamily="18" charset="0"/>
                <a:cs typeface="Times New Roman" panose="02020603050405020304" pitchFamily="18" charset="0"/>
              </a:rPr>
              <a:t>．本文告诉我们的道理有哪些？</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(1)</a:t>
            </a:r>
            <a:r>
              <a:rPr lang="zh-CN" altLang="zh-CN" b="1" kern="100" dirty="0">
                <a:latin typeface="Times New Roman" panose="02020603050405020304" pitchFamily="18" charset="0"/>
                <a:ea typeface="楷体_GB2312"/>
                <a:cs typeface="Times New Roman" panose="02020603050405020304" pitchFamily="18" charset="0"/>
              </a:rPr>
              <a:t>通过孙权劝告吕蒙读书</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吕蒙读书后大有长进的故事</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告诉我们开卷有益的道理。</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(2)</a:t>
            </a:r>
            <a:r>
              <a:rPr lang="zh-CN" altLang="zh-CN" b="1" kern="100" dirty="0">
                <a:latin typeface="Times New Roman" panose="02020603050405020304" pitchFamily="18" charset="0"/>
                <a:ea typeface="楷体_GB2312"/>
                <a:cs typeface="Times New Roman" panose="02020603050405020304" pitchFamily="18" charset="0"/>
              </a:rPr>
              <a:t>我们不要以一成不变的态度看待他人</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要以开放的眼光看待事物。</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(3)</a:t>
            </a:r>
            <a:r>
              <a:rPr lang="zh-CN" altLang="zh-CN" b="1" kern="100" dirty="0">
                <a:latin typeface="Times New Roman" panose="02020603050405020304" pitchFamily="18" charset="0"/>
                <a:ea typeface="楷体_GB2312"/>
                <a:cs typeface="Times New Roman" panose="02020603050405020304" pitchFamily="18" charset="0"/>
              </a:rPr>
              <a:t>不能因为事情繁忙就放弃学习</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坚持读书是有益的。</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(4)</a:t>
            </a:r>
            <a:r>
              <a:rPr lang="zh-CN" altLang="zh-CN" b="1" kern="100" dirty="0">
                <a:latin typeface="Times New Roman" panose="02020603050405020304" pitchFamily="18" charset="0"/>
                <a:ea typeface="楷体_GB2312"/>
                <a:cs typeface="Times New Roman" panose="02020603050405020304" pitchFamily="18" charset="0"/>
              </a:rPr>
              <a:t>要善于听取他人的建议或意见。</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(5)</a:t>
            </a:r>
            <a:r>
              <a:rPr lang="zh-CN" altLang="zh-CN" b="1" kern="100" dirty="0">
                <a:latin typeface="Times New Roman" panose="02020603050405020304" pitchFamily="18" charset="0"/>
                <a:ea typeface="楷体_GB2312"/>
                <a:cs typeface="Times New Roman" panose="02020603050405020304" pitchFamily="18" charset="0"/>
              </a:rPr>
              <a:t>告诉我们一个人只要广泛涉猎总会学有所成。</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 calcmode="lin" valueType="num">
                                      <p:cBhvr additive="base">
                                        <p:cTn id="3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 calcmode="lin" valueType="num">
                                      <p:cBhvr additive="base">
                                        <p:cTn id="3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3" end="13"/>
                                            </p:txEl>
                                          </p:spTgt>
                                        </p:tgtEl>
                                        <p:attrNameLst>
                                          <p:attrName>style.visibility</p:attrName>
                                        </p:attrNameLst>
                                      </p:cBhvr>
                                      <p:to>
                                        <p:strVal val="visible"/>
                                      </p:to>
                                    </p:set>
                                    <p:anim calcmode="lin" valueType="num">
                                      <p:cBhvr additive="base">
                                        <p:cTn id="49"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14" end="14"/>
                                            </p:txEl>
                                          </p:spTgt>
                                        </p:tgtEl>
                                        <p:attrNameLst>
                                          <p:attrName>style.visibility</p:attrName>
                                        </p:attrNameLst>
                                      </p:cBhvr>
                                      <p:to>
                                        <p:strVal val="visible"/>
                                      </p:to>
                                    </p:set>
                                    <p:anim calcmode="lin" valueType="num">
                                      <p:cBhvr additive="base">
                                        <p:cTn id="55"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2646" y="252918"/>
            <a:ext cx="11848290" cy="6536987"/>
          </a:xfrm>
        </p:spPr>
        <p:txBody>
          <a:bodyPr>
            <a:normAutofit/>
          </a:bodyPr>
          <a:lstStyle/>
          <a:p>
            <a:pPr algn="just">
              <a:spcAft>
                <a:spcPts val="0"/>
              </a:spcAft>
            </a:pPr>
            <a:r>
              <a:rPr lang="en-US" altLang="zh-CN" b="1" kern="100" dirty="0" smtClean="0">
                <a:solidFill>
                  <a:srgbClr val="0000FF"/>
                </a:solidFill>
                <a:latin typeface="Times New Roman" panose="02020603050405020304" pitchFamily="18" charset="0"/>
                <a:cs typeface="Courier New" panose="02070309020205020404" pitchFamily="49" charset="0"/>
              </a:rPr>
              <a:t>9</a:t>
            </a:r>
            <a:r>
              <a:rPr lang="zh-CN" altLang="zh-CN" b="1" kern="100" dirty="0" smtClean="0">
                <a:solidFill>
                  <a:srgbClr val="0000FF"/>
                </a:solidFill>
                <a:latin typeface="Times New Roman" panose="02020603050405020304" pitchFamily="18" charset="0"/>
                <a:cs typeface="Times New Roman" panose="02020603050405020304" pitchFamily="18" charset="0"/>
              </a:rPr>
              <a:t>．本文虽短，但通过人物的对话描写，刻画了鲜明的人物性格。请概括他们的性格特点。</a:t>
            </a:r>
            <a:endParaRPr lang="zh-CN" altLang="zh-CN" sz="2000" b="1" kern="100" dirty="0" smtClean="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b="1" kern="100" dirty="0" smtClean="0">
                <a:solidFill>
                  <a:srgbClr val="FF0000"/>
                </a:solidFill>
                <a:latin typeface="Times New Roman" panose="02020603050405020304" pitchFamily="18" charset="0"/>
                <a:ea typeface="楷体_GB2312"/>
                <a:cs typeface="Times New Roman" panose="02020603050405020304" pitchFamily="18" charset="0"/>
              </a:rPr>
              <a:t>孙权：</a:t>
            </a:r>
            <a:r>
              <a:rPr lang="zh-CN" altLang="zh-CN" b="1" kern="100" dirty="0" smtClean="0">
                <a:latin typeface="Times New Roman" panose="02020603050405020304" pitchFamily="18" charset="0"/>
                <a:ea typeface="楷体_GB2312"/>
                <a:cs typeface="Times New Roman" panose="02020603050405020304" pitchFamily="18" charset="0"/>
              </a:rPr>
              <a:t>豁达、大度</a:t>
            </a:r>
            <a:r>
              <a:rPr lang="zh-CN" altLang="zh-CN" b="1" kern="100" dirty="0" smtClean="0">
                <a:latin typeface="宋体" panose="02010600030101010101" pitchFamily="2" charset="-122"/>
                <a:ea typeface="楷体_GB2312"/>
                <a:cs typeface="楷体_GB2312"/>
              </a:rPr>
              <a:t>，</a:t>
            </a:r>
            <a:r>
              <a:rPr lang="zh-CN" altLang="zh-CN" b="1" kern="100" dirty="0" smtClean="0">
                <a:latin typeface="Times New Roman" panose="02020603050405020304" pitchFamily="18" charset="0"/>
                <a:ea typeface="楷体_GB2312"/>
                <a:cs typeface="Times New Roman" panose="02020603050405020304" pitchFamily="18" charset="0"/>
              </a:rPr>
              <a:t>待人坦诚、平易</a:t>
            </a:r>
            <a:r>
              <a:rPr lang="zh-CN" altLang="zh-CN" b="1" kern="100" dirty="0" smtClean="0">
                <a:latin typeface="宋体" panose="02010600030101010101" pitchFamily="2" charset="-122"/>
                <a:ea typeface="楷体_GB2312"/>
                <a:cs typeface="楷体_GB2312"/>
              </a:rPr>
              <a:t>，</a:t>
            </a:r>
            <a:r>
              <a:rPr lang="zh-CN" altLang="zh-CN" b="1" kern="100" dirty="0" smtClean="0">
                <a:latin typeface="Times New Roman" panose="02020603050405020304" pitchFamily="18" charset="0"/>
                <a:ea typeface="楷体_GB2312"/>
                <a:cs typeface="Times New Roman" panose="02020603050405020304" pitchFamily="18" charset="0"/>
              </a:rPr>
              <a:t>有幽默感的一位明君；关心部下</a:t>
            </a:r>
            <a:r>
              <a:rPr lang="zh-CN" altLang="zh-CN" b="1" kern="100" dirty="0" smtClean="0">
                <a:latin typeface="宋体" panose="02010600030101010101" pitchFamily="2" charset="-122"/>
                <a:ea typeface="楷体_GB2312"/>
                <a:cs typeface="楷体_GB2312"/>
              </a:rPr>
              <a:t>，</a:t>
            </a:r>
            <a:r>
              <a:rPr lang="zh-CN" altLang="zh-CN" b="1" kern="100" dirty="0" smtClean="0">
                <a:latin typeface="Times New Roman" panose="02020603050405020304" pitchFamily="18" charset="0"/>
                <a:ea typeface="楷体_GB2312"/>
                <a:cs typeface="Times New Roman" panose="02020603050405020304" pitchFamily="18" charset="0"/>
              </a:rPr>
              <a:t>对部下要求严格</a:t>
            </a:r>
            <a:r>
              <a:rPr lang="zh-CN" altLang="zh-CN" b="1" kern="100" dirty="0" smtClean="0">
                <a:latin typeface="宋体" panose="02010600030101010101" pitchFamily="2" charset="-122"/>
                <a:ea typeface="楷体_GB2312"/>
                <a:cs typeface="楷体_GB2312"/>
              </a:rPr>
              <a:t>，</a:t>
            </a:r>
            <a:r>
              <a:rPr lang="zh-CN" altLang="zh-CN" b="1" kern="100" dirty="0" smtClean="0">
                <a:latin typeface="Times New Roman" panose="02020603050405020304" pitchFamily="18" charset="0"/>
                <a:ea typeface="楷体_GB2312"/>
                <a:cs typeface="Times New Roman" panose="02020603050405020304" pitchFamily="18" charset="0"/>
              </a:rPr>
              <a:t>善劝。</a:t>
            </a:r>
            <a:endParaRPr lang="zh-CN" altLang="zh-CN" sz="2000" b="1" kern="100" dirty="0" smtClean="0">
              <a:latin typeface="宋体" panose="02010600030101010101" pitchFamily="2" charset="-122"/>
              <a:cs typeface="Courier New" panose="02070309020205020404" pitchFamily="49" charset="0"/>
            </a:endParaRPr>
          </a:p>
          <a:p>
            <a:pPr indent="152400" algn="just">
              <a:spcAft>
                <a:spcPts val="0"/>
              </a:spcAft>
            </a:pPr>
            <a:r>
              <a:rPr lang="zh-CN" altLang="zh-CN" b="1" kern="100" dirty="0" smtClean="0">
                <a:solidFill>
                  <a:srgbClr val="FF0000"/>
                </a:solidFill>
                <a:latin typeface="Times New Roman" panose="02020603050405020304" pitchFamily="18" charset="0"/>
                <a:ea typeface="楷体_GB2312"/>
                <a:cs typeface="Times New Roman" panose="02020603050405020304" pitchFamily="18" charset="0"/>
              </a:rPr>
              <a:t>吕蒙：</a:t>
            </a:r>
            <a:r>
              <a:rPr lang="zh-CN" altLang="zh-CN" b="1" kern="100" dirty="0" smtClean="0">
                <a:latin typeface="Times New Roman" panose="02020603050405020304" pitchFamily="18" charset="0"/>
                <a:ea typeface="楷体_GB2312"/>
                <a:cs typeface="Times New Roman" panose="02020603050405020304" pitchFamily="18" charset="0"/>
              </a:rPr>
              <a:t>乐于接受劝告</a:t>
            </a:r>
            <a:r>
              <a:rPr lang="zh-CN" altLang="zh-CN" b="1" kern="100" dirty="0" smtClean="0">
                <a:latin typeface="宋体" panose="02010600030101010101" pitchFamily="2" charset="-122"/>
                <a:ea typeface="楷体_GB2312"/>
                <a:cs typeface="楷体_GB2312"/>
              </a:rPr>
              <a:t>，</a:t>
            </a:r>
            <a:r>
              <a:rPr lang="zh-CN" altLang="zh-CN" b="1" kern="100" dirty="0" smtClean="0">
                <a:latin typeface="Times New Roman" panose="02020603050405020304" pitchFamily="18" charset="0"/>
                <a:ea typeface="楷体_GB2312"/>
                <a:cs typeface="Times New Roman" panose="02020603050405020304" pitchFamily="18" charset="0"/>
              </a:rPr>
              <a:t>勤奋好学；机敏精干、虎虎有生气的将才。</a:t>
            </a:r>
            <a:endParaRPr lang="zh-CN" altLang="zh-CN" sz="2000" b="1" kern="100" dirty="0" smtClean="0">
              <a:latin typeface="宋体" panose="02010600030101010101" pitchFamily="2" charset="-122"/>
              <a:cs typeface="Courier New" panose="02070309020205020404" pitchFamily="49" charset="0"/>
            </a:endParaRPr>
          </a:p>
          <a:p>
            <a:pPr indent="152400" algn="just">
              <a:spcAft>
                <a:spcPts val="0"/>
              </a:spcAft>
            </a:pPr>
            <a:r>
              <a:rPr lang="zh-CN" altLang="zh-CN" b="1" kern="100" dirty="0" smtClean="0">
                <a:solidFill>
                  <a:srgbClr val="FF0000"/>
                </a:solidFill>
                <a:latin typeface="Times New Roman" panose="02020603050405020304" pitchFamily="18" charset="0"/>
                <a:ea typeface="楷体_GB2312"/>
                <a:cs typeface="Times New Roman" panose="02020603050405020304" pitchFamily="18" charset="0"/>
              </a:rPr>
              <a:t>鲁肃：</a:t>
            </a:r>
            <a:r>
              <a:rPr lang="zh-CN" altLang="zh-CN" b="1" kern="100" dirty="0" smtClean="0">
                <a:latin typeface="Times New Roman" panose="02020603050405020304" pitchFamily="18" charset="0"/>
                <a:ea typeface="楷体_GB2312"/>
                <a:cs typeface="Times New Roman" panose="02020603050405020304" pitchFamily="18" charset="0"/>
              </a:rPr>
              <a:t>直爽、敬才、爱才；忠厚的长者。</a:t>
            </a:r>
            <a:endParaRPr lang="zh-CN" altLang="zh-CN" sz="2000" b="1" kern="100" dirty="0" smtClean="0">
              <a:latin typeface="宋体" panose="02010600030101010101" pitchFamily="2" charset="-122"/>
              <a:cs typeface="Courier New" panose="02070309020205020404" pitchFamily="49" charset="0"/>
            </a:endParaRPr>
          </a:p>
          <a:p>
            <a:pPr algn="just">
              <a:spcAft>
                <a:spcPts val="0"/>
              </a:spcAft>
            </a:pPr>
            <a:r>
              <a:rPr lang="en-US" altLang="zh-CN" b="1" kern="100" dirty="0" smtClean="0">
                <a:solidFill>
                  <a:srgbClr val="0000FF"/>
                </a:solidFill>
                <a:latin typeface="Times New Roman" panose="02020603050405020304" pitchFamily="18" charset="0"/>
                <a:cs typeface="Courier New" panose="02070309020205020404" pitchFamily="49" charset="0"/>
              </a:rPr>
              <a:t>10</a:t>
            </a:r>
            <a:r>
              <a:rPr lang="zh-CN" altLang="zh-CN" b="1" kern="100" dirty="0" smtClean="0">
                <a:solidFill>
                  <a:srgbClr val="0000FF"/>
                </a:solidFill>
                <a:latin typeface="Times New Roman" panose="02020603050405020304" pitchFamily="18" charset="0"/>
                <a:cs typeface="Times New Roman" panose="02020603050405020304" pitchFamily="18" charset="0"/>
              </a:rPr>
              <a:t>．找出鲁肃赞扬吕蒙的语句，并指出这里是什么描写。其作用是什么？</a:t>
            </a:r>
            <a:endParaRPr lang="zh-CN" altLang="zh-CN" sz="2000" b="1" kern="100" dirty="0" smtClean="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smtClean="0">
                <a:latin typeface="宋体" panose="02010600030101010101" pitchFamily="2" charset="-122"/>
                <a:cs typeface="Times New Roman" panose="02020603050405020304" pitchFamily="18" charset="0"/>
              </a:rPr>
              <a:t>“</a:t>
            </a:r>
            <a:r>
              <a:rPr lang="zh-CN" altLang="zh-CN" b="1" u="sng" kern="100" dirty="0" smtClean="0">
                <a:latin typeface="Times New Roman" panose="02020603050405020304" pitchFamily="18" charset="0"/>
                <a:ea typeface="楷体_GB2312"/>
                <a:cs typeface="Times New Roman" panose="02020603050405020304" pitchFamily="18" charset="0"/>
              </a:rPr>
              <a:t>卿今者才略</a:t>
            </a:r>
            <a:r>
              <a:rPr lang="zh-CN" altLang="zh-CN" b="1" u="sng" kern="100" dirty="0" smtClean="0">
                <a:latin typeface="宋体" panose="02010600030101010101" pitchFamily="2" charset="-122"/>
                <a:ea typeface="楷体_GB2312"/>
                <a:cs typeface="楷体_GB2312"/>
              </a:rPr>
              <a:t>，</a:t>
            </a:r>
            <a:r>
              <a:rPr lang="zh-CN" altLang="zh-CN" b="1" u="sng" kern="100" dirty="0" smtClean="0">
                <a:latin typeface="Times New Roman" panose="02020603050405020304" pitchFamily="18" charset="0"/>
                <a:ea typeface="楷体_GB2312"/>
                <a:cs typeface="Times New Roman" panose="02020603050405020304" pitchFamily="18" charset="0"/>
              </a:rPr>
              <a:t>非复吴下阿蒙！</a:t>
            </a:r>
            <a:r>
              <a:rPr lang="en-US" altLang="zh-CN" b="1" u="sng" kern="100" dirty="0" smtClean="0">
                <a:latin typeface="宋体" panose="02010600030101010101" pitchFamily="2" charset="-122"/>
                <a:cs typeface="Times New Roman" panose="02020603050405020304" pitchFamily="18" charset="0"/>
              </a:rPr>
              <a:t>”</a:t>
            </a:r>
            <a:r>
              <a:rPr lang="zh-CN" altLang="zh-CN" b="1" u="sng" kern="100" dirty="0" smtClean="0">
                <a:latin typeface="Times New Roman" panose="02020603050405020304" pitchFamily="18" charset="0"/>
                <a:ea typeface="楷体_GB2312"/>
                <a:cs typeface="Times New Roman" panose="02020603050405020304" pitchFamily="18" charset="0"/>
              </a:rPr>
              <a:t>这里是侧面描写。</a:t>
            </a:r>
            <a:r>
              <a:rPr lang="en-US" altLang="zh-CN" b="1" kern="100" dirty="0" smtClean="0">
                <a:latin typeface="Times New Roman" panose="02020603050405020304" pitchFamily="18" charset="0"/>
                <a:ea typeface="楷体_GB2312"/>
                <a:cs typeface="Courier New" panose="02070309020205020404" pitchFamily="49" charset="0"/>
              </a:rPr>
              <a:t>__</a:t>
            </a:r>
            <a:r>
              <a:rPr lang="zh-CN" altLang="zh-CN" b="1" u="sng" kern="100" dirty="0" smtClean="0">
                <a:latin typeface="Times New Roman" panose="02020603050405020304" pitchFamily="18" charset="0"/>
                <a:ea typeface="楷体_GB2312"/>
                <a:cs typeface="Times New Roman" panose="02020603050405020304" pitchFamily="18" charset="0"/>
              </a:rPr>
              <a:t>作用：突出表现吕蒙学有所成。</a:t>
            </a:r>
            <a:endParaRPr lang="zh-CN" altLang="zh-CN" sz="2000" b="1" kern="100" dirty="0" smtClean="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11</a:t>
            </a:r>
            <a:r>
              <a:rPr lang="zh-CN" altLang="zh-CN" b="1" kern="100" dirty="0">
                <a:solidFill>
                  <a:srgbClr val="0000FF"/>
                </a:solidFill>
                <a:latin typeface="Times New Roman" panose="02020603050405020304" pitchFamily="18" charset="0"/>
                <a:cs typeface="Times New Roman" panose="02020603050405020304" pitchFamily="18" charset="0"/>
              </a:rPr>
              <a:t>．孙权的哪些主张和行动值得我们重视和效仿？</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smtClean="0">
                <a:latin typeface="Times New Roman" panose="02020603050405020304" pitchFamily="18" charset="0"/>
                <a:ea typeface="楷体_GB2312"/>
                <a:cs typeface="Times New Roman" panose="02020603050405020304" pitchFamily="18" charset="0"/>
              </a:rPr>
              <a:t>孙权认为广泛地学习很有益处</a:t>
            </a:r>
            <a:r>
              <a:rPr lang="zh-CN" altLang="zh-CN" b="1" u="sng" kern="100" dirty="0" smtClean="0">
                <a:latin typeface="宋体" panose="02010600030101010101" pitchFamily="2" charset="-122"/>
                <a:ea typeface="楷体_GB2312"/>
                <a:cs typeface="楷体_GB2312"/>
              </a:rPr>
              <a:t>，</a:t>
            </a:r>
            <a:r>
              <a:rPr lang="zh-CN" altLang="zh-CN" b="1" u="sng" kern="100" dirty="0" smtClean="0">
                <a:latin typeface="Times New Roman" panose="02020603050405020304" pitchFamily="18" charset="0"/>
                <a:ea typeface="楷体_GB2312"/>
                <a:cs typeface="Times New Roman" panose="02020603050405020304" pitchFamily="18" charset="0"/>
              </a:rPr>
              <a:t>不能因为事务多、时间少就不学习。</a:t>
            </a:r>
            <a:endParaRPr lang="zh-CN" altLang="zh-CN" sz="2000" b="1" kern="100" dirty="0" smtClean="0">
              <a:latin typeface="宋体" panose="02010600030101010101" pitchFamily="2" charset="-122"/>
              <a:cs typeface="Courier New" panose="02070309020205020404" pitchFamily="49" charset="0"/>
            </a:endParaRPr>
          </a:p>
          <a:p>
            <a:pPr marL="0" indent="0" algn="just">
              <a:spcAft>
                <a:spcPts val="0"/>
              </a:spcAft>
              <a:buNone/>
            </a:pPr>
            <a:endParaRPr lang="zh-CN" altLang="zh-CN" sz="2000" b="1" kern="100" dirty="0" smtClean="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2829" y="1027956"/>
            <a:ext cx="11000362" cy="5830043"/>
          </a:xfrm>
        </p:spPr>
        <p:txBody>
          <a:bodyPr>
            <a:normAutofit/>
          </a:bodyPr>
          <a:lstStyle/>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12</a:t>
            </a:r>
            <a:r>
              <a:rPr lang="zh-CN" altLang="zh-CN" b="1" kern="100" dirty="0">
                <a:solidFill>
                  <a:srgbClr val="0000FF"/>
                </a:solidFill>
                <a:latin typeface="Times New Roman" panose="02020603050405020304" pitchFamily="18" charset="0"/>
                <a:cs typeface="Times New Roman" panose="02020603050405020304" pitchFamily="18" charset="0"/>
              </a:rPr>
              <a:t>．鲁肃为什么与吕蒙</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结友</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2286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文章以</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肃遂</a:t>
            </a:r>
            <a:r>
              <a:rPr lang="zh-CN" altLang="zh-CN" b="1" kern="100" dirty="0">
                <a:latin typeface="Times New Roman" panose="02020603050405020304" pitchFamily="18" charset="0"/>
                <a:ea typeface="楷体_GB2312"/>
                <a:cs typeface="Times New Roman" panose="02020603050405020304" pitchFamily="18" charset="0"/>
              </a:rPr>
              <a:t>拜蒙母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结友</a:t>
            </a:r>
            <a:r>
              <a:rPr lang="zh-CN" altLang="zh-CN" b="1" u="sng" kern="100" dirty="0">
                <a:latin typeface="Times New Roman" panose="02020603050405020304" pitchFamily="18" charset="0"/>
                <a:ea typeface="楷体_GB2312"/>
                <a:cs typeface="Times New Roman" panose="02020603050405020304" pitchFamily="18" charset="0"/>
              </a:rPr>
              <a:t>而别</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结尾。鲁肃之所以主动与吕蒙</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结友</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是因为鲁肃为吕蒙的才略所折服而愿与之深交</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表明鲁肃敬才、爱才</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二人志同道合。这最后的一笔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是鲁肃</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与蒙论议</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的余韵</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进一步从侧面表现了吕蒙才略的惊人长进。</a:t>
            </a:r>
            <a:endParaRPr lang="zh-CN" altLang="zh-CN" sz="2000" b="1" kern="100" dirty="0">
              <a:latin typeface="宋体" panose="02010600030101010101" pitchFamily="2" charset="-122"/>
              <a:cs typeface="Courier New" panose="02070309020205020404" pitchFamily="49" charset="0"/>
            </a:endParaRPr>
          </a:p>
          <a:p>
            <a:pPr marL="0" indent="0" algn="just">
              <a:spcAft>
                <a:spcPts val="0"/>
              </a:spcAft>
              <a:buNone/>
            </a:pPr>
            <a:r>
              <a:rPr lang="en-US" altLang="zh-CN" b="1" kern="100" dirty="0" smtClean="0">
                <a:solidFill>
                  <a:srgbClr val="0000FF"/>
                </a:solidFill>
                <a:latin typeface="Times New Roman" panose="02020603050405020304" pitchFamily="18" charset="0"/>
                <a:cs typeface="Courier New" panose="02070309020205020404" pitchFamily="49" charset="0"/>
              </a:rPr>
              <a:t>13</a:t>
            </a:r>
            <a:r>
              <a:rPr lang="zh-CN" altLang="zh-CN" b="1" kern="100" dirty="0">
                <a:solidFill>
                  <a:srgbClr val="0000FF"/>
                </a:solidFill>
                <a:latin typeface="Times New Roman" panose="02020603050405020304" pitchFamily="18" charset="0"/>
                <a:cs typeface="Times New Roman" panose="02020603050405020304" pitchFamily="18" charset="0"/>
              </a:rPr>
              <a:t>．表明吕蒙自己治学的毅力和自信心的语句是哪句？</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蒙曰：</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士别三日</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即更刮目相待</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大兄何见事之晚乎！</a:t>
            </a:r>
            <a:r>
              <a:rPr lang="en-US" altLang="zh-CN" b="1" u="sng" kern="100" dirty="0">
                <a:latin typeface="宋体" panose="02010600030101010101" pitchFamily="2"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marL="152400" indent="-1524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14</a:t>
            </a:r>
            <a:r>
              <a:rPr lang="zh-CN" altLang="zh-CN" b="1" kern="100" dirty="0">
                <a:solidFill>
                  <a:srgbClr val="0000FF"/>
                </a:solidFill>
                <a:latin typeface="Times New Roman" panose="02020603050405020304" pitchFamily="18" charset="0"/>
                <a:cs typeface="Times New Roman" panose="02020603050405020304" pitchFamily="18" charset="0"/>
              </a:rPr>
              <a:t>．这篇短文省略了一部分内容，你知道是什么吗？结合我们已掌握的写作知识，谈谈这样写的好处。</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省略的内容：吕蒙的学习过程。</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好处：这一部分与中心内容无关</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可以省略</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这样既节省笔墨</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又给读者留下想象的空间</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达到一箭双雕的效果</a:t>
            </a:r>
            <a:r>
              <a:rPr lang="zh-CN" altLang="zh-CN" b="1" u="sng"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7421" y="188508"/>
            <a:ext cx="9144000" cy="2387600"/>
          </a:xfrm>
        </p:spPr>
        <p:txBody>
          <a:bodyPr/>
          <a:lstStyle/>
          <a:p>
            <a:r>
              <a:rPr lang="zh-CN" altLang="en-US" b="1" dirty="0" smtClean="0">
                <a:solidFill>
                  <a:srgbClr val="FF0000"/>
                </a:solidFill>
              </a:rPr>
              <a:t>            第一单元梳理</a:t>
            </a:r>
            <a:endParaRPr lang="zh-CN" altLang="en-US" b="1" dirty="0">
              <a:solidFill>
                <a:srgbClr val="FF0000"/>
              </a:solidFill>
            </a:endParaRPr>
          </a:p>
        </p:txBody>
      </p:sp>
      <p:sp>
        <p:nvSpPr>
          <p:cNvPr id="3" name="副标题 2"/>
          <p:cNvSpPr>
            <a:spLocks noGrp="1"/>
          </p:cNvSpPr>
          <p:nvPr>
            <p:ph type="subTitle"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3920" y="959863"/>
            <a:ext cx="11486744" cy="6005141"/>
          </a:xfrm>
        </p:spPr>
        <p:txBody>
          <a:bodyPr/>
          <a:lstStyle/>
          <a:p>
            <a:pPr algn="ctr">
              <a:spcAft>
                <a:spcPts val="0"/>
              </a:spcAft>
            </a:pPr>
            <a:r>
              <a:rPr lang="zh-CN" altLang="zh-CN" sz="4000" b="1" dirty="0">
                <a:solidFill>
                  <a:srgbClr val="FF0000"/>
                </a:solidFill>
                <a:latin typeface="Times New Roman" panose="02020603050405020304" pitchFamily="18" charset="0"/>
              </a:rPr>
              <a:t>第二单元梳理</a:t>
            </a:r>
            <a:endParaRPr lang="zh-CN" altLang="zh-CN" sz="4000" b="1" dirty="0">
              <a:solidFill>
                <a:srgbClr val="FF0000"/>
              </a:solidFill>
              <a:latin typeface="宋体" panose="02010600030101010101" pitchFamily="2" charset="-122"/>
            </a:endParaRPr>
          </a:p>
          <a:p>
            <a:pPr algn="just">
              <a:spcAft>
                <a:spcPts val="0"/>
              </a:spcAft>
            </a:pPr>
            <a:endParaRPr lang="en-US" altLang="zh-CN" kern="10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Aft>
                <a:spcPts val="0"/>
              </a:spcAft>
            </a:pPr>
            <a:r>
              <a:rPr lang="zh-CN" altLang="zh-CN"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、课文内容梳理</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lnSpc>
                <a:spcPct val="15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黄河颂》是著名音乐作品《黄河大合唱》第二乐章的歌词，同时也可当作一首反映抗日救亡主题的现代诗来读。这首诗以热烈的颂歌形式塑造黄河的形象，语言和抒情方式浅显易懂，情绪慷慨激昂，是七年级学生接受诗歌教育、领略新诗艺术的好材料。</a:t>
            </a:r>
            <a:endParaRPr lang="zh-CN" altLang="zh-CN" sz="2000" b="1" kern="100" dirty="0">
              <a:solidFill>
                <a:srgbClr val="0000FF"/>
              </a:solidFill>
              <a:latin typeface="宋体" panose="02010600030101010101" pitchFamily="2" charset="-122"/>
              <a:cs typeface="Courier New" panose="02070309020205020404" pitchFamily="49"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47928" y="1008502"/>
            <a:ext cx="10515600" cy="4351338"/>
          </a:xfrm>
        </p:spPr>
        <p:txBody>
          <a:bodyPr>
            <a:normAutofit/>
          </a:bodyPr>
          <a:lstStyle/>
          <a:p>
            <a:pPr>
              <a:lnSpc>
                <a:spcPct val="150000"/>
              </a:lnSpc>
            </a:pPr>
            <a:r>
              <a:rPr lang="zh-CN" altLang="zh-CN" sz="3200" b="1" dirty="0">
                <a:solidFill>
                  <a:srgbClr val="FF0000"/>
                </a:solidFill>
                <a:latin typeface="Times New Roman" panose="02020603050405020304" pitchFamily="18" charset="0"/>
                <a:cs typeface="Times New Roman" panose="02020603050405020304" pitchFamily="18" charset="0"/>
              </a:rPr>
              <a:t>《最后一课》</a:t>
            </a:r>
            <a:r>
              <a:rPr lang="zh-CN" altLang="zh-CN" sz="3200" b="1" dirty="0">
                <a:solidFill>
                  <a:srgbClr val="0000FF"/>
                </a:solidFill>
                <a:latin typeface="Times New Roman" panose="02020603050405020304" pitchFamily="18" charset="0"/>
                <a:cs typeface="Times New Roman" panose="02020603050405020304" pitchFamily="18" charset="0"/>
              </a:rPr>
              <a:t>是短篇小说。文章通过小弗郎士的视角写最后一堂法语课的情形，把一个重大历史事件</a:t>
            </a:r>
            <a:r>
              <a:rPr lang="en-US" altLang="zh-CN" sz="3200" b="1" dirty="0">
                <a:solidFill>
                  <a:srgbClr val="0000FF"/>
                </a:solidFill>
                <a:latin typeface="Times New Roman" panose="02020603050405020304" pitchFamily="18" charset="0"/>
              </a:rPr>
              <a:t>(</a:t>
            </a:r>
            <a:r>
              <a:rPr lang="zh-CN" altLang="zh-CN" sz="3200" b="1" dirty="0">
                <a:solidFill>
                  <a:srgbClr val="0000FF"/>
                </a:solidFill>
                <a:latin typeface="Times New Roman" panose="02020603050405020304" pitchFamily="18" charset="0"/>
                <a:cs typeface="Times New Roman" panose="02020603050405020304" pitchFamily="18" charset="0"/>
              </a:rPr>
              <a:t>普法战争</a:t>
            </a:r>
            <a:r>
              <a:rPr lang="en-US" altLang="zh-CN" sz="3200" b="1" dirty="0">
                <a:solidFill>
                  <a:srgbClr val="0000FF"/>
                </a:solidFill>
                <a:latin typeface="Times New Roman" panose="02020603050405020304" pitchFamily="18" charset="0"/>
              </a:rPr>
              <a:t>)</a:t>
            </a:r>
            <a:r>
              <a:rPr lang="zh-CN" altLang="zh-CN" sz="3200" b="1" dirty="0">
                <a:solidFill>
                  <a:srgbClr val="0000FF"/>
                </a:solidFill>
                <a:latin typeface="Times New Roman" panose="02020603050405020304" pitchFamily="18" charset="0"/>
                <a:cs typeface="Times New Roman" panose="02020603050405020304" pitchFamily="18" charset="0"/>
              </a:rPr>
              <a:t>产生的悲剧性后果通过日常生活的一角揭示出来，以小见大，具有强烈的艺术力量和深刻的思想意义。这篇课文历来深受师生欢迎。</a:t>
            </a:r>
            <a:endParaRPr lang="zh-CN" altLang="en-US" sz="3200" b="1" dirty="0">
              <a:solidFill>
                <a:srgbClr val="0000FF"/>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2829" y="1076595"/>
            <a:ext cx="10515600" cy="4351338"/>
          </a:xfrm>
        </p:spPr>
        <p:txBody>
          <a:bodyPr>
            <a:normAutofit/>
          </a:bodyPr>
          <a:lstStyle/>
          <a:p>
            <a:pPr>
              <a:lnSpc>
                <a:spcPct val="150000"/>
              </a:lnSpc>
            </a:pPr>
            <a:r>
              <a:rPr lang="zh-CN" altLang="zh-CN" sz="3600" b="1" dirty="0">
                <a:solidFill>
                  <a:srgbClr val="FF0000"/>
                </a:solidFill>
                <a:latin typeface="Times New Roman" panose="02020603050405020304" pitchFamily="18" charset="0"/>
                <a:cs typeface="Times New Roman" panose="02020603050405020304" pitchFamily="18" charset="0"/>
              </a:rPr>
              <a:t>《土地的誓言》</a:t>
            </a:r>
            <a:r>
              <a:rPr lang="zh-CN" altLang="zh-CN" sz="3600" b="1" dirty="0">
                <a:solidFill>
                  <a:srgbClr val="0000FF"/>
                </a:solidFill>
                <a:latin typeface="Times New Roman" panose="02020603050405020304" pitchFamily="18" charset="0"/>
                <a:cs typeface="Times New Roman" panose="02020603050405020304" pitchFamily="18" charset="0"/>
              </a:rPr>
              <a:t>是作家端木蕻良在</a:t>
            </a:r>
            <a:r>
              <a:rPr lang="en-US" altLang="zh-CN" sz="3600" b="1" dirty="0">
                <a:solidFill>
                  <a:srgbClr val="0000FF"/>
                </a:solidFill>
                <a:latin typeface="Times New Roman" panose="02020603050405020304" pitchFamily="18" charset="0"/>
              </a:rPr>
              <a:t>20</a:t>
            </a:r>
            <a:r>
              <a:rPr lang="zh-CN" altLang="zh-CN" sz="3600" b="1" dirty="0">
                <a:solidFill>
                  <a:srgbClr val="0000FF"/>
                </a:solidFill>
                <a:latin typeface="Times New Roman" panose="02020603050405020304" pitchFamily="18" charset="0"/>
                <a:cs typeface="Times New Roman" panose="02020603050405020304" pitchFamily="18" charset="0"/>
              </a:rPr>
              <a:t>世纪</a:t>
            </a:r>
            <a:r>
              <a:rPr lang="en-US" altLang="zh-CN" sz="3600" b="1" dirty="0">
                <a:solidFill>
                  <a:srgbClr val="0000FF"/>
                </a:solidFill>
                <a:latin typeface="Times New Roman" panose="02020603050405020304" pitchFamily="18" charset="0"/>
              </a:rPr>
              <a:t>40</a:t>
            </a:r>
            <a:r>
              <a:rPr lang="zh-CN" altLang="zh-CN" sz="3600" b="1" dirty="0">
                <a:solidFill>
                  <a:srgbClr val="0000FF"/>
                </a:solidFill>
                <a:latin typeface="Times New Roman" panose="02020603050405020304" pitchFamily="18" charset="0"/>
                <a:cs typeface="Times New Roman" panose="02020603050405020304" pitchFamily="18" charset="0"/>
              </a:rPr>
              <a:t>年代写于“九一八”事变十周年的一篇散文，作者对沦丧故土的怀念不是抽象直白地抒情，而是通过对大量景、物的生动描写，抒发了作者对沦亡国土强烈的思念之情。</a:t>
            </a:r>
            <a:endParaRPr lang="zh-CN" altLang="en-US" sz="3600" b="1" dirty="0">
              <a:solidFill>
                <a:srgbClr val="0000FF"/>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indent="304800" algn="just">
              <a:spcAft>
                <a:spcPts val="0"/>
              </a:spcAft>
            </a:pPr>
            <a:r>
              <a:rPr lang="zh-CN" altLang="zh-CN" sz="3600" b="1" kern="100" dirty="0">
                <a:solidFill>
                  <a:srgbClr val="FF0000"/>
                </a:solidFill>
                <a:latin typeface="Times New Roman" panose="02020603050405020304" pitchFamily="18" charset="0"/>
                <a:cs typeface="Times New Roman" panose="02020603050405020304" pitchFamily="18" charset="0"/>
              </a:rPr>
              <a:t>《木兰诗》</a:t>
            </a:r>
            <a:r>
              <a:rPr lang="zh-CN" altLang="zh-CN" sz="3600" b="1" kern="100" dirty="0">
                <a:solidFill>
                  <a:srgbClr val="0000FF"/>
                </a:solidFill>
                <a:latin typeface="Times New Roman" panose="02020603050405020304" pitchFamily="18" charset="0"/>
                <a:cs typeface="Times New Roman" panose="02020603050405020304" pitchFamily="18" charset="0"/>
              </a:rPr>
              <a:t>是乐府民歌中流传最广的名篇之一，诗歌塑造了一位我国古代北方勤劳、孝顺、勇敢、朴实的劳动妇女形象。主人公木兰的传奇性故事在中国几乎家喻户晓，在历史的演进过程中，诗歌还被改编成戏剧、电影、电视等不同的艺术形式，广受欢迎。</a:t>
            </a:r>
            <a:endParaRPr lang="zh-CN" altLang="zh-CN" sz="3600" b="1" kern="100" dirty="0">
              <a:solidFill>
                <a:srgbClr val="0000FF"/>
              </a:solidFill>
              <a:latin typeface="宋体" panose="02010600030101010101" pitchFamily="2" charset="-122"/>
              <a:cs typeface="Courier New" panose="02070309020205020404" pitchFamily="49" charset="0"/>
            </a:endParaRPr>
          </a:p>
          <a:p>
            <a:endParaRPr lang="zh-CN" altLang="en-US" sz="3600" b="1" dirty="0">
              <a:solidFill>
                <a:srgbClr val="0000FF"/>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919" y="0"/>
            <a:ext cx="11939081" cy="6858000"/>
          </a:xfrm>
        </p:spPr>
        <p:txBody>
          <a:bodyPr>
            <a:normAutofit fontScale="92500" lnSpcReduction="10000"/>
          </a:bodyPr>
          <a:lstStyle/>
          <a:p>
            <a:pPr algn="just">
              <a:spcAft>
                <a:spcPts val="0"/>
              </a:spcAft>
            </a:pPr>
            <a:r>
              <a:rPr lang="zh-CN" altLang="zh-CN" sz="58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二、单元字词汇总</a:t>
            </a:r>
            <a:endParaRPr lang="zh-CN" altLang="zh-CN" sz="58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5</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黄河颂</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烽</a:t>
            </a:r>
            <a:r>
              <a:rPr lang="en-US" altLang="zh-CN" b="1" kern="100" dirty="0" err="1">
                <a:latin typeface="Times New Roman" panose="02020603050405020304" pitchFamily="18" charset="0"/>
                <a:cs typeface="Courier New" panose="02070309020205020404" pitchFamily="49" charset="0"/>
              </a:rPr>
              <a:t>fēng</a:t>
            </a:r>
            <a:r>
              <a:rPr lang="zh-CN" altLang="zh-CN" b="1" kern="100" dirty="0">
                <a:latin typeface="Times New Roman" panose="02020603050405020304" pitchFamily="18" charset="0"/>
                <a:cs typeface="Times New Roman" panose="02020603050405020304" pitchFamily="18" charset="0"/>
              </a:rPr>
              <a:t>火：古时边防报警点的烟火，也用来比喻战火或战争。</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气魄</a:t>
            </a:r>
            <a:r>
              <a:rPr lang="en-US" altLang="zh-CN" b="1" kern="100" dirty="0" err="1">
                <a:latin typeface="Times New Roman" panose="02020603050405020304" pitchFamily="18" charset="0"/>
                <a:cs typeface="Courier New" panose="02070309020205020404" pitchFamily="49" charset="0"/>
              </a:rPr>
              <a:t>pò</a:t>
            </a:r>
            <a:r>
              <a:rPr lang="zh-CN" altLang="zh-CN" b="1" kern="100" dirty="0">
                <a:latin typeface="Times New Roman" panose="02020603050405020304" pitchFamily="18" charset="0"/>
                <a:cs typeface="Times New Roman" panose="02020603050405020304" pitchFamily="18" charset="0"/>
              </a:rPr>
              <a:t>：魄力；气势。</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体魄：体格和精力。</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巅：山顶。</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澎</a:t>
            </a:r>
            <a:r>
              <a:rPr lang="en-US" altLang="zh-CN" b="1" kern="100" dirty="0" err="1">
                <a:latin typeface="Times New Roman" panose="02020603050405020304" pitchFamily="18" charset="0"/>
                <a:cs typeface="Courier New" panose="02070309020205020404" pitchFamily="49" charset="0"/>
              </a:rPr>
              <a:t>péng</a:t>
            </a:r>
            <a:r>
              <a:rPr lang="zh-CN" altLang="zh-CN" b="1" kern="100" dirty="0">
                <a:latin typeface="Times New Roman" panose="02020603050405020304" pitchFamily="18" charset="0"/>
                <a:cs typeface="Times New Roman" panose="02020603050405020304" pitchFamily="18" charset="0"/>
              </a:rPr>
              <a:t>湃</a:t>
            </a:r>
            <a:r>
              <a:rPr lang="en-US" altLang="zh-CN" b="1" kern="100" dirty="0" err="1">
                <a:latin typeface="Times New Roman" panose="02020603050405020304" pitchFamily="18" charset="0"/>
                <a:cs typeface="Courier New" panose="02070309020205020404" pitchFamily="49" charset="0"/>
              </a:rPr>
              <a:t>pài</a:t>
            </a:r>
            <a:r>
              <a:rPr lang="zh-CN" altLang="zh-CN" b="1" kern="100" dirty="0">
                <a:latin typeface="Times New Roman" panose="02020603050405020304" pitchFamily="18" charset="0"/>
                <a:cs typeface="Times New Roman" panose="02020603050405020304" pitchFamily="18" charset="0"/>
              </a:rPr>
              <a:t>：形容波浪互相撞击；比喻声势浩大，气势雄伟。</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掀起：揭起，往上涌起。</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宛转：文中是</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辗转</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的意思，指经过了很多地方。也作</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婉转</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狂澜</a:t>
            </a:r>
            <a:r>
              <a:rPr lang="en-US" altLang="zh-CN" b="1" kern="100" dirty="0" err="1">
                <a:latin typeface="Times New Roman" panose="02020603050405020304" pitchFamily="18" charset="0"/>
                <a:cs typeface="Courier New" panose="02070309020205020404" pitchFamily="49" charset="0"/>
              </a:rPr>
              <a:t>lán</a:t>
            </a:r>
            <a:r>
              <a:rPr lang="zh-CN" altLang="zh-CN" b="1" kern="100" dirty="0">
                <a:latin typeface="Times New Roman" panose="02020603050405020304" pitchFamily="18" charset="0"/>
                <a:cs typeface="Times New Roman" panose="02020603050405020304" pitchFamily="18" charset="0"/>
              </a:rPr>
              <a:t>：巨大的波浪，比喻动荡不定的局势或猛烈的潮流。</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谰　斓</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屏障：像屏风那样遮挡着的东西</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多指山岭、岛屿等</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哺</a:t>
            </a:r>
            <a:r>
              <a:rPr lang="en-US" altLang="zh-CN" b="1" kern="100" dirty="0" err="1">
                <a:latin typeface="Times New Roman" panose="02020603050405020304" pitchFamily="18" charset="0"/>
                <a:cs typeface="Courier New" panose="02070309020205020404" pitchFamily="49" charset="0"/>
              </a:rPr>
              <a:t>bǔ</a:t>
            </a:r>
            <a:r>
              <a:rPr lang="zh-CN" altLang="zh-CN" b="1" kern="100" dirty="0">
                <a:latin typeface="Times New Roman" panose="02020603050405020304" pitchFamily="18" charset="0"/>
                <a:cs typeface="Times New Roman" panose="02020603050405020304" pitchFamily="18" charset="0"/>
              </a:rPr>
              <a:t>育：喂养，培养。</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九曲连环：曲折，回环，多弯道。</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发扬滋</a:t>
            </a:r>
            <a:r>
              <a:rPr lang="en-US" altLang="zh-CN" b="1" kern="100" dirty="0" err="1">
                <a:latin typeface="Times New Roman" panose="02020603050405020304" pitchFamily="18" charset="0"/>
                <a:cs typeface="Courier New" panose="02070309020205020404" pitchFamily="49" charset="0"/>
              </a:rPr>
              <a:t>zī</a:t>
            </a:r>
            <a:r>
              <a:rPr lang="zh-CN" altLang="zh-CN" b="1" kern="100" dirty="0">
                <a:latin typeface="Times New Roman" panose="02020603050405020304" pitchFamily="18" charset="0"/>
                <a:cs typeface="Times New Roman" panose="02020603050405020304" pitchFamily="18" charset="0"/>
              </a:rPr>
              <a:t>长</a:t>
            </a:r>
            <a:r>
              <a:rPr lang="en-US" altLang="zh-CN" b="1" kern="100" dirty="0" err="1">
                <a:latin typeface="Times New Roman" panose="02020603050405020304" pitchFamily="18" charset="0"/>
                <a:cs typeface="Courier New" panose="02070309020205020404" pitchFamily="49" charset="0"/>
              </a:rPr>
              <a:t>zhǎng</a:t>
            </a:r>
            <a:endParaRPr lang="zh-CN" altLang="zh-CN" sz="2000" b="1" kern="100" dirty="0">
              <a:latin typeface="宋体" panose="02010600030101010101" pitchFamily="2" charset="-122"/>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additive="base">
                                        <p:cTn id="5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 calcmode="lin" valueType="num">
                                      <p:cBhvr additive="base">
                                        <p:cTn id="6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 calcmode="lin" valueType="num">
                                      <p:cBhvr additive="base">
                                        <p:cTn id="6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3" end="13"/>
                                            </p:txEl>
                                          </p:spTgt>
                                        </p:tgtEl>
                                        <p:attrNameLst>
                                          <p:attrName>style.visibility</p:attrName>
                                        </p:attrNameLst>
                                      </p:cBhvr>
                                      <p:to>
                                        <p:strVal val="visible"/>
                                      </p:to>
                                    </p:set>
                                    <p:anim calcmode="lin" valueType="num">
                                      <p:cBhvr additive="base">
                                        <p:cTn id="7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8080" y="133012"/>
            <a:ext cx="12063919" cy="6831992"/>
          </a:xfrm>
        </p:spPr>
        <p:txBody>
          <a:bodyPr>
            <a:normAutofit lnSpcReduction="10000"/>
          </a:bodyPr>
          <a:lstStyle/>
          <a:p>
            <a:pPr algn="just">
              <a:spcAft>
                <a:spcPts val="0"/>
              </a:spcAft>
            </a:pPr>
            <a:r>
              <a:rPr lang="en-US" altLang="zh-CN" sz="3600"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6</a:t>
            </a:r>
            <a:r>
              <a:rPr lang="zh-CN" altLang="zh-CN" sz="3600" kern="100" dirty="0">
                <a:solidFill>
                  <a:srgbClr val="FF0000"/>
                </a:solidFill>
                <a:latin typeface="Times New Roman" panose="02020603050405020304" pitchFamily="18" charset="0"/>
                <a:cs typeface="Times New Roman" panose="02020603050405020304" pitchFamily="18" charset="0"/>
              </a:rPr>
              <a:t>．</a:t>
            </a:r>
            <a:r>
              <a:rPr lang="zh-CN" altLang="zh-CN" sz="36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最后一课</a:t>
            </a:r>
            <a:endParaRPr lang="zh-CN" altLang="zh-CN" sz="3600"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诧</a:t>
            </a:r>
            <a:r>
              <a:rPr lang="en-US" altLang="zh-CN" b="1" kern="100" dirty="0" err="1">
                <a:latin typeface="Times New Roman" panose="02020603050405020304" pitchFamily="18" charset="0"/>
                <a:cs typeface="Courier New" panose="02070309020205020404" pitchFamily="49" charset="0"/>
              </a:rPr>
              <a:t>chà</a:t>
            </a:r>
            <a:r>
              <a:rPr lang="zh-CN" altLang="zh-CN" b="1" kern="100" dirty="0">
                <a:latin typeface="Times New Roman" panose="02020603050405020304" pitchFamily="18" charset="0"/>
                <a:cs typeface="Times New Roman" panose="02020603050405020304" pitchFamily="18" charset="0"/>
              </a:rPr>
              <a:t>异：觉得意外和奇怪。</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喧闹：喧哗热闹。</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懊悔：做错了事，说错了话，自悔不该这样。</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婉转：形容抑扬动听。</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惨白：</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面容</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苍白。</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惩</a:t>
            </a:r>
            <a:r>
              <a:rPr lang="en-US" altLang="zh-CN" b="1" kern="100" dirty="0" err="1">
                <a:latin typeface="Times New Roman" panose="02020603050405020304" pitchFamily="18" charset="0"/>
                <a:cs typeface="Courier New" panose="02070309020205020404" pitchFamily="49" charset="0"/>
              </a:rPr>
              <a:t>chéng</a:t>
            </a:r>
            <a:r>
              <a:rPr lang="zh-CN" altLang="zh-CN" b="1" kern="100" dirty="0">
                <a:latin typeface="Times New Roman" panose="02020603050405020304" pitchFamily="18" charset="0"/>
                <a:cs typeface="Times New Roman" panose="02020603050405020304" pitchFamily="18" charset="0"/>
              </a:rPr>
              <a:t>罚：严厉的处罚。</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踱</a:t>
            </a:r>
            <a:r>
              <a:rPr lang="en-US" altLang="zh-CN" b="1" kern="100" dirty="0" err="1">
                <a:latin typeface="Times New Roman" panose="02020603050405020304" pitchFamily="18" charset="0"/>
                <a:cs typeface="Courier New" panose="02070309020205020404" pitchFamily="49" charset="0"/>
              </a:rPr>
              <a:t>duó</a:t>
            </a:r>
            <a:r>
              <a:rPr lang="zh-CN" altLang="zh-CN" b="1" kern="100" dirty="0">
                <a:latin typeface="Times New Roman" panose="02020603050405020304" pitchFamily="18" charset="0"/>
                <a:cs typeface="Times New Roman" panose="02020603050405020304" pitchFamily="18" charset="0"/>
              </a:rPr>
              <a:t>：慢步行走。</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祈</a:t>
            </a:r>
            <a:r>
              <a:rPr lang="en-US" altLang="zh-CN" b="1" kern="100" dirty="0" err="1">
                <a:latin typeface="Times New Roman" panose="02020603050405020304" pitchFamily="18" charset="0"/>
                <a:cs typeface="Courier New" panose="02070309020205020404" pitchFamily="49" charset="0"/>
              </a:rPr>
              <a:t>qí</a:t>
            </a:r>
            <a:r>
              <a:rPr lang="zh-CN" altLang="zh-CN" b="1" kern="100" dirty="0">
                <a:latin typeface="Times New Roman" panose="02020603050405020304" pitchFamily="18" charset="0"/>
                <a:cs typeface="Times New Roman" panose="02020603050405020304" pitchFamily="18" charset="0"/>
              </a:rPr>
              <a:t>祷</a:t>
            </a:r>
            <a:r>
              <a:rPr lang="en-US" altLang="zh-CN" b="1" kern="100" dirty="0" err="1">
                <a:latin typeface="Times New Roman" panose="02020603050405020304" pitchFamily="18" charset="0"/>
                <a:cs typeface="Courier New" panose="02070309020205020404" pitchFamily="49" charset="0"/>
              </a:rPr>
              <a:t>dǎo</a:t>
            </a:r>
            <a:r>
              <a:rPr lang="zh-CN" altLang="zh-CN" b="1" kern="100" dirty="0">
                <a:latin typeface="Times New Roman" panose="02020603050405020304" pitchFamily="18" charset="0"/>
                <a:cs typeface="Times New Roman" panose="02020603050405020304" pitchFamily="18" charset="0"/>
              </a:rPr>
              <a:t>：向神默告自己的愿望。</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赚</a:t>
            </a:r>
            <a:r>
              <a:rPr lang="en-US" altLang="zh-CN" b="1" kern="100" dirty="0" err="1">
                <a:latin typeface="Times New Roman" panose="02020603050405020304" pitchFamily="18" charset="0"/>
                <a:cs typeface="Courier New" panose="02070309020205020404" pitchFamily="49" charset="0"/>
              </a:rPr>
              <a:t>zhuàn</a:t>
            </a:r>
            <a:r>
              <a:rPr lang="zh-CN" altLang="zh-CN" b="1" kern="100" dirty="0">
                <a:latin typeface="Times New Roman" panose="02020603050405020304" pitchFamily="18" charset="0"/>
                <a:cs typeface="Times New Roman" panose="02020603050405020304" pitchFamily="18" charset="0"/>
              </a:rPr>
              <a:t>钱　攒</a:t>
            </a:r>
            <a:r>
              <a:rPr lang="en-US" altLang="zh-CN" b="1" kern="100" dirty="0" err="1">
                <a:latin typeface="Times New Roman" panose="02020603050405020304" pitchFamily="18" charset="0"/>
                <a:cs typeface="Courier New" panose="02070309020205020404" pitchFamily="49" charset="0"/>
              </a:rPr>
              <a:t>zǎn</a:t>
            </a:r>
            <a:r>
              <a:rPr lang="zh-CN" altLang="zh-CN" b="1" kern="100" dirty="0">
                <a:latin typeface="Times New Roman" panose="02020603050405020304" pitchFamily="18" charset="0"/>
                <a:cs typeface="Times New Roman" panose="02020603050405020304" pitchFamily="18" charset="0"/>
              </a:rPr>
              <a:t>钱</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钥</a:t>
            </a:r>
            <a:r>
              <a:rPr lang="en-US" altLang="zh-CN" b="1" kern="100" dirty="0" err="1">
                <a:latin typeface="Times New Roman" panose="02020603050405020304" pitchFamily="18" charset="0"/>
                <a:cs typeface="Courier New" panose="02070309020205020404" pitchFamily="49" charset="0"/>
              </a:rPr>
              <a:t>yào</a:t>
            </a:r>
            <a:r>
              <a:rPr lang="zh-CN" altLang="zh-CN" b="1" kern="100" dirty="0">
                <a:latin typeface="Times New Roman" panose="02020603050405020304" pitchFamily="18" charset="0"/>
                <a:cs typeface="Times New Roman" panose="02020603050405020304" pitchFamily="18" charset="0"/>
              </a:rPr>
              <a:t>匙</a:t>
            </a:r>
            <a:r>
              <a:rPr lang="en-US" altLang="zh-CN" b="1" kern="100" dirty="0" err="1">
                <a:latin typeface="Times New Roman" panose="02020603050405020304" pitchFamily="18" charset="0"/>
                <a:cs typeface="Courier New" panose="02070309020205020404" pitchFamily="49" charset="0"/>
              </a:rPr>
              <a:t>shi</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思量：动词，考虑。</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字帖：供学习写字的人临摹的范本。</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贴</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哽</a:t>
            </a:r>
            <a:r>
              <a:rPr lang="en-US" altLang="zh-CN" b="1" kern="100" dirty="0" err="1">
                <a:latin typeface="Times New Roman" panose="02020603050405020304" pitchFamily="18" charset="0"/>
                <a:cs typeface="Courier New" panose="02070309020205020404" pitchFamily="49" charset="0"/>
              </a:rPr>
              <a:t>gěng</a:t>
            </a:r>
            <a:r>
              <a:rPr lang="zh-CN" altLang="zh-CN" b="1" kern="100" dirty="0">
                <a:latin typeface="Times New Roman" panose="02020603050405020304" pitchFamily="18" charset="0"/>
                <a:cs typeface="Times New Roman" panose="02020603050405020304" pitchFamily="18" charset="0"/>
              </a:rPr>
              <a:t>住</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fade">
                                      <p:cBhvr>
                                        <p:cTn id="62" dur="500"/>
                                        <p:tgtEl>
                                          <p:spTgt spid="3">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13" end="13"/>
                                            </p:txEl>
                                          </p:spTgt>
                                        </p:tgtEl>
                                        <p:attrNameLst>
                                          <p:attrName>style.visibility</p:attrName>
                                        </p:attrNameLst>
                                      </p:cBhvr>
                                      <p:to>
                                        <p:strVal val="visible"/>
                                      </p:to>
                                    </p:set>
                                    <p:animEffect transition="in" filter="fade">
                                      <p:cBhvr>
                                        <p:cTn id="67"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6731" y="0"/>
            <a:ext cx="12363855" cy="6731540"/>
          </a:xfrm>
        </p:spPr>
        <p:txBody>
          <a:bodyPr>
            <a:normAutofit fontScale="70000" lnSpcReduction="20000"/>
          </a:bodyPr>
          <a:lstStyle/>
          <a:p>
            <a:pPr algn="just">
              <a:spcAft>
                <a:spcPts val="0"/>
              </a:spcAft>
            </a:pPr>
            <a:r>
              <a:rPr lang="en-US" altLang="zh-CN" sz="3600"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7</a:t>
            </a:r>
            <a:r>
              <a:rPr lang="zh-CN" altLang="zh-CN" sz="3600" kern="100" dirty="0">
                <a:solidFill>
                  <a:srgbClr val="FF0000"/>
                </a:solidFill>
                <a:latin typeface="Times New Roman" panose="02020603050405020304" pitchFamily="18" charset="0"/>
                <a:cs typeface="Times New Roman" panose="02020603050405020304" pitchFamily="18" charset="0"/>
              </a:rPr>
              <a:t>．</a:t>
            </a:r>
            <a:r>
              <a:rPr lang="zh-CN" altLang="zh-CN" sz="36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土地的誓言</a:t>
            </a:r>
            <a:endParaRPr lang="zh-CN" altLang="zh-CN" sz="3600"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蕻</a:t>
            </a:r>
            <a:r>
              <a:rPr lang="en-US" altLang="zh-CN" b="1" kern="100" dirty="0" err="1">
                <a:latin typeface="Times New Roman" panose="02020603050405020304" pitchFamily="18" charset="0"/>
                <a:cs typeface="Courier New" panose="02070309020205020404" pitchFamily="49" charset="0"/>
              </a:rPr>
              <a:t>hóng</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端木蕻良</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蕻</a:t>
            </a:r>
            <a:r>
              <a:rPr lang="en-US" altLang="zh-CN" b="1" kern="100" dirty="0" err="1">
                <a:latin typeface="Times New Roman" panose="02020603050405020304" pitchFamily="18" charset="0"/>
                <a:cs typeface="Courier New" panose="02070309020205020404" pitchFamily="49" charset="0"/>
              </a:rPr>
              <a:t>hòng</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菜蕻</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碾</a:t>
            </a:r>
            <a:r>
              <a:rPr lang="en-US" altLang="zh-CN" b="1" kern="100" dirty="0" err="1">
                <a:latin typeface="Times New Roman" panose="02020603050405020304" pitchFamily="18" charset="0"/>
                <a:cs typeface="Courier New" panose="02070309020205020404" pitchFamily="49" charset="0"/>
              </a:rPr>
              <a:t>niǎn</a:t>
            </a:r>
            <a:r>
              <a:rPr lang="zh-CN" altLang="zh-CN" b="1" kern="100" dirty="0">
                <a:latin typeface="Times New Roman" panose="02020603050405020304" pitchFamily="18" charset="0"/>
                <a:cs typeface="Times New Roman" panose="02020603050405020304" pitchFamily="18" charset="0"/>
              </a:rPr>
              <a:t>谷　</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辗</a:t>
            </a:r>
            <a:r>
              <a:rPr lang="en-US" altLang="zh-CN" b="1" kern="100" dirty="0" err="1">
                <a:latin typeface="Times New Roman" panose="02020603050405020304" pitchFamily="18" charset="0"/>
                <a:cs typeface="Courier New" panose="02070309020205020404" pitchFamily="49" charset="0"/>
              </a:rPr>
              <a:t>zhǎn</a:t>
            </a:r>
            <a:r>
              <a:rPr lang="zh-CN" altLang="zh-CN" b="1" kern="100" dirty="0">
                <a:latin typeface="Times New Roman" panose="02020603050405020304" pitchFamily="18" charset="0"/>
                <a:cs typeface="Times New Roman" panose="02020603050405020304" pitchFamily="18" charset="0"/>
              </a:rPr>
              <a:t>转</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挚</a:t>
            </a:r>
            <a:r>
              <a:rPr lang="en-US" altLang="zh-CN" b="1" kern="100" dirty="0" err="1">
                <a:latin typeface="Times New Roman" panose="02020603050405020304" pitchFamily="18" charset="0"/>
                <a:cs typeface="Courier New" panose="02070309020205020404" pitchFamily="49" charset="0"/>
              </a:rPr>
              <a:t>zhì</a:t>
            </a:r>
            <a:r>
              <a:rPr lang="zh-CN" altLang="zh-CN" b="1" kern="100" dirty="0">
                <a:latin typeface="Times New Roman" panose="02020603050405020304" pitchFamily="18" charset="0"/>
                <a:cs typeface="Times New Roman" panose="02020603050405020304" pitchFamily="18" charset="0"/>
              </a:rPr>
              <a:t>痛：诚恳而深切。</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泛滥：动词，汹涌。</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呻</a:t>
            </a:r>
            <a:r>
              <a:rPr lang="en-US" altLang="zh-CN" b="1" kern="100" dirty="0" err="1">
                <a:latin typeface="Times New Roman" panose="02020603050405020304" pitchFamily="18" charset="0"/>
                <a:cs typeface="Courier New" panose="02070309020205020404" pitchFamily="49" charset="0"/>
              </a:rPr>
              <a:t>shēn</a:t>
            </a:r>
            <a:r>
              <a:rPr lang="zh-CN" altLang="zh-CN" b="1" kern="100" dirty="0">
                <a:latin typeface="Times New Roman" panose="02020603050405020304" pitchFamily="18" charset="0"/>
                <a:cs typeface="Times New Roman" panose="02020603050405020304" pitchFamily="18" charset="0"/>
              </a:rPr>
              <a:t>吟：由于痛苦或兴奋，情不自禁地发出的声音。</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嗥</a:t>
            </a:r>
            <a:r>
              <a:rPr lang="en-US" altLang="zh-CN" b="1" kern="100" dirty="0" err="1">
                <a:latin typeface="Times New Roman" panose="02020603050405020304" pitchFamily="18" charset="0"/>
                <a:cs typeface="Courier New" panose="02070309020205020404" pitchFamily="49" charset="0"/>
              </a:rPr>
              <a:t>háo</a:t>
            </a:r>
            <a:r>
              <a:rPr lang="zh-CN" altLang="zh-CN" b="1" kern="100" dirty="0">
                <a:latin typeface="Times New Roman" panose="02020603050405020304" pitchFamily="18" charset="0"/>
                <a:cs typeface="Times New Roman" panose="02020603050405020304" pitchFamily="18" charset="0"/>
              </a:rPr>
              <a:t>鸣：</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野兽</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大声嚎叫。</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斑</a:t>
            </a:r>
            <a:r>
              <a:rPr lang="en-US" altLang="zh-CN" b="1" kern="100" dirty="0" err="1">
                <a:latin typeface="Times New Roman" panose="02020603050405020304" pitchFamily="18" charset="0"/>
                <a:cs typeface="Courier New" panose="02070309020205020404" pitchFamily="49" charset="0"/>
              </a:rPr>
              <a:t>bān</a:t>
            </a:r>
            <a:r>
              <a:rPr lang="zh-CN" altLang="zh-CN" b="1" kern="100" dirty="0">
                <a:latin typeface="Times New Roman" panose="02020603050405020304" pitchFamily="18" charset="0"/>
                <a:cs typeface="Times New Roman" panose="02020603050405020304" pitchFamily="18" charset="0"/>
              </a:rPr>
              <a:t>斓</a:t>
            </a:r>
            <a:r>
              <a:rPr lang="en-US" altLang="zh-CN" b="1" kern="100" dirty="0" err="1">
                <a:latin typeface="Times New Roman" panose="02020603050405020304" pitchFamily="18" charset="0"/>
                <a:cs typeface="Courier New" panose="02070309020205020404" pitchFamily="49" charset="0"/>
              </a:rPr>
              <a:t>lán</a:t>
            </a:r>
            <a:r>
              <a:rPr lang="zh-CN" altLang="zh-CN" b="1" kern="100" dirty="0">
                <a:latin typeface="Times New Roman" panose="02020603050405020304" pitchFamily="18" charset="0"/>
                <a:cs typeface="Times New Roman" panose="02020603050405020304" pitchFamily="18" charset="0"/>
              </a:rPr>
              <a:t>：灿烂多彩。</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谰</a:t>
            </a:r>
            <a:r>
              <a:rPr lang="en-US" altLang="zh-CN" b="1" kern="100" dirty="0" err="1">
                <a:latin typeface="Times New Roman" panose="02020603050405020304" pitchFamily="18" charset="0"/>
                <a:cs typeface="Courier New" panose="02070309020205020404" pitchFamily="49" charset="0"/>
              </a:rPr>
              <a:t>lán</a:t>
            </a:r>
            <a:r>
              <a:rPr lang="zh-CN" altLang="zh-CN" b="1" kern="100" dirty="0">
                <a:latin typeface="Times New Roman" panose="02020603050405020304" pitchFamily="18" charset="0"/>
                <a:cs typeface="Times New Roman" panose="02020603050405020304" pitchFamily="18" charset="0"/>
              </a:rPr>
              <a:t>语：没有根据的话。</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怪诞</a:t>
            </a:r>
            <a:r>
              <a:rPr lang="en-US" altLang="zh-CN" b="1" kern="100" dirty="0" err="1">
                <a:latin typeface="Times New Roman" panose="02020603050405020304" pitchFamily="18" charset="0"/>
                <a:cs typeface="Courier New" panose="02070309020205020404" pitchFamily="49" charset="0"/>
              </a:rPr>
              <a:t>dàn</a:t>
            </a:r>
            <a:r>
              <a:rPr lang="zh-CN" altLang="zh-CN" b="1" kern="100" dirty="0">
                <a:latin typeface="Times New Roman" panose="02020603050405020304" pitchFamily="18" charset="0"/>
                <a:cs typeface="Times New Roman" panose="02020603050405020304" pitchFamily="18" charset="0"/>
              </a:rPr>
              <a:t>：奇怪，古怪。</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亘</a:t>
            </a:r>
            <a:r>
              <a:rPr lang="en-US" altLang="zh-CN" b="1" kern="100" dirty="0" err="1">
                <a:latin typeface="Times New Roman" panose="02020603050405020304" pitchFamily="18" charset="0"/>
                <a:cs typeface="Courier New" panose="02070309020205020404" pitchFamily="49" charset="0"/>
              </a:rPr>
              <a:t>gèn</a:t>
            </a:r>
            <a:r>
              <a:rPr lang="zh-CN" altLang="zh-CN" b="1" kern="100" dirty="0">
                <a:latin typeface="Times New Roman" panose="02020603050405020304" pitchFamily="18" charset="0"/>
                <a:cs typeface="Times New Roman" panose="02020603050405020304" pitchFamily="18" charset="0"/>
              </a:rPr>
              <a:t>古：远古。</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默契</a:t>
            </a:r>
            <a:r>
              <a:rPr lang="en-US" altLang="zh-CN" b="1" kern="100" dirty="0" err="1">
                <a:latin typeface="Times New Roman" panose="02020603050405020304" pitchFamily="18" charset="0"/>
                <a:cs typeface="Courier New" panose="02070309020205020404" pitchFamily="49" charset="0"/>
              </a:rPr>
              <a:t>qì</a:t>
            </a:r>
            <a:r>
              <a:rPr lang="zh-CN" altLang="zh-CN" b="1" kern="100" dirty="0">
                <a:latin typeface="Times New Roman" panose="02020603050405020304" pitchFamily="18" charset="0"/>
                <a:cs typeface="Times New Roman" panose="02020603050405020304" pitchFamily="18" charset="0"/>
              </a:rPr>
              <a:t>：双方的意思没有明白说出而彼此有一致的了解。</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丰饶：形容词，富饶。</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求饶　挠</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白桦</a:t>
            </a:r>
            <a:r>
              <a:rPr lang="en-US" altLang="zh-CN" b="1" kern="100" dirty="0" err="1">
                <a:latin typeface="Times New Roman" panose="02020603050405020304" pitchFamily="18" charset="0"/>
                <a:cs typeface="Courier New" panose="02070309020205020404" pitchFamily="49" charset="0"/>
              </a:rPr>
              <a:t>huà</a:t>
            </a:r>
            <a:r>
              <a:rPr lang="zh-CN" altLang="zh-CN" b="1" kern="100" dirty="0">
                <a:latin typeface="Times New Roman" panose="02020603050405020304" pitchFamily="18" charset="0"/>
                <a:cs typeface="Times New Roman" panose="02020603050405020304" pitchFamily="18" charset="0"/>
              </a:rPr>
              <a:t>树　</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喧哗</a:t>
            </a:r>
            <a:r>
              <a:rPr lang="en-US" altLang="zh-CN" b="1" kern="100" dirty="0" err="1">
                <a:latin typeface="Times New Roman" panose="02020603050405020304" pitchFamily="18" charset="0"/>
                <a:cs typeface="Courier New" panose="02070309020205020404" pitchFamily="49" charset="0"/>
              </a:rPr>
              <a:t>huá</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镐</a:t>
            </a:r>
            <a:r>
              <a:rPr lang="en-US" altLang="zh-CN" b="1" kern="100" dirty="0" err="1">
                <a:latin typeface="Times New Roman" panose="02020603050405020304" pitchFamily="18" charset="0"/>
                <a:cs typeface="Courier New" panose="02070309020205020404" pitchFamily="49" charset="0"/>
              </a:rPr>
              <a:t>gǎo</a:t>
            </a:r>
            <a:r>
              <a:rPr lang="zh-CN" altLang="zh-CN" b="1" kern="100" dirty="0">
                <a:latin typeface="Times New Roman" panose="02020603050405020304" pitchFamily="18" charset="0"/>
                <a:cs typeface="Times New Roman" panose="02020603050405020304" pitchFamily="18" charset="0"/>
              </a:rPr>
              <a:t>头：刨土用的工具。</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蒿</a:t>
            </a:r>
            <a:r>
              <a:rPr lang="en-US" altLang="zh-CN" b="1" kern="100" dirty="0" err="1">
                <a:latin typeface="Times New Roman" panose="02020603050405020304" pitchFamily="18" charset="0"/>
                <a:cs typeface="Courier New" panose="02070309020205020404" pitchFamily="49" charset="0"/>
              </a:rPr>
              <a:t>hāo</a:t>
            </a:r>
            <a:r>
              <a:rPr lang="zh-CN" altLang="zh-CN" b="1" kern="100" dirty="0">
                <a:latin typeface="Times New Roman" panose="02020603050405020304" pitchFamily="18" charset="0"/>
                <a:cs typeface="Times New Roman" panose="02020603050405020304" pitchFamily="18" charset="0"/>
              </a:rPr>
              <a:t>　篙</a:t>
            </a:r>
            <a:r>
              <a:rPr lang="en-US" altLang="zh-CN" b="1" kern="100" dirty="0" err="1">
                <a:latin typeface="Times New Roman" panose="02020603050405020304" pitchFamily="18" charset="0"/>
                <a:cs typeface="Courier New" panose="02070309020205020404" pitchFamily="49" charset="0"/>
              </a:rPr>
              <a:t>gāo</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田垄</a:t>
            </a:r>
            <a:r>
              <a:rPr lang="en-US" altLang="zh-CN" b="1" kern="100" dirty="0" err="1">
                <a:latin typeface="Times New Roman" panose="02020603050405020304" pitchFamily="18" charset="0"/>
                <a:cs typeface="Courier New" panose="02070309020205020404" pitchFamily="49" charset="0"/>
              </a:rPr>
              <a:t>lǒng</a:t>
            </a:r>
            <a:r>
              <a:rPr lang="zh-CN" altLang="zh-CN" b="1" kern="100" dirty="0">
                <a:latin typeface="Times New Roman" panose="02020603050405020304" pitchFamily="18" charset="0"/>
                <a:cs typeface="Times New Roman" panose="02020603050405020304" pitchFamily="18" charset="0"/>
              </a:rPr>
              <a:t>：田埂；田地中种植农作物的垄。</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蚱</a:t>
            </a:r>
            <a:r>
              <a:rPr lang="en-US" altLang="zh-CN" b="1" kern="100" dirty="0" err="1">
                <a:latin typeface="Times New Roman" panose="02020603050405020304" pitchFamily="18" charset="0"/>
                <a:cs typeface="Courier New" panose="02070309020205020404" pitchFamily="49" charset="0"/>
              </a:rPr>
              <a:t>zhà</a:t>
            </a:r>
            <a:r>
              <a:rPr lang="zh-CN" altLang="zh-CN" b="1" kern="100" dirty="0">
                <a:latin typeface="Times New Roman" panose="02020603050405020304" pitchFamily="18" charset="0"/>
                <a:cs typeface="Times New Roman" panose="02020603050405020304" pitchFamily="18" charset="0"/>
              </a:rPr>
              <a:t>蜢</a:t>
            </a:r>
            <a:r>
              <a:rPr lang="en-US" altLang="zh-CN" b="1" kern="100" dirty="0" err="1">
                <a:latin typeface="Times New Roman" panose="02020603050405020304" pitchFamily="18" charset="0"/>
                <a:cs typeface="Courier New" panose="02070309020205020404" pitchFamily="49" charset="0"/>
              </a:rPr>
              <a:t>měng</a:t>
            </a:r>
            <a:r>
              <a:rPr lang="zh-CN" altLang="zh-CN" b="1" kern="100" dirty="0">
                <a:latin typeface="Times New Roman" panose="02020603050405020304" pitchFamily="18" charset="0"/>
                <a:cs typeface="Times New Roman" panose="02020603050405020304" pitchFamily="18" charset="0"/>
              </a:rPr>
              <a:t>：昆虫，像蝗虫，是害虫。</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污</a:t>
            </a:r>
            <a:r>
              <a:rPr lang="en-US" altLang="zh-CN" b="1" kern="100" dirty="0" err="1">
                <a:latin typeface="Times New Roman" panose="02020603050405020304" pitchFamily="18" charset="0"/>
                <a:cs typeface="Courier New" panose="02070309020205020404" pitchFamily="49" charset="0"/>
              </a:rPr>
              <a:t>wū</a:t>
            </a:r>
            <a:r>
              <a:rPr lang="zh-CN" altLang="zh-CN" b="1" kern="100" dirty="0">
                <a:latin typeface="Times New Roman" panose="02020603050405020304" pitchFamily="18" charset="0"/>
                <a:cs typeface="Times New Roman" panose="02020603050405020304" pitchFamily="18" charset="0"/>
              </a:rPr>
              <a:t>秽</a:t>
            </a:r>
            <a:r>
              <a:rPr lang="en-US" altLang="zh-CN" b="1" kern="100" dirty="0" err="1">
                <a:latin typeface="Times New Roman" panose="02020603050405020304" pitchFamily="18" charset="0"/>
                <a:cs typeface="Courier New" panose="02070309020205020404" pitchFamily="49" charset="0"/>
              </a:rPr>
              <a:t>huì</a:t>
            </a:r>
            <a:r>
              <a:rPr lang="zh-CN" altLang="zh-CN" b="1" kern="100" dirty="0">
                <a:latin typeface="Times New Roman" panose="02020603050405020304" pitchFamily="18" charset="0"/>
                <a:cs typeface="Times New Roman" panose="02020603050405020304" pitchFamily="18" charset="0"/>
              </a:rPr>
              <a:t>：肮脏的东西。</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anim calcmode="lin" valueType="num">
                                      <p:cBhvr additive="base">
                                        <p:cTn id="5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additive="base">
                                        <p:cTn id="5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pRg st="11" end="11"/>
                                            </p:txEl>
                                          </p:spTgt>
                                        </p:tgtEl>
                                        <p:attrNameLst>
                                          <p:attrName>style.visibility</p:attrName>
                                        </p:attrNameLst>
                                      </p:cBhvr>
                                      <p:to>
                                        <p:strVal val="visible"/>
                                      </p:to>
                                    </p:set>
                                    <p:anim calcmode="lin" valueType="num">
                                      <p:cBhvr additive="base">
                                        <p:cTn id="6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3">
                                            <p:txEl>
                                              <p:pRg st="12" end="12"/>
                                            </p:txEl>
                                          </p:spTgt>
                                        </p:tgtEl>
                                        <p:attrNameLst>
                                          <p:attrName>style.visibility</p:attrName>
                                        </p:attrNameLst>
                                      </p:cBhvr>
                                      <p:to>
                                        <p:strVal val="visible"/>
                                      </p:to>
                                    </p:set>
                                    <p:anim calcmode="lin" valueType="num">
                                      <p:cBhvr additive="base">
                                        <p:cTn id="6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3">
                                            <p:txEl>
                                              <p:pRg st="13" end="13"/>
                                            </p:txEl>
                                          </p:spTgt>
                                        </p:tgtEl>
                                        <p:attrNameLst>
                                          <p:attrName>style.visibility</p:attrName>
                                        </p:attrNameLst>
                                      </p:cBhvr>
                                      <p:to>
                                        <p:strVal val="visible"/>
                                      </p:to>
                                    </p:set>
                                    <p:anim calcmode="lin" valueType="num">
                                      <p:cBhvr additive="base">
                                        <p:cTn id="7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3">
                                            <p:txEl>
                                              <p:pRg st="14" end="14"/>
                                            </p:txEl>
                                          </p:spTgt>
                                        </p:tgtEl>
                                        <p:attrNameLst>
                                          <p:attrName>style.visibility</p:attrName>
                                        </p:attrNameLst>
                                      </p:cBhvr>
                                      <p:to>
                                        <p:strVal val="visible"/>
                                      </p:to>
                                    </p:set>
                                    <p:anim calcmode="lin" valueType="num">
                                      <p:cBhvr additive="base">
                                        <p:cTn id="8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
                                            <p:txEl>
                                              <p:pRg st="15" end="15"/>
                                            </p:txEl>
                                          </p:spTgt>
                                        </p:tgtEl>
                                        <p:attrNameLst>
                                          <p:attrName>style.visibility</p:attrName>
                                        </p:attrNameLst>
                                      </p:cBhvr>
                                      <p:to>
                                        <p:strVal val="visible"/>
                                      </p:to>
                                    </p:set>
                                    <p:anim calcmode="lin" valueType="num">
                                      <p:cBhvr additive="base">
                                        <p:cTn id="87"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
                                            <p:txEl>
                                              <p:pRg st="16" end="16"/>
                                            </p:txEl>
                                          </p:spTgt>
                                        </p:tgtEl>
                                        <p:attrNameLst>
                                          <p:attrName>style.visibility</p:attrName>
                                        </p:attrNameLst>
                                      </p:cBhvr>
                                      <p:to>
                                        <p:strVal val="visible"/>
                                      </p:to>
                                    </p:set>
                                    <p:anim calcmode="lin" valueType="num">
                                      <p:cBhvr additive="base">
                                        <p:cTn id="9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
                                            <p:txEl>
                                              <p:pRg st="17" end="17"/>
                                            </p:txEl>
                                          </p:spTgt>
                                        </p:tgtEl>
                                        <p:attrNameLst>
                                          <p:attrName>style.visibility</p:attrName>
                                        </p:attrNameLst>
                                      </p:cBhvr>
                                      <p:to>
                                        <p:strVal val="visible"/>
                                      </p:to>
                                    </p:set>
                                    <p:anim calcmode="lin" valueType="num">
                                      <p:cBhvr additive="base">
                                        <p:cTn id="9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nodeType="clickEffect">
                                  <p:stCondLst>
                                    <p:cond delay="0"/>
                                  </p:stCondLst>
                                  <p:childTnLst>
                                    <p:set>
                                      <p:cBhvr>
                                        <p:cTn id="104" dur="1" fill="hold">
                                          <p:stCondLst>
                                            <p:cond delay="0"/>
                                          </p:stCondLst>
                                        </p:cTn>
                                        <p:tgtEl>
                                          <p:spTgt spid="3">
                                            <p:txEl>
                                              <p:pRg st="18" end="18"/>
                                            </p:txEl>
                                          </p:spTgt>
                                        </p:tgtEl>
                                        <p:attrNameLst>
                                          <p:attrName>style.visibility</p:attrName>
                                        </p:attrNameLst>
                                      </p:cBhvr>
                                      <p:to>
                                        <p:strVal val="visible"/>
                                      </p:to>
                                    </p:set>
                                    <p:anim calcmode="lin" valueType="num">
                                      <p:cBhvr additive="base">
                                        <p:cTn id="10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094" y="123284"/>
            <a:ext cx="12052569" cy="6734716"/>
          </a:xfrm>
        </p:spPr>
        <p:txBody>
          <a:bodyPr>
            <a:normAutofit fontScale="92500" lnSpcReduction="10000"/>
          </a:bodyPr>
          <a:lstStyle/>
          <a:p>
            <a:pPr indent="304800" algn="just">
              <a:spcAft>
                <a:spcPts val="0"/>
              </a:spcAft>
            </a:pPr>
            <a:r>
              <a:rPr lang="en-US" altLang="zh-CN" kern="100" dirty="0">
                <a:latin typeface="Times New Roman" panose="02020603050405020304" pitchFamily="18" charset="0"/>
                <a:ea typeface="楷体_GB2312"/>
                <a:cs typeface="Courier New" panose="02070309020205020404" pitchFamily="49" charset="0"/>
              </a:rPr>
              <a:t> </a:t>
            </a:r>
            <a:endParaRPr lang="zh-CN" altLang="zh-CN" sz="2000" kern="100" dirty="0">
              <a:latin typeface="宋体" panose="02010600030101010101" pitchFamily="2" charset="-122"/>
              <a:cs typeface="Courier New" panose="02070309020205020404" pitchFamily="49" charset="0"/>
            </a:endParaRPr>
          </a:p>
          <a:p>
            <a:pPr algn="just">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三、课内文言文梳理</a:t>
            </a:r>
            <a:endParaRPr lang="zh-CN" altLang="zh-CN" sz="2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课文字词详解</a:t>
            </a:r>
            <a:endParaRPr lang="zh-CN" altLang="zh-CN" sz="2000" b="1" kern="100" dirty="0">
              <a:solidFill>
                <a:srgbClr val="0000FF"/>
              </a:solidFill>
              <a:latin typeface="宋体" panose="02010600030101010101" pitchFamily="2" charset="-122"/>
              <a:cs typeface="Courier New" panose="02070309020205020404" pitchFamily="49" charset="0"/>
            </a:endParaRPr>
          </a:p>
          <a:p>
            <a:pPr algn="ctr">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木兰诗</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唧唧</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复唧唧</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木兰</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当</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户织。不闻</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机杼声</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唯闻女叹息。</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复：又。</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当：对着。</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户：门。</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机杼声：织布机发出的声音。杼</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织布的梭子。</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唯：只。</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问女何所思</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问女何所</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忆。女亦无所思</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女亦无所忆。昨夜见</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军帖</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tiě</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可汗大</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忆：思念。</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军帖：军中的文告。</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可汗：我国古代西北地区民族对最高统治者的称呼。</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点兵</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军书</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十二卷</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卷卷有爷名。阿</a:t>
            </a:r>
            <a:r>
              <a:rPr lang="zh-CN"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爷无大儿</a:t>
            </a:r>
            <a:r>
              <a:rPr lang="zh-CN" altLang="zh-CN" b="1" u="sng" kern="100" dirty="0">
                <a:solidFill>
                  <a:srgbClr val="0000FF"/>
                </a:solidFill>
                <a:latin typeface="宋体" panose="02010600030101010101" pitchFamily="2" charset="-122"/>
                <a:cs typeface="宋体" panose="02010600030101010101" pitchFamily="2" charset="-122"/>
              </a:rPr>
              <a:t>，木兰无长兄，愿为市鞍马，从此替爷征。</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点兵：征兵。</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军书：军中的文书</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这里指征兵的名册。</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十二：表示多数</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不是确指。下文的</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十二年</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用法与此相同。</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爷：和下文的</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阿爷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一样</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都指父亲。</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 calcmode="lin" valueType="num">
                                      <p:cBhvr additive="base">
                                        <p:cTn id="1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3995" y="259471"/>
            <a:ext cx="11477018" cy="6170511"/>
          </a:xfrm>
        </p:spPr>
        <p:txBody>
          <a:bodyPr>
            <a:normAutofit lnSpcReduction="10000"/>
          </a:bodyPr>
          <a:lstStyle/>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东</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市买骏马</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西市买鞍</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鞯</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ān</a:t>
            </a:r>
            <a:r>
              <a:rPr lang="en-US" altLang="zh-CN" b="1" kern="100" dirty="0" err="1">
                <a:solidFill>
                  <a:srgbClr val="0000FF"/>
                </a:solidFill>
                <a:latin typeface="Times New Roman" panose="02020603050405020304" pitchFamily="18" charset="0"/>
                <a:cs typeface="Courier New" panose="02070309020205020404" pitchFamily="49" charset="0"/>
              </a:rPr>
              <a:t>_</a:t>
            </a:r>
            <a:r>
              <a:rPr lang="en-US" altLang="zh-CN" b="1" u="sng" kern="100" dirty="0" err="1">
                <a:solidFill>
                  <a:srgbClr val="0000FF"/>
                </a:solidFill>
                <a:latin typeface="Times New Roman" panose="02020603050405020304" pitchFamily="18" charset="0"/>
                <a:cs typeface="Courier New" panose="02070309020205020404" pitchFamily="49" charset="0"/>
              </a:rPr>
              <a:t>jiān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南市买</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辔</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pèi</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头</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北市买长鞭。</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市：集市。</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鞯：马鞍下的垫子。</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辔头：驾驭牲口用的嚼子和缰绳。</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旦辞爷娘去</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暮宿黄河边</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不闻爷娘唤女声</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但闻黄河流水鸣溅溅。旦辞黄河去</a:t>
            </a:r>
            <a:r>
              <a:rPr lang="zh-CN" altLang="zh-CN" b="1" u="sng" kern="100" dirty="0">
                <a:solidFill>
                  <a:srgbClr val="0000FF"/>
                </a:solidFill>
                <a:latin typeface="宋体" panose="02010600030101010101" pitchFamily="2" charset="-122"/>
                <a:cs typeface="宋体" panose="02010600030101010101" pitchFamily="2" charset="-122"/>
              </a:rPr>
              <a:t>，暮至黑山头，</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旦：早晨。</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但：只。</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不闻爷娘唤女声</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但闻</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燕山胡骑</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jì</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鸣</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啾啾。</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燕山：当时北方的山名。</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啾啾：马叫的声音。</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万里赴</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戎机</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关山</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度若飞。</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朔气传</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金柝</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tuò</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寒光照</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铁衣。将军百战死</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壮士十年归。</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戎机：战事。</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度：越过。</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朔气：北方的寒气。朔</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北方。</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金柝：古时军中白天用来烧饭、夜里用来打更的器具。</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铁衣：铠甲</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古代军人穿的护身服装。</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821" y="165370"/>
            <a:ext cx="12269821" cy="6624535"/>
          </a:xfrm>
        </p:spPr>
        <p:txBody>
          <a:bodyPr>
            <a:normAutofit fontScale="92500" lnSpcReduction="10000"/>
          </a:bodyPr>
          <a:lstStyle/>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归来见天子</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天子坐</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明堂。</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策勋十二转</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赏赐百千</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强。</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明堂：古代帝王举行大典的朝堂。</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策勋：记功。</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强：有余。</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可汗问所</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欲</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木兰不</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用尚书郎</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愿驰</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千里足</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送儿还故乡。</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欲：想要。</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用：愿做。</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愿：希望。</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千里足：千里马。</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爷娘闻女来</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出郭相扶将</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jiāng</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；阿姊</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zǐ</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闻妹来</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当户理</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红妆；</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红妆：指女子的艳丽装束。</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小弟闻姊来</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磨刀</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霍霍向猪羊。开我东阁门</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坐我西阁床。脱我战时袍</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著</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zhuó</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我旧时</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裳。</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霍霍：磨刀的声音。</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著：穿。</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裳：古代女子的下裙。</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当窗理</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云鬓</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bìn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对镜</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帖</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花黄。出门看</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火伴</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火伴皆惊忙：同行十二年</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不知木兰是女郎。</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云鬓：像云那样的鬓发</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形容好看的头发。</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帖：同</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贴</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花黄：古代妇女的一种面部装饰物。</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火伴：同伍的士兵。</a:t>
            </a:r>
            <a:r>
              <a:rPr lang="en-US" altLang="zh-CN" b="1" kern="100" dirty="0">
                <a:latin typeface="Times New Roman" panose="02020603050405020304" pitchFamily="18" charset="0"/>
                <a:ea typeface="楷体_GB2312"/>
                <a:cs typeface="Courier New" panose="02070309020205020404" pitchFamily="49" charset="0"/>
              </a:rPr>
              <a:t>21</a:t>
            </a:r>
            <a:r>
              <a:rPr lang="zh-CN" altLang="zh-CN" b="1" kern="100" dirty="0">
                <a:latin typeface="Times New Roman" panose="02020603050405020304" pitchFamily="18" charset="0"/>
                <a:ea typeface="楷体_GB2312"/>
                <a:cs typeface="Times New Roman" panose="02020603050405020304" pitchFamily="18" charset="0"/>
              </a:rPr>
              <a:t>世纪教育网版权所有</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雄兔脚</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扑朔</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雌兔眼</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迷离；双兔</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傍地走</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安能辨我是雄雌？</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扑朔：动弹。</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迷离：眯着眼。</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傍地走：贴近地面跑。</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安：怎么。</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fade">
                                      <p:cBhvr>
                                        <p:cTn id="3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6370" y="405388"/>
            <a:ext cx="10951724" cy="5898136"/>
          </a:xfrm>
        </p:spPr>
        <p:txBody>
          <a:bodyPr>
            <a:normAutofit/>
          </a:bodyPr>
          <a:lstStyle/>
          <a:p>
            <a:pPr algn="just">
              <a:spcAft>
                <a:spcPts val="0"/>
              </a:spcAft>
            </a:pPr>
            <a:r>
              <a:rPr lang="zh-CN" altLang="zh-CN" sz="4000" b="1" kern="100"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一、课文内容梳理</a:t>
            </a:r>
            <a:endParaRPr lang="zh-CN" altLang="zh-CN" sz="4000" b="1" kern="100" dirty="0">
              <a:solidFill>
                <a:srgbClr val="FF0000"/>
              </a:solidFill>
              <a:latin typeface="宋体" panose="02010600030101010101" pitchFamily="2" charset="-122"/>
              <a:cs typeface="Courier New" panose="02070309020205020404" pitchFamily="49" charset="0"/>
            </a:endParaRPr>
          </a:p>
          <a:p>
            <a:pPr indent="304800" algn="just">
              <a:lnSpc>
                <a:spcPct val="15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邓稼先》一文不同于一般的人物传记，更不同于一般写人的记叙文，而是以中华几千年文化为背景，以近一百多年来民族情结、五十年朋友深情为基调，用饱含感情的语言介绍了一位卓越的科学家、爱国者。文章的形式是</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散</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的，它没有系统介绍邓稼先的事迹，文中还插入了古文、诗歌、电报等内容，但主题是集中的：中华几千年优秀传统文化孕育了邓稼先，邓稼先这类杰出人物又使中华民族自立于世界民族之林</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a:lnSpc>
                <a:spcPct val="150000"/>
              </a:lnSpc>
            </a:pPr>
            <a:endParaRPr lang="zh-CN" altLang="en-US" b="1" dirty="0">
              <a:solidFill>
                <a:srgbClr val="0000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3750" y="-1"/>
            <a:ext cx="12355749" cy="6760723"/>
          </a:xfrm>
        </p:spPr>
        <p:txBody>
          <a:bodyPr>
            <a:normAutofit fontScale="92500" lnSpcReduction="10000"/>
          </a:bodyPr>
          <a:lstStyle/>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重点句子翻译</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特别注意括号内的字词</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endParaRPr lang="zh-CN" altLang="zh-CN" sz="2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．不闻机杼声。</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机杼声</a:t>
            </a:r>
            <a:r>
              <a:rPr lang="en-US" altLang="zh-CN" b="1" kern="100" dirty="0">
                <a:solidFill>
                  <a:srgbClr val="0000FF"/>
                </a:solidFill>
                <a:latin typeface="Times New Roman" panose="02020603050405020304" pitchFamily="18" charset="0"/>
                <a:cs typeface="Courier New" panose="02070309020205020404" pitchFamily="49"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不能听到织布机发出的声音。</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．但闻黄河流水鸣溅溅。</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流水鸣溅溅</a:t>
            </a:r>
            <a:r>
              <a:rPr lang="en-US" altLang="zh-CN" b="1" kern="100" dirty="0">
                <a:solidFill>
                  <a:srgbClr val="0000FF"/>
                </a:solidFill>
                <a:latin typeface="Times New Roman" panose="02020603050405020304" pitchFamily="18" charset="0"/>
                <a:cs typeface="Courier New" panose="02070309020205020404" pitchFamily="49"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只能听到黄河汹涌奔流的哗哗声。</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．但闻燕山胡骑鸣啾啾。</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胡骑鸣啾啾</a:t>
            </a:r>
            <a:r>
              <a:rPr lang="en-US" altLang="zh-CN" b="1" kern="100" dirty="0">
                <a:solidFill>
                  <a:srgbClr val="0000FF"/>
                </a:solidFill>
                <a:latin typeface="Times New Roman" panose="02020603050405020304" pitchFamily="18" charset="0"/>
                <a:cs typeface="Courier New" panose="02070309020205020404" pitchFamily="49"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只能听到燕山胡人的战马啾啾的鸣叫声。</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．万里赴戎机，关山度若飞。</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远行万里</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投身战事。像飞一样地越过一道道关塞山岭。</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．将军百战死，壮士十年归。</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将士们经过无数次出生入死的战斗</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多年之后壮士</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得胜</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归来。</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．策勋十二转，赏赐百千强。</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木兰</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记最大的功</a:t>
            </a:r>
            <a:r>
              <a:rPr lang="zh-CN" altLang="zh-CN" b="1" u="sng" kern="100" dirty="0">
                <a:latin typeface="宋体" panose="02010600030101010101" pitchFamily="2" charset="-122"/>
                <a:ea typeface="楷体_GB2312"/>
                <a:cs typeface="楷体_GB2312"/>
              </a:rPr>
              <a:t>，被赏赐很多的财物。</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7</a:t>
            </a:r>
            <a:r>
              <a:rPr lang="zh-CN" altLang="zh-CN" b="1" kern="100" dirty="0">
                <a:solidFill>
                  <a:srgbClr val="0000FF"/>
                </a:solidFill>
                <a:latin typeface="Times New Roman" panose="02020603050405020304" pitchFamily="18" charset="0"/>
                <a:cs typeface="Times New Roman" panose="02020603050405020304" pitchFamily="18" charset="0"/>
              </a:rPr>
              <a:t>．愿驰千里足，送儿还故乡。</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希望驰骋千里马</a:t>
            </a:r>
            <a:r>
              <a:rPr lang="zh-CN" altLang="zh-CN" b="1" u="sng" kern="100" dirty="0">
                <a:latin typeface="宋体" panose="02010600030101010101" pitchFamily="2" charset="-122"/>
                <a:ea typeface="楷体_GB2312"/>
                <a:cs typeface="楷体_GB2312"/>
              </a:rPr>
              <a:t>，</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借助它的脚力</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送我回故乡。</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500"/>
                                        <p:tgtEl>
                                          <p:spTgt spid="3">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2" end="12"/>
                                            </p:txEl>
                                          </p:spTgt>
                                        </p:tgtEl>
                                        <p:attrNameLst>
                                          <p:attrName>style.visibility</p:attrName>
                                        </p:attrNameLst>
                                      </p:cBhvr>
                                      <p:to>
                                        <p:strVal val="visible"/>
                                      </p:to>
                                    </p:set>
                                    <p:animEffect transition="in" filter="fade">
                                      <p:cBhvr>
                                        <p:cTn id="32" dur="500"/>
                                        <p:tgtEl>
                                          <p:spTgt spid="3">
                                            <p:txEl>
                                              <p:pRg st="12"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fade">
                                      <p:cBhvr>
                                        <p:cTn id="37"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199" y="1825625"/>
            <a:ext cx="11263009" cy="4818366"/>
          </a:xfrm>
        </p:spPr>
        <p:txBody>
          <a:bodyPr/>
          <a:lstStyle/>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8</a:t>
            </a:r>
            <a:r>
              <a:rPr lang="zh-CN" altLang="zh-CN" b="1" kern="100" dirty="0">
                <a:solidFill>
                  <a:srgbClr val="0000FF"/>
                </a:solidFill>
                <a:latin typeface="Times New Roman" panose="02020603050405020304" pitchFamily="18" charset="0"/>
                <a:cs typeface="Times New Roman" panose="02020603050405020304" pitchFamily="18" charset="0"/>
              </a:rPr>
              <a:t>．爷娘闻女来，出郭相扶将。</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父母听说女儿回来了</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互相搀扶着到城外</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迎接她</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9</a:t>
            </a:r>
            <a:r>
              <a:rPr lang="zh-CN" altLang="zh-CN" b="1" kern="100" dirty="0">
                <a:solidFill>
                  <a:srgbClr val="0000FF"/>
                </a:solidFill>
                <a:latin typeface="Times New Roman" panose="02020603050405020304" pitchFamily="18" charset="0"/>
                <a:cs typeface="Times New Roman" panose="02020603050405020304" pitchFamily="18" charset="0"/>
              </a:rPr>
              <a:t>．当窗理云鬓，对镜帖花黄。</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对着窗子整理漂亮的头发</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对着镜子在脸上贴装饰物。</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10</a:t>
            </a:r>
            <a:r>
              <a:rPr lang="zh-CN" altLang="zh-CN" b="1" kern="100" dirty="0">
                <a:solidFill>
                  <a:srgbClr val="0000FF"/>
                </a:solidFill>
                <a:latin typeface="Times New Roman" panose="02020603050405020304" pitchFamily="18" charset="0"/>
                <a:cs typeface="Times New Roman" panose="02020603050405020304" pitchFamily="18" charset="0"/>
              </a:rPr>
              <a:t>．雄兔脚扑朔，雌兔眼迷离。</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雄兔的两只前脚时时动弹</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雌兔的两只眼睛时常眯着。</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92000" cy="6858000"/>
          </a:xfrm>
        </p:spPr>
        <p:txBody>
          <a:bodyPr>
            <a:normAutofit fontScale="92500" lnSpcReduction="20000"/>
          </a:bodyPr>
          <a:lstStyle/>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揣摩语言</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524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东市买骏马，西市买鞍鞯，南市买辔头，北市买长鞭。</a:t>
            </a:r>
            <a:r>
              <a:rPr lang="en-US" altLang="zh-CN" b="1" kern="100" dirty="0">
                <a:solidFill>
                  <a:srgbClr val="0000FF"/>
                </a:solidFill>
                <a:latin typeface="宋体" panose="02010600030101010101" pitchFamily="2" charset="-12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四句排比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写出战事紧急</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木兰紧张地购买战马和乘马用具。</a:t>
            </a:r>
            <a:endParaRPr lang="zh-CN" altLang="zh-CN" sz="2000" b="1" kern="100" dirty="0">
              <a:latin typeface="宋体" panose="02010600030101010101" pitchFamily="2" charset="-122"/>
              <a:cs typeface="Courier New" panose="02070309020205020404" pitchFamily="49" charset="0"/>
            </a:endParaRPr>
          </a:p>
          <a:p>
            <a:pPr marL="13335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旦辞爷娘去，暮宿黄河边，不闻爷娘唤女声，但闻黄河流水鸣溅溅。旦辞黄河去，暮至黑山头，不闻爷娘唤女声，但闻燕山胡骑鸣啾啾。</a:t>
            </a:r>
            <a:r>
              <a:rPr lang="en-US" altLang="zh-CN" b="1" kern="100" dirty="0" smtClean="0">
                <a:latin typeface="宋体" panose="02010600030101010101" pitchFamily="2"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2286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这里夸张地表现了木兰行</a:t>
            </a:r>
            <a:r>
              <a:rPr lang="zh-CN" altLang="zh-CN" b="1" kern="100" dirty="0">
                <a:latin typeface="Times New Roman" panose="02020603050405020304" pitchFamily="18" charset="0"/>
                <a:ea typeface="楷体_GB2312"/>
                <a:cs typeface="Times New Roman" panose="02020603050405020304" pitchFamily="18" charset="0"/>
              </a:rPr>
              <a:t>进的神速、军</a:t>
            </a:r>
            <a:r>
              <a:rPr lang="zh-CN" altLang="zh-CN" b="1" u="sng" kern="100" dirty="0">
                <a:latin typeface="Times New Roman" panose="02020603050405020304" pitchFamily="18" charset="0"/>
                <a:ea typeface="楷体_GB2312"/>
                <a:cs typeface="Times New Roman" panose="02020603050405020304" pitchFamily="18" charset="0"/>
              </a:rPr>
              <a:t>情的紧急以及心情的急切</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使人感到紧张的战争氛围。其中写</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黄河流水鸣溅溅</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燕山胡骑鸣啾啾</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之声</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还衬托了木兰的思亲之情。</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万里赴戎机，关山度若飞。</a:t>
            </a:r>
            <a:r>
              <a:rPr lang="en-US" altLang="zh-CN" b="1" kern="100" dirty="0">
                <a:solidFill>
                  <a:srgbClr val="0000FF"/>
                </a:solidFill>
                <a:latin typeface="宋体" panose="02010600030101010101" pitchFamily="2" charset="-12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2286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概括上文的内容</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夸张地描写了木兰身跨战马</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万里迢迢</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奔往战场</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飞越一道道关口、一座座高山的情形。</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朔气传金柝，寒光照铁衣。</a:t>
            </a:r>
            <a:r>
              <a:rPr lang="en-US" altLang="zh-CN" b="1" kern="100" dirty="0">
                <a:solidFill>
                  <a:srgbClr val="0000FF"/>
                </a:solidFill>
                <a:latin typeface="宋体" panose="02010600030101010101" pitchFamily="2" charset="-12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2286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描写木兰在边塞军营的艰苦战斗生活的一个画面：在夜晚</a:t>
            </a:r>
            <a:r>
              <a:rPr lang="zh-CN" altLang="zh-CN" b="1" u="sng" kern="100" dirty="0">
                <a:latin typeface="宋体" panose="02010600030101010101" pitchFamily="2" charset="-122"/>
                <a:ea typeface="楷体_GB2312"/>
                <a:cs typeface="楷体_GB2312"/>
              </a:rPr>
              <a:t>，凛冽的朔风传送着打更声，寒光映照着身上冰冷的铠甲</a:t>
            </a:r>
            <a:r>
              <a:rPr lang="zh-CN" altLang="zh-CN" b="1" u="sng" kern="100" dirty="0" smtClean="0">
                <a:latin typeface="宋体" panose="02010600030101010101" pitchFamily="2" charset="-122"/>
                <a:ea typeface="楷体_GB2312"/>
                <a:cs typeface="楷体_GB2312"/>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将军百战死，壮士十年归。</a:t>
            </a:r>
            <a:r>
              <a:rPr lang="en-US" altLang="zh-CN" b="1" kern="100" dirty="0">
                <a:latin typeface="宋体" panose="02010600030101010101" pitchFamily="2"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2286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概述战争旷日持久</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战斗激烈悲壮。</a:t>
            </a:r>
            <a:r>
              <a:rPr lang="zh-CN" altLang="zh-CN" b="1" kern="100" dirty="0">
                <a:latin typeface="Times New Roman" panose="02020603050405020304" pitchFamily="18" charset="0"/>
                <a:ea typeface="楷体_GB2312"/>
                <a:cs typeface="Times New Roman" panose="02020603050405020304" pitchFamily="18" charset="0"/>
              </a:rPr>
              <a:t>将士们多年征</a:t>
            </a:r>
            <a:r>
              <a:rPr lang="zh-CN" altLang="zh-CN" b="1" u="sng" kern="100" dirty="0">
                <a:latin typeface="Times New Roman" panose="02020603050405020304" pitchFamily="18" charset="0"/>
                <a:ea typeface="楷体_GB2312"/>
                <a:cs typeface="Times New Roman" panose="02020603050405020304" pitchFamily="18" charset="0"/>
              </a:rPr>
              <a:t>战</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历经一次次残酷的战斗</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有的战死</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有的归来。而英勇善战的木兰</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则是有幸生存、胜利归来的将士中的一个。</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1"/>
            <a:ext cx="12101209" cy="6760723"/>
          </a:xfrm>
        </p:spPr>
        <p:txBody>
          <a:bodyPr>
            <a:normAutofit/>
          </a:bodyPr>
          <a:lstStyle/>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课文分析</a:t>
            </a:r>
            <a:endParaRPr lang="zh-CN" altLang="zh-CN" sz="2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．整体把握。</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主要情节：</a:t>
            </a:r>
            <a:r>
              <a:rPr lang="en-US"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停机叹息</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决定从军。</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出征准备</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奔赴沙场。</a:t>
            </a:r>
            <a:r>
              <a:rPr lang="zh-CN"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征战沙场</a:t>
            </a:r>
            <a:r>
              <a:rPr lang="zh-CN" altLang="zh-CN" b="1" kern="100" dirty="0">
                <a:latin typeface="宋体" panose="02010600030101010101" pitchFamily="2" charset="-122"/>
                <a:ea typeface="楷体_GB2312"/>
                <a:cs typeface="楷体_GB2312"/>
              </a:rPr>
              <a:t>，凯旋回朝。</a:t>
            </a:r>
            <a:r>
              <a:rPr lang="zh-CN"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建功封赏</a:t>
            </a:r>
            <a:r>
              <a:rPr lang="zh-CN" altLang="zh-CN" b="1" kern="100" dirty="0">
                <a:latin typeface="宋体" panose="02010600030101010101" pitchFamily="2" charset="-122"/>
                <a:ea typeface="楷体_GB2312"/>
                <a:cs typeface="楷体_GB2312"/>
              </a:rPr>
              <a:t>，还朝辞官。</a:t>
            </a:r>
            <a:r>
              <a:rPr lang="zh-CN"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解甲还乡</a:t>
            </a:r>
            <a:r>
              <a:rPr lang="zh-CN" altLang="zh-CN" b="1" kern="100" dirty="0">
                <a:latin typeface="宋体" panose="02010600030101010101" pitchFamily="2" charset="-122"/>
                <a:ea typeface="楷体_GB2312"/>
                <a:cs typeface="楷体_GB2312"/>
              </a:rPr>
              <a:t>，亲人团聚。</a:t>
            </a:r>
            <a:r>
              <a:rPr lang="zh-CN"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双兔难辨</a:t>
            </a:r>
            <a:r>
              <a:rPr lang="zh-CN" altLang="zh-CN" b="1" kern="100" dirty="0">
                <a:latin typeface="宋体" panose="02010600030101010101" pitchFamily="2" charset="-122"/>
                <a:ea typeface="楷体_GB2312"/>
                <a:cs typeface="楷体_GB2312"/>
              </a:rPr>
              <a:t>，隐喻作结。</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宋体" panose="02010600030101010101" pitchFamily="2" charset="-122"/>
                <a:ea typeface="楷体_GB2312"/>
                <a:cs typeface="楷体_GB2312"/>
              </a:rPr>
              <a:t>歌颂</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了木兰勤劳善良、坚毅勇敢、淳厚质朴、机敏活泼、热爱亲人、深明大义、不慕功名等美好品德。</a:t>
            </a:r>
            <a:endParaRPr lang="zh-CN" altLang="zh-CN" sz="2000" b="1" kern="100" dirty="0">
              <a:solidFill>
                <a:srgbClr val="0000FF"/>
              </a:solidFill>
              <a:latin typeface="宋体" panose="02010600030101010101" pitchFamily="2" charset="-122"/>
              <a:cs typeface="Courier New" panose="02070309020205020404" pitchFamily="49" charset="0"/>
            </a:endParaRPr>
          </a:p>
          <a:p>
            <a:r>
              <a:rPr lang="zh-CN" altLang="zh-CN" b="1" dirty="0">
                <a:latin typeface="Times New Roman" panose="02020603050405020304" pitchFamily="18" charset="0"/>
                <a:cs typeface="楷体_GB2312"/>
              </a:rPr>
              <a:t>“</a:t>
            </a:r>
            <a:r>
              <a:rPr lang="zh-CN" altLang="zh-CN" b="1" dirty="0">
                <a:ea typeface="楷体_GB2312"/>
                <a:cs typeface="楷体_GB2312"/>
              </a:rPr>
              <a:t>唧唧复唧唧，木兰当户织</a:t>
            </a:r>
            <a:r>
              <a:rPr lang="zh-CN" altLang="zh-CN" b="1" dirty="0">
                <a:latin typeface="Times New Roman" panose="02020603050405020304" pitchFamily="18" charset="0"/>
                <a:cs typeface="楷体_GB2312"/>
              </a:rPr>
              <a:t>”</a:t>
            </a:r>
            <a:r>
              <a:rPr lang="zh-CN" altLang="zh-CN" b="1" dirty="0">
                <a:ea typeface="楷体_GB2312"/>
                <a:cs typeface="楷体_GB2312"/>
              </a:rPr>
              <a:t>——</a:t>
            </a:r>
            <a:r>
              <a:rPr lang="zh-CN" altLang="zh-CN" b="1" dirty="0">
                <a:solidFill>
                  <a:srgbClr val="FF0000"/>
                </a:solidFill>
                <a:ea typeface="楷体_GB2312"/>
                <a:cs typeface="楷体_GB2312"/>
              </a:rPr>
              <a:t>勤劳。</a:t>
            </a:r>
            <a:r>
              <a:rPr lang="zh-CN" altLang="zh-CN" b="1" dirty="0">
                <a:latin typeface="Times New Roman" panose="02020603050405020304" pitchFamily="18" charset="0"/>
                <a:cs typeface="楷体_GB2312"/>
              </a:rPr>
              <a:t>“</a:t>
            </a:r>
            <a:r>
              <a:rPr lang="zh-CN" altLang="zh-CN" b="1" dirty="0">
                <a:ea typeface="楷体_GB2312"/>
                <a:cs typeface="楷体_GB2312"/>
              </a:rPr>
              <a:t>愿为市鞍马，从此替爷征</a:t>
            </a:r>
            <a:r>
              <a:rPr lang="zh-CN" altLang="zh-CN" b="1" dirty="0">
                <a:latin typeface="Times New Roman" panose="02020603050405020304" pitchFamily="18" charset="0"/>
                <a:cs typeface="楷体_GB2312"/>
              </a:rPr>
              <a:t>”</a:t>
            </a:r>
            <a:r>
              <a:rPr lang="zh-CN" altLang="zh-CN" b="1" dirty="0">
                <a:ea typeface="楷体_GB2312"/>
                <a:cs typeface="楷体_GB2312"/>
              </a:rPr>
              <a:t>——</a:t>
            </a:r>
            <a:r>
              <a:rPr lang="zh-CN" altLang="zh-CN" b="1" dirty="0">
                <a:solidFill>
                  <a:srgbClr val="FF0000"/>
                </a:solidFill>
                <a:ea typeface="楷体_GB2312"/>
                <a:cs typeface="楷体_GB2312"/>
              </a:rPr>
              <a:t>孝敬父母，深明大义。</a:t>
            </a:r>
            <a:r>
              <a:rPr lang="zh-CN" altLang="zh-CN" b="1" dirty="0">
                <a:latin typeface="Times New Roman" panose="02020603050405020304" pitchFamily="18" charset="0"/>
                <a:cs typeface="楷体_GB2312"/>
              </a:rPr>
              <a:t>“</a:t>
            </a:r>
            <a:r>
              <a:rPr lang="zh-CN" altLang="zh-CN" b="1" dirty="0">
                <a:ea typeface="楷体_GB2312"/>
                <a:cs typeface="楷体_GB2312"/>
              </a:rPr>
              <a:t>将军百战死，壮士十年归</a:t>
            </a:r>
            <a:r>
              <a:rPr lang="zh-CN" altLang="zh-CN" b="1" dirty="0">
                <a:latin typeface="Times New Roman" panose="02020603050405020304" pitchFamily="18" charset="0"/>
                <a:cs typeface="楷体_GB2312"/>
              </a:rPr>
              <a:t>”</a:t>
            </a:r>
            <a:r>
              <a:rPr lang="zh-CN" altLang="zh-CN" b="1" dirty="0">
                <a:ea typeface="楷体_GB2312"/>
                <a:cs typeface="楷体_GB2312"/>
              </a:rPr>
              <a:t>——</a:t>
            </a:r>
            <a:r>
              <a:rPr lang="zh-CN" altLang="zh-CN" b="1" dirty="0">
                <a:solidFill>
                  <a:srgbClr val="FF0000"/>
                </a:solidFill>
                <a:ea typeface="楷体_GB2312"/>
                <a:cs typeface="楷体_GB2312"/>
              </a:rPr>
              <a:t>坚毅勇敢，报效国家。</a:t>
            </a:r>
            <a:r>
              <a:rPr lang="zh-CN" altLang="zh-CN" b="1" dirty="0">
                <a:latin typeface="Times New Roman" panose="02020603050405020304" pitchFamily="18" charset="0"/>
                <a:cs typeface="楷体_GB2312"/>
              </a:rPr>
              <a:t>“</a:t>
            </a:r>
            <a:r>
              <a:rPr lang="zh-CN" altLang="zh-CN" b="1" dirty="0">
                <a:ea typeface="楷体_GB2312"/>
                <a:cs typeface="楷体_GB2312"/>
              </a:rPr>
              <a:t>可汗问所欲，木兰不用尚书郎，愿驰千里足，送儿还故乡</a:t>
            </a:r>
            <a:r>
              <a:rPr lang="zh-CN" altLang="zh-CN" b="1" dirty="0">
                <a:latin typeface="Times New Roman" panose="02020603050405020304" pitchFamily="18" charset="0"/>
                <a:cs typeface="楷体_GB2312"/>
              </a:rPr>
              <a:t>”</a:t>
            </a:r>
            <a:r>
              <a:rPr lang="zh-CN" altLang="zh-CN" b="1" dirty="0">
                <a:ea typeface="楷体_GB2312"/>
                <a:cs typeface="楷体_GB2312"/>
              </a:rPr>
              <a:t>——</a:t>
            </a:r>
            <a:r>
              <a:rPr lang="zh-CN" altLang="zh-CN" b="1" dirty="0">
                <a:solidFill>
                  <a:srgbClr val="FF0000"/>
                </a:solidFill>
                <a:ea typeface="楷体_GB2312"/>
                <a:cs typeface="楷体_GB2312"/>
              </a:rPr>
              <a:t>淳厚质朴，不慕功名，热爱和平生活</a:t>
            </a:r>
            <a:r>
              <a:rPr lang="zh-CN" altLang="zh-CN" b="1" dirty="0">
                <a:ea typeface="楷体_GB2312"/>
                <a:cs typeface="楷体_GB2312"/>
              </a:rPr>
              <a:t>。</a:t>
            </a:r>
            <a:r>
              <a:rPr lang="zh-CN" altLang="zh-CN" b="1" dirty="0">
                <a:latin typeface="Times New Roman" panose="02020603050405020304" pitchFamily="18" charset="0"/>
                <a:cs typeface="楷体_GB2312"/>
              </a:rPr>
              <a:t>“</a:t>
            </a:r>
            <a:r>
              <a:rPr lang="zh-CN" altLang="zh-CN" b="1" dirty="0">
                <a:ea typeface="楷体_GB2312"/>
                <a:cs typeface="楷体_GB2312"/>
              </a:rPr>
              <a:t>出门看火伴，火伴皆惊忙：同行十二年，不知木兰是女郎</a:t>
            </a:r>
            <a:r>
              <a:rPr lang="zh-CN" altLang="zh-CN" b="1" dirty="0">
                <a:latin typeface="Times New Roman" panose="02020603050405020304" pitchFamily="18" charset="0"/>
                <a:cs typeface="楷体_GB2312"/>
              </a:rPr>
              <a:t>”</a:t>
            </a:r>
            <a:r>
              <a:rPr lang="zh-CN" altLang="zh-CN" b="1" dirty="0">
                <a:ea typeface="楷体_GB2312"/>
                <a:cs typeface="楷体_GB2312"/>
              </a:rPr>
              <a:t>——</a:t>
            </a:r>
            <a:r>
              <a:rPr lang="zh-CN" altLang="zh-CN" b="1" dirty="0">
                <a:solidFill>
                  <a:srgbClr val="FF0000"/>
                </a:solidFill>
                <a:ea typeface="楷体_GB2312"/>
                <a:cs typeface="楷体_GB2312"/>
              </a:rPr>
              <a:t>机敏</a:t>
            </a:r>
            <a:r>
              <a:rPr lang="zh-CN" altLang="zh-CN" b="1" dirty="0">
                <a:ea typeface="楷体_GB2312"/>
                <a:cs typeface="楷体_GB2312"/>
              </a:rPr>
              <a:t>。</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7808" y="0"/>
            <a:ext cx="12054191" cy="6858000"/>
          </a:xfrm>
        </p:spPr>
        <p:txBody>
          <a:bodyPr>
            <a:normAutofit/>
          </a:bodyPr>
          <a:lstStyle/>
          <a:p>
            <a:pPr algn="just"/>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．千百年来，木兰的形象家喻户晓，木兰还成为美国迪士尼大片中的主要角色。是什么原因使得她有如此魅力</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en-US" altLang="zh-CN" b="1" kern="100" dirty="0" smtClean="0">
              <a:solidFill>
                <a:srgbClr val="0000FF"/>
              </a:solidFill>
              <a:latin typeface="Times New Roman" panose="02020603050405020304" pitchFamily="18" charset="0"/>
              <a:cs typeface="Times New Roman" panose="02020603050405020304" pitchFamily="18" charset="0"/>
            </a:endParaRPr>
          </a:p>
          <a:p>
            <a:pPr algn="just"/>
            <a:r>
              <a:rPr lang="zh-CN" altLang="zh-CN" b="1" u="sng" kern="100" dirty="0" smtClean="0">
                <a:latin typeface="宋体" panose="02010600030101010101" pitchFamily="2" charset="-122"/>
                <a:ea typeface="楷体_GB2312"/>
                <a:cs typeface="Times New Roman" panose="02020603050405020304" pitchFamily="18" charset="0"/>
              </a:rPr>
              <a:t>①</a:t>
            </a:r>
            <a:r>
              <a:rPr lang="zh-CN" altLang="zh-CN" b="1" u="sng" kern="100" dirty="0">
                <a:latin typeface="Times New Roman" panose="02020603050405020304" pitchFamily="18" charset="0"/>
                <a:ea typeface="楷体_GB2312"/>
                <a:cs typeface="Times New Roman" panose="02020603050405020304" pitchFamily="18" charset="0"/>
              </a:rPr>
              <a:t>木兰的形象既有传奇性</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又</a:t>
            </a:r>
            <a:r>
              <a:rPr lang="zh-CN" altLang="zh-CN" b="1" kern="100" dirty="0">
                <a:latin typeface="Times New Roman" panose="02020603050405020304" pitchFamily="18" charset="0"/>
                <a:ea typeface="楷体_GB2312"/>
                <a:cs typeface="Times New Roman" panose="02020603050405020304" pitchFamily="18" charset="0"/>
              </a:rPr>
              <a:t>有丰富性。她</a:t>
            </a:r>
            <a:r>
              <a:rPr lang="zh-CN" altLang="zh-CN" b="1" u="sng" kern="100" dirty="0">
                <a:latin typeface="Times New Roman" panose="02020603050405020304" pitchFamily="18" charset="0"/>
                <a:ea typeface="楷体_GB2312"/>
                <a:cs typeface="Times New Roman" panose="02020603050405020304" pitchFamily="18" charset="0"/>
              </a:rPr>
              <a:t>既是奇女子</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又是普通人；既是巾帼英雄</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又是平民少女；既是矫健的勇士</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又是娇美的女儿。</a:t>
            </a:r>
            <a:r>
              <a:rPr lang="en-US" altLang="zh-CN" b="1" u="sng" kern="100" dirty="0">
                <a:latin typeface="宋体" panose="02010600030101010101" pitchFamily="2" charset="-122"/>
                <a:ea typeface="楷体_GB2312"/>
                <a:cs typeface="Times New Roman" panose="02020603050405020304" pitchFamily="18" charset="0"/>
              </a:rPr>
              <a:t>②</a:t>
            </a:r>
            <a:r>
              <a:rPr lang="zh-CN" altLang="zh-CN" b="1" u="sng" kern="100" dirty="0">
                <a:latin typeface="Times New Roman" panose="02020603050405020304" pitchFamily="18" charset="0"/>
                <a:ea typeface="楷体_GB2312"/>
                <a:cs typeface="Times New Roman" panose="02020603050405020304" pitchFamily="18" charset="0"/>
              </a:rPr>
              <a:t>她勤劳善良又坚毅勇敢、淳厚质朴又机敏活泼、热爱亲人又报效国家、不慕高官厚禄又热爱和平生活。她的身上集中体现了我国劳动人民的美好品德</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这是其形象经久不衰的重要原因</a:t>
            </a:r>
            <a:r>
              <a:rPr lang="zh-CN" altLang="zh-CN" b="1" u="sng"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不闻机杼声，唯闻女叹息</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，木兰的心事是什么？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可汗征兵</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父亲在被征之列</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但父亲已经年老</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家中又无长男</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木兰不禁忧愁。</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．表明木兰代父从军原因的语句是什么？其中根本原因是什么？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marL="200025"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原因：昨夜见军帖</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可汗大点兵</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军书十二卷</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卷卷有爷名。阿爷无大儿</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木兰无长兄。根本原因：阿爷无大儿</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木兰无长兄</a:t>
            </a:r>
            <a:r>
              <a:rPr lang="zh-CN" altLang="zh-CN" b="1" u="sng" kern="100" dirty="0" smtClean="0">
                <a:latin typeface="Times New Roman" panose="02020603050405020304" pitchFamily="18" charset="0"/>
                <a:ea typeface="楷体_GB2312"/>
                <a:cs typeface="Times New Roman" panose="02020603050405020304" pitchFamily="18" charset="0"/>
              </a:rPr>
              <a:t>。</a:t>
            </a:r>
            <a:endParaRPr lang="en-US" altLang="zh-CN" u="sng" kern="100" dirty="0">
              <a:latin typeface="Times New Roman" panose="02020603050405020304" pitchFamily="18" charset="0"/>
              <a:ea typeface="楷体_GB2312"/>
              <a:cs typeface="Times New Roman" panose="02020603050405020304" pitchFamily="18" charset="0"/>
            </a:endParaRPr>
          </a:p>
          <a:p>
            <a:pPr marL="200025" algn="just">
              <a:spcAft>
                <a:spcPts val="0"/>
              </a:spcAft>
            </a:pPr>
            <a:endParaRPr lang="en-US" altLang="zh-CN" u="sng" kern="100" dirty="0" smtClean="0">
              <a:latin typeface="Times New Roman" panose="02020603050405020304" pitchFamily="18" charset="0"/>
              <a:ea typeface="楷体_GB2312"/>
              <a:cs typeface="Times New Roman" panose="02020603050405020304" pitchFamily="18" charset="0"/>
            </a:endParaRPr>
          </a:p>
          <a:p>
            <a:pPr marL="200025" algn="just">
              <a:spcAft>
                <a:spcPts val="0"/>
              </a:spcAft>
            </a:pPr>
            <a:endParaRPr lang="en-US" altLang="zh-CN" u="sng" kern="100" dirty="0">
              <a:latin typeface="Times New Roman" panose="02020603050405020304" pitchFamily="18" charset="0"/>
              <a:ea typeface="楷体_GB2312"/>
              <a:cs typeface="Times New Roman" panose="02020603050405020304" pitchFamily="18" charset="0"/>
            </a:endParaRPr>
          </a:p>
          <a:p>
            <a:pPr marL="200025" algn="just">
              <a:spcAft>
                <a:spcPts val="0"/>
              </a:spcAft>
            </a:pPr>
            <a:endParaRPr lang="en-US" altLang="zh-CN" u="sng" kern="100" dirty="0" smtClean="0">
              <a:latin typeface="Times New Roman" panose="02020603050405020304" pitchFamily="18" charset="0"/>
              <a:ea typeface="楷体_GB2312"/>
              <a:cs typeface="Times New Roman" panose="02020603050405020304" pitchFamily="18" charset="0"/>
            </a:endParaRPr>
          </a:p>
          <a:p>
            <a:pPr marL="200025" algn="just">
              <a:spcAft>
                <a:spcPts val="0"/>
              </a:spcAft>
            </a:pPr>
            <a:endParaRPr lang="en-US" altLang="zh-CN" sz="2000" u="sng" kern="100" dirty="0">
              <a:latin typeface="Times New Roman" panose="02020603050405020304" pitchFamily="18" charset="0"/>
              <a:cs typeface="Times New Roman" panose="02020603050405020304" pitchFamily="18" charset="0"/>
            </a:endParaRPr>
          </a:p>
          <a:p>
            <a:pPr marL="200025" algn="just">
              <a:spcAft>
                <a:spcPts val="0"/>
              </a:spcAft>
            </a:pPr>
            <a:endParaRPr lang="en-US" altLang="zh-CN" sz="2000" u="sng" kern="100" dirty="0" smtClean="0">
              <a:latin typeface="Times New Roman" panose="02020603050405020304" pitchFamily="18" charset="0"/>
              <a:cs typeface="Times New Roman" panose="02020603050405020304" pitchFamily="18" charset="0"/>
            </a:endParaRPr>
          </a:p>
          <a:p>
            <a:pPr marL="200025" algn="just">
              <a:spcAft>
                <a:spcPts val="0"/>
              </a:spcAft>
            </a:pPr>
            <a:endParaRPr lang="en-US" altLang="zh-CN" sz="2000" u="sng" kern="100" dirty="0">
              <a:latin typeface="Times New Roman" panose="02020603050405020304" pitchFamily="18" charset="0"/>
              <a:cs typeface="Times New Roman" panose="02020603050405020304" pitchFamily="18" charset="0"/>
            </a:endParaRPr>
          </a:p>
          <a:p>
            <a:pPr marL="200025" algn="just">
              <a:spcAft>
                <a:spcPts val="0"/>
              </a:spcAft>
            </a:pPr>
            <a:endParaRPr lang="en-US" altLang="zh-CN" sz="2000" u="sng" kern="100" dirty="0" smtClean="0">
              <a:latin typeface="Times New Roman" panose="02020603050405020304" pitchFamily="18" charset="0"/>
              <a:cs typeface="Times New Roman" panose="02020603050405020304" pitchFamily="18" charset="0"/>
            </a:endParaRPr>
          </a:p>
          <a:p>
            <a:pPr marL="200025" algn="just">
              <a:spcAft>
                <a:spcPts val="0"/>
              </a:spcAft>
            </a:pPr>
            <a:endParaRPr lang="en-US" altLang="zh-CN" sz="2000" u="sng" kern="100" dirty="0">
              <a:latin typeface="Times New Roman" panose="02020603050405020304" pitchFamily="18" charset="0"/>
              <a:cs typeface="Times New Roman" panose="02020603050405020304" pitchFamily="18" charset="0"/>
            </a:endParaRPr>
          </a:p>
          <a:p>
            <a:pPr marL="200025" algn="just">
              <a:spcAft>
                <a:spcPts val="0"/>
              </a:spcAft>
            </a:pP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442" y="0"/>
            <a:ext cx="12112558" cy="6789906"/>
          </a:xfrm>
        </p:spPr>
        <p:txBody>
          <a:bodyPr>
            <a:normAutofit fontScale="92500" lnSpcReduction="20000"/>
          </a:bodyPr>
          <a:lstStyle/>
          <a:p>
            <a:pPr marL="152400" indent="-1524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．文中用了两个</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旦辞</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暮宿</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至</a:t>
            </a:r>
            <a:r>
              <a:rPr lang="en-US" altLang="zh-CN" b="1" kern="100" dirty="0">
                <a:solidFill>
                  <a:srgbClr val="0000FF"/>
                </a:solidFill>
                <a:latin typeface="Times New Roman" panose="02020603050405020304" pitchFamily="18" charset="0"/>
                <a:cs typeface="Courier New" panose="02070309020205020404" pitchFamily="49" charset="0"/>
              </a:rPr>
              <a:t>)</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不闻</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但闻</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的重复句式，这样写的好处是什么</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marL="13335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以反复手法夸张地表现木兰行进的神速、军情的紧急和心情的急切</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使人感到紧张的战争氛围。</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．写</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黄河流水鸣溅溅</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燕山胡骑鸣啾啾</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声音的目的是什么？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衬托了木兰的思亲之情。</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7</a:t>
            </a:r>
            <a:r>
              <a:rPr lang="zh-CN" altLang="zh-CN" b="1" kern="100" dirty="0">
                <a:solidFill>
                  <a:srgbClr val="0000FF"/>
                </a:solidFill>
                <a:latin typeface="Times New Roman" panose="02020603050405020304" pitchFamily="18" charset="0"/>
                <a:cs typeface="Times New Roman" panose="02020603050405020304" pitchFamily="18" charset="0"/>
              </a:rPr>
              <a:t>．表明军情紧急和木兰奔赴沙场矫健英姿的句子是什么？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万里赴戎机</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关山度若飞。</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8</a:t>
            </a:r>
            <a:r>
              <a:rPr lang="zh-CN" altLang="zh-CN" b="1" kern="100" dirty="0">
                <a:solidFill>
                  <a:srgbClr val="0000FF"/>
                </a:solidFill>
                <a:latin typeface="Times New Roman" panose="02020603050405020304" pitchFamily="18" charset="0"/>
                <a:cs typeface="Times New Roman" panose="02020603050405020304" pitchFamily="18" charset="0"/>
              </a:rPr>
              <a:t>．描写边塞军营艰苦战斗生活的画面是什么？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朔气传金柝</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寒光照铁衣。</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9</a:t>
            </a:r>
            <a:r>
              <a:rPr lang="zh-CN" altLang="zh-CN" b="1" kern="100" dirty="0">
                <a:solidFill>
                  <a:srgbClr val="0000FF"/>
                </a:solidFill>
                <a:latin typeface="Times New Roman" panose="02020603050405020304" pitchFamily="18" charset="0"/>
                <a:cs typeface="Times New Roman" panose="02020603050405020304" pitchFamily="18" charset="0"/>
              </a:rPr>
              <a:t>．概述战争旷日持久、战斗激烈悲壮的句子是什么？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将军百战死</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壮士十年归。</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10</a:t>
            </a:r>
            <a:r>
              <a:rPr lang="zh-CN" altLang="zh-CN" b="1" kern="100" dirty="0">
                <a:solidFill>
                  <a:srgbClr val="0000FF"/>
                </a:solidFill>
                <a:latin typeface="Times New Roman" panose="02020603050405020304" pitchFamily="18" charset="0"/>
                <a:cs typeface="Times New Roman" panose="02020603050405020304" pitchFamily="18" charset="0"/>
              </a:rPr>
              <a:t>．侧面表明木兰功劳之大的句子是什么？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策勋十二转</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赏赐百千强。</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11</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愿驰千里足，送儿还故乡。</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木兰辞官还乡除了因为她眷恋家园生活外，还可能有别的原因吗？</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2286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还可能因为自己是女儿身</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不便向天子明言。</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fade">
                                      <p:cBhvr>
                                        <p:cTn id="32" dur="500"/>
                                        <p:tgtEl>
                                          <p:spTgt spid="3">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Effect transition="in" filter="fade">
                                      <p:cBhvr>
                                        <p:cTn id="37"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0"/>
            <a:ext cx="12266579" cy="6858000"/>
          </a:xfrm>
        </p:spPr>
        <p:txBody>
          <a:bodyPr>
            <a:normAutofit fontScale="85000" lnSpcReduction="20000"/>
          </a:bodyPr>
          <a:lstStyle/>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12</a:t>
            </a:r>
            <a:r>
              <a:rPr lang="zh-CN" altLang="zh-CN" b="1" kern="100" dirty="0">
                <a:solidFill>
                  <a:srgbClr val="0000FF"/>
                </a:solidFill>
                <a:latin typeface="Times New Roman" panose="02020603050405020304" pitchFamily="18" charset="0"/>
                <a:cs typeface="Times New Roman" panose="02020603050405020304" pitchFamily="18" charset="0"/>
              </a:rPr>
              <a:t>．表明家人团聚的欢乐气氛的句子是什么</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爷娘闻女来</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出郭相扶将；阿姊闻妹来</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当户理红妆；小弟闻姊来</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磨刀霍霍向猪羊。</a:t>
            </a:r>
            <a:endParaRPr lang="zh-CN" altLang="zh-CN" sz="2000" b="1" kern="100" dirty="0">
              <a:latin typeface="宋体" panose="02010600030101010101" pitchFamily="2" charset="-122"/>
              <a:cs typeface="Courier New" panose="02070309020205020404" pitchFamily="49" charset="0"/>
            </a:endParaRPr>
          </a:p>
          <a:p>
            <a:pPr marL="152400" indent="-1524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13</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开我</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坐我</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脱我</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著我</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这一排比句通过木兰一连串的行动表现了木兰的什么心情？</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对故居的亲切感受</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对女儿妆的喜爱</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以及情不自禁的喜悦。</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14</a:t>
            </a:r>
            <a:r>
              <a:rPr lang="zh-CN" altLang="zh-CN" b="1" kern="100" dirty="0">
                <a:solidFill>
                  <a:srgbClr val="0000FF"/>
                </a:solidFill>
                <a:latin typeface="Times New Roman" panose="02020603050405020304" pitchFamily="18" charset="0"/>
                <a:cs typeface="Times New Roman" panose="02020603050405020304" pitchFamily="18" charset="0"/>
              </a:rPr>
              <a:t>．巧妙解答木兰从军十二年没有被发现的奥秘的句子是什么？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雄兔脚扑朔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雌兔眼迷离；双兔傍地走</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安能辨我是雄雌？</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15</a:t>
            </a:r>
            <a:r>
              <a:rPr lang="zh-CN" altLang="zh-CN" b="1" kern="100" dirty="0">
                <a:solidFill>
                  <a:srgbClr val="0000FF"/>
                </a:solidFill>
                <a:latin typeface="Times New Roman" panose="02020603050405020304" pitchFamily="18" charset="0"/>
                <a:cs typeface="Times New Roman" panose="02020603050405020304" pitchFamily="18" charset="0"/>
              </a:rPr>
              <a:t>．全文最后一段有什么特点？这样结束全诗好不好？</a:t>
            </a:r>
            <a:endParaRPr lang="zh-CN" altLang="zh-CN" sz="2000" b="1" kern="100" dirty="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使用隐喻作结。</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这样结束</a:t>
            </a:r>
            <a:r>
              <a:rPr lang="zh-CN" altLang="zh-CN" b="1" kern="100" dirty="0">
                <a:latin typeface="Times New Roman" panose="02020603050405020304" pitchFamily="18" charset="0"/>
                <a:ea typeface="楷体_GB2312"/>
                <a:cs typeface="Times New Roman" panose="02020603050405020304" pitchFamily="18" charset="0"/>
              </a:rPr>
              <a:t>全诗</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不但十</a:t>
            </a:r>
            <a:r>
              <a:rPr lang="zh-CN" altLang="zh-CN" b="1" u="sng" kern="100" dirty="0">
                <a:latin typeface="Times New Roman" panose="02020603050405020304" pitchFamily="18" charset="0"/>
                <a:ea typeface="楷体_GB2312"/>
                <a:cs typeface="Times New Roman" panose="02020603050405020304" pitchFamily="18" charset="0"/>
              </a:rPr>
              <a:t>分形象地解释了</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火伴</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们的惊讶</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对读者必然产生的疑问做出了回答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还表明了木兰富有机趣智慧而又充满自豪的神态表情</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丰富了木兰的形象；同时使全诗</a:t>
            </a:r>
            <a:r>
              <a:rPr lang="zh-CN" altLang="zh-CN" b="1" u="sng" kern="100" dirty="0" smtClean="0">
                <a:latin typeface="Times New Roman" panose="02020603050405020304" pitchFamily="18" charset="0"/>
                <a:ea typeface="楷体_GB2312"/>
                <a:cs typeface="Times New Roman" panose="02020603050405020304" pitchFamily="18" charset="0"/>
              </a:rPr>
              <a:t>锦上添花</a:t>
            </a:r>
            <a:r>
              <a:rPr lang="zh-CN" altLang="en-US" b="1" u="sng"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16</a:t>
            </a:r>
            <a:r>
              <a:rPr lang="zh-CN" altLang="zh-CN" b="1" kern="100" dirty="0">
                <a:solidFill>
                  <a:srgbClr val="0000FF"/>
                </a:solidFill>
                <a:latin typeface="Times New Roman" panose="02020603050405020304" pitchFamily="18" charset="0"/>
                <a:cs typeface="Times New Roman" panose="02020603050405020304" pitchFamily="18" charset="0"/>
              </a:rPr>
              <a:t>．为什么全诗将战斗过程写得格外简略，对其余内容却写得特别详尽？</a:t>
            </a:r>
            <a:endParaRPr lang="zh-CN" altLang="zh-CN" sz="2000" b="1" kern="100" dirty="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作者要突出的是对木兰孝</a:t>
            </a:r>
            <a:r>
              <a:rPr lang="zh-CN" altLang="zh-CN" b="1" kern="100" dirty="0">
                <a:latin typeface="Times New Roman" panose="02020603050405020304" pitchFamily="18" charset="0"/>
                <a:ea typeface="楷体_GB2312"/>
                <a:cs typeface="Times New Roman" panose="02020603050405020304" pitchFamily="18" charset="0"/>
              </a:rPr>
              <a:t>敬父母、勇担</a:t>
            </a:r>
            <a:r>
              <a:rPr lang="zh-CN" altLang="zh-CN" b="1" u="sng" kern="100" dirty="0">
                <a:latin typeface="Times New Roman" panose="02020603050405020304" pitchFamily="18" charset="0"/>
                <a:ea typeface="楷体_GB2312"/>
                <a:cs typeface="Times New Roman" panose="02020603050405020304" pitchFamily="18" charset="0"/>
              </a:rPr>
              <a:t>重任的品格的颂扬</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所以对残酷的战争一笔带过</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而对能反映美好心灵的内容不惜笔墨。也隐含作者对美好生活的向往和祝福</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对战争的冷淡和远离。再者</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这样写</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女儿情、英雄气汇集于木兰一身</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使其形象有血有肉、真实感人</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从而丰富了木兰的性格。这样安排突出了人物性格和作者的思想倾向。</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17</a:t>
            </a:r>
            <a:r>
              <a:rPr lang="zh-CN" altLang="zh-CN" b="1" kern="100" dirty="0">
                <a:solidFill>
                  <a:srgbClr val="0000FF"/>
                </a:solidFill>
                <a:latin typeface="Times New Roman" panose="02020603050405020304" pitchFamily="18" charset="0"/>
                <a:cs typeface="Times New Roman" panose="02020603050405020304" pitchFamily="18" charset="0"/>
              </a:rPr>
              <a:t>．举出你所知道的我国的其他巾帼英雄。</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穆桂英五十岁挂先锋印</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深入险境</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力战番将</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大获全胜；秋瑾从容就义于绍兴轩亭口。</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 calcmode="lin" valueType="num">
                                      <p:cBhvr additive="base">
                                        <p:cTn id="3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92000" cy="6858000"/>
          </a:xfrm>
        </p:spPr>
        <p:txBody>
          <a:bodyPr>
            <a:normAutofit/>
          </a:bodyPr>
          <a:lstStyle/>
          <a:p>
            <a:pPr algn="ctr">
              <a:spcAft>
                <a:spcPts val="0"/>
              </a:spcAft>
            </a:pPr>
            <a:r>
              <a:rPr lang="zh-CN" altLang="zh-CN" b="1" dirty="0">
                <a:solidFill>
                  <a:srgbClr val="FF0000"/>
                </a:solidFill>
                <a:latin typeface="Times New Roman" panose="02020603050405020304" pitchFamily="18" charset="0"/>
              </a:rPr>
              <a:t>第三单元梳理</a:t>
            </a:r>
            <a:endParaRPr lang="zh-CN" altLang="zh-CN" sz="4000" b="1" dirty="0">
              <a:solidFill>
                <a:srgbClr val="FF0000"/>
              </a:solidFill>
              <a:latin typeface="宋体" panose="02010600030101010101" pitchFamily="2" charset="-122"/>
            </a:endParaRPr>
          </a:p>
          <a:p>
            <a:pPr algn="just">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一、课文内容梳理</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cs typeface="Times New Roman" panose="02020603050405020304" pitchFamily="18" charset="0"/>
              </a:rPr>
              <a:t>本单元课文都是叙事性作品，写的都是普通人。</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鲁迅先生的《阿长与〈山海经〉》所追忆的保姆，虽是一个粗人，然而质朴、善良、热心。鲁迅深情地抒写了对这位劳动妇女真挚的怀念。</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cs typeface="Times New Roman" panose="02020603050405020304" pitchFamily="18" charset="0"/>
              </a:rPr>
              <a:t>杨绛的《老王》写自己与车夫的交往，写车夫艰难困苦的生活和善良厚道的品格，含蓄地提出了关怀不幸者的社会问题。</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李森祥的《台阶》以农民的儿子作为故事叙述者，叙述父亲为盖新屋而拼命苦干的一生，表现农民艰难困苦的生存状态和他们为改变现状而不懈努力的精神，作品兼有崇敬和怜悯的双重感情色彩。</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cs typeface="Times New Roman" panose="02020603050405020304" pitchFamily="18" charset="0"/>
              </a:rPr>
              <a:t>北宋欧阳修所著的《卖油翁》是一则写事明理的寓言故事，记述了陈尧咨射箭和卖油翁酌油的事，形象地说明了</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熟能生巧</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实践出真知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人外有人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的道理。其寓意是，所有技能都能通过长期反复苦练而达至熟能生巧之境。</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8080" y="0"/>
            <a:ext cx="12063919" cy="6858000"/>
          </a:xfrm>
        </p:spPr>
        <p:txBody>
          <a:bodyPr>
            <a:noAutofit/>
          </a:bodyPr>
          <a:lstStyle/>
          <a:p>
            <a:pPr algn="just">
              <a:spcAft>
                <a:spcPts val="0"/>
              </a:spcAft>
            </a:pPr>
            <a:r>
              <a:rPr lang="zh-CN" altLang="zh-CN" sz="20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二、单元字词汇总</a:t>
            </a:r>
            <a:endParaRPr lang="zh-CN" altLang="zh-CN" sz="2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sz="2000"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9</a:t>
            </a:r>
            <a:r>
              <a:rPr lang="zh-CN" altLang="zh-CN" sz="2000" b="1" kern="100" dirty="0">
                <a:solidFill>
                  <a:srgbClr val="0000FF"/>
                </a:solidFill>
                <a:latin typeface="Times New Roman" panose="02020603050405020304" pitchFamily="18" charset="0"/>
                <a:cs typeface="Times New Roman" panose="02020603050405020304" pitchFamily="18" charset="0"/>
              </a:rPr>
              <a:t>．</a:t>
            </a:r>
            <a:r>
              <a:rPr lang="zh-CN" altLang="zh-CN" sz="2000"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阿长与《山海经》</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solidFill>
                  <a:srgbClr val="FF0000"/>
                </a:solidFill>
                <a:latin typeface="Times New Roman" panose="02020603050405020304" pitchFamily="18" charset="0"/>
                <a:cs typeface="Times New Roman" panose="02020603050405020304" pitchFamily="18" charset="0"/>
              </a:rPr>
              <a:t>惶</a:t>
            </a:r>
            <a:r>
              <a:rPr lang="en-US" altLang="zh-CN" sz="1800" b="1" kern="100" dirty="0" err="1">
                <a:solidFill>
                  <a:srgbClr val="FF0000"/>
                </a:solidFill>
                <a:latin typeface="Times New Roman" panose="02020603050405020304" pitchFamily="18" charset="0"/>
                <a:cs typeface="Courier New" panose="02070309020205020404" pitchFamily="49" charset="0"/>
              </a:rPr>
              <a:t>huáng</a:t>
            </a:r>
            <a:r>
              <a:rPr lang="zh-CN" altLang="zh-CN" sz="1800" b="1" kern="100" dirty="0">
                <a:solidFill>
                  <a:srgbClr val="FF0000"/>
                </a:solidFill>
                <a:latin typeface="Times New Roman" panose="02020603050405020304" pitchFamily="18" charset="0"/>
                <a:cs typeface="Times New Roman" panose="02020603050405020304" pitchFamily="18" charset="0"/>
              </a:rPr>
              <a:t>急：</a:t>
            </a:r>
            <a:r>
              <a:rPr lang="zh-CN" altLang="zh-CN" sz="1800" b="1" kern="100" dirty="0">
                <a:latin typeface="Times New Roman" panose="02020603050405020304" pitchFamily="18" charset="0"/>
                <a:cs typeface="Times New Roman" panose="02020603050405020304" pitchFamily="18" charset="0"/>
              </a:rPr>
              <a:t>恐惧，慌张</a:t>
            </a:r>
            <a:r>
              <a:rPr lang="zh-CN" altLang="zh-CN" sz="1800" b="1" kern="100" dirty="0" smtClean="0">
                <a:solidFill>
                  <a:srgbClr val="FF0000"/>
                </a:solidFill>
                <a:latin typeface="Times New Roman" panose="02020603050405020304" pitchFamily="18" charset="0"/>
                <a:cs typeface="Times New Roman" panose="02020603050405020304" pitchFamily="18" charset="0"/>
              </a:rPr>
              <a:t>。</a:t>
            </a:r>
            <a:r>
              <a:rPr lang="en-US" altLang="zh-CN" sz="1800" b="1" kern="100" dirty="0" smtClean="0">
                <a:solidFill>
                  <a:srgbClr val="FF0000"/>
                </a:solidFill>
                <a:latin typeface="宋体" panose="02010600030101010101" pitchFamily="2" charset="-122"/>
                <a:cs typeface="Courier New" panose="02070309020205020404" pitchFamily="49" charset="0"/>
              </a:rPr>
              <a:t>     </a:t>
            </a:r>
            <a:r>
              <a:rPr lang="zh-CN" altLang="zh-CN" sz="1800" b="1" kern="100" dirty="0" smtClean="0">
                <a:solidFill>
                  <a:srgbClr val="FF0000"/>
                </a:solidFill>
                <a:latin typeface="Times New Roman" panose="02020603050405020304" pitchFamily="18" charset="0"/>
                <a:cs typeface="Times New Roman" panose="02020603050405020304" pitchFamily="18" charset="0"/>
              </a:rPr>
              <a:t>诘</a:t>
            </a:r>
            <a:r>
              <a:rPr lang="en-US" altLang="zh-CN" sz="1800" b="1" kern="100" dirty="0" err="1">
                <a:solidFill>
                  <a:srgbClr val="FF0000"/>
                </a:solidFill>
                <a:latin typeface="Times New Roman" panose="02020603050405020304" pitchFamily="18" charset="0"/>
                <a:cs typeface="Courier New" panose="02070309020205020404" pitchFamily="49" charset="0"/>
              </a:rPr>
              <a:t>jié</a:t>
            </a:r>
            <a:r>
              <a:rPr lang="zh-CN" altLang="zh-CN" sz="1800" b="1" kern="100" dirty="0">
                <a:solidFill>
                  <a:srgbClr val="FF0000"/>
                </a:solidFill>
                <a:latin typeface="Times New Roman" panose="02020603050405020304" pitchFamily="18" charset="0"/>
                <a:cs typeface="Times New Roman" panose="02020603050405020304" pitchFamily="18" charset="0"/>
              </a:rPr>
              <a:t>问：</a:t>
            </a:r>
            <a:r>
              <a:rPr lang="zh-CN" altLang="zh-CN" sz="1800" b="1" kern="100" dirty="0">
                <a:latin typeface="Times New Roman" panose="02020603050405020304" pitchFamily="18" charset="0"/>
                <a:cs typeface="Times New Roman" panose="02020603050405020304" pitchFamily="18" charset="0"/>
              </a:rPr>
              <a:t>追问，责问。</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疮</a:t>
            </a:r>
            <a:r>
              <a:rPr lang="en-US" altLang="zh-CN" sz="1800" b="1" kern="100" dirty="0" err="1">
                <a:latin typeface="Times New Roman" panose="02020603050405020304" pitchFamily="18" charset="0"/>
                <a:cs typeface="Courier New" panose="02070309020205020404" pitchFamily="49" charset="0"/>
              </a:rPr>
              <a:t>chuāng</a:t>
            </a:r>
            <a:r>
              <a:rPr lang="zh-CN" altLang="zh-CN" sz="1800" b="1" kern="100" dirty="0">
                <a:latin typeface="Times New Roman" panose="02020603050405020304" pitchFamily="18" charset="0"/>
                <a:cs typeface="Times New Roman" panose="02020603050405020304" pitchFamily="18" charset="0"/>
              </a:rPr>
              <a:t>疤</a:t>
            </a:r>
            <a:r>
              <a:rPr lang="en-US" altLang="zh-CN" sz="1800" b="1" kern="100" dirty="0" err="1">
                <a:latin typeface="Times New Roman" panose="02020603050405020304" pitchFamily="18" charset="0"/>
                <a:cs typeface="Courier New" panose="02070309020205020404" pitchFamily="49" charset="0"/>
              </a:rPr>
              <a:t>bā</a:t>
            </a:r>
            <a:r>
              <a:rPr lang="zh-CN" altLang="zh-CN" sz="1800" b="1" kern="100" dirty="0">
                <a:latin typeface="Times New Roman" panose="02020603050405020304" pitchFamily="18" charset="0"/>
                <a:cs typeface="Times New Roman" panose="02020603050405020304" pitchFamily="18" charset="0"/>
              </a:rPr>
              <a:t>：疮好了以后留下的痂。比喻痛处、短处或隐私。</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渴</a:t>
            </a:r>
            <a:r>
              <a:rPr lang="en-US" altLang="zh-CN" sz="1800" b="1" kern="100" dirty="0" err="1">
                <a:latin typeface="Times New Roman" panose="02020603050405020304" pitchFamily="18" charset="0"/>
                <a:cs typeface="Courier New" panose="02070309020205020404" pitchFamily="49" charset="0"/>
              </a:rPr>
              <a:t>kě</a:t>
            </a:r>
            <a:r>
              <a:rPr lang="zh-CN" altLang="zh-CN" sz="1800" b="1" kern="100" dirty="0">
                <a:latin typeface="Times New Roman" panose="02020603050405020304" pitchFamily="18" charset="0"/>
                <a:cs typeface="Times New Roman" panose="02020603050405020304" pitchFamily="18" charset="0"/>
              </a:rPr>
              <a:t>慕</a:t>
            </a:r>
            <a:r>
              <a:rPr lang="en-US" altLang="zh-CN" sz="1800" b="1" kern="100" dirty="0" err="1">
                <a:latin typeface="Times New Roman" panose="02020603050405020304" pitchFamily="18" charset="0"/>
                <a:cs typeface="Courier New" panose="02070309020205020404" pitchFamily="49" charset="0"/>
              </a:rPr>
              <a:t>mù</a:t>
            </a:r>
            <a:r>
              <a:rPr lang="zh-CN" altLang="zh-CN" sz="1800" b="1" kern="100" dirty="0">
                <a:latin typeface="Times New Roman" panose="02020603050405020304" pitchFamily="18" charset="0"/>
                <a:cs typeface="Times New Roman" panose="02020603050405020304" pitchFamily="18" charset="0"/>
              </a:rPr>
              <a:t>：迫切地希望，殷切盼望</a:t>
            </a:r>
            <a:r>
              <a:rPr lang="zh-CN" altLang="zh-CN" sz="1800" b="1" kern="100" dirty="0" smtClean="0">
                <a:latin typeface="Times New Roman" panose="02020603050405020304" pitchFamily="18" charset="0"/>
                <a:cs typeface="Times New Roman" panose="02020603050405020304" pitchFamily="18" charset="0"/>
              </a:rPr>
              <a:t>。</a:t>
            </a:r>
            <a:r>
              <a:rPr lang="en-US" altLang="zh-CN" sz="1800" b="1" kern="100" dirty="0" smtClean="0">
                <a:latin typeface="宋体" panose="02010600030101010101" pitchFamily="2" charset="-122"/>
                <a:cs typeface="Courier New" panose="02070309020205020404" pitchFamily="49" charset="0"/>
              </a:rPr>
              <a:t>  </a:t>
            </a:r>
            <a:r>
              <a:rPr lang="zh-CN" altLang="zh-CN" sz="1800" b="1" kern="100" dirty="0" smtClean="0">
                <a:latin typeface="Times New Roman" panose="02020603050405020304" pitchFamily="18" charset="0"/>
                <a:cs typeface="Times New Roman" panose="02020603050405020304" pitchFamily="18" charset="0"/>
              </a:rPr>
              <a:t>絮</a:t>
            </a:r>
            <a:r>
              <a:rPr lang="en-US" altLang="zh-CN" sz="1800" b="1" kern="100" dirty="0" err="1">
                <a:latin typeface="Times New Roman" panose="02020603050405020304" pitchFamily="18" charset="0"/>
                <a:cs typeface="Courier New" panose="02070309020205020404" pitchFamily="49" charset="0"/>
              </a:rPr>
              <a:t>xù</a:t>
            </a:r>
            <a:r>
              <a:rPr lang="zh-CN" altLang="zh-CN" sz="1800" b="1" kern="100" dirty="0">
                <a:latin typeface="Times New Roman" panose="02020603050405020304" pitchFamily="18" charset="0"/>
                <a:cs typeface="Times New Roman" panose="02020603050405020304" pitchFamily="18" charset="0"/>
              </a:rPr>
              <a:t>说：絮絮叨叨地说。</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霹</a:t>
            </a:r>
            <a:r>
              <a:rPr lang="en-US" altLang="zh-CN" sz="1800" b="1" kern="100" dirty="0" err="1">
                <a:latin typeface="Times New Roman" panose="02020603050405020304" pitchFamily="18" charset="0"/>
                <a:cs typeface="Courier New" panose="02070309020205020404" pitchFamily="49" charset="0"/>
              </a:rPr>
              <a:t>pī</a:t>
            </a:r>
            <a:r>
              <a:rPr lang="zh-CN" altLang="zh-CN" sz="1800" b="1" kern="100" dirty="0">
                <a:latin typeface="Times New Roman" panose="02020603050405020304" pitchFamily="18" charset="0"/>
                <a:cs typeface="Times New Roman" panose="02020603050405020304" pitchFamily="18" charset="0"/>
              </a:rPr>
              <a:t>雳</a:t>
            </a:r>
            <a:r>
              <a:rPr lang="en-US" altLang="zh-CN" sz="1800" b="1" kern="100" dirty="0" err="1">
                <a:latin typeface="Times New Roman" panose="02020603050405020304" pitchFamily="18" charset="0"/>
                <a:cs typeface="Courier New" panose="02070309020205020404" pitchFamily="49" charset="0"/>
              </a:rPr>
              <a:t>lì</a:t>
            </a:r>
            <a:r>
              <a:rPr lang="zh-CN" altLang="zh-CN" sz="1800" b="1" kern="100" dirty="0">
                <a:latin typeface="Times New Roman" panose="02020603050405020304" pitchFamily="18" charset="0"/>
                <a:cs typeface="Times New Roman" panose="02020603050405020304" pitchFamily="18" charset="0"/>
              </a:rPr>
              <a:t>：又急又响的雷，这里指作者受到了极大的震撼。</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孤</a:t>
            </a:r>
            <a:r>
              <a:rPr lang="en-US" altLang="zh-CN" sz="1800" b="1" kern="100" dirty="0" err="1">
                <a:latin typeface="Times New Roman" panose="02020603050405020304" pitchFamily="18" charset="0"/>
                <a:cs typeface="Courier New" panose="02070309020205020404" pitchFamily="49" charset="0"/>
              </a:rPr>
              <a:t>gū</a:t>
            </a:r>
            <a:r>
              <a:rPr lang="zh-CN" altLang="zh-CN" sz="1800" b="1" kern="100" dirty="0">
                <a:latin typeface="Times New Roman" panose="02020603050405020304" pitchFamily="18" charset="0"/>
                <a:cs typeface="Times New Roman" panose="02020603050405020304" pitchFamily="18" charset="0"/>
              </a:rPr>
              <a:t>孀</a:t>
            </a:r>
            <a:r>
              <a:rPr lang="en-US" altLang="zh-CN" sz="1800" b="1" kern="100" dirty="0" err="1">
                <a:latin typeface="Times New Roman" panose="02020603050405020304" pitchFamily="18" charset="0"/>
                <a:cs typeface="Courier New" panose="02070309020205020404" pitchFamily="49" charset="0"/>
              </a:rPr>
              <a:t>shuāng</a:t>
            </a:r>
            <a:r>
              <a:rPr lang="zh-CN" altLang="zh-CN" sz="1800" b="1" kern="100" dirty="0">
                <a:latin typeface="Times New Roman" panose="02020603050405020304" pitchFamily="18" charset="0"/>
                <a:cs typeface="Times New Roman" panose="02020603050405020304" pitchFamily="18" charset="0"/>
              </a:rPr>
              <a:t>：寡妇。</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疏</a:t>
            </a:r>
            <a:r>
              <a:rPr lang="en-US" altLang="zh-CN" sz="1800" b="1" kern="100" dirty="0" err="1">
                <a:latin typeface="Times New Roman" panose="02020603050405020304" pitchFamily="18" charset="0"/>
                <a:cs typeface="Courier New" panose="02070309020205020404" pitchFamily="49" charset="0"/>
              </a:rPr>
              <a:t>shū</a:t>
            </a:r>
            <a:r>
              <a:rPr lang="zh-CN" altLang="zh-CN" sz="1800" b="1" kern="100" dirty="0">
                <a:latin typeface="Times New Roman" panose="02020603050405020304" pitchFamily="18" charset="0"/>
                <a:cs typeface="Times New Roman" panose="02020603050405020304" pitchFamily="18" charset="0"/>
              </a:rPr>
              <a:t>懒：懒散而不习惯受拘束。</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倘</a:t>
            </a:r>
            <a:r>
              <a:rPr lang="en-US" altLang="zh-CN" sz="1800" b="1" kern="100" dirty="0" err="1">
                <a:latin typeface="Times New Roman" panose="02020603050405020304" pitchFamily="18" charset="0"/>
                <a:cs typeface="Courier New" panose="02070309020205020404" pitchFamily="49" charset="0"/>
              </a:rPr>
              <a:t>tǎng</a:t>
            </a:r>
            <a:r>
              <a:rPr lang="zh-CN" altLang="zh-CN" sz="1800" b="1" kern="100" dirty="0">
                <a:latin typeface="Times New Roman" panose="02020603050405020304" pitchFamily="18" charset="0"/>
                <a:cs typeface="Times New Roman" panose="02020603050405020304" pitchFamily="18" charset="0"/>
              </a:rPr>
              <a:t>使</a:t>
            </a:r>
            <a:r>
              <a:rPr lang="en-US" altLang="zh-CN" sz="1800" b="1" kern="100" dirty="0" err="1">
                <a:latin typeface="Times New Roman" panose="02020603050405020304" pitchFamily="18" charset="0"/>
                <a:cs typeface="Courier New" panose="02070309020205020404" pitchFamily="49" charset="0"/>
              </a:rPr>
              <a:t>shǐ</a:t>
            </a:r>
            <a:r>
              <a:rPr lang="zh-CN" altLang="zh-CN" sz="1800" b="1" kern="100" dirty="0">
                <a:latin typeface="Times New Roman" panose="02020603050405020304" pitchFamily="18" charset="0"/>
                <a:cs typeface="Times New Roman" panose="02020603050405020304" pitchFamily="18" charset="0"/>
              </a:rPr>
              <a:t>：假如，如果。</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惧</a:t>
            </a:r>
            <a:r>
              <a:rPr lang="en-US" altLang="zh-CN" sz="1800" b="1" kern="100" dirty="0" err="1">
                <a:latin typeface="Times New Roman" panose="02020603050405020304" pitchFamily="18" charset="0"/>
                <a:cs typeface="Courier New" panose="02070309020205020404" pitchFamily="49" charset="0"/>
              </a:rPr>
              <a:t>jù</a:t>
            </a:r>
            <a:r>
              <a:rPr lang="zh-CN" altLang="zh-CN" sz="1800" b="1" kern="100" dirty="0">
                <a:latin typeface="Times New Roman" panose="02020603050405020304" pitchFamily="18" charset="0"/>
                <a:cs typeface="Times New Roman" panose="02020603050405020304" pitchFamily="18" charset="0"/>
              </a:rPr>
              <a:t>惮</a:t>
            </a:r>
            <a:r>
              <a:rPr lang="en-US" altLang="zh-CN" sz="1800" b="1" kern="100" dirty="0" err="1">
                <a:latin typeface="Times New Roman" panose="02020603050405020304" pitchFamily="18" charset="0"/>
                <a:cs typeface="Courier New" panose="02070309020205020404" pitchFamily="49" charset="0"/>
              </a:rPr>
              <a:t>dàn</a:t>
            </a:r>
            <a:r>
              <a:rPr lang="zh-CN" altLang="zh-CN" sz="1800" b="1" kern="100" dirty="0">
                <a:latin typeface="Times New Roman" panose="02020603050405020304" pitchFamily="18" charset="0"/>
                <a:cs typeface="Times New Roman" panose="02020603050405020304" pitchFamily="18" charset="0"/>
              </a:rPr>
              <a:t>：害怕，畏难，畏惧。</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憎</a:t>
            </a:r>
            <a:r>
              <a:rPr lang="en-US" altLang="zh-CN" sz="1800" b="1" kern="100" dirty="0" err="1">
                <a:latin typeface="Times New Roman" panose="02020603050405020304" pitchFamily="18" charset="0"/>
                <a:cs typeface="Courier New" panose="02070309020205020404" pitchFamily="49" charset="0"/>
              </a:rPr>
              <a:t>zēng</a:t>
            </a:r>
            <a:r>
              <a:rPr lang="zh-CN" altLang="zh-CN" sz="1800" b="1" kern="100" dirty="0">
                <a:latin typeface="Times New Roman" panose="02020603050405020304" pitchFamily="18" charset="0"/>
                <a:cs typeface="Times New Roman" panose="02020603050405020304" pitchFamily="18" charset="0"/>
              </a:rPr>
              <a:t>恶</a:t>
            </a:r>
            <a:r>
              <a:rPr lang="en-US" altLang="zh-CN" sz="1800" b="1" kern="100" dirty="0" err="1">
                <a:latin typeface="Times New Roman" panose="02020603050405020304" pitchFamily="18" charset="0"/>
                <a:cs typeface="Courier New" panose="02070309020205020404" pitchFamily="49" charset="0"/>
              </a:rPr>
              <a:t>wù</a:t>
            </a:r>
            <a:r>
              <a:rPr lang="zh-CN" altLang="zh-CN" sz="1800" b="1" kern="100" dirty="0">
                <a:latin typeface="Times New Roman" panose="02020603050405020304" pitchFamily="18" charset="0"/>
                <a:cs typeface="Times New Roman" panose="02020603050405020304" pitchFamily="18" charset="0"/>
              </a:rPr>
              <a:t>：憎恨，厌恶。</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震悚</a:t>
            </a:r>
            <a:r>
              <a:rPr lang="en-US" altLang="zh-CN" sz="1800" b="1" kern="100" dirty="0" err="1">
                <a:latin typeface="Times New Roman" panose="02020603050405020304" pitchFamily="18" charset="0"/>
                <a:cs typeface="Courier New" panose="02070309020205020404" pitchFamily="49" charset="0"/>
              </a:rPr>
              <a:t>sǒng</a:t>
            </a:r>
            <a:r>
              <a:rPr lang="zh-CN" altLang="zh-CN" sz="1800" b="1" kern="100" dirty="0">
                <a:latin typeface="Times New Roman" panose="02020603050405020304" pitchFamily="18" charset="0"/>
                <a:cs typeface="Times New Roman" panose="02020603050405020304" pitchFamily="18" charset="0"/>
              </a:rPr>
              <a:t>：身体因恐惧或过度兴奋而颤动。</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粗拙</a:t>
            </a:r>
            <a:r>
              <a:rPr lang="en-US" altLang="zh-CN" sz="1800" b="1" kern="100" dirty="0" err="1">
                <a:latin typeface="Times New Roman" panose="02020603050405020304" pitchFamily="18" charset="0"/>
                <a:cs typeface="Courier New" panose="02070309020205020404" pitchFamily="49" charset="0"/>
              </a:rPr>
              <a:t>zhuō</a:t>
            </a:r>
            <a:r>
              <a:rPr lang="zh-CN" altLang="zh-CN" sz="1800" b="1" kern="100" dirty="0">
                <a:latin typeface="Times New Roman" panose="02020603050405020304" pitchFamily="18" charset="0"/>
                <a:cs typeface="Times New Roman" panose="02020603050405020304" pitchFamily="18" charset="0"/>
              </a:rPr>
              <a:t>：粗糙低劣。</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面如土色：脸色跟土的颜色一样，没有血色。形容极端惊恐。</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深不可测：深得难以测量。比喻对人或事物的情况捉摸不透。</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情有可原：根据实情，有可以原谅的地方。</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掳</a:t>
            </a:r>
            <a:r>
              <a:rPr lang="en-US" altLang="zh-CN" sz="1800" b="1" kern="100" dirty="0" err="1">
                <a:latin typeface="Times New Roman" panose="02020603050405020304" pitchFamily="18" charset="0"/>
                <a:cs typeface="Courier New" panose="02070309020205020404" pitchFamily="49" charset="0"/>
              </a:rPr>
              <a:t>lǔ</a:t>
            </a:r>
            <a:r>
              <a:rPr lang="zh-CN" altLang="zh-CN" sz="1800" b="1" kern="100" dirty="0">
                <a:latin typeface="Times New Roman" panose="02020603050405020304" pitchFamily="18" charset="0"/>
                <a:cs typeface="Times New Roman" panose="02020603050405020304" pitchFamily="18" charset="0"/>
              </a:rPr>
              <a:t>：俘获，抓获。</a:t>
            </a:r>
            <a:endParaRPr lang="zh-CN" altLang="zh-CN" sz="1800" b="1" kern="100" dirty="0">
              <a:latin typeface="宋体" panose="02010600030101010101" pitchFamily="2" charset="-122"/>
              <a:cs typeface="Courier New" panose="02070309020205020404" pitchFamily="49" charset="0"/>
            </a:endParaRPr>
          </a:p>
          <a:p>
            <a:pPr indent="129540" algn="just">
              <a:spcAft>
                <a:spcPts val="0"/>
              </a:spcAft>
            </a:pPr>
            <a:r>
              <a:rPr lang="zh-CN" altLang="zh-CN" sz="1800" b="1" kern="100" dirty="0">
                <a:latin typeface="Times New Roman" panose="02020603050405020304" pitchFamily="18" charset="0"/>
                <a:cs typeface="Times New Roman" panose="02020603050405020304" pitchFamily="18" charset="0"/>
              </a:rPr>
              <a:t>莫名其妙：没有人能说出其中的奥秘。形容事情很奇怪，使人不明白。名，说出。</a:t>
            </a:r>
            <a:endParaRPr lang="zh-CN" altLang="zh-CN" sz="1800" b="1" kern="100" dirty="0">
              <a:latin typeface="宋体" panose="02010600030101010101" pitchFamily="2" charset="-122"/>
              <a:cs typeface="Courier New" panose="02070309020205020404" pitchFamily="49" charset="0"/>
            </a:endParaRPr>
          </a:p>
          <a:p>
            <a:endParaRPr lang="zh-CN" altLang="en-US" sz="1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additive="base">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 calcmode="lin" valueType="num">
                                      <p:cBhvr additive="base">
                                        <p:cTn id="2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 calcmode="lin" valueType="num">
                                      <p:cBhvr additive="base">
                                        <p:cTn id="38"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 calcmode="lin" valueType="num">
                                      <p:cBhvr additive="base">
                                        <p:cTn id="50"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
                                            <p:txEl>
                                              <p:pRg st="10" end="10"/>
                                            </p:txEl>
                                          </p:spTgt>
                                        </p:tgtEl>
                                        <p:attrNameLst>
                                          <p:attrName>style.visibility</p:attrName>
                                        </p:attrNameLst>
                                      </p:cBhvr>
                                      <p:to>
                                        <p:strVal val="visible"/>
                                      </p:to>
                                    </p:set>
                                    <p:anim calcmode="lin" valueType="num">
                                      <p:cBhvr additive="base">
                                        <p:cTn id="56"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 calcmode="lin" valueType="num">
                                      <p:cBhvr additive="base">
                                        <p:cTn id="62"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3">
                                            <p:txEl>
                                              <p:pRg st="12" end="12"/>
                                            </p:txEl>
                                          </p:spTgt>
                                        </p:tgtEl>
                                        <p:attrNameLst>
                                          <p:attrName>style.visibility</p:attrName>
                                        </p:attrNameLst>
                                      </p:cBhvr>
                                      <p:to>
                                        <p:strVal val="visible"/>
                                      </p:to>
                                    </p:set>
                                    <p:anim calcmode="lin" valueType="num">
                                      <p:cBhvr additive="base">
                                        <p:cTn id="68"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3">
                                            <p:txEl>
                                              <p:pRg st="13" end="13"/>
                                            </p:txEl>
                                          </p:spTgt>
                                        </p:tgtEl>
                                        <p:attrNameLst>
                                          <p:attrName>style.visibility</p:attrName>
                                        </p:attrNameLst>
                                      </p:cBhvr>
                                      <p:to>
                                        <p:strVal val="visible"/>
                                      </p:to>
                                    </p:set>
                                    <p:anim calcmode="lin" valueType="num">
                                      <p:cBhvr additive="base">
                                        <p:cTn id="74"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3">
                                            <p:txEl>
                                              <p:pRg st="14" end="14"/>
                                            </p:txEl>
                                          </p:spTgt>
                                        </p:tgtEl>
                                        <p:attrNameLst>
                                          <p:attrName>style.visibility</p:attrName>
                                        </p:attrNameLst>
                                      </p:cBhvr>
                                      <p:to>
                                        <p:strVal val="visible"/>
                                      </p:to>
                                    </p:set>
                                    <p:anim calcmode="lin" valueType="num">
                                      <p:cBhvr additive="base">
                                        <p:cTn id="80"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3">
                                            <p:txEl>
                                              <p:pRg st="15" end="15"/>
                                            </p:txEl>
                                          </p:spTgt>
                                        </p:tgtEl>
                                        <p:attrNameLst>
                                          <p:attrName>style.visibility</p:attrName>
                                        </p:attrNameLst>
                                      </p:cBhvr>
                                      <p:to>
                                        <p:strVal val="visible"/>
                                      </p:to>
                                    </p:set>
                                    <p:anim calcmode="lin" valueType="num">
                                      <p:cBhvr additive="base">
                                        <p:cTn id="86"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3">
                                            <p:txEl>
                                              <p:pRg st="16" end="16"/>
                                            </p:txEl>
                                          </p:spTgt>
                                        </p:tgtEl>
                                        <p:attrNameLst>
                                          <p:attrName>style.visibility</p:attrName>
                                        </p:attrNameLst>
                                      </p:cBhvr>
                                      <p:to>
                                        <p:strVal val="visible"/>
                                      </p:to>
                                    </p:set>
                                    <p:anim calcmode="lin" valueType="num">
                                      <p:cBhvr additive="base">
                                        <p:cTn id="92"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93"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nodeType="clickEffect">
                                  <p:stCondLst>
                                    <p:cond delay="0"/>
                                  </p:stCondLst>
                                  <p:childTnLst>
                                    <p:set>
                                      <p:cBhvr>
                                        <p:cTn id="97" dur="1" fill="hold">
                                          <p:stCondLst>
                                            <p:cond delay="0"/>
                                          </p:stCondLst>
                                        </p:cTn>
                                        <p:tgtEl>
                                          <p:spTgt spid="3">
                                            <p:txEl>
                                              <p:pRg st="17" end="17"/>
                                            </p:txEl>
                                          </p:spTgt>
                                        </p:tgtEl>
                                        <p:attrNameLst>
                                          <p:attrName>style.visibility</p:attrName>
                                        </p:attrNameLst>
                                      </p:cBhvr>
                                      <p:to>
                                        <p:strVal val="visible"/>
                                      </p:to>
                                    </p:set>
                                    <p:anim calcmode="lin" valueType="num">
                                      <p:cBhvr additive="base">
                                        <p:cTn id="98"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902" y="162196"/>
            <a:ext cx="11986098" cy="6695804"/>
          </a:xfrm>
        </p:spPr>
        <p:txBody>
          <a:bodyPr>
            <a:normAutofit lnSpcReduction="10000"/>
          </a:bodyPr>
          <a:lstStyle/>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10</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老王</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攥</a:t>
            </a:r>
            <a:r>
              <a:rPr lang="en-US" altLang="zh-CN" b="1" kern="100" dirty="0" err="1">
                <a:latin typeface="Times New Roman" panose="02020603050405020304" pitchFamily="18" charset="0"/>
                <a:cs typeface="Courier New" panose="02070309020205020404" pitchFamily="49" charset="0"/>
              </a:rPr>
              <a:t>zuàn</a:t>
            </a:r>
            <a:r>
              <a:rPr lang="zh-CN" altLang="zh-CN" b="1" kern="100" dirty="0">
                <a:latin typeface="Times New Roman" panose="02020603050405020304" pitchFamily="18" charset="0"/>
                <a:cs typeface="Times New Roman" panose="02020603050405020304" pitchFamily="18" charset="0"/>
              </a:rPr>
              <a:t>：用手抓住或抓稳。</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翳</a:t>
            </a:r>
            <a:r>
              <a:rPr lang="en-US" altLang="zh-CN" b="1" kern="100" dirty="0" err="1">
                <a:latin typeface="Times New Roman" panose="02020603050405020304" pitchFamily="18" charset="0"/>
                <a:cs typeface="Courier New" panose="02070309020205020404" pitchFamily="49" charset="0"/>
              </a:rPr>
              <a:t>yì</a:t>
            </a:r>
            <a:r>
              <a:rPr lang="zh-CN" altLang="zh-CN" b="1" kern="100" dirty="0">
                <a:latin typeface="Times New Roman" panose="02020603050405020304" pitchFamily="18" charset="0"/>
                <a:cs typeface="Times New Roman" panose="02020603050405020304" pitchFamily="18" charset="0"/>
              </a:rPr>
              <a:t>：眼角膜病变后留下的疤痕。</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惶</a:t>
            </a:r>
            <a:r>
              <a:rPr lang="en-US" altLang="zh-CN" b="1" kern="100" dirty="0" err="1">
                <a:latin typeface="Times New Roman" panose="02020603050405020304" pitchFamily="18" charset="0"/>
                <a:cs typeface="Courier New" panose="02070309020205020404" pitchFamily="49" charset="0"/>
              </a:rPr>
              <a:t>huáng</a:t>
            </a:r>
            <a:r>
              <a:rPr lang="zh-CN" altLang="zh-CN" b="1" kern="100" dirty="0">
                <a:latin typeface="Times New Roman" panose="02020603050405020304" pitchFamily="18" charset="0"/>
                <a:cs typeface="Times New Roman" panose="02020603050405020304" pitchFamily="18" charset="0"/>
              </a:rPr>
              <a:t>恐</a:t>
            </a:r>
            <a:r>
              <a:rPr lang="en-US" altLang="zh-CN" b="1" kern="100" dirty="0" err="1">
                <a:latin typeface="Times New Roman" panose="02020603050405020304" pitchFamily="18" charset="0"/>
                <a:cs typeface="Courier New" panose="02070309020205020404" pitchFamily="49" charset="0"/>
              </a:rPr>
              <a:t>kǒng</a:t>
            </a:r>
            <a:r>
              <a:rPr lang="zh-CN" altLang="zh-CN" b="1" kern="100" dirty="0">
                <a:latin typeface="Times New Roman" panose="02020603050405020304" pitchFamily="18" charset="0"/>
                <a:cs typeface="Times New Roman" panose="02020603050405020304" pitchFamily="18" charset="0"/>
              </a:rPr>
              <a:t>：惶惧，惊恐。</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荒</a:t>
            </a:r>
            <a:r>
              <a:rPr lang="en-US" altLang="zh-CN" b="1" kern="100" dirty="0" err="1">
                <a:latin typeface="Times New Roman" panose="02020603050405020304" pitchFamily="18" charset="0"/>
                <a:cs typeface="Courier New" panose="02070309020205020404" pitchFamily="49" charset="0"/>
              </a:rPr>
              <a:t>huāng</a:t>
            </a:r>
            <a:r>
              <a:rPr lang="zh-CN" altLang="zh-CN" b="1" kern="100" dirty="0">
                <a:latin typeface="Times New Roman" panose="02020603050405020304" pitchFamily="18" charset="0"/>
                <a:cs typeface="Times New Roman" panose="02020603050405020304" pitchFamily="18" charset="0"/>
              </a:rPr>
              <a:t>僻</a:t>
            </a:r>
            <a:r>
              <a:rPr lang="en-US" altLang="zh-CN" b="1" kern="100" dirty="0" err="1">
                <a:latin typeface="Times New Roman" panose="02020603050405020304" pitchFamily="18" charset="0"/>
                <a:cs typeface="Courier New" panose="02070309020205020404" pitchFamily="49" charset="0"/>
              </a:rPr>
              <a:t>pì</a:t>
            </a:r>
            <a:r>
              <a:rPr lang="zh-CN" altLang="zh-CN" b="1" kern="100" dirty="0">
                <a:latin typeface="Times New Roman" panose="02020603050405020304" pitchFamily="18" charset="0"/>
                <a:cs typeface="Times New Roman" panose="02020603050405020304" pitchFamily="18" charset="0"/>
              </a:rPr>
              <a:t>：人迹罕至且偏远。</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塌</a:t>
            </a:r>
            <a:r>
              <a:rPr lang="en-US" altLang="zh-CN" b="1" kern="100" dirty="0" err="1">
                <a:latin typeface="Times New Roman" panose="02020603050405020304" pitchFamily="18" charset="0"/>
                <a:cs typeface="Courier New" panose="02070309020205020404" pitchFamily="49" charset="0"/>
              </a:rPr>
              <a:t>tā</a:t>
            </a:r>
            <a:r>
              <a:rPr lang="zh-CN" altLang="zh-CN" b="1" kern="100" dirty="0">
                <a:latin typeface="Times New Roman" panose="02020603050405020304" pitchFamily="18" charset="0"/>
                <a:cs typeface="Times New Roman" panose="02020603050405020304" pitchFamily="18" charset="0"/>
              </a:rPr>
              <a:t>败：塌陷破败。</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骷</a:t>
            </a:r>
            <a:r>
              <a:rPr lang="en-US" altLang="zh-CN" b="1" kern="100" dirty="0" err="1">
                <a:latin typeface="Times New Roman" panose="02020603050405020304" pitchFamily="18" charset="0"/>
                <a:cs typeface="Courier New" panose="02070309020205020404" pitchFamily="49" charset="0"/>
              </a:rPr>
              <a:t>kū</a:t>
            </a:r>
            <a:r>
              <a:rPr lang="zh-CN" altLang="zh-CN" b="1" kern="100" dirty="0">
                <a:latin typeface="Times New Roman" panose="02020603050405020304" pitchFamily="18" charset="0"/>
                <a:cs typeface="Times New Roman" panose="02020603050405020304" pitchFamily="18" charset="0"/>
              </a:rPr>
              <a:t>髅</a:t>
            </a:r>
            <a:r>
              <a:rPr lang="en-US" altLang="zh-CN" b="1" kern="100" dirty="0" err="1">
                <a:latin typeface="Times New Roman" panose="02020603050405020304" pitchFamily="18" charset="0"/>
                <a:cs typeface="Courier New" panose="02070309020205020404" pitchFamily="49" charset="0"/>
              </a:rPr>
              <a:t>lóu</a:t>
            </a:r>
            <a:r>
              <a:rPr lang="zh-CN" altLang="zh-CN" b="1" kern="100" dirty="0">
                <a:latin typeface="Times New Roman" panose="02020603050405020304" pitchFamily="18" charset="0"/>
                <a:cs typeface="Times New Roman" panose="02020603050405020304" pitchFamily="18" charset="0"/>
              </a:rPr>
              <a:t>：干枯无肉的死人头骨或全副骨骼。</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取缔</a:t>
            </a:r>
            <a:r>
              <a:rPr lang="en-US" altLang="zh-CN" b="1" kern="100" dirty="0" err="1">
                <a:latin typeface="Times New Roman" panose="02020603050405020304" pitchFamily="18" charset="0"/>
                <a:cs typeface="Courier New" panose="02070309020205020404" pitchFamily="49" charset="0"/>
              </a:rPr>
              <a:t>dì</a:t>
            </a:r>
            <a:r>
              <a:rPr lang="zh-CN" altLang="zh-CN" b="1" kern="100" dirty="0">
                <a:latin typeface="Times New Roman" panose="02020603050405020304" pitchFamily="18" charset="0"/>
                <a:cs typeface="Times New Roman" panose="02020603050405020304" pitchFamily="18" charset="0"/>
              </a:rPr>
              <a:t>：明令取消或禁止。</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镶</a:t>
            </a:r>
            <a:r>
              <a:rPr lang="en-US" altLang="zh-CN" b="1" kern="100" dirty="0" err="1">
                <a:latin typeface="Times New Roman" panose="02020603050405020304" pitchFamily="18" charset="0"/>
                <a:cs typeface="Courier New" panose="02070309020205020404" pitchFamily="49" charset="0"/>
              </a:rPr>
              <a:t>xiāng</a:t>
            </a:r>
            <a:r>
              <a:rPr lang="zh-CN" altLang="zh-CN" b="1" kern="100" dirty="0">
                <a:latin typeface="Times New Roman" panose="02020603050405020304" pitchFamily="18" charset="0"/>
                <a:cs typeface="Times New Roman" panose="02020603050405020304" pitchFamily="18" charset="0"/>
              </a:rPr>
              <a:t>嵌</a:t>
            </a:r>
            <a:r>
              <a:rPr lang="en-US" altLang="zh-CN" b="1" kern="100" dirty="0" err="1">
                <a:latin typeface="Times New Roman" panose="02020603050405020304" pitchFamily="18" charset="0"/>
                <a:cs typeface="Courier New" panose="02070309020205020404" pitchFamily="49" charset="0"/>
              </a:rPr>
              <a:t>qiàn</a:t>
            </a:r>
            <a:r>
              <a:rPr lang="zh-CN" altLang="zh-CN" b="1" kern="100" dirty="0">
                <a:latin typeface="Times New Roman" panose="02020603050405020304" pitchFamily="18" charset="0"/>
                <a:cs typeface="Times New Roman" panose="02020603050405020304" pitchFamily="18" charset="0"/>
              </a:rPr>
              <a:t>：把一物体嵌入另一物体内。</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愧</a:t>
            </a:r>
            <a:r>
              <a:rPr lang="en-US" altLang="zh-CN" b="1" kern="100" dirty="0" err="1">
                <a:latin typeface="Times New Roman" panose="02020603050405020304" pitchFamily="18" charset="0"/>
                <a:cs typeface="Courier New" panose="02070309020205020404" pitchFamily="49" charset="0"/>
              </a:rPr>
              <a:t>kuì</a:t>
            </a:r>
            <a:r>
              <a:rPr lang="zh-CN" altLang="zh-CN" b="1" kern="100" dirty="0">
                <a:latin typeface="Times New Roman" panose="02020603050405020304" pitchFamily="18" charset="0"/>
                <a:cs typeface="Times New Roman" panose="02020603050405020304" pitchFamily="18" charset="0"/>
              </a:rPr>
              <a:t>怍</a:t>
            </a:r>
            <a:r>
              <a:rPr lang="en-US" altLang="zh-CN" b="1" kern="100" dirty="0" err="1">
                <a:latin typeface="Times New Roman" panose="02020603050405020304" pitchFamily="18" charset="0"/>
                <a:cs typeface="Courier New" panose="02070309020205020404" pitchFamily="49" charset="0"/>
              </a:rPr>
              <a:t>zuò</a:t>
            </a:r>
            <a:r>
              <a:rPr lang="zh-CN" altLang="zh-CN" b="1" kern="100" dirty="0">
                <a:latin typeface="Times New Roman" panose="02020603050405020304" pitchFamily="18" charset="0"/>
                <a:cs typeface="Times New Roman" panose="02020603050405020304" pitchFamily="18" charset="0"/>
              </a:rPr>
              <a:t>：惭愧。</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滞</a:t>
            </a:r>
            <a:r>
              <a:rPr lang="en-US" altLang="zh-CN" b="1" kern="100" dirty="0" err="1">
                <a:latin typeface="Times New Roman" panose="02020603050405020304" pitchFamily="18" charset="0"/>
                <a:cs typeface="Courier New" panose="02070309020205020404" pitchFamily="49" charset="0"/>
              </a:rPr>
              <a:t>zhì</a:t>
            </a:r>
            <a:r>
              <a:rPr lang="zh-CN" altLang="zh-CN" b="1" kern="100" dirty="0">
                <a:latin typeface="Times New Roman" panose="02020603050405020304" pitchFamily="18" charset="0"/>
                <a:cs typeface="Times New Roman" panose="02020603050405020304" pitchFamily="18" charset="0"/>
              </a:rPr>
              <a:t>笨：呆滞笨拙。</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伛</a:t>
            </a:r>
            <a:r>
              <a:rPr lang="en-US" altLang="zh-CN" b="1" kern="100" dirty="0" err="1">
                <a:latin typeface="Times New Roman" panose="02020603050405020304" pitchFamily="18" charset="0"/>
                <a:cs typeface="Courier New" panose="02070309020205020404" pitchFamily="49" charset="0"/>
              </a:rPr>
              <a:t>yǔ</a:t>
            </a:r>
            <a:r>
              <a:rPr lang="zh-CN" altLang="zh-CN" b="1" kern="100" dirty="0">
                <a:latin typeface="Times New Roman" panose="02020603050405020304" pitchFamily="18" charset="0"/>
                <a:cs typeface="Times New Roman" panose="02020603050405020304" pitchFamily="18" charset="0"/>
              </a:rPr>
              <a:t>：弯</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腰</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曲</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背</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肿</a:t>
            </a:r>
            <a:r>
              <a:rPr lang="en-US" altLang="zh-CN" b="1" kern="100" dirty="0" err="1">
                <a:latin typeface="Times New Roman" panose="02020603050405020304" pitchFamily="18" charset="0"/>
                <a:cs typeface="Courier New" panose="02070309020205020404" pitchFamily="49" charset="0"/>
              </a:rPr>
              <a:t>zhǒng</a:t>
            </a:r>
            <a:r>
              <a:rPr lang="zh-CN" altLang="zh-CN" b="1" kern="100" dirty="0">
                <a:latin typeface="Times New Roman" panose="02020603050405020304" pitchFamily="18" charset="0"/>
                <a:cs typeface="Times New Roman" panose="02020603050405020304" pitchFamily="18" charset="0"/>
              </a:rPr>
              <a:t>胀</a:t>
            </a:r>
            <a:r>
              <a:rPr lang="en-US" altLang="zh-CN" b="1" kern="100" dirty="0" err="1">
                <a:latin typeface="Times New Roman" panose="02020603050405020304" pitchFamily="18" charset="0"/>
                <a:cs typeface="Courier New" panose="02070309020205020404" pitchFamily="49" charset="0"/>
              </a:rPr>
              <a:t>zhàng</a:t>
            </a:r>
            <a:r>
              <a:rPr lang="zh-CN" altLang="zh-CN" b="1" kern="100" dirty="0">
                <a:latin typeface="Times New Roman" panose="02020603050405020304" pitchFamily="18" charset="0"/>
                <a:cs typeface="Times New Roman" panose="02020603050405020304" pitchFamily="18" charset="0"/>
              </a:rPr>
              <a:t>：肌肉、皮肤或黏膜等组织由于发炎、淤血或充血而体积增大。</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 calcmode="lin" valueType="num">
                                      <p:cBhvr additive="base">
                                        <p:cTn id="5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anim calcmode="lin" valueType="num">
                                      <p:cBhvr additive="base">
                                        <p:cTn id="5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3">
                                            <p:txEl>
                                              <p:pRg st="11" end="11"/>
                                            </p:txEl>
                                          </p:spTgt>
                                        </p:tgtEl>
                                        <p:attrNameLst>
                                          <p:attrName>style.visibility</p:attrName>
                                        </p:attrNameLst>
                                      </p:cBhvr>
                                      <p:to>
                                        <p:strVal val="visible"/>
                                      </p:to>
                                    </p:set>
                                    <p:anim calcmode="lin" valueType="num">
                                      <p:cBhvr additive="base">
                                        <p:cTn id="6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3">
                                            <p:txEl>
                                              <p:pRg st="12" end="12"/>
                                            </p:txEl>
                                          </p:spTgt>
                                        </p:tgtEl>
                                        <p:attrNameLst>
                                          <p:attrName>style.visibility</p:attrName>
                                        </p:attrNameLst>
                                      </p:cBhvr>
                                      <p:to>
                                        <p:strVal val="visible"/>
                                      </p:to>
                                    </p:set>
                                    <p:anim calcmode="lin" valueType="num">
                                      <p:cBhvr additive="base">
                                        <p:cTn id="7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8276" y="677761"/>
            <a:ext cx="11418652" cy="6481795"/>
          </a:xfrm>
        </p:spPr>
        <p:txBody>
          <a:bodyPr>
            <a:normAutofit/>
          </a:bodyPr>
          <a:lstStyle/>
          <a:p>
            <a:pPr indent="304800" algn="just">
              <a:lnSpc>
                <a:spcPct val="150000"/>
              </a:lnSpc>
              <a:spcAft>
                <a:spcPts val="0"/>
              </a:spcAft>
            </a:pPr>
            <a:r>
              <a:rPr lang="zh-CN" altLang="zh-CN" b="1" kern="100" dirty="0">
                <a:solidFill>
                  <a:srgbClr val="FF0000"/>
                </a:solidFill>
                <a:latin typeface="Times New Roman" panose="02020603050405020304" pitchFamily="18" charset="0"/>
                <a:cs typeface="Times New Roman" panose="02020603050405020304" pitchFamily="18" charset="0"/>
              </a:rPr>
              <a:t>《说和做</a:t>
            </a:r>
            <a:r>
              <a:rPr lang="en-US" altLang="zh-CN" b="1" kern="100" dirty="0">
                <a:solidFill>
                  <a:srgbClr val="FF0000"/>
                </a:solidFill>
                <a:latin typeface="Times New Roman" panose="02020603050405020304" pitchFamily="18" charset="0"/>
                <a:cs typeface="Courier New" panose="02070309020205020404" pitchFamily="49" charset="0"/>
              </a:rPr>
              <a:t>——</a:t>
            </a:r>
            <a:r>
              <a:rPr lang="zh-CN" altLang="zh-CN" b="1" kern="100" dirty="0">
                <a:solidFill>
                  <a:srgbClr val="FF0000"/>
                </a:solidFill>
                <a:latin typeface="Times New Roman" panose="02020603050405020304" pitchFamily="18" charset="0"/>
                <a:cs typeface="Times New Roman" panose="02020603050405020304" pitchFamily="18" charset="0"/>
              </a:rPr>
              <a:t>记闻一多先生言行片段》</a:t>
            </a:r>
            <a:r>
              <a:rPr lang="zh-CN" altLang="zh-CN" b="1" kern="100" dirty="0">
                <a:solidFill>
                  <a:srgbClr val="0000FF"/>
                </a:solidFill>
                <a:latin typeface="Times New Roman" panose="02020603050405020304" pitchFamily="18" charset="0"/>
                <a:cs typeface="Times New Roman" panose="02020603050405020304" pitchFamily="18" charset="0"/>
              </a:rPr>
              <a:t>不是人物传记，却记叙了闻一多先生的主要事略，表现了他的崇高品格，高度赞扬了他的革命精神。这篇文章前半部分写闻一多先生前期怎样为了探索救国救民的出路而潜心学术，不畏艰辛，废寝忘食，十数年如一日，终于在学术上取得累累硕果。着力表现闻一多先生是</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卓越的学者</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。后半部分写闻一多先生参加游行示威，起草政治传单，做群众大会的演说，表现了闻一多先生为求民主反独裁，宁愿付出生命的代价的高尚人格。着力表现闻一多先生是</a:t>
            </a:r>
            <a:r>
              <a:rPr lang="zh-CN" altLang="zh-CN" b="1" kern="100" dirty="0" smtClean="0">
                <a:solidFill>
                  <a:srgbClr val="0000FF"/>
                </a:solidFill>
                <a:latin typeface="宋体" panose="02010600030101010101" pitchFamily="2" charset="-122"/>
                <a:cs typeface="Times New Roman" panose="02020603050405020304" pitchFamily="18" charset="0"/>
              </a:rPr>
              <a:t>“</a:t>
            </a:r>
            <a:r>
              <a:rPr lang="zh-CN" altLang="zh-CN" b="1" kern="100" dirty="0" smtClean="0">
                <a:solidFill>
                  <a:srgbClr val="0000FF"/>
                </a:solidFill>
                <a:latin typeface="Times New Roman" panose="02020603050405020304" pitchFamily="18" charset="0"/>
                <a:cs typeface="Times New Roman" panose="02020603050405020304" pitchFamily="18" charset="0"/>
              </a:rPr>
              <a:t>大无畏的革命家</a:t>
            </a:r>
            <a:r>
              <a:rPr lang="zh-CN" altLang="zh-CN" b="1" kern="100" dirty="0" smtClean="0">
                <a:solidFill>
                  <a:srgbClr val="0000FF"/>
                </a:solidFill>
                <a:latin typeface="宋体" panose="02010600030101010101" pitchFamily="2" charset="-122"/>
                <a:cs typeface="Times New Roman" panose="02020603050405020304" pitchFamily="18" charset="0"/>
              </a:rPr>
              <a:t>”</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9561" y="745854"/>
            <a:ext cx="11292191" cy="6112146"/>
          </a:xfrm>
        </p:spPr>
        <p:txBody>
          <a:bodyPr>
            <a:normAutofit/>
          </a:bodyPr>
          <a:lstStyle/>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11</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台阶</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凹</a:t>
            </a:r>
            <a:r>
              <a:rPr lang="en-US" altLang="zh-CN" b="1" kern="100" dirty="0" err="1">
                <a:latin typeface="Times New Roman" panose="02020603050405020304" pitchFamily="18" charset="0"/>
                <a:cs typeface="Courier New" panose="02070309020205020404" pitchFamily="49" charset="0"/>
              </a:rPr>
              <a:t>āo</a:t>
            </a:r>
            <a:r>
              <a:rPr lang="zh-CN" altLang="zh-CN" b="1" kern="100" dirty="0">
                <a:latin typeface="Times New Roman" panose="02020603050405020304" pitchFamily="18" charset="0"/>
                <a:cs typeface="Times New Roman" panose="02020603050405020304" pitchFamily="18" charset="0"/>
              </a:rPr>
              <a:t>凼</a:t>
            </a:r>
            <a:r>
              <a:rPr lang="en-US" altLang="zh-CN" b="1" kern="100" dirty="0" err="1">
                <a:latin typeface="Times New Roman" panose="02020603050405020304" pitchFamily="18" charset="0"/>
                <a:cs typeface="Courier New" panose="02070309020205020404" pitchFamily="49" charset="0"/>
              </a:rPr>
              <a:t>dàng</a:t>
            </a:r>
            <a:r>
              <a:rPr lang="zh-CN" altLang="zh-CN" b="1" kern="100" dirty="0">
                <a:latin typeface="Times New Roman" panose="02020603050405020304" pitchFamily="18" charset="0"/>
                <a:cs typeface="Times New Roman" panose="02020603050405020304" pitchFamily="18" charset="0"/>
              </a:rPr>
              <a:t>：周围高中间低的水坑。</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晌</a:t>
            </a:r>
            <a:r>
              <a:rPr lang="en-US" altLang="zh-CN" b="1" kern="100" dirty="0" err="1">
                <a:latin typeface="Times New Roman" panose="02020603050405020304" pitchFamily="18" charset="0"/>
                <a:cs typeface="Courier New" panose="02070309020205020404" pitchFamily="49" charset="0"/>
              </a:rPr>
              <a:t>shǎng</a:t>
            </a:r>
            <a:r>
              <a:rPr lang="zh-CN" altLang="zh-CN" b="1" kern="100" dirty="0">
                <a:latin typeface="Times New Roman" panose="02020603050405020304" pitchFamily="18" charset="0"/>
                <a:cs typeface="Times New Roman" panose="02020603050405020304" pitchFamily="18" charset="0"/>
              </a:rPr>
              <a:t>午：中午。</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尴</a:t>
            </a:r>
            <a:r>
              <a:rPr lang="en-US" altLang="zh-CN" b="1" kern="100" dirty="0" err="1">
                <a:latin typeface="Times New Roman" panose="02020603050405020304" pitchFamily="18" charset="0"/>
                <a:cs typeface="Courier New" panose="02070309020205020404" pitchFamily="49" charset="0"/>
              </a:rPr>
              <a:t>gān</a:t>
            </a:r>
            <a:r>
              <a:rPr lang="zh-CN" altLang="zh-CN" b="1" kern="100" dirty="0">
                <a:latin typeface="Times New Roman" panose="02020603050405020304" pitchFamily="18" charset="0"/>
                <a:cs typeface="Times New Roman" panose="02020603050405020304" pitchFamily="18" charset="0"/>
              </a:rPr>
              <a:t>尬</a:t>
            </a:r>
            <a:r>
              <a:rPr lang="en-US" altLang="zh-CN" b="1" kern="100" dirty="0" err="1">
                <a:latin typeface="Times New Roman" panose="02020603050405020304" pitchFamily="18" charset="0"/>
                <a:cs typeface="Courier New" panose="02070309020205020404" pitchFamily="49" charset="0"/>
              </a:rPr>
              <a:t>gà</a:t>
            </a:r>
            <a:r>
              <a:rPr lang="zh-CN" altLang="zh-CN" b="1" kern="100" dirty="0">
                <a:latin typeface="Times New Roman" panose="02020603050405020304" pitchFamily="18" charset="0"/>
                <a:cs typeface="Times New Roman" panose="02020603050405020304" pitchFamily="18" charset="0"/>
              </a:rPr>
              <a:t>：神色、态度不自然。</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烦</a:t>
            </a:r>
            <a:r>
              <a:rPr lang="en-US" altLang="zh-CN" b="1" kern="100" dirty="0" err="1">
                <a:latin typeface="Times New Roman" panose="02020603050405020304" pitchFamily="18" charset="0"/>
                <a:cs typeface="Courier New" panose="02070309020205020404" pitchFamily="49" charset="0"/>
              </a:rPr>
              <a:t>fán</a:t>
            </a:r>
            <a:r>
              <a:rPr lang="zh-CN" altLang="zh-CN" b="1" kern="100" dirty="0">
                <a:latin typeface="Times New Roman" panose="02020603050405020304" pitchFamily="18" charset="0"/>
                <a:cs typeface="Times New Roman" panose="02020603050405020304" pitchFamily="18" charset="0"/>
              </a:rPr>
              <a:t>躁</a:t>
            </a:r>
            <a:r>
              <a:rPr lang="en-US" altLang="zh-CN" b="1" kern="100" dirty="0" err="1">
                <a:latin typeface="Times New Roman" panose="02020603050405020304" pitchFamily="18" charset="0"/>
                <a:cs typeface="Courier New" panose="02070309020205020404" pitchFamily="49" charset="0"/>
              </a:rPr>
              <a:t>zào</a:t>
            </a:r>
            <a:r>
              <a:rPr lang="zh-CN" altLang="zh-CN" b="1" kern="100" dirty="0">
                <a:latin typeface="Times New Roman" panose="02020603050405020304" pitchFamily="18" charset="0"/>
                <a:cs typeface="Times New Roman" panose="02020603050405020304" pitchFamily="18" charset="0"/>
              </a:rPr>
              <a:t>：烦闷焦躁。</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若有所失：感觉好像丢掉了什么。形容心神不定。</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涎</a:t>
            </a:r>
            <a:r>
              <a:rPr lang="en-US" altLang="zh-CN" b="1" kern="100" dirty="0" err="1">
                <a:latin typeface="Times New Roman" panose="02020603050405020304" pitchFamily="18" charset="0"/>
                <a:cs typeface="Courier New" panose="02070309020205020404" pitchFamily="49" charset="0"/>
              </a:rPr>
              <a:t>xián</a:t>
            </a:r>
            <a:r>
              <a:rPr lang="zh-CN" altLang="zh-CN" b="1" kern="100" dirty="0">
                <a:latin typeface="Times New Roman" panose="02020603050405020304" pitchFamily="18" charset="0"/>
                <a:cs typeface="Times New Roman" panose="02020603050405020304" pitchFamily="18" charset="0"/>
              </a:rPr>
              <a:t>水：口水。</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Times New Roman" panose="02020603050405020304" pitchFamily="18" charset="0"/>
                <a:cs typeface="Times New Roman" panose="02020603050405020304" pitchFamily="18" charset="0"/>
              </a:rPr>
              <a:t>大庭广众</a:t>
            </a:r>
            <a:r>
              <a:rPr lang="en-US" altLang="zh-CN" b="1" kern="100" dirty="0" err="1">
                <a:latin typeface="Times New Roman" panose="02020603050405020304" pitchFamily="18" charset="0"/>
                <a:cs typeface="Courier New" panose="02070309020205020404" pitchFamily="49" charset="0"/>
              </a:rPr>
              <a:t>dà</a:t>
            </a:r>
            <a:r>
              <a:rPr lang="en-US" altLang="zh-CN" b="1" kern="100" dirty="0">
                <a:latin typeface="Times New Roman" panose="02020603050405020304" pitchFamily="18" charset="0"/>
                <a:cs typeface="Courier New" panose="02070309020205020404" pitchFamily="49" charset="0"/>
              </a:rPr>
              <a:t> </a:t>
            </a:r>
            <a:r>
              <a:rPr lang="en-US" altLang="zh-CN" b="1" kern="100" dirty="0" err="1">
                <a:latin typeface="Times New Roman" panose="02020603050405020304" pitchFamily="18" charset="0"/>
                <a:cs typeface="Courier New" panose="02070309020205020404" pitchFamily="49" charset="0"/>
              </a:rPr>
              <a:t>tíng</a:t>
            </a:r>
            <a:r>
              <a:rPr lang="en-US" altLang="zh-CN" b="1" kern="100" dirty="0">
                <a:latin typeface="Times New Roman" panose="02020603050405020304" pitchFamily="18" charset="0"/>
                <a:cs typeface="Courier New" panose="02070309020205020404" pitchFamily="49" charset="0"/>
              </a:rPr>
              <a:t> </a:t>
            </a:r>
            <a:r>
              <a:rPr lang="en-US" altLang="zh-CN" b="1" kern="100" dirty="0" err="1">
                <a:latin typeface="Times New Roman" panose="02020603050405020304" pitchFamily="18" charset="0"/>
                <a:cs typeface="Courier New" panose="02070309020205020404" pitchFamily="49" charset="0"/>
              </a:rPr>
              <a:t>guǎng</a:t>
            </a:r>
            <a:r>
              <a:rPr lang="en-US" altLang="zh-CN" b="1" kern="100" dirty="0">
                <a:latin typeface="Times New Roman" panose="02020603050405020304" pitchFamily="18" charset="0"/>
                <a:cs typeface="Courier New" panose="02070309020205020404" pitchFamily="49" charset="0"/>
              </a:rPr>
              <a:t> </a:t>
            </a:r>
            <a:r>
              <a:rPr lang="en-US" altLang="zh-CN" b="1" kern="100" dirty="0" err="1">
                <a:latin typeface="Times New Roman" panose="02020603050405020304" pitchFamily="18" charset="0"/>
                <a:cs typeface="Courier New" panose="02070309020205020404" pitchFamily="49" charset="0"/>
              </a:rPr>
              <a:t>zhòng</a:t>
            </a:r>
            <a:r>
              <a:rPr lang="zh-CN" altLang="zh-CN" b="1" kern="100" dirty="0">
                <a:latin typeface="Times New Roman" panose="02020603050405020304" pitchFamily="18" charset="0"/>
                <a:cs typeface="Times New Roman" panose="02020603050405020304" pitchFamily="18" charset="0"/>
              </a:rPr>
              <a:t>：指人数众多的公开场合。</a:t>
            </a:r>
            <a:endParaRPr lang="zh-CN" altLang="zh-CN" sz="2000" b="1" kern="100" dirty="0">
              <a:latin typeface="宋体" panose="02010600030101010101" pitchFamily="2" charset="-122"/>
              <a:cs typeface="Courier New" panose="02070309020205020404" pitchFamily="49" charset="0"/>
            </a:endParaRPr>
          </a:p>
          <a:p>
            <a:pPr indent="129540" algn="just">
              <a:spcAft>
                <a:spcPts val="0"/>
              </a:spcAft>
            </a:pPr>
            <a:r>
              <a:rPr lang="zh-CN" altLang="zh-CN" b="1" kern="100" dirty="0">
                <a:latin typeface="宋体" panose="02010600030101010101" pitchFamily="2" charset="-122"/>
                <a:cs typeface="Courier New" panose="02070309020205020404" pitchFamily="49" charset="0"/>
              </a:rPr>
              <a:t>微不足道</a:t>
            </a:r>
            <a:r>
              <a:rPr lang="en-US" altLang="zh-CN" b="1" kern="100" dirty="0" err="1">
                <a:latin typeface="宋体" panose="02010600030101010101" pitchFamily="2" charset="-122"/>
                <a:cs typeface="Courier New" panose="02070309020205020404" pitchFamily="49" charset="0"/>
              </a:rPr>
              <a:t>w</a:t>
            </a:r>
            <a:r>
              <a:rPr lang="en-US" altLang="zh-CN" b="1" kern="100" dirty="0" err="1">
                <a:latin typeface="Courier New" panose="02070309020205020404" pitchFamily="49" charset="0"/>
                <a:cs typeface="Courier New" panose="02070309020205020404" pitchFamily="49" charset="0"/>
              </a:rPr>
              <a:t>ē</a:t>
            </a:r>
            <a:r>
              <a:rPr lang="en-US" altLang="zh-CN" b="1" kern="100" dirty="0" err="1">
                <a:latin typeface="宋体" panose="02010600030101010101" pitchFamily="2" charset="-122"/>
                <a:cs typeface="Courier New" panose="02070309020205020404" pitchFamily="49" charset="0"/>
              </a:rPr>
              <a:t>i</a:t>
            </a:r>
            <a:r>
              <a:rPr lang="en-US" altLang="zh-CN" b="1" kern="100" dirty="0">
                <a:latin typeface="宋体" panose="02010600030101010101" pitchFamily="2" charset="-122"/>
                <a:cs typeface="Courier New" panose="02070309020205020404" pitchFamily="49" charset="0"/>
              </a:rPr>
              <a:t> </a:t>
            </a:r>
            <a:r>
              <a:rPr lang="en-US" altLang="zh-CN" b="1" kern="100" dirty="0" err="1">
                <a:latin typeface="宋体" panose="02010600030101010101" pitchFamily="2" charset="-122"/>
                <a:cs typeface="Courier New" panose="02070309020205020404" pitchFamily="49" charset="0"/>
              </a:rPr>
              <a:t>b</a:t>
            </a:r>
            <a:r>
              <a:rPr lang="en-US" altLang="zh-CN" b="1" kern="100" dirty="0" err="1">
                <a:latin typeface="Courier New" panose="02070309020205020404" pitchFamily="49" charset="0"/>
                <a:cs typeface="Courier New" panose="02070309020205020404" pitchFamily="49" charset="0"/>
              </a:rPr>
              <a:t>ù</a:t>
            </a:r>
            <a:r>
              <a:rPr lang="en-US" altLang="zh-CN" b="1" kern="100" dirty="0">
                <a:latin typeface="宋体" panose="02010600030101010101" pitchFamily="2" charset="-122"/>
                <a:cs typeface="Courier New" panose="02070309020205020404" pitchFamily="49" charset="0"/>
              </a:rPr>
              <a:t> </a:t>
            </a:r>
            <a:r>
              <a:rPr lang="en-US" altLang="zh-CN" b="1" kern="100" dirty="0" err="1">
                <a:latin typeface="宋体" panose="02010600030101010101" pitchFamily="2" charset="-122"/>
                <a:cs typeface="Courier New" panose="02070309020205020404" pitchFamily="49" charset="0"/>
              </a:rPr>
              <a:t>z</a:t>
            </a:r>
            <a:r>
              <a:rPr lang="en-US" altLang="zh-CN" b="1" kern="100" dirty="0" err="1">
                <a:latin typeface="Courier New" panose="02070309020205020404" pitchFamily="49" charset="0"/>
                <a:cs typeface="Courier New" panose="02070309020205020404" pitchFamily="49" charset="0"/>
              </a:rPr>
              <a:t>ú</a:t>
            </a:r>
            <a:r>
              <a:rPr lang="en-US" altLang="zh-CN" b="1" kern="100" dirty="0">
                <a:latin typeface="宋体" panose="02010600030101010101" pitchFamily="2" charset="-122"/>
                <a:cs typeface="Courier New" panose="02070309020205020404" pitchFamily="49" charset="0"/>
              </a:rPr>
              <a:t> </a:t>
            </a:r>
            <a:r>
              <a:rPr lang="en-US" altLang="zh-CN" b="1" kern="100" dirty="0" err="1">
                <a:latin typeface="宋体" panose="02010600030101010101" pitchFamily="2" charset="-122"/>
                <a:cs typeface="Courier New" panose="02070309020205020404" pitchFamily="49" charset="0"/>
              </a:rPr>
              <a:t>d</a:t>
            </a:r>
            <a:r>
              <a:rPr lang="en-US" altLang="zh-CN" b="1" kern="100" dirty="0" err="1">
                <a:latin typeface="Courier New" panose="02070309020205020404" pitchFamily="49" charset="0"/>
                <a:cs typeface="Courier New" panose="02070309020205020404" pitchFamily="49" charset="0"/>
              </a:rPr>
              <a:t>à</a:t>
            </a:r>
            <a:r>
              <a:rPr lang="en-US" altLang="zh-CN" b="1" kern="100" dirty="0" err="1">
                <a:latin typeface="宋体" panose="02010600030101010101" pitchFamily="2" charset="-122"/>
                <a:cs typeface="Courier New" panose="02070309020205020404" pitchFamily="49" charset="0"/>
              </a:rPr>
              <a:t>o</a:t>
            </a:r>
            <a:r>
              <a:rPr lang="zh-CN" altLang="zh-CN" b="1" kern="100" dirty="0">
                <a:latin typeface="宋体" panose="02010600030101010101" pitchFamily="2" charset="-122"/>
                <a:cs typeface="Courier New" panose="02070309020205020404" pitchFamily="49" charset="0"/>
              </a:rPr>
              <a:t>：事物细小而轻微，不足挂齿。</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2660" y="0"/>
            <a:ext cx="11895307" cy="6858000"/>
          </a:xfrm>
        </p:spPr>
        <p:txBody>
          <a:bodyPr>
            <a:normAutofit fontScale="92500" lnSpcReduction="20000"/>
          </a:bodyPr>
          <a:lstStyle/>
          <a:p>
            <a:pPr algn="just">
              <a:spcAft>
                <a:spcPts val="0"/>
              </a:spcAft>
            </a:pPr>
            <a:r>
              <a:rPr lang="zh-CN" altLang="zh-CN"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三、课内文言文梳理</a:t>
            </a:r>
            <a:endParaRPr lang="zh-CN" altLang="zh-CN" sz="2000" kern="100" dirty="0" smtClean="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kern="100" dirty="0" smtClean="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kern="100" dirty="0" smtClean="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课文字词详解</a:t>
            </a:r>
            <a:endParaRPr lang="zh-CN" altLang="zh-CN" sz="2000" kern="100" dirty="0" smtClean="0">
              <a:solidFill>
                <a:srgbClr val="FF0000"/>
              </a:solidFill>
              <a:latin typeface="宋体" panose="02010600030101010101" pitchFamily="2" charset="-122"/>
              <a:cs typeface="Courier New" panose="02070309020205020404" pitchFamily="49" charset="0"/>
            </a:endParaRPr>
          </a:p>
          <a:p>
            <a:pPr algn="ctr">
              <a:spcAft>
                <a:spcPts val="0"/>
              </a:spcAft>
            </a:pPr>
            <a:r>
              <a:rPr lang="zh-CN" altLang="zh-CN" kern="100"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卖油翁</a:t>
            </a:r>
            <a:endParaRPr lang="zh-CN" altLang="zh-CN" sz="2000" kern="100" dirty="0" smtClean="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u="sng" kern="100" dirty="0" smtClean="0">
                <a:solidFill>
                  <a:srgbClr val="0000FF"/>
                </a:solidFill>
                <a:latin typeface="Times New Roman" panose="02020603050405020304" pitchFamily="18" charset="0"/>
                <a:cs typeface="Times New Roman" panose="02020603050405020304" pitchFamily="18" charset="0"/>
              </a:rPr>
              <a:t>陈康肃公</a:t>
            </a:r>
            <a:r>
              <a:rPr lang="en-US" altLang="zh-CN" u="sng" kern="100" dirty="0" smtClean="0">
                <a:solidFill>
                  <a:srgbClr val="0000FF"/>
                </a:solidFill>
                <a:latin typeface="宋体" panose="02010600030101010101" pitchFamily="2" charset="-122"/>
                <a:cs typeface="Times New Roman" panose="02020603050405020304" pitchFamily="18" charset="0"/>
              </a:rPr>
              <a:t>①</a:t>
            </a:r>
            <a:r>
              <a:rPr lang="zh-CN" altLang="zh-CN" u="sng" kern="100" dirty="0" smtClean="0">
                <a:solidFill>
                  <a:srgbClr val="0000FF"/>
                </a:solidFill>
                <a:latin typeface="Times New Roman" panose="02020603050405020304" pitchFamily="18" charset="0"/>
                <a:cs typeface="Times New Roman" panose="02020603050405020304" pitchFamily="18" charset="0"/>
              </a:rPr>
              <a:t>善</a:t>
            </a:r>
            <a:r>
              <a:rPr lang="en-US" altLang="zh-CN" u="sng" kern="100" dirty="0" smtClean="0">
                <a:solidFill>
                  <a:srgbClr val="0000FF"/>
                </a:solidFill>
                <a:latin typeface="宋体" panose="02010600030101010101" pitchFamily="2" charset="-122"/>
                <a:cs typeface="Times New Roman" panose="02020603050405020304" pitchFamily="18" charset="0"/>
              </a:rPr>
              <a:t>②</a:t>
            </a:r>
            <a:r>
              <a:rPr lang="zh-CN" altLang="zh-CN" u="sng" kern="100" dirty="0" smtClean="0">
                <a:solidFill>
                  <a:srgbClr val="0000FF"/>
                </a:solidFill>
                <a:latin typeface="Times New Roman" panose="02020603050405020304" pitchFamily="18" charset="0"/>
                <a:cs typeface="Times New Roman" panose="02020603050405020304" pitchFamily="18" charset="0"/>
              </a:rPr>
              <a:t>射</a:t>
            </a:r>
            <a:r>
              <a:rPr lang="zh-CN" altLang="zh-CN" u="sng" kern="100" dirty="0" smtClean="0">
                <a:solidFill>
                  <a:srgbClr val="0000FF"/>
                </a:solidFill>
                <a:latin typeface="宋体" panose="02010600030101010101" pitchFamily="2" charset="-122"/>
                <a:cs typeface="宋体" panose="02010600030101010101" pitchFamily="2" charset="-122"/>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当世无双</a:t>
            </a:r>
            <a:r>
              <a:rPr lang="zh-CN" altLang="zh-CN" u="sng" kern="100" dirty="0" smtClean="0">
                <a:solidFill>
                  <a:srgbClr val="0000FF"/>
                </a:solidFill>
                <a:latin typeface="宋体" panose="02010600030101010101" pitchFamily="2" charset="-122"/>
                <a:cs typeface="宋体" panose="02010600030101010101" pitchFamily="2" charset="-122"/>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公</a:t>
            </a:r>
            <a:r>
              <a:rPr lang="en-US" altLang="zh-CN" u="sng" kern="100" dirty="0" smtClean="0">
                <a:solidFill>
                  <a:srgbClr val="0000FF"/>
                </a:solidFill>
                <a:latin typeface="宋体" panose="02010600030101010101" pitchFamily="2" charset="-122"/>
                <a:cs typeface="Times New Roman" panose="02020603050405020304" pitchFamily="18" charset="0"/>
              </a:rPr>
              <a:t>③</a:t>
            </a:r>
            <a:r>
              <a:rPr lang="zh-CN" altLang="zh-CN" u="sng" kern="100" dirty="0" smtClean="0">
                <a:solidFill>
                  <a:srgbClr val="0000FF"/>
                </a:solidFill>
                <a:latin typeface="Times New Roman" panose="02020603050405020304" pitchFamily="18" charset="0"/>
                <a:cs typeface="Times New Roman" panose="02020603050405020304" pitchFamily="18" charset="0"/>
              </a:rPr>
              <a:t>亦</a:t>
            </a:r>
            <a:r>
              <a:rPr lang="en-US" altLang="zh-CN" u="sng" kern="100" dirty="0" smtClean="0">
                <a:solidFill>
                  <a:srgbClr val="0000FF"/>
                </a:solidFill>
                <a:latin typeface="宋体" panose="02010600030101010101" pitchFamily="2" charset="-122"/>
                <a:cs typeface="Times New Roman" panose="02020603050405020304" pitchFamily="18" charset="0"/>
              </a:rPr>
              <a:t>④</a:t>
            </a:r>
            <a:r>
              <a:rPr lang="zh-CN" altLang="zh-CN" u="sng" kern="100" dirty="0" smtClean="0">
                <a:solidFill>
                  <a:srgbClr val="0000FF"/>
                </a:solidFill>
                <a:latin typeface="Times New Roman" panose="02020603050405020304" pitchFamily="18" charset="0"/>
                <a:cs typeface="Times New Roman" panose="02020603050405020304" pitchFamily="18" charset="0"/>
              </a:rPr>
              <a:t>以此</a:t>
            </a:r>
            <a:r>
              <a:rPr lang="en-US" altLang="zh-CN" u="sng" kern="100" dirty="0" smtClean="0">
                <a:solidFill>
                  <a:srgbClr val="0000FF"/>
                </a:solidFill>
                <a:latin typeface="宋体" panose="02010600030101010101" pitchFamily="2" charset="-122"/>
                <a:cs typeface="Times New Roman" panose="02020603050405020304" pitchFamily="18" charset="0"/>
              </a:rPr>
              <a:t>⑤</a:t>
            </a:r>
            <a:r>
              <a:rPr lang="zh-CN" altLang="zh-CN" u="sng" kern="100" dirty="0" smtClean="0">
                <a:solidFill>
                  <a:srgbClr val="0000FF"/>
                </a:solidFill>
                <a:latin typeface="Times New Roman" panose="02020603050405020304" pitchFamily="18" charset="0"/>
                <a:cs typeface="Times New Roman" panose="02020603050405020304" pitchFamily="18" charset="0"/>
              </a:rPr>
              <a:t>自矜</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jīn</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a:t>
            </a:r>
            <a:r>
              <a:rPr lang="en-US" altLang="zh-CN" u="sng" kern="100" dirty="0" smtClean="0">
                <a:solidFill>
                  <a:srgbClr val="0000FF"/>
                </a:solidFill>
                <a:latin typeface="宋体" panose="02010600030101010101" pitchFamily="2" charset="-122"/>
                <a:cs typeface="Times New Roman" panose="02020603050405020304" pitchFamily="18" charset="0"/>
              </a:rPr>
              <a:t>⑥</a:t>
            </a:r>
            <a:r>
              <a:rPr lang="zh-CN" altLang="zh-CN" u="sng" kern="100" dirty="0" smtClean="0">
                <a:solidFill>
                  <a:srgbClr val="0000FF"/>
                </a:solidFill>
                <a:latin typeface="Times New Roman" panose="02020603050405020304" pitchFamily="18" charset="0"/>
                <a:cs typeface="Times New Roman" panose="02020603050405020304" pitchFamily="18" charset="0"/>
              </a:rPr>
              <a:t>尝射</a:t>
            </a:r>
            <a:r>
              <a:rPr lang="en-US" altLang="zh-CN" u="sng" kern="100" dirty="0" smtClean="0">
                <a:solidFill>
                  <a:srgbClr val="0000FF"/>
                </a:solidFill>
                <a:latin typeface="宋体" panose="02010600030101010101" pitchFamily="2" charset="-122"/>
                <a:cs typeface="Times New Roman" panose="02020603050405020304" pitchFamily="18" charset="0"/>
              </a:rPr>
              <a:t>⑦</a:t>
            </a:r>
            <a:r>
              <a:rPr lang="zh-CN" altLang="zh-CN" u="sng" kern="100" dirty="0" smtClean="0">
                <a:solidFill>
                  <a:srgbClr val="0000FF"/>
                </a:solidFill>
                <a:latin typeface="Times New Roman" panose="02020603050405020304" pitchFamily="18" charset="0"/>
                <a:cs typeface="Times New Roman" panose="02020603050405020304" pitchFamily="18" charset="0"/>
              </a:rPr>
              <a:t>于</a:t>
            </a:r>
            <a:endParaRPr lang="zh-CN" altLang="zh-CN" sz="2000" kern="100" dirty="0" smtClean="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smtClean="0">
                <a:latin typeface="宋体" panose="02010600030101010101" pitchFamily="2" charset="-122"/>
                <a:ea typeface="楷体_GB2312"/>
                <a:cs typeface="Times New Roman" panose="02020603050405020304" pitchFamily="18" charset="0"/>
              </a:rPr>
              <a:t>①</a:t>
            </a:r>
            <a:r>
              <a:rPr lang="zh-CN" altLang="zh-CN" kern="100" dirty="0" smtClean="0">
                <a:latin typeface="Times New Roman" panose="02020603050405020304" pitchFamily="18" charset="0"/>
                <a:ea typeface="楷体_GB2312"/>
                <a:cs typeface="Times New Roman" panose="02020603050405020304" pitchFamily="18" charset="0"/>
              </a:rPr>
              <a:t>善：擅长。</a:t>
            </a:r>
            <a:r>
              <a:rPr lang="en-US" altLang="zh-CN" kern="100" dirty="0" smtClean="0">
                <a:latin typeface="宋体" panose="02010600030101010101" pitchFamily="2" charset="-122"/>
                <a:ea typeface="楷体_GB2312"/>
                <a:cs typeface="Times New Roman" panose="02020603050405020304" pitchFamily="18" charset="0"/>
              </a:rPr>
              <a:t>②</a:t>
            </a:r>
            <a:r>
              <a:rPr lang="zh-CN" altLang="zh-CN" kern="100" dirty="0" smtClean="0">
                <a:latin typeface="Times New Roman" panose="02020603050405020304" pitchFamily="18" charset="0"/>
                <a:ea typeface="楷体_GB2312"/>
                <a:cs typeface="Times New Roman" panose="02020603050405020304" pitchFamily="18" charset="0"/>
              </a:rPr>
              <a:t>射：射箭。</a:t>
            </a:r>
            <a:r>
              <a:rPr lang="en-US" altLang="zh-CN" kern="100" dirty="0" smtClean="0">
                <a:latin typeface="宋体" panose="02010600030101010101" pitchFamily="2" charset="-122"/>
                <a:ea typeface="楷体_GB2312"/>
                <a:cs typeface="Times New Roman" panose="02020603050405020304" pitchFamily="18" charset="0"/>
              </a:rPr>
              <a:t>③</a:t>
            </a:r>
            <a:r>
              <a:rPr lang="zh-CN" altLang="zh-CN" kern="100" dirty="0" smtClean="0">
                <a:latin typeface="Times New Roman" panose="02020603050405020304" pitchFamily="18" charset="0"/>
                <a:ea typeface="楷体_GB2312"/>
                <a:cs typeface="Times New Roman" panose="02020603050405020304" pitchFamily="18" charset="0"/>
              </a:rPr>
              <a:t>亦：也。</a:t>
            </a:r>
            <a:r>
              <a:rPr lang="en-US" altLang="zh-CN" kern="100" dirty="0" smtClean="0">
                <a:latin typeface="宋体" panose="02010600030101010101" pitchFamily="2" charset="-122"/>
                <a:ea typeface="楷体_GB2312"/>
                <a:cs typeface="Times New Roman" panose="02020603050405020304" pitchFamily="18" charset="0"/>
              </a:rPr>
              <a:t>④</a:t>
            </a:r>
            <a:r>
              <a:rPr lang="zh-CN" altLang="zh-CN" kern="100" dirty="0" smtClean="0">
                <a:latin typeface="Times New Roman" panose="02020603050405020304" pitchFamily="18" charset="0"/>
                <a:ea typeface="楷体_GB2312"/>
                <a:cs typeface="Times New Roman" panose="02020603050405020304" pitchFamily="18" charset="0"/>
              </a:rPr>
              <a:t>以：凭借。</a:t>
            </a:r>
            <a:r>
              <a:rPr lang="en-US" altLang="zh-CN" kern="100" dirty="0" smtClean="0">
                <a:latin typeface="宋体" panose="02010600030101010101" pitchFamily="2" charset="-122"/>
                <a:ea typeface="楷体_GB2312"/>
                <a:cs typeface="Times New Roman" panose="02020603050405020304" pitchFamily="18" charset="0"/>
              </a:rPr>
              <a:t>⑤</a:t>
            </a:r>
            <a:r>
              <a:rPr lang="zh-CN" altLang="zh-CN" kern="100" dirty="0" smtClean="0">
                <a:latin typeface="Times New Roman" panose="02020603050405020304" pitchFamily="18" charset="0"/>
                <a:ea typeface="楷体_GB2312"/>
                <a:cs typeface="Times New Roman" panose="02020603050405020304" pitchFamily="18" charset="0"/>
              </a:rPr>
              <a:t>自矜：自夸。</a:t>
            </a:r>
            <a:r>
              <a:rPr lang="en-US" altLang="zh-CN" kern="100" dirty="0" smtClean="0">
                <a:latin typeface="宋体" panose="02010600030101010101" pitchFamily="2" charset="-122"/>
                <a:ea typeface="楷体_GB2312"/>
                <a:cs typeface="Times New Roman" panose="02020603050405020304" pitchFamily="18" charset="0"/>
              </a:rPr>
              <a:t>⑥</a:t>
            </a:r>
            <a:r>
              <a:rPr lang="zh-CN" altLang="zh-CN" kern="100" dirty="0" smtClean="0">
                <a:latin typeface="Times New Roman" panose="02020603050405020304" pitchFamily="18" charset="0"/>
                <a:ea typeface="楷体_GB2312"/>
                <a:cs typeface="Times New Roman" panose="02020603050405020304" pitchFamily="18" charset="0"/>
              </a:rPr>
              <a:t>尝：曾经。</a:t>
            </a:r>
            <a:r>
              <a:rPr lang="en-US" altLang="zh-CN" kern="100" dirty="0" smtClean="0">
                <a:latin typeface="宋体" panose="02010600030101010101" pitchFamily="2" charset="-122"/>
                <a:ea typeface="楷体_GB2312"/>
                <a:cs typeface="Times New Roman" panose="02020603050405020304" pitchFamily="18" charset="0"/>
              </a:rPr>
              <a:t>⑦</a:t>
            </a:r>
            <a:r>
              <a:rPr lang="zh-CN" altLang="zh-CN" kern="100" dirty="0" smtClean="0">
                <a:latin typeface="Times New Roman" panose="02020603050405020304" pitchFamily="18" charset="0"/>
                <a:ea typeface="楷体_GB2312"/>
                <a:cs typeface="Times New Roman" panose="02020603050405020304" pitchFamily="18" charset="0"/>
              </a:rPr>
              <a:t>于：在。</a:t>
            </a:r>
            <a:endParaRPr lang="zh-CN" altLang="zh-CN" sz="2000" kern="100" dirty="0" smtClean="0">
              <a:latin typeface="宋体" panose="02010600030101010101" pitchFamily="2" charset="-122"/>
              <a:cs typeface="Courier New" panose="02070309020205020404" pitchFamily="49" charset="0"/>
            </a:endParaRPr>
          </a:p>
          <a:p>
            <a:pPr indent="304800" algn="just">
              <a:spcAft>
                <a:spcPts val="0"/>
              </a:spcAft>
            </a:pPr>
            <a:r>
              <a:rPr lang="zh-CN" altLang="zh-CN" u="sng" kern="100" dirty="0" smtClean="0">
                <a:solidFill>
                  <a:srgbClr val="0000FF"/>
                </a:solidFill>
                <a:latin typeface="Times New Roman" panose="02020603050405020304" pitchFamily="18" charset="0"/>
                <a:cs typeface="Times New Roman" panose="02020603050405020304" pitchFamily="18" charset="0"/>
              </a:rPr>
              <a:t>家</a:t>
            </a:r>
            <a:r>
              <a:rPr lang="en-US" altLang="zh-CN" u="sng" kern="100" dirty="0" smtClean="0">
                <a:solidFill>
                  <a:srgbClr val="0000FF"/>
                </a:solidFill>
                <a:latin typeface="宋体" panose="02010600030101010101" pitchFamily="2" charset="-122"/>
                <a:cs typeface="Times New Roman" panose="02020603050405020304" pitchFamily="18" charset="0"/>
              </a:rPr>
              <a:t>①</a:t>
            </a:r>
            <a:r>
              <a:rPr lang="zh-CN" altLang="zh-CN" u="sng" kern="100" dirty="0" smtClean="0">
                <a:solidFill>
                  <a:srgbClr val="0000FF"/>
                </a:solidFill>
                <a:latin typeface="Times New Roman" panose="02020603050405020304" pitchFamily="18" charset="0"/>
                <a:cs typeface="Times New Roman" panose="02020603050405020304" pitchFamily="18" charset="0"/>
              </a:rPr>
              <a:t>圃</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pǔ</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zh-CN" altLang="zh-CN" u="sng" kern="100" dirty="0" smtClean="0">
                <a:solidFill>
                  <a:srgbClr val="0000FF"/>
                </a:solidFill>
                <a:latin typeface="宋体" panose="02010600030101010101" pitchFamily="2" charset="-122"/>
                <a:cs typeface="宋体" panose="02010600030101010101" pitchFamily="2" charset="-122"/>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有卖油翁</a:t>
            </a:r>
            <a:r>
              <a:rPr lang="en-US" altLang="zh-CN" u="sng" kern="100" dirty="0" smtClean="0">
                <a:solidFill>
                  <a:srgbClr val="0000FF"/>
                </a:solidFill>
                <a:latin typeface="宋体" panose="02010600030101010101" pitchFamily="2" charset="-122"/>
                <a:cs typeface="Times New Roman" panose="02020603050405020304" pitchFamily="18" charset="0"/>
              </a:rPr>
              <a:t>②</a:t>
            </a:r>
            <a:r>
              <a:rPr lang="zh-CN" altLang="zh-CN" u="sng" kern="100" dirty="0" smtClean="0">
                <a:solidFill>
                  <a:srgbClr val="0000FF"/>
                </a:solidFill>
                <a:latin typeface="Times New Roman" panose="02020603050405020304" pitchFamily="18" charset="0"/>
                <a:cs typeface="Times New Roman" panose="02020603050405020304" pitchFamily="18" charset="0"/>
              </a:rPr>
              <a:t>释担</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dàn</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smtClean="0">
                <a:solidFill>
                  <a:srgbClr val="0000FF"/>
                </a:solidFill>
                <a:latin typeface="宋体" panose="02010600030101010101" pitchFamily="2" charset="-122"/>
                <a:cs typeface="Times New Roman" panose="02020603050405020304" pitchFamily="18" charset="0"/>
              </a:rPr>
              <a:t>③</a:t>
            </a:r>
            <a:r>
              <a:rPr lang="zh-CN" altLang="zh-CN" u="sng" kern="100" dirty="0" smtClean="0">
                <a:solidFill>
                  <a:srgbClr val="0000FF"/>
                </a:solidFill>
                <a:latin typeface="Times New Roman" panose="02020603050405020304" pitchFamily="18" charset="0"/>
                <a:cs typeface="Times New Roman" panose="02020603050405020304" pitchFamily="18" charset="0"/>
              </a:rPr>
              <a:t>而立</a:t>
            </a:r>
            <a:r>
              <a:rPr lang="zh-CN" altLang="zh-CN" u="sng" kern="100" dirty="0" smtClean="0">
                <a:solidFill>
                  <a:srgbClr val="0000FF"/>
                </a:solidFill>
                <a:latin typeface="宋体" panose="02010600030101010101" pitchFamily="2" charset="-122"/>
                <a:cs typeface="宋体" panose="02010600030101010101" pitchFamily="2" charset="-122"/>
              </a:rPr>
              <a:t>，</a:t>
            </a:r>
            <a:r>
              <a:rPr lang="zh-CN" altLang="zh-CN" u="sng" kern="100" dirty="0" smtClean="0">
                <a:solidFill>
                  <a:srgbClr val="0000FF"/>
                </a:solidFill>
                <a:latin typeface="宋体" panose="02010600030101010101" pitchFamily="2" charset="-122"/>
                <a:cs typeface="Times New Roman" panose="02020603050405020304" pitchFamily="18" charset="0"/>
              </a:rPr>
              <a:t>④</a:t>
            </a:r>
            <a:r>
              <a:rPr lang="zh-CN" altLang="zh-CN" u="sng" kern="100" dirty="0" smtClean="0">
                <a:solidFill>
                  <a:srgbClr val="0000FF"/>
                </a:solidFill>
                <a:latin typeface="Times New Roman" panose="02020603050405020304" pitchFamily="18" charset="0"/>
                <a:cs typeface="Times New Roman" panose="02020603050405020304" pitchFamily="18" charset="0"/>
              </a:rPr>
              <a:t>睨</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nì</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smtClean="0">
                <a:solidFill>
                  <a:srgbClr val="0000FF"/>
                </a:solidFill>
                <a:latin typeface="宋体" panose="02010600030101010101" pitchFamily="2" charset="-122"/>
                <a:cs typeface="Times New Roman" panose="02020603050405020304" pitchFamily="18" charset="0"/>
              </a:rPr>
              <a:t>⑤</a:t>
            </a:r>
            <a:r>
              <a:rPr lang="zh-CN" altLang="zh-CN" u="sng" kern="100" dirty="0" smtClean="0">
                <a:solidFill>
                  <a:srgbClr val="0000FF"/>
                </a:solidFill>
                <a:latin typeface="Times New Roman" panose="02020603050405020304" pitchFamily="18" charset="0"/>
                <a:cs typeface="Times New Roman" panose="02020603050405020304" pitchFamily="18" charset="0"/>
              </a:rPr>
              <a:t>之久而不</a:t>
            </a:r>
            <a:r>
              <a:rPr lang="en-US" altLang="zh-CN" u="sng" kern="100" dirty="0" smtClean="0">
                <a:solidFill>
                  <a:srgbClr val="0000FF"/>
                </a:solidFill>
                <a:latin typeface="宋体" panose="02010600030101010101" pitchFamily="2" charset="-122"/>
                <a:cs typeface="Times New Roman" panose="02020603050405020304" pitchFamily="18" charset="0"/>
              </a:rPr>
              <a:t>⑥</a:t>
            </a:r>
            <a:r>
              <a:rPr lang="zh-CN" altLang="zh-CN" u="sng" kern="100" dirty="0" smtClean="0">
                <a:solidFill>
                  <a:srgbClr val="0000FF"/>
                </a:solidFill>
                <a:latin typeface="Times New Roman" panose="02020603050405020304" pitchFamily="18" charset="0"/>
                <a:cs typeface="Times New Roman" panose="02020603050405020304" pitchFamily="18" charset="0"/>
              </a:rPr>
              <a:t>去。见其发</a:t>
            </a:r>
            <a:r>
              <a:rPr lang="en-US" altLang="zh-CN" u="sng" kern="100" dirty="0" smtClean="0">
                <a:solidFill>
                  <a:srgbClr val="0000FF"/>
                </a:solidFill>
                <a:latin typeface="宋体" panose="02010600030101010101" pitchFamily="2" charset="-122"/>
                <a:cs typeface="Times New Roman" panose="02020603050405020304" pitchFamily="18" charset="0"/>
              </a:rPr>
              <a:t>⑦</a:t>
            </a:r>
            <a:r>
              <a:rPr lang="zh-CN" altLang="zh-CN" u="sng" kern="100" dirty="0" smtClean="0">
                <a:solidFill>
                  <a:srgbClr val="0000FF"/>
                </a:solidFill>
                <a:latin typeface="Times New Roman" panose="02020603050405020304" pitchFamily="18" charset="0"/>
                <a:cs typeface="Times New Roman" panose="02020603050405020304" pitchFamily="18" charset="0"/>
              </a:rPr>
              <a:t>矢</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shǐ</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十</a:t>
            </a:r>
            <a:endParaRPr lang="zh-CN" altLang="zh-CN" sz="2000" kern="100" dirty="0" smtClean="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smtClean="0">
                <a:latin typeface="宋体" panose="02010600030101010101" pitchFamily="2" charset="-122"/>
                <a:ea typeface="楷体_GB2312"/>
                <a:cs typeface="Times New Roman" panose="02020603050405020304" pitchFamily="18" charset="0"/>
              </a:rPr>
              <a:t>①</a:t>
            </a:r>
            <a:r>
              <a:rPr lang="zh-CN" altLang="zh-CN" kern="100" dirty="0" smtClean="0">
                <a:latin typeface="Times New Roman" panose="02020603050405020304" pitchFamily="18" charset="0"/>
                <a:ea typeface="楷体_GB2312"/>
                <a:cs typeface="Times New Roman" panose="02020603050405020304" pitchFamily="18" charset="0"/>
              </a:rPr>
              <a:t>圃：园子。</a:t>
            </a:r>
            <a:r>
              <a:rPr lang="en-US" altLang="zh-CN" kern="100" dirty="0" smtClean="0">
                <a:latin typeface="宋体" panose="02010600030101010101" pitchFamily="2" charset="-122"/>
                <a:ea typeface="楷体_GB2312"/>
                <a:cs typeface="Times New Roman" panose="02020603050405020304" pitchFamily="18" charset="0"/>
              </a:rPr>
              <a:t>②</a:t>
            </a:r>
            <a:r>
              <a:rPr lang="zh-CN" altLang="zh-CN" kern="100" dirty="0" smtClean="0">
                <a:latin typeface="Times New Roman" panose="02020603050405020304" pitchFamily="18" charset="0"/>
                <a:ea typeface="楷体_GB2312"/>
                <a:cs typeface="Times New Roman" panose="02020603050405020304" pitchFamily="18" charset="0"/>
              </a:rPr>
              <a:t>释：放下。</a:t>
            </a:r>
            <a:r>
              <a:rPr lang="en-US" altLang="zh-CN" kern="100" dirty="0" smtClean="0">
                <a:latin typeface="宋体" panose="02010600030101010101" pitchFamily="2" charset="-122"/>
                <a:ea typeface="楷体_GB2312"/>
                <a:cs typeface="Times New Roman" panose="02020603050405020304" pitchFamily="18" charset="0"/>
              </a:rPr>
              <a:t>③</a:t>
            </a:r>
            <a:r>
              <a:rPr lang="zh-CN" altLang="zh-CN" kern="100" dirty="0" smtClean="0">
                <a:latin typeface="Times New Roman" panose="02020603050405020304" pitchFamily="18" charset="0"/>
                <a:ea typeface="楷体_GB2312"/>
                <a:cs typeface="Times New Roman" panose="02020603050405020304" pitchFamily="18" charset="0"/>
              </a:rPr>
              <a:t>而：连词</a:t>
            </a:r>
            <a:r>
              <a:rPr lang="zh-CN" altLang="zh-CN" kern="100" dirty="0" smtClean="0">
                <a:latin typeface="宋体" panose="02010600030101010101" pitchFamily="2" charset="-122"/>
                <a:ea typeface="楷体_GB2312"/>
                <a:cs typeface="楷体_GB2312"/>
              </a:rPr>
              <a:t>，</a:t>
            </a:r>
            <a:r>
              <a:rPr lang="zh-CN" altLang="zh-CN" kern="100" dirty="0" smtClean="0">
                <a:latin typeface="Times New Roman" panose="02020603050405020304" pitchFamily="18" charset="0"/>
                <a:ea typeface="楷体_GB2312"/>
                <a:cs typeface="Times New Roman" panose="02020603050405020304" pitchFamily="18" charset="0"/>
              </a:rPr>
              <a:t>表示承接</a:t>
            </a:r>
            <a:r>
              <a:rPr lang="zh-CN" altLang="zh-CN" kern="100" dirty="0" smtClean="0">
                <a:latin typeface="宋体" panose="02010600030101010101" pitchFamily="2" charset="-122"/>
                <a:ea typeface="楷体_GB2312"/>
                <a:cs typeface="楷体_GB2312"/>
              </a:rPr>
              <a:t>，</a:t>
            </a:r>
            <a:r>
              <a:rPr lang="zh-CN" altLang="zh-CN" kern="100" dirty="0" smtClean="0">
                <a:latin typeface="Times New Roman" panose="02020603050405020304" pitchFamily="18" charset="0"/>
                <a:ea typeface="楷体_GB2312"/>
                <a:cs typeface="Times New Roman" panose="02020603050405020304" pitchFamily="18" charset="0"/>
              </a:rPr>
              <a:t>可以不翻译。</a:t>
            </a:r>
            <a:r>
              <a:rPr lang="en-US" altLang="zh-CN" kern="100" dirty="0" smtClean="0">
                <a:latin typeface="宋体" panose="02010600030101010101" pitchFamily="2" charset="-122"/>
                <a:ea typeface="楷体_GB2312"/>
                <a:cs typeface="Times New Roman" panose="02020603050405020304" pitchFamily="18" charset="0"/>
              </a:rPr>
              <a:t>④</a:t>
            </a:r>
            <a:r>
              <a:rPr lang="zh-CN" altLang="zh-CN" kern="100" dirty="0" smtClean="0">
                <a:latin typeface="Times New Roman" panose="02020603050405020304" pitchFamily="18" charset="0"/>
                <a:ea typeface="楷体_GB2312"/>
                <a:cs typeface="Times New Roman" panose="02020603050405020304" pitchFamily="18" charset="0"/>
              </a:rPr>
              <a:t>睨：斜着眼看</a:t>
            </a:r>
            <a:r>
              <a:rPr lang="zh-CN" altLang="zh-CN" kern="100" dirty="0" smtClean="0">
                <a:latin typeface="宋体" panose="02010600030101010101" pitchFamily="2" charset="-122"/>
                <a:ea typeface="楷体_GB2312"/>
                <a:cs typeface="楷体_GB2312"/>
              </a:rPr>
              <a:t>，</a:t>
            </a:r>
            <a:r>
              <a:rPr lang="zh-CN" altLang="zh-CN" kern="100" dirty="0" smtClean="0">
                <a:latin typeface="Times New Roman" panose="02020603050405020304" pitchFamily="18" charset="0"/>
                <a:ea typeface="楷体_GB2312"/>
                <a:cs typeface="Times New Roman" panose="02020603050405020304" pitchFamily="18" charset="0"/>
              </a:rPr>
              <a:t>这里形容不在意的样子。</a:t>
            </a:r>
            <a:r>
              <a:rPr lang="en-US" altLang="zh-CN" kern="100" dirty="0" smtClean="0">
                <a:latin typeface="宋体" panose="02010600030101010101" pitchFamily="2" charset="-122"/>
                <a:ea typeface="楷体_GB2312"/>
                <a:cs typeface="Times New Roman" panose="02020603050405020304" pitchFamily="18" charset="0"/>
              </a:rPr>
              <a:t>⑤</a:t>
            </a:r>
            <a:r>
              <a:rPr lang="zh-CN" altLang="zh-CN" kern="100" dirty="0" smtClean="0">
                <a:latin typeface="Times New Roman" panose="02020603050405020304" pitchFamily="18" charset="0"/>
                <a:ea typeface="楷体_GB2312"/>
                <a:cs typeface="Times New Roman" panose="02020603050405020304" pitchFamily="18" charset="0"/>
              </a:rPr>
              <a:t>之：指代陈尧咨射箭。</a:t>
            </a:r>
            <a:r>
              <a:rPr lang="zh-CN" altLang="zh-CN" kern="100" dirty="0" smtClean="0">
                <a:latin typeface="宋体" panose="02010600030101010101" pitchFamily="2" charset="-122"/>
                <a:ea typeface="楷体_GB2312"/>
                <a:cs typeface="Times New Roman" panose="02020603050405020304" pitchFamily="18" charset="0"/>
              </a:rPr>
              <a:t>⑥</a:t>
            </a:r>
            <a:r>
              <a:rPr lang="zh-CN" altLang="zh-CN" kern="100" dirty="0" smtClean="0">
                <a:latin typeface="Times New Roman" panose="02020603050405020304" pitchFamily="18" charset="0"/>
                <a:ea typeface="楷体_GB2312"/>
                <a:cs typeface="Times New Roman" panose="02020603050405020304" pitchFamily="18" charset="0"/>
              </a:rPr>
              <a:t>去：离开。</a:t>
            </a:r>
            <a:r>
              <a:rPr lang="zh-CN" altLang="zh-CN" kern="100" dirty="0" smtClean="0">
                <a:latin typeface="宋体" panose="02010600030101010101" pitchFamily="2" charset="-122"/>
                <a:ea typeface="楷体_GB2312"/>
                <a:cs typeface="Times New Roman" panose="02020603050405020304" pitchFamily="18" charset="0"/>
              </a:rPr>
              <a:t>⑦</a:t>
            </a:r>
            <a:r>
              <a:rPr lang="zh-CN" altLang="zh-CN" kern="100" dirty="0" smtClean="0">
                <a:latin typeface="Times New Roman" panose="02020603050405020304" pitchFamily="18" charset="0"/>
                <a:ea typeface="楷体_GB2312"/>
                <a:cs typeface="Times New Roman" panose="02020603050405020304" pitchFamily="18" charset="0"/>
              </a:rPr>
              <a:t>矢：箭</a:t>
            </a:r>
            <a:r>
              <a:rPr lang="zh-CN" altLang="zh-CN" kern="100" dirty="0" smtClean="0">
                <a:latin typeface="宋体" panose="02010600030101010101" pitchFamily="2" charset="-122"/>
                <a:ea typeface="楷体_GB2312"/>
                <a:cs typeface="楷体_GB2312"/>
              </a:rPr>
              <a:t>，</a:t>
            </a:r>
            <a:r>
              <a:rPr lang="zh-CN" altLang="zh-CN" kern="100" dirty="0" smtClean="0">
                <a:latin typeface="宋体" panose="02010600030101010101" pitchFamily="2" charset="-122"/>
                <a:cs typeface="楷体_GB2312"/>
              </a:rPr>
              <a:t>“</a:t>
            </a:r>
            <a:r>
              <a:rPr lang="zh-CN" altLang="zh-CN" kern="100" dirty="0" smtClean="0">
                <a:latin typeface="宋体" panose="02010600030101010101" pitchFamily="2" charset="-122"/>
                <a:ea typeface="楷体_GB2312"/>
                <a:cs typeface="楷体_GB2312"/>
              </a:rPr>
              <a:t>发矢</a:t>
            </a:r>
            <a:r>
              <a:rPr lang="zh-CN" altLang="zh-CN" kern="100" dirty="0" smtClean="0">
                <a:latin typeface="宋体" panose="02010600030101010101" pitchFamily="2" charset="-122"/>
                <a:cs typeface="楷体_GB2312"/>
              </a:rPr>
              <a:t>”</a:t>
            </a:r>
            <a:r>
              <a:rPr lang="zh-CN" altLang="zh-CN" kern="100" dirty="0" smtClean="0">
                <a:latin typeface="宋体" panose="02010600030101010101" pitchFamily="2" charset="-122"/>
                <a:ea typeface="楷体_GB2312"/>
                <a:cs typeface="楷体_GB2312"/>
              </a:rPr>
              <a:t>就是射箭。</a:t>
            </a:r>
            <a:endParaRPr lang="zh-CN" altLang="zh-CN" sz="2000" kern="100" dirty="0" smtClean="0">
              <a:latin typeface="宋体" panose="02010600030101010101" pitchFamily="2" charset="-122"/>
              <a:cs typeface="Courier New" panose="02070309020205020404" pitchFamily="49" charset="0"/>
            </a:endParaRPr>
          </a:p>
          <a:p>
            <a:pPr indent="304800" algn="just">
              <a:spcAft>
                <a:spcPts val="0"/>
              </a:spcAft>
            </a:pPr>
            <a:r>
              <a:rPr lang="zh-CN" altLang="zh-CN" u="sng" kern="100" dirty="0" smtClean="0">
                <a:solidFill>
                  <a:srgbClr val="0000FF"/>
                </a:solidFill>
                <a:latin typeface="Times New Roman" panose="02020603050405020304" pitchFamily="18" charset="0"/>
                <a:cs typeface="Times New Roman" panose="02020603050405020304" pitchFamily="18" charset="0"/>
              </a:rPr>
              <a:t>中八九</a:t>
            </a:r>
            <a:r>
              <a:rPr lang="zh-CN" altLang="zh-CN" u="sng" kern="100" dirty="0" smtClean="0">
                <a:solidFill>
                  <a:srgbClr val="0000FF"/>
                </a:solidFill>
                <a:latin typeface="宋体" panose="02010600030101010101" pitchFamily="2" charset="-122"/>
                <a:cs typeface="宋体" panose="02010600030101010101" pitchFamily="2" charset="-122"/>
              </a:rPr>
              <a:t>，</a:t>
            </a:r>
            <a:r>
              <a:rPr lang="zh-CN" altLang="zh-CN" u="sng" kern="100" dirty="0" smtClean="0">
                <a:solidFill>
                  <a:srgbClr val="0000FF"/>
                </a:solidFill>
                <a:latin typeface="宋体" panose="02010600030101010101" pitchFamily="2" charset="-122"/>
                <a:cs typeface="Times New Roman" panose="02020603050405020304" pitchFamily="18" charset="0"/>
              </a:rPr>
              <a:t>①</a:t>
            </a:r>
            <a:r>
              <a:rPr lang="zh-CN" altLang="zh-CN" u="sng" kern="100" dirty="0" smtClean="0">
                <a:solidFill>
                  <a:srgbClr val="0000FF"/>
                </a:solidFill>
                <a:latin typeface="Times New Roman" panose="02020603050405020304" pitchFamily="18" charset="0"/>
                <a:cs typeface="Times New Roman" panose="02020603050405020304" pitchFamily="18" charset="0"/>
              </a:rPr>
              <a:t>但微</a:t>
            </a:r>
            <a:r>
              <a:rPr lang="en-US" altLang="zh-CN" u="sng" kern="100" dirty="0" smtClean="0">
                <a:solidFill>
                  <a:srgbClr val="0000FF"/>
                </a:solidFill>
                <a:latin typeface="宋体" panose="02010600030101010101" pitchFamily="2" charset="-122"/>
                <a:cs typeface="Times New Roman" panose="02020603050405020304" pitchFamily="18" charset="0"/>
              </a:rPr>
              <a:t>②</a:t>
            </a:r>
            <a:r>
              <a:rPr lang="zh-CN" altLang="zh-CN" u="sng" kern="100" dirty="0" smtClean="0">
                <a:solidFill>
                  <a:srgbClr val="0000FF"/>
                </a:solidFill>
                <a:latin typeface="Times New Roman" panose="02020603050405020304" pitchFamily="18" charset="0"/>
                <a:cs typeface="Times New Roman" panose="02020603050405020304" pitchFamily="18" charset="0"/>
              </a:rPr>
              <a:t>颔</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hàn</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smtClean="0">
                <a:solidFill>
                  <a:srgbClr val="0000FF"/>
                </a:solidFill>
                <a:latin typeface="宋体" panose="02010600030101010101" pitchFamily="2" charset="-122"/>
                <a:cs typeface="Times New Roman" panose="02020603050405020304" pitchFamily="18" charset="0"/>
              </a:rPr>
              <a:t>③</a:t>
            </a:r>
            <a:r>
              <a:rPr lang="zh-CN" altLang="zh-CN" u="sng" kern="100" dirty="0" smtClean="0">
                <a:solidFill>
                  <a:srgbClr val="0000FF"/>
                </a:solidFill>
                <a:latin typeface="Times New Roman" panose="02020603050405020304" pitchFamily="18" charset="0"/>
                <a:cs typeface="Times New Roman" panose="02020603050405020304" pitchFamily="18" charset="0"/>
              </a:rPr>
              <a:t>之。</a:t>
            </a:r>
            <a:endParaRPr lang="zh-CN" altLang="zh-CN" sz="2000" kern="100" dirty="0" smtClean="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smtClean="0">
                <a:latin typeface="宋体" panose="02010600030101010101" pitchFamily="2" charset="-122"/>
                <a:ea typeface="楷体_GB2312"/>
                <a:cs typeface="Times New Roman" panose="02020603050405020304" pitchFamily="18" charset="0"/>
              </a:rPr>
              <a:t>①</a:t>
            </a:r>
            <a:r>
              <a:rPr lang="zh-CN" altLang="zh-CN" kern="100" dirty="0" smtClean="0">
                <a:latin typeface="Times New Roman" panose="02020603050405020304" pitchFamily="18" charset="0"/>
                <a:ea typeface="楷体_GB2312"/>
                <a:cs typeface="Times New Roman" panose="02020603050405020304" pitchFamily="18" charset="0"/>
              </a:rPr>
              <a:t>但：只。</a:t>
            </a:r>
            <a:r>
              <a:rPr lang="en-US" altLang="zh-CN" kern="100" dirty="0" smtClean="0">
                <a:latin typeface="宋体" panose="02010600030101010101" pitchFamily="2" charset="-122"/>
                <a:ea typeface="楷体_GB2312"/>
                <a:cs typeface="Times New Roman" panose="02020603050405020304" pitchFamily="18" charset="0"/>
              </a:rPr>
              <a:t>②</a:t>
            </a:r>
            <a:r>
              <a:rPr lang="zh-CN" altLang="zh-CN" kern="100" dirty="0" smtClean="0">
                <a:latin typeface="Times New Roman" panose="02020603050405020304" pitchFamily="18" charset="0"/>
                <a:ea typeface="楷体_GB2312"/>
                <a:cs typeface="Times New Roman" panose="02020603050405020304" pitchFamily="18" charset="0"/>
              </a:rPr>
              <a:t>颔：点头。</a:t>
            </a:r>
            <a:r>
              <a:rPr lang="en-US" altLang="zh-CN" kern="100" dirty="0" smtClean="0">
                <a:latin typeface="宋体" panose="02010600030101010101" pitchFamily="2" charset="-122"/>
                <a:ea typeface="楷体_GB2312"/>
                <a:cs typeface="Times New Roman" panose="02020603050405020304" pitchFamily="18" charset="0"/>
              </a:rPr>
              <a:t>③</a:t>
            </a:r>
            <a:r>
              <a:rPr lang="zh-CN" altLang="zh-CN" kern="100" dirty="0" smtClean="0">
                <a:latin typeface="Times New Roman" panose="02020603050405020304" pitchFamily="18" charset="0"/>
                <a:ea typeface="楷体_GB2312"/>
                <a:cs typeface="Times New Roman" panose="02020603050405020304" pitchFamily="18" charset="0"/>
              </a:rPr>
              <a:t>之：指陈尧咨射箭十中八九这一情况。</a:t>
            </a:r>
            <a:endParaRPr lang="zh-CN" altLang="zh-CN" sz="2000" kern="100" dirty="0" smtClean="0">
              <a:latin typeface="宋体" panose="02010600030101010101" pitchFamily="2" charset="-122"/>
              <a:cs typeface="Courier New" panose="02070309020205020404" pitchFamily="49" charset="0"/>
            </a:endParaRPr>
          </a:p>
          <a:p>
            <a:pPr indent="304800" algn="just">
              <a:spcAft>
                <a:spcPts val="0"/>
              </a:spcAft>
            </a:pPr>
            <a:r>
              <a:rPr lang="zh-CN" altLang="zh-CN" u="sng" kern="100" dirty="0" smtClean="0">
                <a:solidFill>
                  <a:srgbClr val="0000FF"/>
                </a:solidFill>
                <a:latin typeface="Times New Roman" panose="02020603050405020304" pitchFamily="18" charset="0"/>
                <a:cs typeface="Times New Roman" panose="02020603050405020304" pitchFamily="18" charset="0"/>
              </a:rPr>
              <a:t>康肃问曰：</a:t>
            </a:r>
            <a:r>
              <a:rPr lang="en-US" altLang="zh-CN" u="sng" kern="100" dirty="0" smtClean="0">
                <a:solidFill>
                  <a:srgbClr val="0000FF"/>
                </a:solidFill>
                <a:latin typeface="宋体" panose="02010600030101010101" pitchFamily="2" charset="-122"/>
                <a:cs typeface="Times New Roman" panose="02020603050405020304" pitchFamily="18" charset="0"/>
              </a:rPr>
              <a:t>“①</a:t>
            </a:r>
            <a:r>
              <a:rPr lang="zh-CN" altLang="zh-CN" u="sng" kern="100" dirty="0" smtClean="0">
                <a:solidFill>
                  <a:srgbClr val="0000FF"/>
                </a:solidFill>
                <a:latin typeface="Times New Roman" panose="02020603050405020304" pitchFamily="18" charset="0"/>
                <a:cs typeface="Times New Roman" panose="02020603050405020304" pitchFamily="18" charset="0"/>
              </a:rPr>
              <a:t>汝</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rǔ</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亦知射乎？</a:t>
            </a:r>
            <a:r>
              <a:rPr lang="en-US" altLang="zh-CN" u="sng" kern="100" dirty="0" smtClean="0">
                <a:solidFill>
                  <a:srgbClr val="0000FF"/>
                </a:solidFill>
                <a:latin typeface="宋体" panose="02010600030101010101" pitchFamily="2" charset="-122"/>
                <a:cs typeface="Times New Roman" panose="02020603050405020304" pitchFamily="18" charset="0"/>
              </a:rPr>
              <a:t>②</a:t>
            </a:r>
            <a:r>
              <a:rPr lang="zh-CN" altLang="zh-CN" u="sng" kern="100" dirty="0" smtClean="0">
                <a:solidFill>
                  <a:srgbClr val="0000FF"/>
                </a:solidFill>
                <a:latin typeface="Times New Roman" panose="02020603050405020304" pitchFamily="18" charset="0"/>
                <a:cs typeface="Times New Roman" panose="02020603050405020304" pitchFamily="18" charset="0"/>
              </a:rPr>
              <a:t>吾射不亦精乎？</a:t>
            </a:r>
            <a:r>
              <a:rPr lang="en-US" altLang="zh-CN" u="sng" kern="100" dirty="0" smtClean="0">
                <a:solidFill>
                  <a:srgbClr val="0000FF"/>
                </a:solidFill>
                <a:latin typeface="宋体" panose="02010600030101010101" pitchFamily="2" charset="-122"/>
                <a:cs typeface="Times New Roman" panose="02020603050405020304" pitchFamily="18" charset="0"/>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翁曰：</a:t>
            </a:r>
            <a:r>
              <a:rPr lang="en-US" altLang="zh-CN" u="sng" kern="100" dirty="0" smtClean="0">
                <a:solidFill>
                  <a:srgbClr val="0000FF"/>
                </a:solidFill>
                <a:latin typeface="宋体" panose="02010600030101010101" pitchFamily="2" charset="-122"/>
                <a:cs typeface="Times New Roman" panose="02020603050405020304" pitchFamily="18" charset="0"/>
              </a:rPr>
              <a:t>“</a:t>
            </a:r>
            <a:r>
              <a:rPr lang="zh-CN" altLang="zh-CN" u="sng" kern="100" dirty="0" smtClean="0">
                <a:solidFill>
                  <a:srgbClr val="0000FF"/>
                </a:solidFill>
                <a:latin typeface="Times New Roman" panose="02020603050405020304" pitchFamily="18" charset="0"/>
                <a:cs typeface="Times New Roman" panose="02020603050405020304" pitchFamily="18" charset="0"/>
              </a:rPr>
              <a:t>无他</a:t>
            </a:r>
            <a:r>
              <a:rPr lang="zh-CN" altLang="zh-CN" u="sng" kern="100" dirty="0" smtClean="0">
                <a:solidFill>
                  <a:srgbClr val="0000FF"/>
                </a:solidFill>
                <a:latin typeface="宋体" panose="02010600030101010101" pitchFamily="2" charset="-122"/>
                <a:cs typeface="宋体" panose="02010600030101010101" pitchFamily="2" charset="-122"/>
              </a:rPr>
              <a:t>，</a:t>
            </a:r>
            <a:r>
              <a:rPr lang="zh-CN" altLang="zh-CN" u="sng" kern="100" dirty="0" smtClean="0">
                <a:solidFill>
                  <a:srgbClr val="0000FF"/>
                </a:solidFill>
                <a:latin typeface="宋体" panose="02010600030101010101" pitchFamily="2" charset="-122"/>
                <a:cs typeface="Times New Roman" panose="02020603050405020304" pitchFamily="18" charset="0"/>
              </a:rPr>
              <a:t>③</a:t>
            </a:r>
            <a:r>
              <a:rPr lang="zh-CN" altLang="zh-CN" u="sng" kern="100" dirty="0" smtClean="0">
                <a:solidFill>
                  <a:srgbClr val="0000FF"/>
                </a:solidFill>
                <a:latin typeface="Times New Roman" panose="02020603050405020304" pitchFamily="18" charset="0"/>
                <a:cs typeface="Times New Roman" panose="02020603050405020304" pitchFamily="18" charset="0"/>
              </a:rPr>
              <a:t>但手熟</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err="1" smtClean="0">
                <a:solidFill>
                  <a:srgbClr val="0000FF"/>
                </a:solidFill>
                <a:latin typeface="Times New Roman" panose="02020603050405020304" pitchFamily="18" charset="0"/>
                <a:cs typeface="Courier New" panose="02070309020205020404" pitchFamily="49" charset="0"/>
              </a:rPr>
              <a:t>shú</a:t>
            </a:r>
            <a:r>
              <a:rPr lang="en-US" altLang="zh-CN" u="sng" kern="100" dirty="0" smtClean="0">
                <a:solidFill>
                  <a:srgbClr val="0000FF"/>
                </a:solidFill>
                <a:latin typeface="Times New Roman" panose="02020603050405020304" pitchFamily="18" charset="0"/>
                <a:cs typeface="Courier New" panose="02070309020205020404" pitchFamily="49" charset="0"/>
              </a:rPr>
              <a:t>)</a:t>
            </a:r>
            <a:r>
              <a:rPr lang="en-US" altLang="zh-CN" u="sng" kern="100" dirty="0" smtClean="0">
                <a:solidFill>
                  <a:srgbClr val="0000FF"/>
                </a:solidFill>
                <a:latin typeface="宋体" panose="02010600030101010101" pitchFamily="2" charset="-122"/>
                <a:cs typeface="Times New Roman" panose="02020603050405020304" pitchFamily="18" charset="0"/>
              </a:rPr>
              <a:t>④</a:t>
            </a:r>
            <a:r>
              <a:rPr lang="zh-CN" altLang="zh-CN" u="sng" kern="100" dirty="0" smtClean="0">
                <a:solidFill>
                  <a:srgbClr val="0000FF"/>
                </a:solidFill>
                <a:latin typeface="Times New Roman" panose="02020603050405020304" pitchFamily="18" charset="0"/>
                <a:cs typeface="Times New Roman" panose="02020603050405020304" pitchFamily="18" charset="0"/>
              </a:rPr>
              <a:t>尔。</a:t>
            </a:r>
            <a:r>
              <a:rPr lang="en-US" altLang="zh-CN" u="sng" kern="100" dirty="0" smtClean="0">
                <a:solidFill>
                  <a:srgbClr val="0000FF"/>
                </a:solidFill>
                <a:latin typeface="宋体" panose="02010600030101010101" pitchFamily="2" charset="-122"/>
                <a:cs typeface="Times New Roman" panose="02020603050405020304" pitchFamily="18" charset="0"/>
              </a:rPr>
              <a:t>”</a:t>
            </a:r>
            <a:endParaRPr lang="en-US" altLang="zh-CN" u="sng" kern="100" dirty="0" smtClean="0">
              <a:solidFill>
                <a:srgbClr val="0000FF"/>
              </a:solidFill>
              <a:latin typeface="宋体" panose="02010600030101010101" pitchFamily="2" charset="-122"/>
              <a:cs typeface="Times New Roman" panose="02020603050405020304" pitchFamily="18" charset="0"/>
            </a:endParaRPr>
          </a:p>
          <a:p>
            <a:pPr indent="304800" algn="just">
              <a:spcAft>
                <a:spcPts val="0"/>
              </a:spcAft>
            </a:pPr>
            <a:r>
              <a:rPr lang="zh-CN" altLang="zh-CN" sz="3300" kern="100" dirty="0">
                <a:latin typeface="宋体" panose="02010600030101010101" pitchFamily="2" charset="-122"/>
                <a:ea typeface="楷体_GB2312"/>
                <a:cs typeface="Times New Roman" panose="02020603050405020304" pitchFamily="18" charset="0"/>
              </a:rPr>
              <a:t>①</a:t>
            </a:r>
            <a:r>
              <a:rPr lang="zh-CN" altLang="zh-CN" sz="3300" kern="100" dirty="0">
                <a:latin typeface="Times New Roman" panose="02020603050405020304" pitchFamily="18" charset="0"/>
                <a:ea typeface="楷体_GB2312"/>
                <a:cs typeface="Times New Roman" panose="02020603050405020304" pitchFamily="18" charset="0"/>
              </a:rPr>
              <a:t>汝：你。</a:t>
            </a:r>
            <a:r>
              <a:rPr lang="en-US" altLang="zh-CN" sz="3300" kern="100" dirty="0">
                <a:latin typeface="宋体" panose="02010600030101010101" pitchFamily="2" charset="-122"/>
                <a:ea typeface="楷体_GB2312"/>
                <a:cs typeface="Times New Roman" panose="02020603050405020304" pitchFamily="18" charset="0"/>
              </a:rPr>
              <a:t>②</a:t>
            </a:r>
            <a:r>
              <a:rPr lang="zh-CN" altLang="zh-CN" sz="3300" kern="100" dirty="0">
                <a:latin typeface="Times New Roman" panose="02020603050405020304" pitchFamily="18" charset="0"/>
                <a:ea typeface="楷体_GB2312"/>
                <a:cs typeface="Times New Roman" panose="02020603050405020304" pitchFamily="18" charset="0"/>
              </a:rPr>
              <a:t>吾：我。</a:t>
            </a:r>
            <a:r>
              <a:rPr lang="en-US" altLang="zh-CN" sz="3300" kern="100" dirty="0">
                <a:latin typeface="宋体" panose="02010600030101010101" pitchFamily="2" charset="-122"/>
                <a:ea typeface="楷体_GB2312"/>
                <a:cs typeface="Times New Roman" panose="02020603050405020304" pitchFamily="18" charset="0"/>
              </a:rPr>
              <a:t>③</a:t>
            </a:r>
            <a:r>
              <a:rPr lang="zh-CN" altLang="zh-CN" sz="3300" kern="100" dirty="0">
                <a:latin typeface="Times New Roman" panose="02020603050405020304" pitchFamily="18" charset="0"/>
                <a:ea typeface="楷体_GB2312"/>
                <a:cs typeface="Times New Roman" panose="02020603050405020304" pitchFamily="18" charset="0"/>
              </a:rPr>
              <a:t>但：只</a:t>
            </a:r>
            <a:r>
              <a:rPr lang="zh-CN" altLang="zh-CN" sz="3300" kern="100" dirty="0">
                <a:latin typeface="宋体" panose="02010600030101010101" pitchFamily="2" charset="-122"/>
                <a:ea typeface="楷体_GB2312"/>
                <a:cs typeface="楷体_GB2312"/>
              </a:rPr>
              <a:t>，</a:t>
            </a:r>
            <a:r>
              <a:rPr lang="zh-CN" altLang="zh-CN" sz="3300" kern="100" dirty="0">
                <a:latin typeface="Times New Roman" panose="02020603050405020304" pitchFamily="18" charset="0"/>
                <a:ea typeface="楷体_GB2312"/>
                <a:cs typeface="Times New Roman" panose="02020603050405020304" pitchFamily="18" charset="0"/>
              </a:rPr>
              <a:t>与前一个</a:t>
            </a:r>
            <a:r>
              <a:rPr lang="en-US" altLang="zh-CN" sz="3300" kern="100" dirty="0">
                <a:latin typeface="宋体" panose="02010600030101010101" pitchFamily="2" charset="-122"/>
                <a:cs typeface="Times New Roman" panose="02020603050405020304" pitchFamily="18" charset="0"/>
              </a:rPr>
              <a:t>“</a:t>
            </a:r>
            <a:r>
              <a:rPr lang="zh-CN" altLang="zh-CN" sz="3300" kern="100" dirty="0">
                <a:latin typeface="Times New Roman" panose="02020603050405020304" pitchFamily="18" charset="0"/>
                <a:ea typeface="楷体_GB2312"/>
                <a:cs typeface="Times New Roman" panose="02020603050405020304" pitchFamily="18" charset="0"/>
              </a:rPr>
              <a:t>但</a:t>
            </a:r>
            <a:r>
              <a:rPr lang="en-US" altLang="zh-CN" sz="3300" kern="100" dirty="0">
                <a:latin typeface="宋体" panose="02010600030101010101" pitchFamily="2" charset="-122"/>
                <a:cs typeface="Times New Roman" panose="02020603050405020304" pitchFamily="18" charset="0"/>
              </a:rPr>
              <a:t>”</a:t>
            </a:r>
            <a:r>
              <a:rPr lang="zh-CN" altLang="zh-CN" sz="3300" kern="100" dirty="0">
                <a:latin typeface="Times New Roman" panose="02020603050405020304" pitchFamily="18" charset="0"/>
                <a:ea typeface="楷体_GB2312"/>
                <a:cs typeface="Times New Roman" panose="02020603050405020304" pitchFamily="18" charset="0"/>
              </a:rPr>
              <a:t>意思相同。</a:t>
            </a:r>
            <a:r>
              <a:rPr lang="en-US" altLang="zh-CN" sz="3300" kern="100" dirty="0">
                <a:latin typeface="宋体" panose="02010600030101010101" pitchFamily="2" charset="-122"/>
                <a:ea typeface="楷体_GB2312"/>
                <a:cs typeface="Times New Roman" panose="02020603050405020304" pitchFamily="18" charset="0"/>
              </a:rPr>
              <a:t>④</a:t>
            </a:r>
            <a:r>
              <a:rPr lang="zh-CN" altLang="zh-CN" sz="3300" kern="100" dirty="0">
                <a:latin typeface="Times New Roman" panose="02020603050405020304" pitchFamily="18" charset="0"/>
                <a:ea typeface="楷体_GB2312"/>
                <a:cs typeface="Times New Roman" panose="02020603050405020304" pitchFamily="18" charset="0"/>
              </a:rPr>
              <a:t>尔：同</a:t>
            </a:r>
            <a:r>
              <a:rPr lang="en-US" altLang="zh-CN" sz="3300" kern="100" dirty="0">
                <a:latin typeface="宋体" panose="02010600030101010101" pitchFamily="2" charset="-122"/>
                <a:cs typeface="Times New Roman" panose="02020603050405020304" pitchFamily="18" charset="0"/>
              </a:rPr>
              <a:t>“</a:t>
            </a:r>
            <a:r>
              <a:rPr lang="zh-CN" altLang="zh-CN" sz="3300" kern="100" dirty="0">
                <a:latin typeface="Times New Roman" panose="02020603050405020304" pitchFamily="18" charset="0"/>
                <a:ea typeface="楷体_GB2312"/>
                <a:cs typeface="Times New Roman" panose="02020603050405020304" pitchFamily="18" charset="0"/>
              </a:rPr>
              <a:t>耳</a:t>
            </a:r>
            <a:r>
              <a:rPr lang="en-US" altLang="zh-CN" sz="3300" kern="100" dirty="0">
                <a:latin typeface="宋体" panose="02010600030101010101" pitchFamily="2" charset="-122"/>
                <a:cs typeface="Times New Roman" panose="02020603050405020304" pitchFamily="18" charset="0"/>
              </a:rPr>
              <a:t>”</a:t>
            </a:r>
            <a:r>
              <a:rPr lang="zh-CN" altLang="zh-CN" sz="3300" kern="100" dirty="0">
                <a:latin typeface="宋体" panose="02010600030101010101" pitchFamily="2" charset="-122"/>
                <a:ea typeface="楷体_GB2312"/>
                <a:cs typeface="楷体_GB2312"/>
              </a:rPr>
              <a:t>，</a:t>
            </a:r>
            <a:r>
              <a:rPr lang="zh-CN" altLang="zh-CN" sz="3300" kern="100" dirty="0">
                <a:latin typeface="Times New Roman" panose="02020603050405020304" pitchFamily="18" charset="0"/>
                <a:ea typeface="楷体_GB2312"/>
                <a:cs typeface="Times New Roman" panose="02020603050405020304" pitchFamily="18" charset="0"/>
              </a:rPr>
              <a:t>相当于</a:t>
            </a:r>
            <a:r>
              <a:rPr lang="en-US" altLang="zh-CN" sz="3300" kern="100" dirty="0">
                <a:latin typeface="宋体" panose="02010600030101010101" pitchFamily="2" charset="-122"/>
                <a:cs typeface="Times New Roman" panose="02020603050405020304" pitchFamily="18" charset="0"/>
              </a:rPr>
              <a:t>“</a:t>
            </a:r>
            <a:r>
              <a:rPr lang="zh-CN" altLang="zh-CN" sz="3300" kern="100" dirty="0">
                <a:latin typeface="Times New Roman" panose="02020603050405020304" pitchFamily="18" charset="0"/>
                <a:ea typeface="楷体_GB2312"/>
                <a:cs typeface="Times New Roman" panose="02020603050405020304" pitchFamily="18" charset="0"/>
              </a:rPr>
              <a:t>罢了</a:t>
            </a:r>
            <a:r>
              <a:rPr lang="en-US" altLang="zh-CN" sz="3300" kern="100" dirty="0">
                <a:latin typeface="宋体" panose="02010600030101010101" pitchFamily="2" charset="-122"/>
                <a:cs typeface="Times New Roman" panose="02020603050405020304" pitchFamily="18" charset="0"/>
              </a:rPr>
              <a:t>”</a:t>
            </a:r>
            <a:r>
              <a:rPr lang="zh-CN" altLang="zh-CN" sz="3300" kern="100" dirty="0">
                <a:latin typeface="Times New Roman" panose="02020603050405020304" pitchFamily="18" charset="0"/>
                <a:ea typeface="楷体_GB2312"/>
                <a:cs typeface="Times New Roman" panose="02020603050405020304" pitchFamily="18" charset="0"/>
              </a:rPr>
              <a:t>。</a:t>
            </a:r>
            <a:endParaRPr lang="zh-CN" altLang="zh-CN" sz="3300" kern="100" dirty="0">
              <a:latin typeface="宋体" panose="02010600030101010101" pitchFamily="2" charset="-122"/>
              <a:cs typeface="Courier New" panose="02070309020205020404" pitchFamily="49" charset="0"/>
            </a:endParaRPr>
          </a:p>
          <a:p>
            <a:pPr indent="304800" algn="just">
              <a:spcAft>
                <a:spcPts val="0"/>
              </a:spcAft>
            </a:pPr>
            <a:endParaRPr lang="en-US" altLang="zh-CN" sz="3300" u="sng" kern="100" dirty="0">
              <a:solidFill>
                <a:srgbClr val="0000FF"/>
              </a:solidFill>
              <a:latin typeface="宋体" panose="02010600030101010101" pitchFamily="2" charset="-122"/>
              <a:cs typeface="Times New Roman" panose="02020603050405020304" pitchFamily="18" charset="0"/>
            </a:endParaRPr>
          </a:p>
          <a:p>
            <a:pPr indent="0" algn="just">
              <a:spcAft>
                <a:spcPts val="0"/>
              </a:spcAft>
              <a:buNone/>
            </a:pPr>
            <a:endParaRPr lang="zh-CN" altLang="zh-CN" sz="3300" kern="100" dirty="0" smtClean="0">
              <a:solidFill>
                <a:srgbClr val="0000FF"/>
              </a:solidFill>
              <a:latin typeface="宋体" panose="02010600030101010101" pitchFamily="2" charset="-122"/>
              <a:cs typeface="Courier New" panose="02070309020205020404" pitchFamily="49" charset="0"/>
            </a:endParaRPr>
          </a:p>
          <a:p>
            <a:endParaRPr lang="en-US" altLang="zh-CN" sz="3300"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fade">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Effect transition="in" filter="fade">
                                      <p:cBhvr>
                                        <p:cTn id="2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6991" y="84374"/>
            <a:ext cx="11924490" cy="7123822"/>
          </a:xfrm>
        </p:spPr>
        <p:txBody>
          <a:bodyPr>
            <a:normAutofit/>
          </a:bodyPr>
          <a:lstStyle/>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康肃</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忿</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fèn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然曰：</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尔</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安敢</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轻吾射！</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翁曰：</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以我酌</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zhuó</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油知</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之。</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乃取一葫芦</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忿然：气愤的样子。然</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表示</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的样子</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。在翻译句子时</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忿然曰</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可以翻译为</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生气地说</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尔：你。注意称呼的变化</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前面</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汝</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这里</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尔</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翻译虽相同</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但语气实则大不同。</a:t>
            </a:r>
            <a:r>
              <a:rPr lang="zh-CN"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安：怎么。</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轻：作动词用</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轻视。</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之：指射箭也是凭手熟的道理。</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乃：于是</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置</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于地</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以钱覆</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其口</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徐以杓</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sháo</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酌油沥</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lì</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之</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自钱孔入</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而钱不湿。</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置：放置。</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于：在。</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以：用。</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其：代词</a:t>
            </a:r>
            <a:r>
              <a:rPr lang="zh-CN" altLang="zh-CN" b="1" kern="100" dirty="0">
                <a:latin typeface="宋体" panose="02010600030101010101" pitchFamily="2" charset="-122"/>
                <a:ea typeface="楷体_GB2312"/>
                <a:cs typeface="楷体_GB2312"/>
              </a:rPr>
              <a:t>，指代葫芦。</a:t>
            </a:r>
            <a:r>
              <a:rPr lang="zh-CN"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徐：慢慢地。</a:t>
            </a:r>
            <a:r>
              <a:rPr lang="zh-CN"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之：指油。</a:t>
            </a:r>
            <a:r>
              <a:rPr lang="zh-CN"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自：从。</a:t>
            </a:r>
            <a:r>
              <a:rPr lang="zh-CN" altLang="zh-CN" b="1" kern="100" dirty="0">
                <a:latin typeface="宋体" panose="02010600030101010101" pitchFamily="2" charset="-122"/>
                <a:ea typeface="楷体_GB2312"/>
                <a:cs typeface="Times New Roman" panose="02020603050405020304" pitchFamily="18" charset="0"/>
              </a:rPr>
              <a:t>⑧</a:t>
            </a:r>
            <a:r>
              <a:rPr lang="zh-CN" altLang="zh-CN" b="1" kern="100" dirty="0">
                <a:latin typeface="Times New Roman" panose="02020603050405020304" pitchFamily="18" charset="0"/>
                <a:ea typeface="楷体_GB2312"/>
                <a:cs typeface="Times New Roman" panose="02020603050405020304" pitchFamily="18" charset="0"/>
              </a:rPr>
              <a:t>而：连词</a:t>
            </a:r>
            <a:r>
              <a:rPr lang="zh-CN" altLang="zh-CN" b="1" kern="100" dirty="0">
                <a:latin typeface="宋体" panose="02010600030101010101" pitchFamily="2" charset="-122"/>
                <a:ea typeface="楷体_GB2312"/>
                <a:cs typeface="楷体_GB2312"/>
              </a:rPr>
              <a:t>，表示转折，翻译为</a:t>
            </a:r>
            <a:r>
              <a:rPr lang="zh-CN" altLang="zh-CN" b="1" kern="100" dirty="0">
                <a:latin typeface="宋体" panose="02010600030101010101" pitchFamily="2" charset="-122"/>
                <a:cs typeface="楷体_GB2312"/>
              </a:rPr>
              <a:t>“</a:t>
            </a:r>
            <a:r>
              <a:rPr lang="zh-CN" altLang="zh-CN" b="1" kern="100" dirty="0">
                <a:latin typeface="宋体" panose="02010600030101010101" pitchFamily="2" charset="-122"/>
                <a:ea typeface="楷体_GB2312"/>
                <a:cs typeface="楷体_GB2312"/>
              </a:rPr>
              <a:t>但是</a:t>
            </a:r>
            <a:r>
              <a:rPr lang="zh-CN" altLang="zh-CN" b="1" kern="100" dirty="0">
                <a:latin typeface="宋体" panose="02010600030101010101" pitchFamily="2" charset="-122"/>
                <a:cs typeface="楷体_GB2312"/>
              </a:rPr>
              <a:t>”</a:t>
            </a:r>
            <a:r>
              <a:rPr lang="zh-CN" altLang="zh-CN" b="1" kern="100" dirty="0" smtClean="0">
                <a:latin typeface="宋体" panose="02010600030101010101" pitchFamily="2" charset="-122"/>
                <a:ea typeface="楷体_GB2312"/>
                <a:cs typeface="楷体_GB2312"/>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因曰：</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我亦无他</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惟手熟</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shú</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尔。</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康肃笑</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而遣</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qiǎn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之。</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因：于是。</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惟：只是。</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而：连词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表示修饰</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相当于</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着</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之：代词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指卖油翁。</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6991" y="162194"/>
            <a:ext cx="11739663" cy="6695805"/>
          </a:xfrm>
        </p:spPr>
        <p:txBody>
          <a:bodyPr>
            <a:normAutofit/>
          </a:bodyPr>
          <a:lstStyle/>
          <a:p>
            <a:pPr algn="just">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重点句子翻译</a:t>
            </a:r>
            <a:endParaRPr lang="zh-CN" altLang="zh-CN" sz="2000"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．有卖油翁释担而立，睨之久而不去。</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一个卖油的老头儿放下担子</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站在那儿</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斜着眼看他</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很长时间都不离开。</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．见其发矢十中八九，但微颔之。</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卖油的老头儿</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看到他每十箭射中八九箭</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只是对此微微点头。</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．翁曰：</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以我酌油知之。</a:t>
            </a:r>
            <a:r>
              <a:rPr lang="en-US" altLang="zh-CN" b="1" kern="100" dirty="0">
                <a:solidFill>
                  <a:srgbClr val="0000FF"/>
                </a:solidFill>
                <a:latin typeface="宋体" panose="02010600030101010101" pitchFamily="2" charset="-12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卖油的老头儿说：</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凭我倒油</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的经验</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知道这个</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道理</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a:t>
            </a:r>
            <a:r>
              <a:rPr lang="en-US" altLang="zh-CN" b="1" u="sng" kern="100" dirty="0">
                <a:latin typeface="宋体" panose="02010600030101010101" pitchFamily="2"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．以钱覆其口，徐以杓酌油沥之。</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用一枚铜钱盖住葫芦的口</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慢慢地用勺子倒油</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通过铜钱方孔</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滴入</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葫芦</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．我亦无他，惟手熟尔。</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我也没有别的</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奥妙</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只是手熟罢了。</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 calcmode="lin" valueType="num">
                                      <p:cBhvr additive="base">
                                        <p:cTn id="3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8625" y="-1"/>
            <a:ext cx="11934218" cy="6770452"/>
          </a:xfrm>
        </p:spPr>
        <p:txBody>
          <a:bodyPr>
            <a:normAutofit/>
          </a:bodyPr>
          <a:lstStyle/>
          <a:p>
            <a:pPr algn="just">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揣摩语言</a:t>
            </a:r>
            <a:endParaRPr lang="zh-CN" altLang="zh-CN" sz="2000"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kern="100" dirty="0">
                <a:solidFill>
                  <a:srgbClr val="0000FF"/>
                </a:solidFill>
                <a:latin typeface="Times New Roman" panose="02020603050405020304" pitchFamily="18" charset="0"/>
                <a:cs typeface="Courier New" panose="02070309020205020404" pitchFamily="49" charset="0"/>
              </a:rPr>
              <a:t>1</a:t>
            </a:r>
            <a:r>
              <a:rPr lang="zh-CN" altLang="zh-CN" kern="100" dirty="0">
                <a:solidFill>
                  <a:srgbClr val="0000FF"/>
                </a:solidFill>
                <a:latin typeface="Times New Roman" panose="02020603050405020304" pitchFamily="18" charset="0"/>
                <a:cs typeface="Times New Roman" panose="02020603050405020304" pitchFamily="18" charset="0"/>
              </a:rPr>
              <a:t>．</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尔安敢轻吾射！</a:t>
            </a:r>
            <a:r>
              <a:rPr lang="en-US" altLang="zh-CN" kern="100" dirty="0">
                <a:solidFill>
                  <a:srgbClr val="0000FF"/>
                </a:solidFill>
                <a:latin typeface="宋体" panose="02010600030101010101" pitchFamily="2" charset="-122"/>
                <a:cs typeface="Times New Roman" panose="02020603050405020304" pitchFamily="18" charset="0"/>
              </a:rPr>
              <a:t>”</a:t>
            </a:r>
            <a:endParaRPr lang="zh-CN" altLang="zh-CN" sz="2000"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u="sng" kern="100" dirty="0">
                <a:latin typeface="Times New Roman" panose="02020603050405020304" pitchFamily="18" charset="0"/>
                <a:ea typeface="楷体_GB2312"/>
                <a:cs typeface="Times New Roman" panose="02020603050405020304" pitchFamily="18" charset="0"/>
              </a:rPr>
              <a:t>写出了陈尧咨的骄横之态。</a:t>
            </a:r>
            <a:endParaRPr lang="zh-CN" altLang="zh-CN" sz="2000" kern="100" dirty="0">
              <a:latin typeface="宋体" panose="02010600030101010101" pitchFamily="2" charset="-122"/>
              <a:cs typeface="Courier New" panose="02070309020205020404" pitchFamily="49" charset="0"/>
            </a:endParaRPr>
          </a:p>
          <a:p>
            <a:pPr algn="just">
              <a:spcAft>
                <a:spcPts val="0"/>
              </a:spcAft>
            </a:pPr>
            <a:r>
              <a:rPr lang="en-US" altLang="zh-CN" kern="100" dirty="0">
                <a:solidFill>
                  <a:srgbClr val="0000FF"/>
                </a:solidFill>
                <a:latin typeface="Times New Roman" panose="02020603050405020304" pitchFamily="18" charset="0"/>
                <a:cs typeface="Courier New" panose="02070309020205020404" pitchFamily="49" charset="0"/>
              </a:rPr>
              <a:t>2</a:t>
            </a:r>
            <a:r>
              <a:rPr lang="zh-CN" altLang="zh-CN" kern="100" dirty="0">
                <a:solidFill>
                  <a:srgbClr val="0000FF"/>
                </a:solidFill>
                <a:latin typeface="Times New Roman" panose="02020603050405020304" pitchFamily="18" charset="0"/>
                <a:cs typeface="Times New Roman" panose="02020603050405020304" pitchFamily="18" charset="0"/>
              </a:rPr>
              <a:t>．</a:t>
            </a:r>
            <a:r>
              <a:rPr lang="zh-CN" altLang="zh-CN" kern="100" dirty="0" smtClean="0">
                <a:solidFill>
                  <a:srgbClr val="0000FF"/>
                </a:solidFill>
                <a:latin typeface="宋体" panose="02010600030101010101" pitchFamily="2" charset="-122"/>
                <a:cs typeface="Times New Roman" panose="02020603050405020304" pitchFamily="18" charset="0"/>
              </a:rPr>
              <a:t>“</a:t>
            </a:r>
            <a:r>
              <a:rPr lang="zh-CN" altLang="zh-CN" kern="100" dirty="0" smtClean="0">
                <a:solidFill>
                  <a:srgbClr val="0000FF"/>
                </a:solidFill>
                <a:latin typeface="Times New Roman" panose="02020603050405020304" pitchFamily="18" charset="0"/>
                <a:cs typeface="Times New Roman" panose="02020603050405020304" pitchFamily="18" charset="0"/>
              </a:rPr>
              <a:t>手熟</a:t>
            </a:r>
            <a:r>
              <a:rPr lang="en-US" altLang="zh-CN" kern="100" dirty="0" smtClean="0">
                <a:solidFill>
                  <a:srgbClr val="0000FF"/>
                </a:solidFill>
                <a:latin typeface="宋体" panose="02010600030101010101" pitchFamily="2" charset="-122"/>
                <a:cs typeface="Times New Roman" panose="02020603050405020304" pitchFamily="18" charset="0"/>
              </a:rPr>
              <a:t>”</a:t>
            </a:r>
            <a:r>
              <a:rPr lang="zh-CN" altLang="zh-CN" u="sng" kern="100" dirty="0">
                <a:latin typeface="Times New Roman" panose="02020603050405020304" pitchFamily="18" charset="0"/>
                <a:ea typeface="楷体_GB2312"/>
                <a:cs typeface="Times New Roman" panose="02020603050405020304" pitchFamily="18" charset="0"/>
              </a:rPr>
              <a:t>两个字表现了卖油翁对陈尧咨箭术不以为意的态度</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algn="just">
              <a:spcAft>
                <a:spcPts val="0"/>
              </a:spcAft>
            </a:pPr>
            <a:r>
              <a:rPr lang="en-US" altLang="zh-CN" kern="100" dirty="0" smtClean="0">
                <a:solidFill>
                  <a:srgbClr val="0000FF"/>
                </a:solidFill>
                <a:latin typeface="Times New Roman" panose="02020603050405020304" pitchFamily="18" charset="0"/>
                <a:cs typeface="Courier New" panose="02070309020205020404" pitchFamily="49" charset="0"/>
              </a:rPr>
              <a:t>3</a:t>
            </a:r>
            <a:r>
              <a:rPr lang="zh-CN" altLang="zh-CN" kern="100" dirty="0" smtClean="0">
                <a:solidFill>
                  <a:srgbClr val="0000FF"/>
                </a:solidFill>
                <a:latin typeface="Times New Roman" panose="02020603050405020304" pitchFamily="18" charset="0"/>
                <a:cs typeface="Times New Roman" panose="02020603050405020304" pitchFamily="18" charset="0"/>
              </a:rPr>
              <a:t>．</a:t>
            </a:r>
            <a:r>
              <a:rPr lang="zh-CN" altLang="zh-CN" kern="100" dirty="0" smtClean="0">
                <a:solidFill>
                  <a:srgbClr val="0000FF"/>
                </a:solidFill>
                <a:latin typeface="宋体" panose="02010600030101010101" pitchFamily="2" charset="-122"/>
                <a:cs typeface="Times New Roman" panose="02020603050405020304" pitchFamily="18" charset="0"/>
              </a:rPr>
              <a:t>“</a:t>
            </a:r>
            <a:r>
              <a:rPr lang="zh-CN" altLang="zh-CN" kern="100" dirty="0" smtClean="0">
                <a:solidFill>
                  <a:srgbClr val="0000FF"/>
                </a:solidFill>
                <a:latin typeface="Times New Roman" panose="02020603050405020304" pitchFamily="18" charset="0"/>
                <a:cs typeface="Times New Roman" panose="02020603050405020304" pitchFamily="18" charset="0"/>
              </a:rPr>
              <a:t>以我酌油知之。</a:t>
            </a:r>
            <a:r>
              <a:rPr lang="en-US" altLang="zh-CN" kern="100" dirty="0" smtClean="0">
                <a:latin typeface="宋体" panose="02010600030101010101" pitchFamily="2" charset="-122"/>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indent="152400" algn="just">
              <a:spcAft>
                <a:spcPts val="0"/>
              </a:spcAft>
            </a:pPr>
            <a:r>
              <a:rPr lang="zh-CN" altLang="zh-CN" u="sng" kern="100" dirty="0">
                <a:latin typeface="Times New Roman" panose="02020603050405020304" pitchFamily="18" charset="0"/>
                <a:ea typeface="楷体_GB2312"/>
                <a:cs typeface="Times New Roman" panose="02020603050405020304" pitchFamily="18" charset="0"/>
              </a:rPr>
              <a:t>表现了卖油翁从容自若的态度</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algn="just">
              <a:spcAft>
                <a:spcPts val="0"/>
              </a:spcAft>
            </a:pPr>
            <a:r>
              <a:rPr lang="en-US" altLang="zh-CN" kern="100" dirty="0">
                <a:solidFill>
                  <a:srgbClr val="0000FF"/>
                </a:solidFill>
                <a:latin typeface="Times New Roman" panose="02020603050405020304" pitchFamily="18" charset="0"/>
                <a:cs typeface="Courier New" panose="02070309020205020404" pitchFamily="49" charset="0"/>
              </a:rPr>
              <a:t>4</a:t>
            </a:r>
            <a:r>
              <a:rPr lang="zh-CN" altLang="zh-CN" kern="100" dirty="0">
                <a:solidFill>
                  <a:srgbClr val="0000FF"/>
                </a:solidFill>
                <a:latin typeface="Times New Roman" panose="02020603050405020304" pitchFamily="18" charset="0"/>
                <a:cs typeface="Times New Roman" panose="02020603050405020304" pitchFamily="18" charset="0"/>
              </a:rPr>
              <a:t>．详写卖油翁</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酌油</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这段文字的目的是什么？</a:t>
            </a:r>
            <a:endParaRPr lang="zh-CN" altLang="zh-CN" sz="2000" kern="100" dirty="0">
              <a:solidFill>
                <a:srgbClr val="0000FF"/>
              </a:solidFill>
              <a:latin typeface="宋体" panose="02010600030101010101" pitchFamily="2" charset="-122"/>
              <a:cs typeface="Courier New" panose="02070309020205020404" pitchFamily="49" charset="0"/>
            </a:endParaRPr>
          </a:p>
          <a:p>
            <a:pPr marL="200025" algn="just">
              <a:spcAft>
                <a:spcPts val="0"/>
              </a:spcAft>
            </a:pPr>
            <a:r>
              <a:rPr lang="zh-CN" altLang="zh-CN" u="sng" kern="100" dirty="0">
                <a:latin typeface="Times New Roman" panose="02020603050405020304" pitchFamily="18" charset="0"/>
                <a:ea typeface="楷体_GB2312"/>
                <a:cs typeface="Times New Roman" panose="02020603050405020304" pitchFamily="18" charset="0"/>
              </a:rPr>
              <a:t>为了刻画人物和表达中心的需</a:t>
            </a:r>
            <a:r>
              <a:rPr lang="zh-CN" altLang="zh-CN" kern="100" dirty="0">
                <a:latin typeface="Times New Roman" panose="02020603050405020304" pitchFamily="18" charset="0"/>
                <a:ea typeface="楷体_GB2312"/>
                <a:cs typeface="Times New Roman" panose="02020603050405020304" pitchFamily="18" charset="0"/>
              </a:rPr>
              <a:t>要</a:t>
            </a:r>
            <a:r>
              <a:rPr lang="zh-CN" altLang="zh-CN" kern="100" dirty="0">
                <a:latin typeface="宋体" panose="02010600030101010101" pitchFamily="2" charset="-122"/>
                <a:ea typeface="楷体_GB2312"/>
                <a:cs typeface="楷体_GB2312"/>
              </a:rPr>
              <a:t>，</a:t>
            </a:r>
            <a:r>
              <a:rPr lang="zh-CN" altLang="zh-CN" kern="100" dirty="0">
                <a:latin typeface="Times New Roman" panose="02020603050405020304" pitchFamily="18" charset="0"/>
                <a:ea typeface="楷体_GB2312"/>
                <a:cs typeface="Times New Roman" panose="02020603050405020304" pitchFamily="18" charset="0"/>
              </a:rPr>
              <a:t>详写卖油</a:t>
            </a:r>
            <a:r>
              <a:rPr lang="zh-CN" altLang="zh-CN" u="sng" kern="100" dirty="0">
                <a:latin typeface="Times New Roman" panose="02020603050405020304" pitchFamily="18" charset="0"/>
                <a:ea typeface="楷体_GB2312"/>
                <a:cs typeface="Times New Roman" panose="02020603050405020304" pitchFamily="18" charset="0"/>
              </a:rPr>
              <a:t>翁沥油技艺的高超</a:t>
            </a:r>
            <a:r>
              <a:rPr lang="zh-CN" altLang="zh-CN" u="sng" kern="100" dirty="0">
                <a:latin typeface="宋体" panose="02010600030101010101" pitchFamily="2" charset="-122"/>
                <a:ea typeface="楷体_GB2312"/>
                <a:cs typeface="楷体_GB2312"/>
              </a:rPr>
              <a:t>，</a:t>
            </a:r>
            <a:r>
              <a:rPr lang="zh-CN" altLang="zh-CN" u="sng" kern="100" dirty="0">
                <a:latin typeface="Times New Roman" panose="02020603050405020304" pitchFamily="18" charset="0"/>
                <a:ea typeface="楷体_GB2312"/>
                <a:cs typeface="Times New Roman" panose="02020603050405020304" pitchFamily="18" charset="0"/>
              </a:rPr>
              <a:t>突出他以理服暴、以</a:t>
            </a:r>
            <a:r>
              <a:rPr lang="en-US" altLang="zh-CN" u="sng" kern="100" dirty="0">
                <a:latin typeface="宋体" panose="02010600030101010101" pitchFamily="2" charset="-122"/>
                <a:cs typeface="Times New Roman" panose="02020603050405020304" pitchFamily="18" charset="0"/>
              </a:rPr>
              <a:t>“</a:t>
            </a:r>
            <a:r>
              <a:rPr lang="zh-CN" altLang="zh-CN" u="sng" kern="100" dirty="0">
                <a:latin typeface="Times New Roman" panose="02020603050405020304" pitchFamily="18" charset="0"/>
                <a:ea typeface="楷体_GB2312"/>
                <a:cs typeface="Times New Roman" panose="02020603050405020304" pitchFamily="18" charset="0"/>
              </a:rPr>
              <a:t>酌油</a:t>
            </a:r>
            <a:r>
              <a:rPr lang="en-US" altLang="zh-CN" u="sng" kern="100" dirty="0">
                <a:latin typeface="宋体" panose="02010600030101010101" pitchFamily="2" charset="-122"/>
                <a:cs typeface="Times New Roman" panose="02020603050405020304" pitchFamily="18" charset="0"/>
              </a:rPr>
              <a:t>”</a:t>
            </a:r>
            <a:r>
              <a:rPr lang="zh-CN" altLang="zh-CN" u="sng" kern="100" dirty="0">
                <a:latin typeface="Times New Roman" panose="02020603050405020304" pitchFamily="18" charset="0"/>
                <a:ea typeface="楷体_GB2312"/>
                <a:cs typeface="Times New Roman" panose="02020603050405020304" pitchFamily="18" charset="0"/>
              </a:rPr>
              <a:t>技艺制胜对方的形象；对陈尧咨恃技骄横则无较详细的描写</a:t>
            </a:r>
            <a:r>
              <a:rPr lang="zh-CN" altLang="zh-CN" u="sng" kern="100" dirty="0">
                <a:latin typeface="宋体" panose="02010600030101010101" pitchFamily="2" charset="-122"/>
                <a:ea typeface="楷体_GB2312"/>
                <a:cs typeface="楷体_GB2312"/>
              </a:rPr>
              <a:t>，</a:t>
            </a:r>
            <a:r>
              <a:rPr lang="zh-CN" altLang="zh-CN" u="sng" kern="100" dirty="0">
                <a:latin typeface="Times New Roman" panose="02020603050405020304" pitchFamily="18" charset="0"/>
                <a:ea typeface="楷体_GB2312"/>
                <a:cs typeface="Times New Roman" panose="02020603050405020304" pitchFamily="18" charset="0"/>
              </a:rPr>
              <a:t>突出了各自的性格</a:t>
            </a:r>
            <a:r>
              <a:rPr lang="zh-CN" altLang="zh-CN" u="sng" kern="100" dirty="0">
                <a:latin typeface="宋体" panose="02010600030101010101" pitchFamily="2" charset="-122"/>
                <a:ea typeface="楷体_GB2312"/>
                <a:cs typeface="楷体_GB2312"/>
              </a:rPr>
              <a:t>，</a:t>
            </a:r>
            <a:r>
              <a:rPr lang="zh-CN" altLang="zh-CN" u="sng" kern="100" dirty="0">
                <a:latin typeface="Times New Roman" panose="02020603050405020304" pitchFamily="18" charset="0"/>
                <a:ea typeface="楷体_GB2312"/>
                <a:cs typeface="Times New Roman" panose="02020603050405020304" pitchFamily="18" charset="0"/>
              </a:rPr>
              <a:t>文章中心也得以突出</a:t>
            </a:r>
            <a:r>
              <a:rPr lang="zh-CN" altLang="zh-CN" kern="100" dirty="0" smtClean="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．第一段写</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公亦以此自矜</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，又写卖油翁</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微颔之</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u="sng" kern="100" dirty="0">
                <a:latin typeface="Times New Roman" panose="02020603050405020304" pitchFamily="18" charset="0"/>
                <a:ea typeface="楷体_GB2312"/>
                <a:cs typeface="Times New Roman" panose="02020603050405020304" pitchFamily="18" charset="0"/>
              </a:rPr>
              <a:t>为下文两人起冲突做铺垫</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8624" y="0"/>
            <a:ext cx="11846669" cy="6692630"/>
          </a:xfrm>
        </p:spPr>
        <p:txBody>
          <a:bodyPr>
            <a:normAutofit/>
          </a:bodyPr>
          <a:lstStyle/>
          <a:p>
            <a:pPr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课文分析</a:t>
            </a:r>
            <a:endParaRPr lang="zh-CN" altLang="zh-CN" sz="2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．陈尧咨对待卖油翁的态度前后发生了怎样的变化？原因是什么？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陈尧咨由生气到不得不为卖油翁高超的酌油技巧所折服。</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因为他从卖油翁的表演中明白了</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无他</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但手熟尔</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的道理。</a:t>
            </a:r>
            <a:r>
              <a:rPr lang="en-US" altLang="zh-CN" b="1" u="sng" kern="100" dirty="0">
                <a:latin typeface="Times New Roman" panose="02020603050405020304" pitchFamily="18" charset="0"/>
                <a:ea typeface="楷体_GB2312"/>
                <a:cs typeface="Courier New" panose="02070309020205020404" pitchFamily="49" charset="0"/>
              </a:rPr>
              <a:t>2</a:t>
            </a:r>
            <a:r>
              <a:rPr lang="zh-CN" altLang="zh-CN" b="1" u="sng" kern="100" dirty="0">
                <a:latin typeface="Times New Roman" panose="02020603050405020304" pitchFamily="18" charset="0"/>
                <a:ea typeface="楷体_GB2312"/>
                <a:cs typeface="Times New Roman" panose="02020603050405020304" pitchFamily="18" charset="0"/>
              </a:rPr>
              <a:t>·</a:t>
            </a:r>
            <a:r>
              <a:rPr lang="en-US" altLang="zh-CN" b="1" u="sng" kern="100" dirty="0">
                <a:latin typeface="Times New Roman" panose="02020603050405020304" pitchFamily="18" charset="0"/>
                <a:ea typeface="楷体_GB2312"/>
                <a:cs typeface="Courier New" panose="02070309020205020404" pitchFamily="49" charset="0"/>
              </a:rPr>
              <a:t>1</a:t>
            </a:r>
            <a:r>
              <a:rPr lang="zh-CN" altLang="zh-CN" b="1" u="sng" kern="100" dirty="0">
                <a:latin typeface="Times New Roman" panose="02020603050405020304" pitchFamily="18" charset="0"/>
                <a:ea typeface="楷体_GB2312"/>
                <a:cs typeface="Times New Roman" panose="02020603050405020304" pitchFamily="18" charset="0"/>
              </a:rPr>
              <a:t>·</a:t>
            </a:r>
            <a:r>
              <a:rPr lang="en-US" altLang="zh-CN" b="1" u="sng" kern="100" dirty="0">
                <a:latin typeface="Times New Roman" panose="02020603050405020304" pitchFamily="18" charset="0"/>
                <a:ea typeface="楷体_GB2312"/>
                <a:cs typeface="Courier New" panose="02070309020205020404" pitchFamily="49" charset="0"/>
              </a:rPr>
              <a:t>c</a:t>
            </a:r>
            <a:r>
              <a:rPr lang="zh-CN" altLang="zh-CN" b="1" u="sng" kern="100" dirty="0">
                <a:latin typeface="Times New Roman" panose="02020603050405020304" pitchFamily="18" charset="0"/>
                <a:ea typeface="楷体_GB2312"/>
                <a:cs typeface="Times New Roman" panose="02020603050405020304" pitchFamily="18" charset="0"/>
              </a:rPr>
              <a:t>·</a:t>
            </a:r>
            <a:r>
              <a:rPr lang="en-US" altLang="zh-CN" b="1" u="sng" kern="100" dirty="0">
                <a:latin typeface="Times New Roman" panose="02020603050405020304" pitchFamily="18" charset="0"/>
                <a:ea typeface="楷体_GB2312"/>
                <a:cs typeface="Courier New" panose="02070309020205020404" pitchFamily="49" charset="0"/>
              </a:rPr>
              <a:t>n</a:t>
            </a:r>
            <a:r>
              <a:rPr lang="zh-CN" altLang="zh-CN" b="1" u="sng" kern="100" dirty="0">
                <a:latin typeface="Times New Roman" panose="02020603050405020304" pitchFamily="18" charset="0"/>
                <a:ea typeface="楷体_GB2312"/>
                <a:cs typeface="Times New Roman" panose="02020603050405020304" pitchFamily="18" charset="0"/>
              </a:rPr>
              <a:t>·</a:t>
            </a:r>
            <a:r>
              <a:rPr lang="en-US" altLang="zh-CN" b="1" u="sng" kern="100" dirty="0">
                <a:latin typeface="Times New Roman" panose="02020603050405020304" pitchFamily="18" charset="0"/>
                <a:ea typeface="楷体_GB2312"/>
                <a:cs typeface="Courier New" panose="02070309020205020404" pitchFamily="49" charset="0"/>
              </a:rPr>
              <a:t>j</a:t>
            </a:r>
            <a:r>
              <a:rPr lang="zh-CN" altLang="zh-CN" b="1" u="sng" kern="100" dirty="0">
                <a:latin typeface="Times New Roman" panose="02020603050405020304" pitchFamily="18" charset="0"/>
                <a:ea typeface="楷体_GB2312"/>
                <a:cs typeface="Times New Roman" panose="02020603050405020304" pitchFamily="18" charset="0"/>
              </a:rPr>
              <a:t>·</a:t>
            </a:r>
            <a:r>
              <a:rPr lang="en-US" altLang="zh-CN" b="1" u="sng" kern="100" dirty="0">
                <a:latin typeface="Times New Roman" panose="02020603050405020304" pitchFamily="18" charset="0"/>
                <a:ea typeface="楷体_GB2312"/>
                <a:cs typeface="Courier New" panose="02070309020205020404" pitchFamily="49" charset="0"/>
              </a:rPr>
              <a:t>y</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．读了课文，你认为一个人应该如何看待自己的长处？又该如何看待他人的长处？</a:t>
            </a:r>
            <a:endParaRPr lang="zh-CN" altLang="zh-CN" sz="2000" b="1" kern="100" dirty="0">
              <a:solidFill>
                <a:srgbClr val="0000FF"/>
              </a:solidFill>
              <a:latin typeface="宋体" panose="02010600030101010101" pitchFamily="2" charset="-122"/>
              <a:cs typeface="Courier New" panose="02070309020205020404" pitchFamily="49" charset="0"/>
            </a:endParaRPr>
          </a:p>
          <a:p>
            <a:pPr marL="13335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要把自己的长处当作一种战胜困难、张扬个性的资源优势</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而不是进行宣扬的资本。</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对别人的长处</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应善于汲取所长、学为己用</a:t>
            </a:r>
            <a:r>
              <a:rPr lang="zh-CN" altLang="zh-CN" b="1" u="sng" kern="100" dirty="0">
                <a:latin typeface="宋体" panose="02010600030101010101" pitchFamily="2" charset="-122"/>
                <a:ea typeface="楷体_GB2312"/>
                <a:cs typeface="楷体_GB2312"/>
              </a:rPr>
              <a:t>，不可嫉妒诋毁。【来源：</a:t>
            </a:r>
            <a:r>
              <a:rPr lang="en-US" altLang="zh-CN" b="1" u="sng" kern="100" dirty="0">
                <a:latin typeface="宋体" panose="02010600030101010101" pitchFamily="2" charset="-122"/>
                <a:ea typeface="楷体_GB2312"/>
                <a:cs typeface="楷体_GB2312"/>
              </a:rPr>
              <a:t>21</a:t>
            </a:r>
            <a:r>
              <a:rPr lang="zh-CN" altLang="zh-CN" b="1" u="sng" kern="100" dirty="0">
                <a:latin typeface="宋体" panose="02010600030101010101" pitchFamily="2" charset="-122"/>
                <a:ea typeface="楷体_GB2312"/>
                <a:cs typeface="楷体_GB2312"/>
              </a:rPr>
              <a:t>·世纪·教育·网】</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．这个故事揭示了什么道理？</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熟能生巧</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即使有什么长处也没必要骄傲自满的道理。</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6719" y="142740"/>
            <a:ext cx="11905034" cy="6715260"/>
          </a:xfrm>
        </p:spPr>
        <p:txBody>
          <a:bodyPr>
            <a:normAutofit/>
          </a:bodyPr>
          <a:lstStyle/>
          <a:p>
            <a:pPr algn="just">
              <a:spcAft>
                <a:spcPts val="0"/>
              </a:spcAf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四、名著导读</a:t>
            </a:r>
            <a:endParaRPr lang="zh-CN" altLang="zh-CN" sz="2000" kern="100" dirty="0">
              <a:solidFill>
                <a:srgbClr val="FF0000"/>
              </a:solidFill>
              <a:latin typeface="宋体" panose="02010600030101010101" pitchFamily="2" charset="-122"/>
              <a:cs typeface="Courier New" panose="02070309020205020404" pitchFamily="49" charset="0"/>
            </a:endParaRPr>
          </a:p>
          <a:p>
            <a:pPr algn="ctr">
              <a:spcAft>
                <a:spcPts val="0"/>
              </a:spcAf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《骆驼祥子》导读</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作者简介</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cs typeface="Times New Roman" panose="02020603050405020304" pitchFamily="18" charset="0"/>
              </a:rPr>
              <a:t>老舍</a:t>
            </a:r>
            <a:r>
              <a:rPr lang="en-US" altLang="zh-CN" b="1" kern="100" dirty="0">
                <a:latin typeface="Times New Roman" panose="02020603050405020304" pitchFamily="18" charset="0"/>
                <a:cs typeface="Courier New" panose="02070309020205020404" pitchFamily="49" charset="0"/>
              </a:rPr>
              <a:t>(1899</a:t>
            </a:r>
            <a:r>
              <a:rPr lang="zh-CN" altLang="zh-CN" b="1" kern="100" dirty="0">
                <a:latin typeface="Times New Roman" panose="02020603050405020304" pitchFamily="18" charset="0"/>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1966)</a:t>
            </a:r>
            <a:r>
              <a:rPr lang="zh-CN" altLang="zh-CN" b="1" kern="100" dirty="0">
                <a:latin typeface="Times New Roman" panose="02020603050405020304" pitchFamily="18" charset="0"/>
                <a:cs typeface="Times New Roman" panose="02020603050405020304" pitchFamily="18" charset="0"/>
              </a:rPr>
              <a:t>，现当代作家。原名舒庆春，字舍予，满族，北京人。他一生写了约计</a:t>
            </a:r>
            <a:r>
              <a:rPr lang="en-US" altLang="zh-CN" b="1" kern="100" dirty="0">
                <a:latin typeface="Times New Roman" panose="02020603050405020304" pitchFamily="18" charset="0"/>
                <a:cs typeface="Courier New" panose="02070309020205020404" pitchFamily="49" charset="0"/>
              </a:rPr>
              <a:t>800</a:t>
            </a:r>
            <a:r>
              <a:rPr lang="zh-CN" altLang="zh-CN" b="1" kern="100" dirty="0">
                <a:latin typeface="Times New Roman" panose="02020603050405020304" pitchFamily="18" charset="0"/>
                <a:cs typeface="Times New Roman" panose="02020603050405020304" pitchFamily="18" charset="0"/>
              </a:rPr>
              <a:t>万字的作品。老舍以长篇小说和剧作著称于世。他的作品大都取材于市民生活，为中国现代文学开拓了重要的题材领域。他的作品已被译成</a:t>
            </a:r>
            <a:r>
              <a:rPr lang="en-US" altLang="zh-CN" b="1" kern="100" dirty="0">
                <a:latin typeface="Times New Roman" panose="02020603050405020304" pitchFamily="18" charset="0"/>
                <a:cs typeface="Courier New" panose="02070309020205020404" pitchFamily="49" charset="0"/>
              </a:rPr>
              <a:t>20</a:t>
            </a:r>
            <a:r>
              <a:rPr lang="zh-CN" altLang="zh-CN" b="1" kern="100" dirty="0">
                <a:latin typeface="Times New Roman" panose="02020603050405020304" pitchFamily="18" charset="0"/>
                <a:cs typeface="Times New Roman" panose="02020603050405020304" pitchFamily="18" charset="0"/>
              </a:rPr>
              <a:t>余种文字出版，具有独特的幽默风格和浓郁的民族色彩</a:t>
            </a:r>
            <a:r>
              <a:rPr lang="zh-CN" altLang="zh-CN"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cs typeface="Times New Roman" panose="02020603050405020304" pitchFamily="18" charset="0"/>
              </a:rPr>
              <a:t>主要著作有</a:t>
            </a:r>
            <a:r>
              <a:rPr lang="zh-CN" altLang="zh-CN" b="1" kern="100" dirty="0">
                <a:latin typeface="Times New Roman" panose="02020603050405020304" pitchFamily="18" charset="0"/>
                <a:cs typeface="Times New Roman" panose="02020603050405020304" pitchFamily="18" charset="0"/>
              </a:rPr>
              <a:t>：长篇小说《骆驼祥子》《四世同堂》，中篇小说《月牙儿》《我这一辈子》，短篇小说集《赶集》《樱海集》《蛤藻集》《火车集》《贫血集》，剧本《龙须沟》《茶馆》，另有《老舍剧作全集》《老舍散文集》《老舍诗选》《老舍文艺评论集》和《老舍文集》等。</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7808" y="142740"/>
            <a:ext cx="12054192" cy="6715260"/>
          </a:xfrm>
        </p:spPr>
        <p:txBody>
          <a:bodyPr>
            <a:normAutofit lnSpcReduction="10000"/>
          </a:bodyPr>
          <a:lstStyle/>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作品简评</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《骆驼祥子》</a:t>
            </a:r>
            <a:r>
              <a:rPr lang="zh-CN" altLang="zh-CN" b="1" kern="100" dirty="0">
                <a:latin typeface="Times New Roman" panose="02020603050405020304" pitchFamily="18" charset="0"/>
                <a:cs typeface="Times New Roman" panose="02020603050405020304" pitchFamily="18" charset="0"/>
              </a:rPr>
              <a:t>用同情的笔触描绘出这样一幕悲剧：二十世纪二十年代的北京，一个勤劳、壮实的底层社会小人物</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祥子，怀着发家、奋斗的美好梦想，不顾生活的万千磨难努力地生活，却最终为黑暗的暴风雨所吞噬。它揭示了当时</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小人物</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的奴隶心理和希望的最终破灭。随着主人公祥子心爱的女人小福子的自杀，祥子熄灭了个人奋斗的最后一点火花。这是旧中国老北京贫苦市民的典型命运。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《骆驼祥子》</a:t>
            </a:r>
            <a:r>
              <a:rPr lang="zh-CN" altLang="zh-CN" b="1" kern="100" dirty="0">
                <a:latin typeface="Times New Roman" panose="02020603050405020304" pitchFamily="18" charset="0"/>
                <a:cs typeface="Times New Roman" panose="02020603050405020304" pitchFamily="18" charset="0"/>
              </a:rPr>
              <a:t>具有非常鲜明的艺术特色，主要表现为三个方面：结构紧凑，笔触严谨；心理描写丰富多变，细腻深刻；</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京味儿</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描写真实生动，亲切随和。语言上的京腔京调简洁朴实、自然明快，北京口语更凸显了人物特色。</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《骆驼祥子》</a:t>
            </a:r>
            <a:r>
              <a:rPr lang="zh-CN" altLang="zh-CN" b="1" kern="100" dirty="0">
                <a:latin typeface="Times New Roman" panose="02020603050405020304" pitchFamily="18" charset="0"/>
                <a:cs typeface="Times New Roman" panose="02020603050405020304" pitchFamily="18" charset="0"/>
              </a:rPr>
              <a:t>在中国现代文学史上具有极其重要的特殊位置。它以城市贫民生活题材的视角，拓展了新文学的表现范围，为新文学的发展做出了特殊的贡献。因此，《骆驼祥子》奠定了老舍在中国现代文学史上的重要地位。从《骆驼祥子》开始，老舍才真正地为中国现代小说艺术的发展做出了传世的贡献，而这种贡献的突出表现就在于他所创立的独特的文体风格</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或称</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文学风格</a:t>
            </a:r>
            <a:r>
              <a:rPr lang="zh-CN" altLang="zh-CN" b="1" kern="100" dirty="0">
                <a:latin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北京味儿</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，也就是我们现在说的</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京味小说</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4102"/>
            <a:ext cx="12110936" cy="6637438"/>
          </a:xfrm>
        </p:spPr>
        <p:txBody>
          <a:bodyPr>
            <a:normAutofit fontScale="92500" lnSpcReduction="20000"/>
          </a:bodyPr>
          <a:lstStyle/>
          <a:p>
            <a:pPr indent="304800" algn="just">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内容简介</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lnSpc>
                <a:spcPct val="160000"/>
              </a:lnSpc>
              <a:spcAft>
                <a:spcPts val="0"/>
              </a:spcAft>
            </a:pPr>
            <a:r>
              <a:rPr lang="zh-CN" altLang="zh-CN" b="1" kern="100" dirty="0">
                <a:latin typeface="Times New Roman" panose="02020603050405020304" pitchFamily="18" charset="0"/>
                <a:cs typeface="Times New Roman" panose="02020603050405020304" pitchFamily="18" charset="0"/>
              </a:rPr>
              <a:t>祥子来自乡间，带着中国农村破败凋敝的大背景，也带着农民的质朴和固执。当他认准了拉车这一行，他就成了</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车迷</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，一心想买上自己的车。凭着勤劳和坚韧，他省吃俭用，花了三年的时间，终于实现了这个理想，成为自食其力的上等车夫</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一起</a:t>
            </a:r>
            <a:r>
              <a:rPr lang="zh-CN" altLang="zh-CN" b="1" kern="100" dirty="0">
                <a:latin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。但当时中国军阀混战的社会环境，不容他有丝毫的个人幻想。不到半年，他就在兵荒马乱中被逃兵掳走，失去了洋车，只牵回三匹骆驼</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一落</a:t>
            </a:r>
            <a:r>
              <a:rPr lang="zh-CN" altLang="zh-CN" b="1" kern="100" dirty="0">
                <a:latin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。祥子没有灰心，依然倔强地从头开始，更加克己地拉车攒钱。可这次还没等他再买上车，所有的积蓄又被孙侦探敲诈洗劫一空，买车的梦想再次成为泡影</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二起二落</a:t>
            </a:r>
            <a:r>
              <a:rPr lang="zh-CN" altLang="zh-CN" b="1" kern="100" dirty="0">
                <a:latin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。当他又一次拉上自己的车，是以与虎妞成就畸形的婚姻为代价的。但好景不长，虎妞死于难产，祥子人车两空</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三起三落</a:t>
            </a:r>
            <a:r>
              <a:rPr lang="zh-CN" altLang="zh-CN" b="1" kern="100" dirty="0">
                <a:latin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。生活捉弄了他，他也开始游戏生活。吃喝嫖赌，祥子彻底堕落为城市的垃圾，变成一具失去灵魂的行尸走肉</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07005" y="204280"/>
          <a:ext cx="11838562" cy="6653719"/>
        </p:xfrm>
        <a:graphic>
          <a:graphicData uri="http://schemas.openxmlformats.org/drawingml/2006/table">
            <a:tbl>
              <a:tblPr/>
              <a:tblGrid>
                <a:gridCol w="1426331"/>
                <a:gridCol w="5729102"/>
                <a:gridCol w="4683129"/>
              </a:tblGrid>
              <a:tr h="387344">
                <a:tc>
                  <a:txBody>
                    <a:bodyPr/>
                    <a:lstStyle/>
                    <a:p>
                      <a:pPr algn="ctr">
                        <a:spcAft>
                          <a:spcPts val="0"/>
                        </a:spcAft>
                      </a:pPr>
                      <a:r>
                        <a:rPr lang="zh-CN" sz="2000" kern="100" dirty="0">
                          <a:effectLst/>
                          <a:latin typeface="Times New Roman" panose="02020603050405020304" pitchFamily="18" charset="0"/>
                          <a:ea typeface="黑体" panose="02010609060101010101" pitchFamily="49" charset="-122"/>
                          <a:cs typeface="Times New Roman" panose="02020603050405020304" pitchFamily="18" charset="0"/>
                        </a:rPr>
                        <a:t>主要人物</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dirty="0">
                          <a:effectLst/>
                          <a:latin typeface="Times New Roman" panose="02020603050405020304" pitchFamily="18" charset="0"/>
                          <a:ea typeface="黑体" panose="02010609060101010101" pitchFamily="49" charset="-122"/>
                          <a:cs typeface="Times New Roman" panose="02020603050405020304" pitchFamily="18" charset="0"/>
                        </a:rPr>
                        <a:t>相关故事情节</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dirty="0">
                          <a:effectLst/>
                          <a:latin typeface="Times New Roman" panose="02020603050405020304" pitchFamily="18" charset="0"/>
                          <a:ea typeface="黑体" panose="02010609060101010101" pitchFamily="49" charset="-122"/>
                          <a:cs typeface="Times New Roman" panose="02020603050405020304" pitchFamily="18" charset="0"/>
                        </a:rPr>
                        <a:t>性格特点</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152">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祥子</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1" algn="just">
                        <a:spcAft>
                          <a:spcPts val="0"/>
                        </a:spcAft>
                      </a:pPr>
                      <a:r>
                        <a:rPr lang="zh-CN" sz="1600" b="1" kern="100" dirty="0">
                          <a:effectLst/>
                          <a:latin typeface="Times New Roman" panose="02020603050405020304" pitchFamily="18" charset="0"/>
                          <a:ea typeface="宋体" panose="02010600030101010101" pitchFamily="2" charset="-122"/>
                          <a:cs typeface="Times New Roman" panose="02020603050405020304" pitchFamily="18" charset="0"/>
                        </a:rPr>
                        <a:t>拉车三年，买到自己的第一辆车；车被乱军抢走；逃出虎口，拉回了三匹骆驼；到人和车厂拉车；被虎妞灌醉后不能自持，被虎妞缠住；到曹先生家拉包月；被孙侦探抢了辛苦积攒欲第二次买车的钱；和虎妞成亲；离开人和车厂，住进大杂院；用虎妞的钱第三次买车；虎妞难产而死，祥子卖车葬虎妞；被夏太太勾引，染上淋病。</a:t>
                      </a:r>
                      <a:endParaRPr lang="zh-CN" sz="16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祥子是一个勤劳正直、诚实善良、纯洁憨厚、坚强健壮、自尊好强、吃苦耐劳的人，但狭隘孤立的个人奋斗思想和残酷腐败的黑暗社会使他变得麻木、潦倒、好占便宜、自暴自弃，堕落为吃喝嫖赌、懒惰狡猾、肮脏猥琐、自私麻木的行尸走肉。</a:t>
                      </a:r>
                      <a:endParaRPr lang="zh-CN" sz="16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9526">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虎妞</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管理车厂工人；灌醉祥子，欺骗祥子与她结婚；拿钱给祥子买车，难产而死。</a:t>
                      </a:r>
                      <a:endParaRPr lang="zh-CN" sz="18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一方面有着自己追求幸福的愿望，对祥子有真诚的感情；另一方面剥削者的意识已渗透进她的灵魂，她想控制祥子，是家中的占有者、支配者。</a:t>
                      </a:r>
                      <a:endParaRPr lang="zh-CN" sz="18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9526">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刘四爷</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开办车厂；不同意祥子与虎妞的婚事，与虎妞争吵，变卖车厂，离家而去。</a:t>
                      </a:r>
                      <a:endParaRPr lang="zh-CN" sz="18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旧社会的袍哥人物，改良办起了车厂。为人耿直，性格刚强，从不肯在外场失面子。封建思想使他忘记了亲情，当他醒悟过来已为时过晚。</a:t>
                      </a:r>
                      <a:endParaRPr lang="zh-CN" sz="18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9645">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曹先生</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一个平凡的教书人，由于当局说他教书时的思想过激而被认为是革命党，逃到上海去避了避风头，又回到了北平；愿意帮助祥子重新生活。</a:t>
                      </a:r>
                      <a:endParaRPr lang="zh-CN" sz="18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爱好传统美术，信奉社会主义，待人宽和、民主，被祥子认为是</a:t>
                      </a:r>
                      <a:r>
                        <a:rPr lang="en-US" sz="2000" b="1"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圣人</a:t>
                      </a:r>
                      <a:r>
                        <a:rPr lang="en-US" sz="2000" b="0"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000" b="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000" b="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9526">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高妈</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有自己的想法，常常开导祥子，是一个令祥子很佩服的人。</a:t>
                      </a:r>
                      <a:endParaRPr lang="zh-CN" sz="20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心地善良、为人要强，乐于帮助别人，经历诸多不幸，学会了在旧社会最底层生活的方法。生活教会了她在社会上为自己找到生路，做事仔细、有心眼。</a:t>
                      </a:r>
                      <a:endParaRPr lang="zh-CN" sz="18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54392" marR="543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243192" y="38911"/>
            <a:ext cx="4060727"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3200" b="1" i="0" u="none" strike="noStrike" cap="none" normalizeH="0" baseline="0" dirty="0" smtClean="0">
                <a:ln>
                  <a:noFill/>
                </a:ln>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32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四</a:t>
            </a:r>
            <a:r>
              <a:rPr kumimoji="0" lang="en-US" altLang="zh-CN" sz="3200" b="1" i="0" u="none" strike="noStrike" cap="none" normalizeH="0" baseline="0" dirty="0" smtClean="0">
                <a:ln>
                  <a:noFill/>
                </a:ln>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32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人物性格简析表</a:t>
            </a:r>
            <a:endParaRPr kumimoji="0" lang="zh-CN" altLang="en-US" sz="3200" b="1" i="0" u="none" strike="noStrike" cap="none" normalizeH="0" baseline="0" dirty="0" smtClean="0">
              <a:ln>
                <a:noFill/>
              </a:ln>
              <a:solidFill>
                <a:srgbClr val="FF0000"/>
              </a:solidFill>
              <a:effectLst/>
            </a:endParaRPr>
          </a:p>
          <a:p>
            <a:pPr marL="0" marR="0" lvl="0" indent="30480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9094" y="492935"/>
            <a:ext cx="11613204" cy="6209422"/>
          </a:xfrm>
        </p:spPr>
        <p:txBody>
          <a:bodyPr>
            <a:normAutofit lnSpcReduction="10000"/>
          </a:bodyPr>
          <a:lstStyle/>
          <a:p>
            <a:pPr>
              <a:lnSpc>
                <a:spcPct val="150000"/>
              </a:lnSpc>
            </a:pPr>
            <a:r>
              <a:rPr lang="zh-CN" altLang="zh-CN" b="1" dirty="0">
                <a:solidFill>
                  <a:srgbClr val="FF0000"/>
                </a:solidFill>
                <a:latin typeface="Times New Roman" panose="02020603050405020304" pitchFamily="18" charset="0"/>
                <a:cs typeface="Times New Roman" panose="02020603050405020304" pitchFamily="18" charset="0"/>
              </a:rPr>
              <a:t>《回忆鲁迅先生</a:t>
            </a:r>
            <a:r>
              <a:rPr lang="en-US" altLang="zh-CN" b="1" dirty="0">
                <a:solidFill>
                  <a:srgbClr val="FF0000"/>
                </a:solidFill>
                <a:latin typeface="Times New Roman" panose="02020603050405020304" pitchFamily="18" charset="0"/>
              </a:rPr>
              <a:t>(</a:t>
            </a:r>
            <a:r>
              <a:rPr lang="zh-CN" altLang="zh-CN" b="1" dirty="0">
                <a:solidFill>
                  <a:srgbClr val="FF0000"/>
                </a:solidFill>
                <a:latin typeface="Times New Roman" panose="02020603050405020304" pitchFamily="18" charset="0"/>
                <a:cs typeface="Times New Roman" panose="02020603050405020304" pitchFamily="18" charset="0"/>
              </a:rPr>
              <a:t>节选</a:t>
            </a:r>
            <a:r>
              <a:rPr lang="en-US" altLang="zh-CN" b="1" dirty="0">
                <a:solidFill>
                  <a:srgbClr val="FF0000"/>
                </a:solidFill>
                <a:latin typeface="Times New Roman" panose="02020603050405020304" pitchFamily="18" charset="0"/>
              </a:rPr>
              <a:t>)</a:t>
            </a:r>
            <a:r>
              <a:rPr lang="zh-CN" altLang="zh-CN" b="1" dirty="0">
                <a:solidFill>
                  <a:srgbClr val="FF0000"/>
                </a:solidFill>
                <a:latin typeface="Times New Roman" panose="02020603050405020304" pitchFamily="18" charset="0"/>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这篇散文是鲁迅的学生萧红通过十五个片断来描述先生生活中的点滴，短的一两行，长的八十多行，内容涉及鲁迅的饮食起居、待人接物、读书写作、休闲娱乐，特别是外人知之甚少的病中生活。文中的片断在内容上没有严格的逻辑顺序，这是一篇非常情绪化的文章。作者动笔之前对于全篇的布局似乎漫不经心，全无预设。动笔之后，作者心底的感情如喷涌的泉水，飞湍的激流，尽情倾泻挥洒，形诸笔墨而成为艺术结晶。另一个引人注目之处恰恰是通过女性作者的细心体察，敏锐捕捉到了鲁迅先生身上许多有灵性的生活细节，表现出鲁迅的个性、情趣、魅力、气质，从细微处显示了鲁迅的伟大思想和人格。</a:t>
            </a:r>
            <a:endParaRPr lang="zh-CN" altLang="en-US" b="1" dirty="0">
              <a:solidFill>
                <a:srgbClr val="0000FF"/>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78713" y="-1"/>
          <a:ext cx="12003040" cy="6614809"/>
        </p:xfrm>
        <a:graphic>
          <a:graphicData uri="http://schemas.openxmlformats.org/drawingml/2006/table">
            <a:tbl>
              <a:tblPr/>
              <a:tblGrid>
                <a:gridCol w="1446149"/>
                <a:gridCol w="5808700"/>
                <a:gridCol w="4748191"/>
              </a:tblGrid>
              <a:tr h="2789776">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小马的</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祖父老马</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眼睁睁看着小孙子死在了自己的怀里。他把这辈子的所有财产</a:t>
                      </a:r>
                      <a:r>
                        <a:rPr lang="en-US" sz="20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一辆破车给卖了，最后只能靠卖点东西维持自己的生活；最后悲惨地死在街头</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一个一辈子要强，最后却连自己的小孙子也救不了的车夫。</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0921">
                <a:tc>
                  <a:txBody>
                    <a:bodyPr/>
                    <a:lstStyle/>
                    <a:p>
                      <a:pPr algn="ctr">
                        <a:spcAft>
                          <a:spcPts val="0"/>
                        </a:spcAft>
                      </a:pPr>
                      <a:r>
                        <a:rPr lang="zh-CN" sz="18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小福子</a:t>
                      </a:r>
                      <a:endParaRPr lang="zh-CN" sz="18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被父亲卖给了一个军官，军官被调走后她又回到了娘家，看着两个弟弟挨饿被迫走上了卖身的道路。最后被父亲卖到了窑子里，自己上吊自杀了。</a:t>
                      </a:r>
                      <a:endParaRPr lang="zh-CN" sz="20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善良的、可悲的人物。</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4112">
                <a:tc>
                  <a:txBody>
                    <a:bodyPr/>
                    <a:lstStyle/>
                    <a:p>
                      <a:pPr algn="ctr">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二强子</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卖了自己女儿买车，钱用完了就喝酒、在家发脾气，结果将自己的妻子打死。卖了车办完丧事，又开始拉车，天天喝得烂醉，家里的两个孩子也不管。女儿回来后，还逼着女儿卖身养活一家人，时常回家找女儿要钱，要了钱又去喝得烂醉。</a:t>
                      </a:r>
                      <a:endParaRPr lang="zh-CN" sz="20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1"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一个自暴自弃的车夫，不要强，身体也不够硬朗，是一个不折不扣的败类。</a:t>
                      </a:r>
                      <a:endParaRPr lang="zh-CN" sz="20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5736"/>
            <a:ext cx="12402766" cy="6822264"/>
          </a:xfrm>
        </p:spPr>
        <p:txBody>
          <a:bodyPr>
            <a:normAutofit fontScale="55000" lnSpcReduction="20000"/>
          </a:bodyPr>
          <a:lstStyle/>
          <a:p>
            <a:pPr algn="just">
              <a:spcAft>
                <a:spcPts val="0"/>
              </a:spcAft>
            </a:pPr>
            <a:r>
              <a:rPr lang="zh-CN" altLang="zh-CN" sz="33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【练习巩固】</a:t>
            </a:r>
            <a:endParaRPr lang="zh-CN" altLang="zh-CN" sz="3300" b="1" kern="100" dirty="0">
              <a:solidFill>
                <a:srgbClr val="FF0000"/>
              </a:solidFill>
              <a:latin typeface="宋体" panose="02010600030101010101" pitchFamily="2" charset="-122"/>
              <a:cs typeface="Courier New" panose="02070309020205020404" pitchFamily="49" charset="0"/>
            </a:endParaRPr>
          </a:p>
          <a:p>
            <a:pPr marL="152400" indent="-152400"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1</a:t>
            </a:r>
            <a:r>
              <a:rPr lang="zh-CN" altLang="zh-CN" b="1" kern="100" dirty="0">
                <a:latin typeface="Times New Roman" panose="02020603050405020304" pitchFamily="18" charset="0"/>
                <a:cs typeface="Times New Roman" panose="02020603050405020304" pitchFamily="18" charset="0"/>
              </a:rPr>
              <a:t>．祥子是老舍的长篇代表作</a:t>
            </a:r>
            <a:r>
              <a:rPr lang="zh-CN" altLang="zh-CN" b="1" kern="100" dirty="0">
                <a:latin typeface="Times New Roman" panose="02020603050405020304" pitchFamily="18" charset="0"/>
                <a:ea typeface="楷体_GB2312"/>
                <a:cs typeface="Times New Roman" panose="02020603050405020304" pitchFamily="18" charset="0"/>
              </a:rPr>
              <a:t>《骆驼祥子》</a:t>
            </a:r>
            <a:r>
              <a:rPr lang="zh-CN" altLang="zh-CN" b="1" kern="100" dirty="0">
                <a:latin typeface="Times New Roman" panose="02020603050405020304" pitchFamily="18" charset="0"/>
                <a:cs typeface="Times New Roman" panose="02020603050405020304" pitchFamily="18" charset="0"/>
              </a:rPr>
              <a:t>中的一个人物形象。这部作品描写来自农村的淳朴、健壮的祥子，到北平谋生创业，</a:t>
            </a:r>
            <a:r>
              <a:rPr lang="zh-CN" altLang="zh-CN" b="1" u="sng" kern="100" dirty="0">
                <a:latin typeface="Times New Roman" panose="02020603050405020304" pitchFamily="18" charset="0"/>
                <a:ea typeface="楷体_GB2312"/>
                <a:cs typeface="Times New Roman" panose="02020603050405020304" pitchFamily="18" charset="0"/>
              </a:rPr>
              <a:t>三</a:t>
            </a:r>
            <a:r>
              <a:rPr lang="zh-CN" altLang="zh-CN" b="1" kern="100" dirty="0">
                <a:latin typeface="Times New Roman" panose="02020603050405020304" pitchFamily="18" charset="0"/>
                <a:cs typeface="Times New Roman" panose="02020603050405020304" pitchFamily="18" charset="0"/>
              </a:rPr>
              <a:t>次买车又</a:t>
            </a:r>
            <a:r>
              <a:rPr lang="zh-CN" altLang="zh-CN" b="1" u="sng" kern="100" dirty="0">
                <a:latin typeface="Times New Roman" panose="02020603050405020304" pitchFamily="18" charset="0"/>
                <a:ea typeface="楷体_GB2312"/>
                <a:cs typeface="Times New Roman" panose="02020603050405020304" pitchFamily="18" charset="0"/>
              </a:rPr>
              <a:t>三</a:t>
            </a:r>
            <a:r>
              <a:rPr lang="zh-CN" altLang="zh-CN" b="1" kern="100" dirty="0">
                <a:latin typeface="Times New Roman" panose="02020603050405020304" pitchFamily="18" charset="0"/>
                <a:cs typeface="Times New Roman" panose="02020603050405020304" pitchFamily="18" charset="0"/>
              </a:rPr>
              <a:t>次落空，并终于堕落到生活的谷底的故事。</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2</a:t>
            </a:r>
            <a:r>
              <a:rPr lang="zh-CN" altLang="zh-CN" b="1" kern="100" dirty="0">
                <a:latin typeface="Times New Roman" panose="02020603050405020304" pitchFamily="18" charset="0"/>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祥子与车</a:t>
            </a:r>
            <a:r>
              <a:rPr lang="zh-CN" altLang="zh-CN" b="1" kern="100" dirty="0">
                <a:latin typeface="Times New Roman" panose="02020603050405020304" pitchFamily="18" charset="0"/>
                <a:cs typeface="Times New Roman" panose="02020603050405020304" pitchFamily="18" charset="0"/>
              </a:rPr>
              <a:t>是《骆驼祥子》的基本线索，与祥子有着密切关系的女主人公是</a:t>
            </a:r>
            <a:r>
              <a:rPr lang="zh-CN" altLang="zh-CN" b="1" u="sng" kern="100" dirty="0">
                <a:latin typeface="Times New Roman" panose="02020603050405020304" pitchFamily="18" charset="0"/>
                <a:ea typeface="楷体_GB2312"/>
                <a:cs typeface="Times New Roman" panose="02020603050405020304" pitchFamily="18" charset="0"/>
              </a:rPr>
              <a:t>虎妞</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marL="152400" indent="-152400"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3</a:t>
            </a:r>
            <a:r>
              <a:rPr lang="zh-CN" altLang="zh-CN" b="1" kern="100" dirty="0">
                <a:latin typeface="Times New Roman" panose="02020603050405020304" pitchFamily="18" charset="0"/>
                <a:cs typeface="Times New Roman" panose="02020603050405020304" pitchFamily="18" charset="0"/>
              </a:rPr>
              <a:t>．祥子是老舍笔下一个被侮辱、被损害的下层劳动者形象，他本是农民，进城后以</a:t>
            </a:r>
            <a:r>
              <a:rPr lang="zh-CN" altLang="zh-CN" b="1" u="sng" kern="100" dirty="0">
                <a:latin typeface="Times New Roman" panose="02020603050405020304" pitchFamily="18" charset="0"/>
                <a:ea typeface="楷体_GB2312"/>
                <a:cs typeface="Times New Roman" panose="02020603050405020304" pitchFamily="18" charset="0"/>
              </a:rPr>
              <a:t>拉车</a:t>
            </a:r>
            <a:r>
              <a:rPr lang="zh-CN" altLang="zh-CN" b="1" kern="100" dirty="0">
                <a:latin typeface="Times New Roman" panose="02020603050405020304" pitchFamily="18" charset="0"/>
                <a:cs typeface="Times New Roman" panose="02020603050405020304" pitchFamily="18" charset="0"/>
              </a:rPr>
              <a:t>为生。虎妞是祥子的妻子，也是车厂主</a:t>
            </a:r>
            <a:r>
              <a:rPr lang="zh-CN" altLang="zh-CN" b="1" u="sng" kern="100" dirty="0">
                <a:latin typeface="Times New Roman" panose="02020603050405020304" pitchFamily="18" charset="0"/>
                <a:ea typeface="楷体_GB2312"/>
                <a:cs typeface="Times New Roman" panose="02020603050405020304" pitchFamily="18" charset="0"/>
              </a:rPr>
              <a:t>刘四爷</a:t>
            </a:r>
            <a:r>
              <a:rPr lang="zh-CN" altLang="zh-CN" b="1" kern="100" dirty="0">
                <a:latin typeface="Times New Roman" panose="02020603050405020304" pitchFamily="18" charset="0"/>
                <a:cs typeface="Times New Roman" panose="02020603050405020304" pitchFamily="18" charset="0"/>
              </a:rPr>
              <a:t>的女儿</a:t>
            </a:r>
            <a:r>
              <a:rPr lang="zh-CN" altLang="zh-CN"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4</a:t>
            </a:r>
            <a:r>
              <a:rPr lang="zh-CN" altLang="zh-CN" b="1" kern="100" dirty="0">
                <a:latin typeface="Times New Roman" panose="02020603050405020304" pitchFamily="18" charset="0"/>
                <a:cs typeface="Times New Roman" panose="02020603050405020304" pitchFamily="18" charset="0"/>
              </a:rPr>
              <a:t>．祥子的第一辆车被抢走以后，千辛万苦积攒的准备第二次买车的钱被</a:t>
            </a:r>
            <a:r>
              <a:rPr lang="zh-CN" altLang="zh-CN" b="1" u="sng" kern="100" dirty="0">
                <a:latin typeface="Times New Roman" panose="02020603050405020304" pitchFamily="18" charset="0"/>
                <a:ea typeface="楷体_GB2312"/>
                <a:cs typeface="Times New Roman" panose="02020603050405020304" pitchFamily="18" charset="0"/>
              </a:rPr>
              <a:t>孙侦探</a:t>
            </a:r>
            <a:r>
              <a:rPr lang="zh-CN" altLang="zh-CN" b="1" kern="100" dirty="0">
                <a:latin typeface="Times New Roman" panose="02020603050405020304" pitchFamily="18" charset="0"/>
                <a:cs typeface="Times New Roman" panose="02020603050405020304" pitchFamily="18" charset="0"/>
              </a:rPr>
              <a:t>给洗劫了。</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5</a:t>
            </a:r>
            <a:r>
              <a:rPr lang="zh-CN" altLang="zh-CN" b="1" kern="100" dirty="0">
                <a:latin typeface="Times New Roman" panose="02020603050405020304" pitchFamily="18" charset="0"/>
                <a:cs typeface="Times New Roman" panose="02020603050405020304" pitchFamily="18" charset="0"/>
              </a:rPr>
              <a:t>．</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我算明白了，干苦活儿的打算独自一个人混好，比登天还难</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是</a:t>
            </a:r>
            <a:r>
              <a:rPr lang="zh-CN" altLang="zh-CN" b="1" u="sng" kern="100" dirty="0">
                <a:latin typeface="Times New Roman" panose="02020603050405020304" pitchFamily="18" charset="0"/>
                <a:ea typeface="楷体_GB2312"/>
                <a:cs typeface="Times New Roman" panose="02020603050405020304" pitchFamily="18" charset="0"/>
              </a:rPr>
              <a:t>老马</a:t>
            </a:r>
            <a:r>
              <a:rPr lang="zh-CN" altLang="zh-CN" b="1" kern="100" dirty="0">
                <a:latin typeface="Times New Roman" panose="02020603050405020304" pitchFamily="18" charset="0"/>
                <a:cs typeface="Times New Roman" panose="02020603050405020304" pitchFamily="18" charset="0"/>
              </a:rPr>
              <a:t>的感叹。</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6</a:t>
            </a:r>
            <a:r>
              <a:rPr lang="zh-CN" altLang="zh-CN" b="1" kern="100" dirty="0">
                <a:latin typeface="Times New Roman" panose="02020603050405020304" pitchFamily="18" charset="0"/>
                <a:cs typeface="Times New Roman" panose="02020603050405020304" pitchFamily="18" charset="0"/>
              </a:rPr>
              <a:t>．《骆驼祥子》中祥子失去土地后流落到</a:t>
            </a:r>
            <a:r>
              <a:rPr lang="zh-CN" altLang="zh-CN" b="1" u="sng" kern="100" dirty="0">
                <a:latin typeface="Times New Roman" panose="02020603050405020304" pitchFamily="18" charset="0"/>
                <a:ea typeface="楷体_GB2312"/>
                <a:cs typeface="Times New Roman" panose="02020603050405020304" pitchFamily="18" charset="0"/>
              </a:rPr>
              <a:t>北平</a:t>
            </a:r>
            <a:r>
              <a:rPr lang="zh-CN" altLang="zh-CN" b="1" kern="100" dirty="0">
                <a:latin typeface="Times New Roman" panose="02020603050405020304" pitchFamily="18" charset="0"/>
                <a:cs typeface="Times New Roman" panose="02020603050405020304" pitchFamily="18" charset="0"/>
              </a:rPr>
              <a:t>拉车。</a:t>
            </a:r>
            <a:endParaRPr lang="zh-CN" altLang="zh-CN" sz="2000" b="1" kern="100" dirty="0">
              <a:latin typeface="宋体" panose="02010600030101010101" pitchFamily="2" charset="-122"/>
              <a:cs typeface="Courier New" panose="02070309020205020404" pitchFamily="49" charset="0"/>
            </a:endParaRPr>
          </a:p>
          <a:p>
            <a:pPr marL="152400" indent="-152400"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7</a:t>
            </a:r>
            <a:r>
              <a:rPr lang="zh-CN" altLang="zh-CN" b="1" kern="100" dirty="0">
                <a:latin typeface="Times New Roman" panose="02020603050405020304" pitchFamily="18" charset="0"/>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老舍</a:t>
            </a:r>
            <a:r>
              <a:rPr lang="zh-CN" altLang="zh-CN" b="1" kern="100" dirty="0">
                <a:latin typeface="Times New Roman" panose="02020603050405020304" pitchFamily="18" charset="0"/>
                <a:cs typeface="Times New Roman" panose="02020603050405020304" pitchFamily="18" charset="0"/>
              </a:rPr>
              <a:t>的作品在中国现代小说艺术发展中有十分突出的地位，与茅盾、巴金的长篇创作一起构成现代长篇小说艺术的三大高峰</a:t>
            </a:r>
            <a:r>
              <a:rPr lang="zh-CN" altLang="zh-CN"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8</a:t>
            </a:r>
            <a:r>
              <a:rPr lang="zh-CN" altLang="zh-CN" b="1" kern="100" dirty="0">
                <a:latin typeface="Times New Roman" panose="02020603050405020304" pitchFamily="18" charset="0"/>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《骆驼祥子》</a:t>
            </a:r>
            <a:r>
              <a:rPr lang="zh-CN" altLang="zh-CN" b="1" kern="100" dirty="0">
                <a:latin typeface="Times New Roman" panose="02020603050405020304" pitchFamily="18" charset="0"/>
                <a:cs typeface="Times New Roman" panose="02020603050405020304" pitchFamily="18" charset="0"/>
              </a:rPr>
              <a:t>被誉为</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抗战前夕中国最佳的长篇小说</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marL="152400" indent="-152400"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9</a:t>
            </a:r>
            <a:r>
              <a:rPr lang="zh-CN" altLang="zh-CN" b="1" kern="100" dirty="0">
                <a:latin typeface="Times New Roman" panose="02020603050405020304" pitchFamily="18" charset="0"/>
                <a:cs typeface="Times New Roman" panose="02020603050405020304" pitchFamily="18" charset="0"/>
              </a:rPr>
              <a:t>．虎妞的变态情欲，</a:t>
            </a:r>
            <a:r>
              <a:rPr lang="zh-CN" altLang="zh-CN" b="1" u="sng" kern="100" dirty="0">
                <a:latin typeface="Times New Roman" panose="02020603050405020304" pitchFamily="18" charset="0"/>
                <a:ea typeface="楷体_GB2312"/>
                <a:cs typeface="Times New Roman" panose="02020603050405020304" pitchFamily="18" charset="0"/>
              </a:rPr>
              <a:t>二强子</a:t>
            </a:r>
            <a:r>
              <a:rPr lang="zh-CN" altLang="zh-CN" b="1" kern="100" dirty="0">
                <a:latin typeface="Times New Roman" panose="02020603050405020304" pitchFamily="18" charset="0"/>
                <a:cs typeface="Times New Roman" panose="02020603050405020304" pitchFamily="18" charset="0"/>
              </a:rPr>
              <a:t>逼女卖淫的病态行为，以及小福子自杀的悲剧，对祥子来说，都是锁住他的</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心狱</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21</a:t>
            </a:r>
            <a:r>
              <a:rPr lang="zh-CN" altLang="zh-CN" b="1" kern="100" dirty="0">
                <a:latin typeface="Times New Roman" panose="02020603050405020304" pitchFamily="18" charset="0"/>
                <a:cs typeface="Times New Roman" panose="02020603050405020304" pitchFamily="18" charset="0"/>
              </a:rPr>
              <a:t>教育名师原创作品</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10</a:t>
            </a:r>
            <a:r>
              <a:rPr lang="zh-CN" altLang="zh-CN" b="1" kern="100" dirty="0">
                <a:latin typeface="Times New Roman" panose="02020603050405020304" pitchFamily="18" charset="0"/>
                <a:cs typeface="Times New Roman" panose="02020603050405020304" pitchFamily="18" charset="0"/>
              </a:rPr>
              <a:t>．《骆驼祥子》中的祥子在兵荒马乱中被抢走了车，却冒险牵回了三匹</a:t>
            </a:r>
            <a:r>
              <a:rPr lang="zh-CN" altLang="zh-CN" b="1" u="sng" kern="100" dirty="0">
                <a:latin typeface="Times New Roman" panose="02020603050405020304" pitchFamily="18" charset="0"/>
                <a:ea typeface="楷体_GB2312"/>
                <a:cs typeface="Times New Roman" panose="02020603050405020304" pitchFamily="18" charset="0"/>
              </a:rPr>
              <a:t>骆驼</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11</a:t>
            </a:r>
            <a:r>
              <a:rPr lang="zh-CN" altLang="zh-CN" b="1" kern="100" dirty="0">
                <a:latin typeface="Times New Roman" panose="02020603050405020304" pitchFamily="18" charset="0"/>
                <a:cs typeface="Times New Roman" panose="02020603050405020304" pitchFamily="18" charset="0"/>
              </a:rPr>
              <a:t>．在《骆驼祥子》中，既是剥削者又是被剥削者的是</a:t>
            </a:r>
            <a:r>
              <a:rPr lang="zh-CN" altLang="zh-CN" b="1" u="sng" kern="100" dirty="0">
                <a:latin typeface="Times New Roman" panose="02020603050405020304" pitchFamily="18" charset="0"/>
                <a:ea typeface="楷体_GB2312"/>
                <a:cs typeface="Times New Roman" panose="02020603050405020304" pitchFamily="18" charset="0"/>
              </a:rPr>
              <a:t>虎妞</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marL="152400" indent="-152400" algn="just">
              <a:lnSpc>
                <a:spcPct val="170000"/>
              </a:lnSpc>
              <a:spcAft>
                <a:spcPts val="0"/>
              </a:spcAft>
            </a:pPr>
            <a:r>
              <a:rPr lang="en-US" altLang="zh-CN" b="1" kern="100" dirty="0">
                <a:latin typeface="Times New Roman" panose="02020603050405020304" pitchFamily="18" charset="0"/>
                <a:cs typeface="Courier New" panose="02070309020205020404" pitchFamily="49" charset="0"/>
              </a:rPr>
              <a:t>12</a:t>
            </a:r>
            <a:r>
              <a:rPr lang="zh-CN" altLang="zh-CN" b="1" kern="100" dirty="0">
                <a:latin typeface="Times New Roman" panose="02020603050405020304" pitchFamily="18" charset="0"/>
                <a:cs typeface="Times New Roman" panose="02020603050405020304" pitchFamily="18" charset="0"/>
              </a:rPr>
              <a:t>．《骆驼祥子》中的</a:t>
            </a:r>
            <a:r>
              <a:rPr lang="zh-CN" altLang="zh-CN" b="1" u="sng" kern="100" dirty="0">
                <a:latin typeface="Times New Roman" panose="02020603050405020304" pitchFamily="18" charset="0"/>
                <a:ea typeface="楷体_GB2312"/>
                <a:cs typeface="Times New Roman" panose="02020603050405020304" pitchFamily="18" charset="0"/>
              </a:rPr>
              <a:t>小福子</a:t>
            </a:r>
            <a:r>
              <a:rPr lang="zh-CN" altLang="zh-CN" b="1" kern="100" dirty="0">
                <a:latin typeface="Times New Roman" panose="02020603050405020304" pitchFamily="18" charset="0"/>
                <a:cs typeface="Times New Roman" panose="02020603050405020304" pitchFamily="18" charset="0"/>
              </a:rPr>
              <a:t>是一个美丽、要强、勤俭的女子，后因生活所迫沦为娼妓，终因不甘生活的屈辱而含恨自缢。</a:t>
            </a:r>
            <a:endParaRPr lang="zh-CN" altLang="zh-CN" sz="2000" b="1" kern="100" dirty="0">
              <a:latin typeface="宋体" panose="02010600030101010101" pitchFamily="2" charset="-122"/>
              <a:cs typeface="Courier New" panose="02070309020205020404" pitchFamily="49" charset="0"/>
            </a:endParaRPr>
          </a:p>
          <a:p>
            <a:pPr>
              <a:lnSpc>
                <a:spcPct val="170000"/>
              </a:lnSpc>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additive="base">
                                        <p:cTn id="6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 calcmode="lin" valueType="num">
                                      <p:cBhvr additive="base">
                                        <p:cTn id="6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2" end="12"/>
                                            </p:txEl>
                                          </p:spTgt>
                                        </p:tgtEl>
                                        <p:attrNameLst>
                                          <p:attrName>style.visibility</p:attrName>
                                        </p:attrNameLst>
                                      </p:cBhvr>
                                      <p:to>
                                        <p:strVal val="visible"/>
                                      </p:to>
                                    </p:set>
                                    <p:anim calcmode="lin" valueType="num">
                                      <p:cBhvr additive="base">
                                        <p:cTn id="7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92000" cy="6858000"/>
          </a:xfrm>
        </p:spPr>
        <p:txBody>
          <a:bodyPr>
            <a:normAutofit fontScale="62500" lnSpcReduction="20000"/>
          </a:bodyPr>
          <a:lstStyle/>
          <a:p>
            <a:pPr algn="just">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五、课外古诗词诵读</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70000"/>
              </a:lnSpc>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竹里馆</a:t>
            </a:r>
            <a:endParaRPr lang="zh-CN" altLang="zh-CN" sz="2000" b="1" kern="100" dirty="0">
              <a:solidFill>
                <a:srgbClr val="FF0000"/>
              </a:solidFill>
              <a:latin typeface="宋体" panose="02010600030101010101" pitchFamily="2" charset="-122"/>
              <a:cs typeface="Courier New" panose="02070309020205020404" pitchFamily="49" charset="0"/>
            </a:endParaRPr>
          </a:p>
          <a:p>
            <a:pPr algn="ctr">
              <a:lnSpc>
                <a:spcPct val="17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王　</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维</a:t>
            </a:r>
            <a:endParaRPr lang="en-US" altLang="zh-CN" sz="2000" b="1" kern="100" dirty="0" smtClean="0">
              <a:solidFill>
                <a:srgbClr val="0000FF"/>
              </a:solidFill>
              <a:latin typeface="宋体" panose="02010600030101010101" pitchFamily="2" charset="-122"/>
              <a:cs typeface="Courier New" panose="02070309020205020404" pitchFamily="49" charset="0"/>
            </a:endParaRPr>
          </a:p>
          <a:p>
            <a:pPr algn="ctr">
              <a:lnSpc>
                <a:spcPct val="170000"/>
              </a:lnSpc>
              <a:spcAft>
                <a:spcPts val="0"/>
              </a:spcAft>
            </a:pP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独</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坐</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幽</a:t>
            </a:r>
            <a:r>
              <a:rPr lang="zh-CN" altLang="en-US" b="1" kern="100" dirty="0">
                <a:solidFill>
                  <a:srgbClr val="0000FF"/>
                </a:solidFill>
                <a:latin typeface="Times New Roman" panose="02020603050405020304" pitchFamily="18" charset="0"/>
                <a:ea typeface="楷体_GB2312"/>
                <a:cs typeface="Times New Roman" panose="02020603050405020304" pitchFamily="18" charset="0"/>
              </a:rPr>
              <a:t>篁</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里</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弹琴复</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长</a:t>
            </a:r>
            <a:r>
              <a:rPr lang="zh-CN" altLang="en-US" b="1" kern="100" dirty="0">
                <a:solidFill>
                  <a:srgbClr val="0000FF"/>
                </a:solidFill>
                <a:latin typeface="Times New Roman" panose="02020603050405020304" pitchFamily="18" charset="0"/>
                <a:ea typeface="楷体_GB2312"/>
                <a:cs typeface="Times New Roman" panose="02020603050405020304" pitchFamily="18" charset="0"/>
              </a:rPr>
              <a:t>啸</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algn="ctr">
              <a:lnSpc>
                <a:spcPct val="17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深林人不知</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明月来相照。</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月夜</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独坐在幽深的竹林里</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时而弹弹琴</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时而吹吹口哨。竹林里僻静幽深</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无人相伴</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唯有明月似解人意</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偏来相照</a:t>
            </a:r>
            <a:r>
              <a:rPr lang="zh-CN" altLang="zh-CN" b="1" kern="100" dirty="0" smtClean="0">
                <a:latin typeface="Times New Roman" panose="02020603050405020304" pitchFamily="18" charset="0"/>
                <a:ea typeface="幼圆" panose="02010509060101010101" pitchFamily="49"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latin typeface="Times New Roman" panose="02020603050405020304" pitchFamily="18" charset="0"/>
                <a:cs typeface="Times New Roman" panose="02020603050405020304" pitchFamily="18" charset="0"/>
              </a:rPr>
              <a:t>以弹琴长啸，反衬月夜竹林的幽静；以明月的光影，反衬深林的昏暗，表面看来平平淡淡，似乎信手拈来，随意写趣，其实却是独具匠心的大手笔。</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cs typeface="Times New Roman" panose="02020603050405020304" pitchFamily="18" charset="0"/>
              </a:rPr>
              <a:t>前两句写诗人独自一人坐在幽深茂密的竹林之中，一边弹着琴弦，一边又发出长长的啸声。其实，不论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弹琴</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还是</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长啸</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，都体现出诗人高雅闲淡、超凡脱俗的气质，而这并非常人可与之共鸣的。所以后两句说：</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深林人不知，明月来相照。</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意思是说，自己僻居深林之中，也并不为此感到孤独，因为那一轮皎洁的月亮还在时时陪伴着自己。</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solidFill>
                  <a:srgbClr val="FF0000"/>
                </a:solidFill>
                <a:latin typeface="Times New Roman" panose="02020603050405020304" pitchFamily="18" charset="0"/>
                <a:cs typeface="Times New Roman" panose="02020603050405020304" pitchFamily="18" charset="0"/>
              </a:rPr>
              <a:t>篁</a:t>
            </a:r>
            <a:r>
              <a:rPr lang="en-US" altLang="zh-CN" b="1" kern="100" dirty="0">
                <a:solidFill>
                  <a:srgbClr val="FF0000"/>
                </a:solidFill>
                <a:latin typeface="Times New Roman" panose="02020603050405020304" pitchFamily="18" charset="0"/>
                <a:cs typeface="Courier New" panose="02070309020205020404" pitchFamily="49" charset="0"/>
              </a:rPr>
              <a:t>(</a:t>
            </a:r>
            <a:r>
              <a:rPr lang="zh-CN" altLang="zh-CN" b="1" kern="100" dirty="0">
                <a:solidFill>
                  <a:srgbClr val="FF0000"/>
                </a:solidFill>
                <a:latin typeface="Times New Roman" panose="02020603050405020304" pitchFamily="18" charset="0"/>
                <a:cs typeface="Times New Roman" panose="02020603050405020304" pitchFamily="18" charset="0"/>
              </a:rPr>
              <a:t>皇</a:t>
            </a:r>
            <a:r>
              <a:rPr lang="en-US" altLang="zh-CN" b="1" kern="100" dirty="0">
                <a:solidFill>
                  <a:srgbClr val="FF0000"/>
                </a:solidFill>
                <a:latin typeface="Times New Roman" panose="02020603050405020304" pitchFamily="18" charset="0"/>
                <a:cs typeface="Courier New" panose="02070309020205020404" pitchFamily="49" charset="0"/>
              </a:rPr>
              <a:t>)</a:t>
            </a:r>
            <a:r>
              <a:rPr lang="zh-CN" altLang="zh-CN" b="1" kern="100" dirty="0">
                <a:solidFill>
                  <a:srgbClr val="FF0000"/>
                </a:solidFill>
                <a:latin typeface="Times New Roman" panose="02020603050405020304" pitchFamily="18" charset="0"/>
                <a:cs typeface="Times New Roman" panose="02020603050405020304" pitchFamily="18" charset="0"/>
              </a:rPr>
              <a:t>　啸</a:t>
            </a:r>
            <a:r>
              <a:rPr lang="en-US" altLang="zh-CN" b="1" kern="100" dirty="0">
                <a:solidFill>
                  <a:srgbClr val="FF0000"/>
                </a:solidFill>
                <a:latin typeface="Times New Roman" panose="02020603050405020304" pitchFamily="18" charset="0"/>
                <a:cs typeface="Courier New" panose="02070309020205020404" pitchFamily="49" charset="0"/>
              </a:rPr>
              <a:t>(</a:t>
            </a:r>
            <a:r>
              <a:rPr lang="zh-CN" altLang="zh-CN" b="1" kern="100" dirty="0">
                <a:solidFill>
                  <a:srgbClr val="FF0000"/>
                </a:solidFill>
                <a:latin typeface="Times New Roman" panose="02020603050405020304" pitchFamily="18" charset="0"/>
                <a:cs typeface="Times New Roman" panose="02020603050405020304" pitchFamily="18" charset="0"/>
              </a:rPr>
              <a:t>肃　萧</a:t>
            </a:r>
            <a:r>
              <a:rPr lang="en-US" altLang="zh-CN" b="1" kern="100" dirty="0">
                <a:solidFill>
                  <a:srgbClr val="FF0000"/>
                </a:solidFill>
                <a:latin typeface="Times New Roman" panose="02020603050405020304" pitchFamily="18" charset="0"/>
                <a:cs typeface="Courier New" panose="02070309020205020404" pitchFamily="49" charset="0"/>
              </a:rPr>
              <a:t>)</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endParaRPr lang="zh-CN" altLang="zh-CN" sz="2000" kern="100" dirty="0">
              <a:solidFill>
                <a:srgbClr val="FF0000"/>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1"/>
            <a:ext cx="12305489" cy="8025320"/>
          </a:xfrm>
        </p:spPr>
        <p:txBody>
          <a:bodyPr>
            <a:normAutofit fontScale="55000" lnSpcReduction="20000"/>
          </a:bodyPr>
          <a:lstStyle/>
          <a:p>
            <a:pPr algn="ctr">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春夜洛城闻笛</a:t>
            </a:r>
            <a:endParaRPr lang="zh-CN" altLang="zh-CN" sz="2000" b="1" kern="100" dirty="0">
              <a:solidFill>
                <a:srgbClr val="FF0000"/>
              </a:solidFill>
              <a:latin typeface="宋体" panose="02010600030101010101" pitchFamily="2" charset="-122"/>
              <a:cs typeface="Courier New" panose="02070309020205020404" pitchFamily="49" charset="0"/>
            </a:endParaRPr>
          </a:p>
          <a:p>
            <a:pPr algn="ctr">
              <a:lnSpc>
                <a:spcPct val="17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李　白</a:t>
            </a:r>
            <a:endParaRPr lang="zh-CN" altLang="zh-CN" sz="2000" b="1" kern="100" dirty="0">
              <a:solidFill>
                <a:srgbClr val="0000FF"/>
              </a:solidFill>
              <a:latin typeface="宋体" panose="02010600030101010101" pitchFamily="2" charset="-122"/>
              <a:cs typeface="Courier New" panose="02070309020205020404" pitchFamily="49" charset="0"/>
            </a:endParaRPr>
          </a:p>
          <a:p>
            <a:pPr algn="ctr">
              <a:lnSpc>
                <a:spcPct val="17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谁家玉笛暗飞声</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散入春风满洛城。</a:t>
            </a:r>
            <a:endParaRPr lang="zh-CN" altLang="zh-CN" sz="2000" b="1" kern="100" dirty="0">
              <a:solidFill>
                <a:srgbClr val="0000FF"/>
              </a:solidFill>
              <a:latin typeface="宋体" panose="02010600030101010101" pitchFamily="2" charset="-122"/>
              <a:cs typeface="Courier New" panose="02070309020205020404" pitchFamily="49" charset="0"/>
            </a:endParaRPr>
          </a:p>
          <a:p>
            <a:pPr algn="ctr">
              <a:lnSpc>
                <a:spcPct val="17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此夜曲中闻折柳</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何人不起</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故</a:t>
            </a:r>
            <a:r>
              <a:rPr lang="zh-CN" altLang="en-US" b="1" kern="100" dirty="0">
                <a:solidFill>
                  <a:srgbClr val="0000FF"/>
                </a:solidFill>
                <a:latin typeface="Times New Roman" panose="02020603050405020304" pitchFamily="18" charset="0"/>
                <a:ea typeface="楷体_GB2312"/>
                <a:cs typeface="Times New Roman" panose="02020603050405020304" pitchFamily="18" charset="0"/>
              </a:rPr>
              <a:t>园</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情</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夜深人静的时候</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不知从谁家响起了悠扬的笛声。这美妙悠扬的声音</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随着春风弥漫了整个洛阳城。在这静静的黑夜里</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忽然听到感人肺腑的折柳曲</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有谁不为此勾起怀念故乡的情思啊！</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谁家玉笛暗飞声</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，谁家的玉笛，在静夜里悄悄地响起？诗人或许正在读书、闲坐，或做着其他的事。一曲笛声不期而响，夜深人静，清远而动听。他被吸引住了，循声望去，却辨不清笛声来自哪里。</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玉笛</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，指玉制的笛，或是笛子的美称，或是羌笛的代称，不确定，存疑。</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散入春风满洛城</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，春风徐徐，笛声飘散在风中，风又吹送笛声，飘满了洛阳城，让人想到</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此曲只应天上有</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。这一句虽带有艺术的夸张，却衬出笛声的动人、夜的安静。唯其如此，才会在诗人的听觉与想象中飘满洛城，似乎其他的声音都不存在了，似乎全城人都在凝神静听。</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此夜曲中闻折柳</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，今夜，缥缈的笛乐中，我听到了思乡怀亲的《折杨柳》。笛乐飘飘，如此动人，究竟吹的是什么曲子呢？</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折柳</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，即《折杨柳》，汉代乐府曲名，内容多写离别之情。</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柳</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谐音</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留</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。古人送别亲友时，折柳相赠，暗示留恋、留念的意思。古人还有折柳寄远的习惯，是盼远游亲人早归的意思。</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何人不起故园情</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听到这笛声，谁不会动思乡之情呢？联系第一句看，这种游子怀念故园的感情，最初可能是隐藏的、莫可名状的，因偶然听到的笛声突然明朗、强烈起来了。笛声来自何处，何人在吹？是和自己一般的游子？是乐工？是歌妓？这些都让诗人和读者去猜测。而这些又都无须一一去分别，因为思乡之情对游子来说，都是共有的。它绵绵不绝，弥漫在夜空中，缠绕在游子心头，抹不去，化不开。</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何人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一词概括性极强，实则是突出诗人的思乡之情。</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latin typeface="Times New Roman" panose="02020603050405020304" pitchFamily="18" charset="0"/>
                <a:cs typeface="Times New Roman" panose="02020603050405020304" pitchFamily="18" charset="0"/>
              </a:rPr>
              <a:t>园</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圆</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91" y="0"/>
            <a:ext cx="12587591" cy="6857999"/>
          </a:xfrm>
        </p:spPr>
        <p:txBody>
          <a:bodyPr>
            <a:normAutofit fontScale="62500" lnSpcReduction="20000"/>
          </a:bodyPr>
          <a:lstStyle/>
          <a:p>
            <a:pPr algn="ctr">
              <a:lnSpc>
                <a:spcPct val="120000"/>
              </a:lnSpc>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逢入京使</a:t>
            </a:r>
            <a:endParaRPr lang="zh-CN" altLang="zh-CN" sz="2000" b="1" kern="100" dirty="0">
              <a:solidFill>
                <a:srgbClr val="FF0000"/>
              </a:solidFill>
              <a:latin typeface="宋体" panose="02010600030101010101" pitchFamily="2" charset="-122"/>
              <a:cs typeface="Courier New" panose="02070309020205020404" pitchFamily="49" charset="0"/>
            </a:endParaRPr>
          </a:p>
          <a:p>
            <a:pPr algn="ctr">
              <a:lnSpc>
                <a:spcPct val="120000"/>
              </a:lnSpc>
              <a:spcAft>
                <a:spcPts val="0"/>
              </a:spcAft>
            </a:pPr>
            <a:r>
              <a:rPr lang="zh-CN" altLang="zh-CN" b="1" kern="100" dirty="0">
                <a:latin typeface="Times New Roman" panose="02020603050405020304" pitchFamily="18" charset="0"/>
                <a:ea typeface="楷体_GB2312"/>
                <a:cs typeface="Times New Roman" panose="02020603050405020304" pitchFamily="18" charset="0"/>
              </a:rPr>
              <a:t>岑　参</a:t>
            </a:r>
            <a:endParaRPr lang="zh-CN" altLang="zh-CN" sz="2000" b="1" kern="100" dirty="0">
              <a:latin typeface="宋体" panose="02010600030101010101" pitchFamily="2" charset="-122"/>
              <a:cs typeface="Courier New" panose="02070309020205020404" pitchFamily="49" charset="0"/>
            </a:endParaRPr>
          </a:p>
          <a:p>
            <a:pPr algn="ctr">
              <a:lnSpc>
                <a:spcPct val="12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故园东望路漫</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双袖龙钟泪不干。</a:t>
            </a:r>
            <a:endParaRPr lang="zh-CN" altLang="zh-CN" sz="2000" b="1" kern="100" dirty="0">
              <a:solidFill>
                <a:srgbClr val="0000FF"/>
              </a:solidFill>
              <a:latin typeface="宋体" panose="02010600030101010101" pitchFamily="2" charset="-122"/>
              <a:cs typeface="Courier New" panose="02070309020205020404" pitchFamily="49" charset="0"/>
            </a:endParaRPr>
          </a:p>
          <a:p>
            <a:pPr algn="ctr">
              <a:lnSpc>
                <a:spcPct val="12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马上相逢无纸笔</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凭君传语报平安。</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9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译文：</a:t>
            </a:r>
            <a:r>
              <a:rPr lang="zh-CN" altLang="zh-CN" sz="2900" b="1" kern="100" dirty="0">
                <a:latin typeface="Times New Roman" panose="02020603050405020304" pitchFamily="18" charset="0"/>
                <a:ea typeface="幼圆" panose="02010509060101010101" pitchFamily="49" charset="-122"/>
                <a:cs typeface="Times New Roman" panose="02020603050405020304" pitchFamily="18" charset="0"/>
              </a:rPr>
              <a:t>回头东望故园千里</a:t>
            </a:r>
            <a:r>
              <a:rPr lang="zh-CN" altLang="zh-CN" sz="2900" b="1" kern="100" dirty="0">
                <a:latin typeface="宋体" panose="02010600030101010101" pitchFamily="2" charset="-122"/>
                <a:ea typeface="幼圆" panose="02010509060101010101" pitchFamily="49" charset="-122"/>
                <a:cs typeface="幼圆" panose="02010509060101010101" pitchFamily="49" charset="-122"/>
              </a:rPr>
              <a:t>，</a:t>
            </a:r>
            <a:r>
              <a:rPr lang="zh-CN" altLang="zh-CN" sz="2900" b="1" kern="100" dirty="0">
                <a:latin typeface="Times New Roman" panose="02020603050405020304" pitchFamily="18" charset="0"/>
                <a:ea typeface="幼圆" panose="02010509060101010101" pitchFamily="49" charset="-122"/>
                <a:cs typeface="Times New Roman" panose="02020603050405020304" pitchFamily="18" charset="0"/>
              </a:rPr>
              <a:t>路途遥远迷漫；满面龙钟两袖淋漓</a:t>
            </a:r>
            <a:r>
              <a:rPr lang="zh-CN" altLang="zh-CN" sz="2900" b="1" kern="100" dirty="0">
                <a:latin typeface="宋体" panose="02010600030101010101" pitchFamily="2" charset="-122"/>
                <a:ea typeface="幼圆" panose="02010509060101010101" pitchFamily="49" charset="-122"/>
                <a:cs typeface="幼圆" panose="02010509060101010101" pitchFamily="49" charset="-122"/>
              </a:rPr>
              <a:t>，涕泪依然不干。途中与君马上邂逅，修书却无纸笔；唯有托你捎个口信，回家报个平安。</a:t>
            </a:r>
            <a:endParaRPr lang="zh-CN" altLang="zh-CN" sz="29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9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sz="29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故园东望路漫漫</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，写的是眼前的实际感受。诗人已经离开</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故园</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多日，正行进在去往西域的途中，回望东边的家乡长安城当然是漫漫长路，思念之情不免袭上心头，乡愁难收。</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故园</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，指的是在长安的家。</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东望</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是点明长安的位置。</a:t>
            </a:r>
            <a:endParaRPr lang="zh-CN" altLang="zh-CN" sz="29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双袖龙钟泪不干</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，意思是说思乡之泪怎么也擦不干，以至于把两只袖子都擦湿了，可眼泪就是止不住。这句运用了夸张的修辞手法表现思念亲人之情，也为下文写捎书回家</a:t>
            </a:r>
            <a:r>
              <a:rPr lang="en-US"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报平安</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做了一个很好的铺垫。</a:t>
            </a:r>
            <a:endParaRPr lang="zh-CN" altLang="zh-CN" sz="29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马上相逢无纸笔，凭君传语报平安</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，这两句是写遇到入京使者时欲捎书回家报平安又苦于没有纸笔的情形，完全是马上相逢、行者匆匆的口气，写得十分传神。</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逢</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字点出了题目，在赶赴安西的途中，遇到作为入京使者的故人，彼此都鞍马倥偬，交臂而过，一个继续西行，一个东归长安，而自己的妻子也正在长安，正好托故人带封平安家信回去；可偏偏又无纸笔，也顾不上写信了，只好托故人带个口信，</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凭君传语报平安</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吧。这最后一句诗，处理得很简单，收束得很干净利落，但简净之中寄寓着诗人的一片深情，寄至味于淡薄，颇有韵味。岑参此行是抱着</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功名只向马上取</a:t>
            </a:r>
            <a:r>
              <a:rPr lang="zh-CN" altLang="zh-CN" sz="2900" b="1" kern="100" dirty="0">
                <a:latin typeface="宋体" panose="02010600030101010101" pitchFamily="2" charset="-122"/>
                <a:cs typeface="Times New Roman" panose="02020603050405020304" pitchFamily="18" charset="0"/>
              </a:rPr>
              <a:t>”</a:t>
            </a:r>
            <a:r>
              <a:rPr lang="zh-CN" altLang="zh-CN" sz="2900" b="1" kern="100" dirty="0">
                <a:latin typeface="Times New Roman" panose="02020603050405020304" pitchFamily="18" charset="0"/>
                <a:cs typeface="Times New Roman" panose="02020603050405020304" pitchFamily="18" charset="0"/>
              </a:rPr>
              <a:t>的雄心，所以此时，他的心情是复杂的。他一方面有对帝京、故园相思眷恋的柔情，一方面也表现了诗人开阔豪迈的胸襟。</a:t>
            </a:r>
            <a:endParaRPr lang="zh-CN" altLang="zh-CN" sz="29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900"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sz="2900" b="1" kern="100" dirty="0">
                <a:latin typeface="Times New Roman" panose="02020603050405020304" pitchFamily="18" charset="0"/>
                <a:cs typeface="Times New Roman" panose="02020603050405020304" pitchFamily="18" charset="0"/>
              </a:rPr>
              <a:t>漫</a:t>
            </a:r>
            <a:r>
              <a:rPr lang="en-US" altLang="zh-CN" sz="2900" b="1" kern="100" dirty="0">
                <a:latin typeface="Times New Roman" panose="02020603050405020304" pitchFamily="18" charset="0"/>
                <a:cs typeface="Courier New" panose="02070309020205020404" pitchFamily="49" charset="0"/>
              </a:rPr>
              <a:t>(</a:t>
            </a:r>
            <a:r>
              <a:rPr lang="zh-CN" altLang="zh-CN" sz="2900" b="1" kern="100" dirty="0">
                <a:latin typeface="Times New Roman" panose="02020603050405020304" pitchFamily="18" charset="0"/>
                <a:cs typeface="Times New Roman" panose="02020603050405020304" pitchFamily="18" charset="0"/>
              </a:rPr>
              <a:t>曼</a:t>
            </a:r>
            <a:r>
              <a:rPr lang="en-US" altLang="zh-CN" sz="2900" b="1" kern="100" dirty="0">
                <a:latin typeface="Times New Roman" panose="02020603050405020304" pitchFamily="18" charset="0"/>
                <a:cs typeface="Courier New" panose="02070309020205020404" pitchFamily="49" charset="0"/>
              </a:rPr>
              <a:t>)</a:t>
            </a:r>
            <a:endParaRPr lang="zh-CN" altLang="zh-CN" sz="29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5553" y="570756"/>
            <a:ext cx="11515927" cy="6287243"/>
          </a:xfrm>
        </p:spPr>
        <p:txBody>
          <a:bodyPr>
            <a:normAutofit fontScale="62500" lnSpcReduction="20000"/>
          </a:bodyPr>
          <a:lstStyle/>
          <a:p>
            <a:pPr algn="ctr">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晚　春</a:t>
            </a:r>
            <a:endParaRPr lang="zh-CN" altLang="zh-CN" sz="2000" b="1" kern="100" dirty="0">
              <a:solidFill>
                <a:srgbClr val="FF0000"/>
              </a:solidFill>
              <a:latin typeface="宋体" panose="02010600030101010101" pitchFamily="2" charset="-122"/>
              <a:cs typeface="Courier New" panose="02070309020205020404" pitchFamily="49" charset="0"/>
            </a:endParaRPr>
          </a:p>
          <a:p>
            <a:pPr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韩　愈</a:t>
            </a:r>
            <a:endParaRPr lang="zh-CN" altLang="zh-CN" sz="2000" b="1" kern="100" dirty="0">
              <a:latin typeface="宋体" panose="02010600030101010101" pitchFamily="2" charset="-122"/>
              <a:cs typeface="Courier New" panose="02070309020205020404" pitchFamily="49" charset="0"/>
            </a:endParaRPr>
          </a:p>
          <a:p>
            <a:pPr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草树知春不久归</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百般红紫斗芳菲。</a:t>
            </a:r>
            <a:endParaRPr lang="zh-CN" altLang="zh-CN" sz="2000" b="1" kern="100" dirty="0">
              <a:solidFill>
                <a:srgbClr val="0000FF"/>
              </a:solidFill>
              <a:latin typeface="宋体" panose="02010600030101010101" pitchFamily="2" charset="-122"/>
              <a:cs typeface="Courier New" panose="02070309020205020404" pitchFamily="49" charset="0"/>
            </a:endParaRPr>
          </a:p>
          <a:p>
            <a:pPr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杨花榆荚无才思</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解漫天雪飞。</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春天不久就将归去</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花草树木想方设法挽留春天</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一时间争奇斗艳</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人间万紫千红。可怜杨花榆钱</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没有艳丽姿色</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只知漫天飞舞</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好似片片雪花。</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latin typeface="Times New Roman" panose="02020603050405020304" pitchFamily="18" charset="0"/>
                <a:cs typeface="Times New Roman" panose="02020603050405020304" pitchFamily="18" charset="0"/>
              </a:rPr>
              <a:t>这是一首描绘暮春景色的七言绝句。虽然诗只是写百卉千花争奇斗艳的寻常景，但写得工巧奇特，别开生面。诗人不写百花稀落、暮春凋零，却写草木留春而呈万紫千红的动人情景。诗人体物入微，发前人未得之秘，反一般诗人晚春迟暮之感，摹花草灿烂之情状，展晚春满目之风采。寥寥几笔，便展示出满眼风光、令人耳目一新的景象。</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cs typeface="Times New Roman" panose="02020603050405020304" pitchFamily="18" charset="0"/>
              </a:rPr>
              <a:t>此诗熔景与理于一炉，在景物描写中蕴含着人生哲理：诗人通过</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草木</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有</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、惜春争艳的场景描写，反映的其实是自己对春天大好风光的珍惜之情。面对晚春景象，诗人一反常见的惜春伤感之情，变被动感受为主观参与，情绪乐观向上，很有新意。</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杨花榆荚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不因</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无才思</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而藏拙，不畏</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班门弄斧</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之讥，避短用长，争鸣争放，为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晚春</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添色。这勇气非常可爱。这就给人以启示：一个人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无才思</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并不可怕，要紧的是珍惜光阴，不失时机，</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春光</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是不负</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杨花榆荚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这样的有心人的。</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02012" y="492934"/>
            <a:ext cx="11418651" cy="6238605"/>
          </a:xfrm>
        </p:spPr>
        <p:txBody>
          <a:bodyPr>
            <a:normAutofit fontScale="77500" lnSpcReduction="20000"/>
          </a:bodyPr>
          <a:lstStyle/>
          <a:p>
            <a:pPr indent="304800" algn="just">
              <a:lnSpc>
                <a:spcPct val="170000"/>
              </a:lnSpc>
              <a:spcAft>
                <a:spcPts val="0"/>
              </a:spcAft>
            </a:pPr>
            <a:r>
              <a:rPr lang="zh-CN" altLang="zh-CN" b="1" kern="100" dirty="0">
                <a:latin typeface="Times New Roman" panose="02020603050405020304" pitchFamily="18" charset="0"/>
                <a:cs typeface="Times New Roman" panose="02020603050405020304" pitchFamily="18" charset="0"/>
              </a:rPr>
              <a:t>如果说此诗真有寓意，就应当是其中所含的一种生活哲理。从韩愈生平为人来看，他既是</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文起八代之衰</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的宗师，又是力矫元和轻熟诗风的奇险诗派的开山人物，颇具胆力。他能欣赏</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杨花榆荚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的勇气不为无因。他除了自己在群芳斗艳的元和诗坛独树一帜外，还极力称扬当时不为人重视的孟郊、贾岛，这二人的奇僻瘦硬的诗风也是当时诗坛的别调，不也属于</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杨花榆荚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之列吗？由此可见，韩愈对他所创造的</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杨花榆荚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形象，未必不带同情，未必是一味挖苦。甚而可以说，诗人是以此鼓励</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无才思</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者敢于创造。诗人对</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杨花榆荚</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是爱而知其丑，所以嘲戏半假半真、亦庄亦谐。他并非存心托讽，而是观杨花飞舞而忽有所感触，随寄一点幽默的情趣。诗的妙处也在这里。</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cs typeface="Times New Roman" panose="02020603050405020304" pitchFamily="18" charset="0"/>
              </a:rPr>
              <a:t>此诗之寓意，见仁见智，不同的人生阅历和心绪可能有不同的领悟。</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latin typeface="Times New Roman" panose="02020603050405020304" pitchFamily="18" charset="0"/>
                <a:cs typeface="Times New Roman" panose="02020603050405020304" pitchFamily="18" charset="0"/>
              </a:rPr>
              <a:t>惟</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唯</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　作</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做</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0936" y="700391"/>
            <a:ext cx="10672864" cy="5476572"/>
          </a:xfrm>
        </p:spPr>
        <p:txBody>
          <a:bodyPr>
            <a:normAutofit/>
          </a:bodyPr>
          <a:lstStyle/>
          <a:p>
            <a:pPr algn="just">
              <a:spcAft>
                <a:spcPts val="0"/>
              </a:spcAf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【练习巩固】</a:t>
            </a:r>
            <a:endParaRPr lang="zh-CN" altLang="zh-CN" sz="2000" kern="100" dirty="0">
              <a:solidFill>
                <a:srgbClr val="FF0000"/>
              </a:solidFill>
              <a:latin typeface="宋体" panose="02010600030101010101" pitchFamily="2" charset="-122"/>
              <a:cs typeface="Courier New" panose="02070309020205020404" pitchFamily="49" charset="0"/>
            </a:endParaRPr>
          </a:p>
          <a:p>
            <a:pPr algn="just"/>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．《竹里馆》一诗中写诗人</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独坐</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弹琴</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长啸</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的句子是：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独坐幽篁里</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弹琴复长啸</a:t>
            </a:r>
            <a:r>
              <a:rPr lang="zh-CN" altLang="zh-CN" b="1" kern="100" dirty="0">
                <a:solidFill>
                  <a:srgbClr val="0000FF"/>
                </a:solidFill>
                <a:latin typeface="Times New Roman" panose="02020603050405020304" pitchFamily="18" charset="0"/>
                <a:cs typeface="Times New Roman" panose="02020603050405020304" pitchFamily="18" charset="0"/>
              </a:rPr>
              <a:t>；写夜静人寂、明月相伴的句子是：</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深林人不知</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明月来相照</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algn="just"/>
            <a:r>
              <a:rPr lang="en-US" altLang="zh-CN" b="1" kern="100" dirty="0">
                <a:latin typeface="Times New Roman" panose="02020603050405020304" pitchFamily="18" charset="0"/>
                <a:cs typeface="Courier New" panose="02070309020205020404" pitchFamily="49" charset="0"/>
              </a:rPr>
              <a:t>2</a:t>
            </a:r>
            <a:r>
              <a:rPr lang="zh-CN" altLang="zh-CN" b="1" kern="100" dirty="0">
                <a:latin typeface="Times New Roman" panose="02020603050405020304" pitchFamily="18" charset="0"/>
                <a:cs typeface="Times New Roman" panose="02020603050405020304" pitchFamily="18" charset="0"/>
              </a:rPr>
              <a:t>．《春夜洛城闻笛》中写诗人听到《折杨柳》曲调，不觉思念自己的家乡和亲人的诗句是：</a:t>
            </a:r>
            <a:r>
              <a:rPr lang="zh-CN" altLang="zh-CN" b="1" u="sng" kern="100" dirty="0">
                <a:latin typeface="Times New Roman" panose="02020603050405020304" pitchFamily="18" charset="0"/>
                <a:ea typeface="楷体_GB2312"/>
                <a:cs typeface="Times New Roman" panose="02020603050405020304" pitchFamily="18" charset="0"/>
              </a:rPr>
              <a:t>此夜曲中闻折柳</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何人不起故园情</a:t>
            </a:r>
            <a:r>
              <a:rPr lang="zh-CN" altLang="zh-CN" b="1"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．《逢入京使》一诗表达了诗人远涉边塞的思乡怀亲之情，请写出这首诗。</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524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故园东望路漫漫</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双袖龙钟泪不干。马上相逢无纸笔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凭君传语报平安。</a:t>
            </a:r>
            <a:endParaRPr lang="zh-CN" altLang="zh-CN" sz="2000" b="1" kern="100" dirty="0">
              <a:latin typeface="宋体" panose="02010600030101010101" pitchFamily="2" charset="-122"/>
              <a:cs typeface="Courier New" panose="02070309020205020404" pitchFamily="49" charset="0"/>
            </a:endParaRPr>
          </a:p>
          <a:p>
            <a:pPr marL="152400" indent="-152400" algn="just">
              <a:spcAft>
                <a:spcPts val="0"/>
              </a:spcAft>
            </a:pPr>
            <a:r>
              <a:rPr lang="en-US" altLang="zh-CN" b="1" kern="100" dirty="0">
                <a:latin typeface="Times New Roman" panose="02020603050405020304" pitchFamily="18" charset="0"/>
                <a:cs typeface="Courier New" panose="02070309020205020404" pitchFamily="49" charset="0"/>
              </a:rPr>
              <a:t>4</a:t>
            </a:r>
            <a:r>
              <a:rPr lang="zh-CN" altLang="zh-CN" b="1" kern="100" dirty="0">
                <a:latin typeface="Times New Roman" panose="02020603050405020304" pitchFamily="18" charset="0"/>
                <a:cs typeface="Times New Roman" panose="02020603050405020304" pitchFamily="18" charset="0"/>
              </a:rPr>
              <a:t>．《晚春》一诗中借用托物言志的手法表现诗人勤奋努力、积极乐观的人生态度的句子是：</a:t>
            </a:r>
            <a:r>
              <a:rPr lang="zh-CN" altLang="zh-CN" b="1" u="sng" kern="100" dirty="0">
                <a:latin typeface="Times New Roman" panose="02020603050405020304" pitchFamily="18" charset="0"/>
                <a:ea typeface="楷体_GB2312"/>
                <a:cs typeface="Times New Roman" panose="02020603050405020304" pitchFamily="18" charset="0"/>
              </a:rPr>
              <a:t>杨花榆荚无才思</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惟解漫天作雪飞</a:t>
            </a:r>
            <a:r>
              <a:rPr lang="zh-CN" altLang="zh-CN" b="1"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170" y="-1"/>
            <a:ext cx="12102830" cy="6780179"/>
          </a:xfrm>
        </p:spPr>
        <p:txBody>
          <a:bodyPr>
            <a:normAutofit fontScale="77500" lnSpcReduction="20000"/>
          </a:bodyPr>
          <a:lstStyle/>
          <a:p>
            <a:pPr algn="ctr">
              <a:spcAft>
                <a:spcPts val="0"/>
              </a:spcAft>
            </a:pPr>
            <a:r>
              <a:rPr lang="zh-CN" altLang="zh-CN" b="1" dirty="0">
                <a:solidFill>
                  <a:srgbClr val="FF0000"/>
                </a:solidFill>
                <a:latin typeface="Times New Roman" panose="02020603050405020304" pitchFamily="18" charset="0"/>
              </a:rPr>
              <a:t>第四单元梳理</a:t>
            </a:r>
            <a:endParaRPr lang="zh-CN" altLang="zh-CN" sz="4000" b="1" dirty="0">
              <a:solidFill>
                <a:srgbClr val="FF0000"/>
              </a:solidFill>
              <a:latin typeface="宋体" panose="02010600030101010101" pitchFamily="2" charset="-122"/>
            </a:endParaRPr>
          </a:p>
          <a:p>
            <a:pPr indent="304800" algn="just">
              <a:lnSpc>
                <a:spcPct val="170000"/>
              </a:lnSpc>
              <a:spcAft>
                <a:spcPts val="0"/>
              </a:spcAf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一、课文内容梳理</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《叶圣陶先生二三事》从治学、待人、为文等方面记叙叶圣陶先生生前的一些琐事，表现了先生待人宽、律己严的品德。语言平实朴素，感情真挚动人</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latin typeface="Times New Roman" panose="02020603050405020304" pitchFamily="18" charset="0"/>
                <a:cs typeface="Times New Roman" panose="02020603050405020304" pitchFamily="18" charset="0"/>
              </a:rPr>
              <a:t>《驿路梨花》这篇文章，从整体上看是按</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我们</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的所见所闻的时间顺序组织材料的，是顺叙，在顺叙过程中又有插叙；如果按小茅屋的产生及迁延过程看，又是溯源的倒叙，恰似倒卷珠帘。在情节的安排上，作者巧妙地设置悬念和误会，使情节富有戏剧性。整篇文章，短短的篇幅，却形成了路转峰回、跌宕起伏之势，读来很有</a:t>
            </a:r>
            <a:r>
              <a:rPr lang="zh-CN" altLang="zh-CN" b="1" kern="100" dirty="0" smtClean="0">
                <a:latin typeface="Times New Roman" panose="02020603050405020304" pitchFamily="18" charset="0"/>
                <a:cs typeface="Times New Roman" panose="02020603050405020304" pitchFamily="18" charset="0"/>
              </a:rPr>
              <a:t>味道</a:t>
            </a:r>
            <a:r>
              <a:rPr lang="zh-CN" altLang="en-US"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7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《最苦与最乐》中，梁启超从最苦和最乐两方面来谈人生的责任，告诫我们：人生在世，必须要对家庭、社会、国家以及自己尽到应尽的责任，这样才能得到真正的快乐。</a:t>
            </a:r>
            <a:endParaRPr lang="zh-CN" altLang="zh-CN" sz="2000" b="1" kern="100" dirty="0">
              <a:solidFill>
                <a:srgbClr val="0000FF"/>
              </a:solidFill>
              <a:latin typeface="宋体" panose="02010600030101010101" pitchFamily="2" charset="-122"/>
              <a:cs typeface="Courier New" panose="02070309020205020404" pitchFamily="49" charset="0"/>
            </a:endParaRPr>
          </a:p>
          <a:p>
            <a:pPr>
              <a:lnSpc>
                <a:spcPct val="170000"/>
              </a:lnSpc>
            </a:pPr>
            <a:r>
              <a:rPr lang="zh-CN" altLang="zh-CN" b="1" dirty="0">
                <a:latin typeface="Times New Roman" panose="02020603050405020304" pitchFamily="18" charset="0"/>
                <a:cs typeface="Times New Roman" panose="02020603050405020304" pitchFamily="18" charset="0"/>
              </a:rPr>
              <a:t>《短文两篇》中《陋室铭》《爱莲说》立意鲜明，是作者对自己志趣与节操的表白。我们要体会古人立身处世的崇高境界</a:t>
            </a:r>
            <a:r>
              <a:rPr lang="zh-CN" altLang="zh-CN" b="1" dirty="0" smtClean="0">
                <a:latin typeface="Times New Roman" panose="02020603050405020304" pitchFamily="18" charset="0"/>
                <a:cs typeface="Times New Roman" panose="02020603050405020304" pitchFamily="18" charset="0"/>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362" y="424841"/>
            <a:ext cx="11859638" cy="6287243"/>
          </a:xfrm>
        </p:spPr>
        <p:txBody>
          <a:bodyPr>
            <a:normAutofit/>
          </a:bodyPr>
          <a:lstStyle/>
          <a:p>
            <a:pPr indent="304800" algn="just">
              <a:spcAft>
                <a:spcPts val="0"/>
              </a:spcAf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二、单元字词汇总</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607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13</a:t>
            </a:r>
            <a:r>
              <a:rPr lang="zh-CN" altLang="zh-CN" kern="100" dirty="0">
                <a:solidFill>
                  <a:srgbClr val="FF0000"/>
                </a:solidFill>
                <a:latin typeface="Times New Roman" panose="02020603050405020304" pitchFamily="18" charset="0"/>
                <a:cs typeface="Times New Roman" panose="02020603050405020304" pitchFamily="18"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叶圣陶先生二三事</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诲人不倦</a:t>
            </a:r>
            <a:r>
              <a:rPr lang="en-US" altLang="zh-CN" b="1" kern="100" dirty="0" err="1">
                <a:solidFill>
                  <a:srgbClr val="0000FF"/>
                </a:solidFill>
                <a:latin typeface="Times New Roman" panose="02020603050405020304" pitchFamily="18" charset="0"/>
                <a:cs typeface="Courier New" panose="02070309020205020404" pitchFamily="49" charset="0"/>
              </a:rPr>
              <a:t>huì</a:t>
            </a:r>
            <a:r>
              <a:rPr lang="en-US" altLang="zh-CN" b="1" kern="100" dirty="0">
                <a:solidFill>
                  <a:srgbClr val="0000FF"/>
                </a:solidFill>
                <a:latin typeface="Times New Roman" panose="02020603050405020304" pitchFamily="18" charset="0"/>
                <a:cs typeface="Courier New" panose="02070309020205020404" pitchFamily="49" charset="0"/>
              </a:rPr>
              <a:t> </a:t>
            </a:r>
            <a:r>
              <a:rPr lang="en-US" altLang="zh-CN" b="1" kern="100" dirty="0" err="1">
                <a:solidFill>
                  <a:srgbClr val="0000FF"/>
                </a:solidFill>
                <a:latin typeface="Times New Roman" panose="02020603050405020304" pitchFamily="18" charset="0"/>
                <a:cs typeface="Courier New" panose="02070309020205020404" pitchFamily="49" charset="0"/>
              </a:rPr>
              <a:t>rén</a:t>
            </a:r>
            <a:r>
              <a:rPr lang="en-US" altLang="zh-CN" b="1" kern="100" dirty="0">
                <a:solidFill>
                  <a:srgbClr val="0000FF"/>
                </a:solidFill>
                <a:latin typeface="Times New Roman" panose="02020603050405020304" pitchFamily="18" charset="0"/>
                <a:cs typeface="Courier New" panose="02070309020205020404" pitchFamily="49" charset="0"/>
              </a:rPr>
              <a:t> </a:t>
            </a:r>
            <a:r>
              <a:rPr lang="en-US" altLang="zh-CN" b="1" kern="100" dirty="0" err="1">
                <a:solidFill>
                  <a:srgbClr val="0000FF"/>
                </a:solidFill>
                <a:latin typeface="Times New Roman" panose="02020603050405020304" pitchFamily="18" charset="0"/>
                <a:cs typeface="Courier New" panose="02070309020205020404" pitchFamily="49" charset="0"/>
              </a:rPr>
              <a:t>bù</a:t>
            </a:r>
            <a:r>
              <a:rPr lang="en-US" altLang="zh-CN" b="1" kern="100" dirty="0">
                <a:solidFill>
                  <a:srgbClr val="0000FF"/>
                </a:solidFill>
                <a:latin typeface="Times New Roman" panose="02020603050405020304" pitchFamily="18" charset="0"/>
                <a:cs typeface="Courier New" panose="02070309020205020404" pitchFamily="49" charset="0"/>
              </a:rPr>
              <a:t> </a:t>
            </a:r>
            <a:r>
              <a:rPr lang="en-US" altLang="zh-CN" b="1" kern="100" dirty="0" err="1">
                <a:solidFill>
                  <a:srgbClr val="0000FF"/>
                </a:solidFill>
                <a:latin typeface="Times New Roman" panose="02020603050405020304" pitchFamily="18" charset="0"/>
                <a:cs typeface="Courier New" panose="02070309020205020404" pitchFamily="49" charset="0"/>
              </a:rPr>
              <a:t>juàn</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教导人特别耐心，从不厌倦。</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商酌</a:t>
            </a:r>
            <a:r>
              <a:rPr lang="en-US" altLang="zh-CN" b="1" kern="100" dirty="0" err="1">
                <a:solidFill>
                  <a:srgbClr val="0000FF"/>
                </a:solidFill>
                <a:latin typeface="Times New Roman" panose="02020603050405020304" pitchFamily="18" charset="0"/>
                <a:cs typeface="Courier New" panose="02070309020205020404" pitchFamily="49" charset="0"/>
              </a:rPr>
              <a:t>zhuó</a:t>
            </a:r>
            <a:r>
              <a:rPr lang="zh-CN" altLang="zh-CN" b="1" kern="100" dirty="0">
                <a:latin typeface="Times New Roman" panose="02020603050405020304" pitchFamily="18" charset="0"/>
                <a:cs typeface="Times New Roman" panose="02020603050405020304" pitchFamily="18" charset="0"/>
              </a:rPr>
              <a:t>：商量斟酌。</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不妥</a:t>
            </a:r>
            <a:r>
              <a:rPr lang="en-US" altLang="zh-CN" b="1" kern="100" dirty="0" err="1">
                <a:solidFill>
                  <a:srgbClr val="0000FF"/>
                </a:solidFill>
                <a:latin typeface="Times New Roman" panose="02020603050405020304" pitchFamily="18" charset="0"/>
                <a:cs typeface="Courier New" panose="02070309020205020404" pitchFamily="49" charset="0"/>
              </a:rPr>
              <a:t>tuǒ</a:t>
            </a:r>
            <a:r>
              <a:rPr lang="zh-CN" altLang="zh-CN" b="1" kern="100" dirty="0">
                <a:latin typeface="Times New Roman" panose="02020603050405020304" pitchFamily="18" charset="0"/>
                <a:cs typeface="Times New Roman" panose="02020603050405020304" pitchFamily="18" charset="0"/>
              </a:rPr>
              <a:t>：不好，不合适。</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付之一笑：</a:t>
            </a:r>
            <a:r>
              <a:rPr lang="zh-CN" altLang="zh-CN" b="1" kern="100" dirty="0">
                <a:latin typeface="Times New Roman" panose="02020603050405020304" pitchFamily="18" charset="0"/>
                <a:cs typeface="Times New Roman" panose="02020603050405020304" pitchFamily="18" charset="0"/>
              </a:rPr>
              <a:t>比喻不计较，不当一回事。</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累</a:t>
            </a:r>
            <a:r>
              <a:rPr lang="en-US" altLang="zh-CN" b="1" kern="100" dirty="0" err="1">
                <a:solidFill>
                  <a:srgbClr val="0000FF"/>
                </a:solidFill>
                <a:latin typeface="Times New Roman" panose="02020603050405020304" pitchFamily="18" charset="0"/>
                <a:cs typeface="Courier New" panose="02070309020205020404" pitchFamily="49" charset="0"/>
              </a:rPr>
              <a:t>léi</a:t>
            </a:r>
            <a:r>
              <a:rPr lang="zh-CN" altLang="zh-CN" b="1" kern="100" dirty="0">
                <a:solidFill>
                  <a:srgbClr val="0000FF"/>
                </a:solidFill>
                <a:latin typeface="Times New Roman" panose="02020603050405020304" pitchFamily="18" charset="0"/>
                <a:cs typeface="Times New Roman" panose="02020603050405020304" pitchFamily="18" charset="0"/>
              </a:rPr>
              <a:t>赘</a:t>
            </a:r>
            <a:r>
              <a:rPr lang="en-US" altLang="zh-CN" b="1" kern="100" dirty="0" err="1">
                <a:solidFill>
                  <a:srgbClr val="0000FF"/>
                </a:solidFill>
                <a:latin typeface="Times New Roman" panose="02020603050405020304" pitchFamily="18" charset="0"/>
                <a:cs typeface="Courier New" panose="02070309020205020404" pitchFamily="49" charset="0"/>
              </a:rPr>
              <a:t>zhuì</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指拖累、麻烦。</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别</a:t>
            </a:r>
            <a:r>
              <a:rPr lang="en-US" altLang="zh-CN" b="1" kern="100" dirty="0" err="1">
                <a:solidFill>
                  <a:srgbClr val="0000FF"/>
                </a:solidFill>
                <a:latin typeface="Times New Roman" panose="02020603050405020304" pitchFamily="18" charset="0"/>
                <a:cs typeface="Courier New" panose="02070309020205020404" pitchFamily="49" charset="0"/>
              </a:rPr>
              <a:t>biè</a:t>
            </a:r>
            <a:r>
              <a:rPr lang="zh-CN" altLang="zh-CN" b="1" kern="100" dirty="0">
                <a:solidFill>
                  <a:srgbClr val="0000FF"/>
                </a:solidFill>
                <a:latin typeface="Times New Roman" panose="02020603050405020304" pitchFamily="18" charset="0"/>
                <a:cs typeface="Times New Roman" panose="02020603050405020304" pitchFamily="18" charset="0"/>
              </a:rPr>
              <a:t>扭</a:t>
            </a:r>
            <a:r>
              <a:rPr lang="en-US" altLang="zh-CN" b="1" kern="100" dirty="0" err="1">
                <a:solidFill>
                  <a:srgbClr val="0000FF"/>
                </a:solidFill>
                <a:latin typeface="Times New Roman" panose="02020603050405020304" pitchFamily="18" charset="0"/>
                <a:cs typeface="Courier New" panose="02070309020205020404" pitchFamily="49" charset="0"/>
              </a:rPr>
              <a:t>niu</a:t>
            </a:r>
            <a:r>
              <a:rPr lang="zh-CN" altLang="zh-CN" b="1" kern="100" dirty="0">
                <a:latin typeface="Times New Roman" panose="02020603050405020304" pitchFamily="18" charset="0"/>
                <a:cs typeface="Times New Roman" panose="02020603050405020304" pitchFamily="18" charset="0"/>
              </a:rPr>
              <a:t>：这里指说话、作文不通顺，不流畅。</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拖沓</a:t>
            </a:r>
            <a:r>
              <a:rPr lang="en-US" altLang="zh-CN" b="1" kern="100" dirty="0" err="1">
                <a:solidFill>
                  <a:srgbClr val="0000FF"/>
                </a:solidFill>
                <a:latin typeface="Times New Roman" panose="02020603050405020304" pitchFamily="18" charset="0"/>
                <a:cs typeface="Courier New" panose="02070309020205020404" pitchFamily="49" charset="0"/>
              </a:rPr>
              <a:t>tà</a:t>
            </a:r>
            <a:r>
              <a:rPr lang="zh-CN" altLang="zh-CN" b="1" kern="100" dirty="0">
                <a:latin typeface="Times New Roman" panose="02020603050405020304" pitchFamily="18" charset="0"/>
                <a:cs typeface="Times New Roman" panose="02020603050405020304" pitchFamily="18" charset="0"/>
              </a:rPr>
              <a:t>：形容做事拖拉。</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4735" y="424841"/>
            <a:ext cx="11438107" cy="6355337"/>
          </a:xfrm>
        </p:spPr>
        <p:txBody>
          <a:bodyPr>
            <a:normAutofit/>
          </a:bodyPr>
          <a:lstStyle/>
          <a:p>
            <a:pPr>
              <a:lnSpc>
                <a:spcPct val="150000"/>
              </a:lnSpc>
            </a:pPr>
            <a:r>
              <a:rPr lang="zh-CN" altLang="zh-CN" b="1" dirty="0">
                <a:solidFill>
                  <a:srgbClr val="FF0000"/>
                </a:solidFill>
                <a:latin typeface="Times New Roman" panose="02020603050405020304" pitchFamily="18" charset="0"/>
                <a:cs typeface="Times New Roman" panose="02020603050405020304" pitchFamily="18" charset="0"/>
              </a:rPr>
              <a:t>《孙权劝学》</a:t>
            </a:r>
            <a:r>
              <a:rPr lang="zh-CN" altLang="zh-CN" b="1" dirty="0">
                <a:solidFill>
                  <a:srgbClr val="0000FF"/>
                </a:solidFill>
                <a:latin typeface="Times New Roman" panose="02020603050405020304" pitchFamily="18" charset="0"/>
                <a:cs typeface="Times New Roman" panose="02020603050405020304" pitchFamily="18" charset="0"/>
              </a:rPr>
              <a:t>记事简练。全文只写了孙权劝学和鲁肃“与蒙论议”两个片断，即先交代事情的起因，紧接着就写出结果，而不写出吕蒙如何好学，他的才略是如何长进的。写事情的结果，也不是直接写吕蒙如何学而有成，而是通过鲁肃与吕蒙的对话生动地表现出来。写孙权劝学，着重以孙权的劝说之言，来表现他的善劝，而略去吕蒙的对答，仅以“蒙辞以军中多务”一句写吕蒙的反应，并仅以“蒙乃始就学”一句写吕蒙接受了劝说；写鲁肃“与蒙论议”，着重以二人富有风趣的一问一答，来表现吕蒙才略的惊人长进，而略去二人“论议”的内容，并仅以“肃遂拜蒙母，结友而别”一句作结。</a:t>
            </a:r>
            <a:endParaRPr lang="zh-CN" altLang="en-US" b="1" dirty="0">
              <a:solidFill>
                <a:srgbClr val="0000FF"/>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9366" y="531847"/>
            <a:ext cx="11681298" cy="6248332"/>
          </a:xfrm>
        </p:spPr>
        <p:txBody>
          <a:bodyPr>
            <a:normAutofit/>
          </a:bodyPr>
          <a:lstStyle/>
          <a:p>
            <a:pPr indent="306070" algn="just">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14</a:t>
            </a:r>
            <a:r>
              <a:rPr lang="zh-CN" altLang="zh-CN" kern="100" dirty="0">
                <a:solidFill>
                  <a:srgbClr val="FF0000"/>
                </a:solidFill>
                <a:latin typeface="Times New Roman" panose="02020603050405020304" pitchFamily="18" charset="0"/>
                <a:cs typeface="Times New Roman" panose="02020603050405020304" pitchFamily="18"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驿路梨花</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延伸</a:t>
            </a:r>
            <a:r>
              <a:rPr lang="zh-CN" altLang="zh-CN" kern="100" dirty="0">
                <a:latin typeface="Times New Roman" panose="02020603050405020304" pitchFamily="18" charset="0"/>
                <a:cs typeface="Times New Roman" panose="02020603050405020304" pitchFamily="18" charset="0"/>
              </a:rPr>
              <a:t>：延长，伸展。</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迷茫</a:t>
            </a:r>
            <a:r>
              <a:rPr lang="zh-CN" altLang="zh-CN" kern="100" dirty="0">
                <a:latin typeface="Times New Roman" panose="02020603050405020304" pitchFamily="18" charset="0"/>
                <a:cs typeface="Times New Roman" panose="02020603050405020304" pitchFamily="18" charset="0"/>
              </a:rPr>
              <a:t>：广阔而看不清的样子。</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简陋：</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房屋、设备等</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简单粗陋。</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悠闲：</a:t>
            </a:r>
            <a:r>
              <a:rPr lang="zh-CN" altLang="zh-CN" kern="100" dirty="0">
                <a:latin typeface="Times New Roman" panose="02020603050405020304" pitchFamily="18" charset="0"/>
                <a:cs typeface="Times New Roman" panose="02020603050405020304" pitchFamily="18" charset="0"/>
              </a:rPr>
              <a:t>闲适自得。</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恍</a:t>
            </a:r>
            <a:r>
              <a:rPr lang="en-US" altLang="zh-CN" kern="100" dirty="0" err="1">
                <a:solidFill>
                  <a:srgbClr val="0000FF"/>
                </a:solidFill>
                <a:latin typeface="Times New Roman" panose="02020603050405020304" pitchFamily="18" charset="0"/>
                <a:cs typeface="Courier New" panose="02070309020205020404" pitchFamily="49" charset="0"/>
              </a:rPr>
              <a:t>huǎng</a:t>
            </a:r>
            <a:r>
              <a:rPr lang="zh-CN" altLang="zh-CN" kern="100" dirty="0">
                <a:solidFill>
                  <a:srgbClr val="0000FF"/>
                </a:solidFill>
                <a:latin typeface="Times New Roman" panose="02020603050405020304" pitchFamily="18" charset="0"/>
                <a:cs typeface="Times New Roman" panose="02020603050405020304" pitchFamily="18" charset="0"/>
              </a:rPr>
              <a:t>惚</a:t>
            </a:r>
            <a:r>
              <a:rPr lang="en-US" altLang="zh-CN" kern="100" dirty="0" err="1">
                <a:solidFill>
                  <a:srgbClr val="0000FF"/>
                </a:solidFill>
                <a:latin typeface="Times New Roman" panose="02020603050405020304" pitchFamily="18" charset="0"/>
                <a:cs typeface="Courier New" panose="02070309020205020404" pitchFamily="49" charset="0"/>
              </a:rPr>
              <a:t>hū</a:t>
            </a:r>
            <a:r>
              <a:rPr lang="zh-CN" altLang="zh-CN" kern="100" dirty="0">
                <a:latin typeface="Times New Roman" panose="02020603050405020304" pitchFamily="18" charset="0"/>
                <a:cs typeface="Times New Roman" panose="02020603050405020304" pitchFamily="18" charset="0"/>
              </a:rPr>
              <a:t>：精神不集中，神志不清。这里指梦中看得不真切的样子。</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暮色：</a:t>
            </a:r>
            <a:r>
              <a:rPr lang="zh-CN" altLang="zh-CN" kern="100" dirty="0">
                <a:latin typeface="Times New Roman" panose="02020603050405020304" pitchFamily="18" charset="0"/>
                <a:cs typeface="Times New Roman" panose="02020603050405020304" pitchFamily="18" charset="0"/>
              </a:rPr>
              <a:t>傍晚昏暗的天色。</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红润：</a:t>
            </a:r>
            <a:r>
              <a:rPr lang="zh-CN" altLang="zh-CN" kern="100" dirty="0">
                <a:latin typeface="Times New Roman" panose="02020603050405020304" pitchFamily="18" charset="0"/>
                <a:cs typeface="Times New Roman" panose="02020603050405020304" pitchFamily="18" charset="0"/>
              </a:rPr>
              <a:t>红而滋润，多指皮肤。</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漫步</a:t>
            </a:r>
            <a:r>
              <a:rPr lang="zh-CN" altLang="zh-CN" kern="100" dirty="0">
                <a:latin typeface="Times New Roman" panose="02020603050405020304" pitchFamily="18" charset="0"/>
                <a:cs typeface="Times New Roman" panose="02020603050405020304" pitchFamily="18" charset="0"/>
              </a:rPr>
              <a:t>：没有目的悠闲地走。</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晶莹：</a:t>
            </a:r>
            <a:r>
              <a:rPr lang="zh-CN" altLang="zh-CN" kern="100" dirty="0">
                <a:latin typeface="Times New Roman" panose="02020603050405020304" pitchFamily="18" charset="0"/>
                <a:cs typeface="Times New Roman" panose="02020603050405020304" pitchFamily="18" charset="0"/>
              </a:rPr>
              <a:t>光亮而透明。</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折损</a:t>
            </a:r>
            <a:r>
              <a:rPr lang="zh-CN" altLang="zh-CN" kern="100" dirty="0">
                <a:latin typeface="Times New Roman" panose="02020603050405020304" pitchFamily="18" charset="0"/>
                <a:cs typeface="Times New Roman" panose="02020603050405020304" pitchFamily="18" charset="0"/>
              </a:rPr>
              <a:t>：这里指对方礼节过重，自己承受不起。</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修葺</a:t>
            </a:r>
            <a:r>
              <a:rPr lang="en-US" altLang="zh-CN" kern="100" dirty="0" err="1">
                <a:solidFill>
                  <a:srgbClr val="0000FF"/>
                </a:solidFill>
                <a:latin typeface="Times New Roman" panose="02020603050405020304" pitchFamily="18" charset="0"/>
                <a:cs typeface="Courier New" panose="02070309020205020404" pitchFamily="49" charset="0"/>
              </a:rPr>
              <a:t>qì</a:t>
            </a:r>
            <a:r>
              <a:rPr lang="zh-CN" altLang="zh-CN" kern="100" dirty="0">
                <a:solidFill>
                  <a:srgbClr val="0000FF"/>
                </a:solidFill>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修理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建筑物</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anim calcmode="lin" valueType="num">
                                      <p:cBhvr>
                                        <p:cTn id="4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1000"/>
                                        <p:tgtEl>
                                          <p:spTgt spid="3">
                                            <p:txEl>
                                              <p:pRg st="9" end="9"/>
                                            </p:txEl>
                                          </p:spTgt>
                                        </p:tgtEl>
                                      </p:cBhvr>
                                    </p:animEffect>
                                    <p:anim calcmode="lin" valueType="num">
                                      <p:cBhvr>
                                        <p:cTn id="6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3">
                                            <p:txEl>
                                              <p:pRg st="10" end="10"/>
                                            </p:txEl>
                                          </p:spTgt>
                                        </p:tgtEl>
                                        <p:attrNameLst>
                                          <p:attrName>style.visibility</p:attrName>
                                        </p:attrNameLst>
                                      </p:cBhvr>
                                      <p:to>
                                        <p:strVal val="visible"/>
                                      </p:to>
                                    </p:set>
                                    <p:animEffect transition="in" filter="fade">
                                      <p:cBhvr>
                                        <p:cTn id="68" dur="1000"/>
                                        <p:tgtEl>
                                          <p:spTgt spid="3">
                                            <p:txEl>
                                              <p:pRg st="10" end="10"/>
                                            </p:txEl>
                                          </p:spTgt>
                                        </p:tgtEl>
                                      </p:cBhvr>
                                    </p:animEffect>
                                    <p:anim calcmode="lin" valueType="num">
                                      <p:cBhvr>
                                        <p:cTn id="69"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3">
                                            <p:txEl>
                                              <p:pRg st="11" end="11"/>
                                            </p:txEl>
                                          </p:spTgt>
                                        </p:tgtEl>
                                        <p:attrNameLst>
                                          <p:attrName>style.visibility</p:attrName>
                                        </p:attrNameLst>
                                      </p:cBhvr>
                                      <p:to>
                                        <p:strVal val="visible"/>
                                      </p:to>
                                    </p:set>
                                    <p:animEffect transition="in" filter="fade">
                                      <p:cBhvr>
                                        <p:cTn id="75" dur="1000"/>
                                        <p:tgtEl>
                                          <p:spTgt spid="3">
                                            <p:txEl>
                                              <p:pRg st="11" end="11"/>
                                            </p:txEl>
                                          </p:spTgt>
                                        </p:tgtEl>
                                      </p:cBhvr>
                                    </p:animEffect>
                                    <p:anim calcmode="lin" valueType="num">
                                      <p:cBhvr>
                                        <p:cTn id="76"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7"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4268" y="405387"/>
            <a:ext cx="11652115" cy="5956502"/>
          </a:xfrm>
        </p:spPr>
        <p:txBody>
          <a:bodyPr>
            <a:normAutofit lnSpcReduction="10000"/>
          </a:bodyPr>
          <a:lstStyle/>
          <a:p>
            <a:pPr indent="306070" algn="just">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15</a:t>
            </a:r>
            <a:r>
              <a:rPr lang="zh-CN" altLang="zh-CN" kern="100" dirty="0">
                <a:solidFill>
                  <a:srgbClr val="FF0000"/>
                </a:solidFill>
                <a:latin typeface="Times New Roman" panose="02020603050405020304" pitchFamily="18" charset="0"/>
                <a:cs typeface="Times New Roman" panose="02020603050405020304" pitchFamily="18"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最苦与最乐</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契</a:t>
            </a:r>
            <a:r>
              <a:rPr lang="en-US" altLang="zh-CN" kern="100" dirty="0" err="1">
                <a:solidFill>
                  <a:srgbClr val="0000FF"/>
                </a:solidFill>
                <a:latin typeface="Times New Roman" panose="02020603050405020304" pitchFamily="18" charset="0"/>
                <a:cs typeface="Courier New" panose="02070309020205020404" pitchFamily="49" charset="0"/>
              </a:rPr>
              <a:t>qì</a:t>
            </a:r>
            <a:r>
              <a:rPr lang="zh-CN" altLang="zh-CN" kern="100" dirty="0">
                <a:solidFill>
                  <a:srgbClr val="0000FF"/>
                </a:solidFill>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用刀子刻；证明买卖、租赁、抵押等关系的凭据；符合。本文取第二种意思。</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失意</a:t>
            </a:r>
            <a:r>
              <a:rPr lang="zh-CN" altLang="zh-CN" kern="100" dirty="0">
                <a:latin typeface="Times New Roman" panose="02020603050405020304" pitchFamily="18" charset="0"/>
                <a:cs typeface="Times New Roman" panose="02020603050405020304" pitchFamily="18" charset="0"/>
              </a:rPr>
              <a:t>：不得志。</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达观：</a:t>
            </a:r>
            <a:r>
              <a:rPr lang="zh-CN" altLang="zh-CN" kern="100" dirty="0">
                <a:latin typeface="Times New Roman" panose="02020603050405020304" pitchFamily="18" charset="0"/>
                <a:cs typeface="Times New Roman" panose="02020603050405020304" pitchFamily="18" charset="0"/>
              </a:rPr>
              <a:t>对不如意的事情看得开。</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如释重负：</a:t>
            </a:r>
            <a:r>
              <a:rPr lang="zh-CN" altLang="zh-CN" kern="100" dirty="0">
                <a:latin typeface="Times New Roman" panose="02020603050405020304" pitchFamily="18" charset="0"/>
                <a:cs typeface="Times New Roman" panose="02020603050405020304" pitchFamily="18" charset="0"/>
              </a:rPr>
              <a:t>好像放下了沉重的负担。</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悲天悯</a:t>
            </a:r>
            <a:r>
              <a:rPr lang="en-US" altLang="zh-CN" kern="100" dirty="0" err="1">
                <a:solidFill>
                  <a:srgbClr val="0000FF"/>
                </a:solidFill>
                <a:latin typeface="Times New Roman" panose="02020603050405020304" pitchFamily="18" charset="0"/>
                <a:cs typeface="Courier New" panose="02070309020205020404" pitchFamily="49" charset="0"/>
              </a:rPr>
              <a:t>mǐn</a:t>
            </a:r>
            <a:r>
              <a:rPr lang="zh-CN" altLang="zh-CN" kern="100" dirty="0">
                <a:solidFill>
                  <a:srgbClr val="0000FF"/>
                </a:solidFill>
                <a:latin typeface="Times New Roman" panose="02020603050405020304" pitchFamily="18" charset="0"/>
                <a:cs typeface="Times New Roman" panose="02020603050405020304" pitchFamily="18" charset="0"/>
              </a:rPr>
              <a:t>人</a:t>
            </a:r>
            <a:r>
              <a:rPr lang="zh-CN" altLang="zh-CN" kern="100" dirty="0">
                <a:latin typeface="Times New Roman" panose="02020603050405020304" pitchFamily="18" charset="0"/>
                <a:cs typeface="Times New Roman" panose="02020603050405020304" pitchFamily="18" charset="0"/>
              </a:rPr>
              <a:t>：对社会和人类的灾祸苦难等表示忧虑和同情。</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海阔天空：</a:t>
            </a:r>
            <a:r>
              <a:rPr lang="zh-CN" altLang="zh-CN" kern="100" dirty="0">
                <a:latin typeface="Times New Roman" panose="02020603050405020304" pitchFamily="18" charset="0"/>
                <a:cs typeface="Times New Roman" panose="02020603050405020304" pitchFamily="18" charset="0"/>
              </a:rPr>
              <a:t>形容大自然的广阔，也比喻想象或说话毫无拘束，漫无边际。</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心安理得：</a:t>
            </a:r>
            <a:r>
              <a:rPr lang="zh-CN" altLang="zh-CN" kern="100" dirty="0">
                <a:latin typeface="Times New Roman" panose="02020603050405020304" pitchFamily="18" charset="0"/>
                <a:cs typeface="Times New Roman" panose="02020603050405020304" pitchFamily="18" charset="0"/>
              </a:rPr>
              <a:t>自信事情做得合理，心里很坦然。</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任重道远</a:t>
            </a:r>
            <a:r>
              <a:rPr lang="zh-CN" altLang="zh-CN" kern="100" dirty="0">
                <a:latin typeface="Times New Roman" panose="02020603050405020304" pitchFamily="18" charset="0"/>
                <a:cs typeface="Times New Roman" panose="02020603050405020304" pitchFamily="18" charset="0"/>
              </a:rPr>
              <a:t>：担子很重，路程又长，比喻责任重大。</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无入而不自得</a:t>
            </a:r>
            <a:r>
              <a:rPr lang="zh-CN" altLang="zh-CN" kern="100" dirty="0">
                <a:latin typeface="Times New Roman" panose="02020603050405020304" pitchFamily="18" charset="0"/>
                <a:cs typeface="Times New Roman" panose="02020603050405020304" pitchFamily="18" charset="0"/>
              </a:rPr>
              <a:t>：语出《礼记</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中庸》。意思是，君子无论处在什么境遇都能保持安然</a:t>
            </a:r>
            <a:r>
              <a:rPr lang="zh-CN" altLang="zh-CN" kern="100" dirty="0" smtClean="0">
                <a:latin typeface="Times New Roman" panose="02020603050405020304" pitchFamily="18" charset="0"/>
                <a:cs typeface="Times New Roman" panose="02020603050405020304" pitchFamily="18" charset="0"/>
              </a:rPr>
              <a:t>自得</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92000" cy="6858000"/>
          </a:xfrm>
        </p:spPr>
        <p:txBody>
          <a:bodyPr>
            <a:normAutofit fontScale="92500" lnSpcReduction="20000"/>
          </a:bodyPr>
          <a:lstStyle/>
          <a:p>
            <a:pPr indent="304800" algn="ctr">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短文两篇</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陋室铭</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课文字词详解</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山不在高</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有仙则</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名。水不在深</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有龙则</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灵。</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斯</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是</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陋室</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惟吾</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德馨。</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名：出名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有名。</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灵：灵验。</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斯：这。</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是：判断动词。</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陋室：简陋的屋舍。</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惟：只。</a:t>
            </a:r>
            <a:r>
              <a:rPr lang="en-US"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德馨：品德高尚。馨</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能散布很远的香气</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这里指德行美好。</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苔痕</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上阶绿</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草色</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入帘</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青。谈笑有</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鸿儒</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往来无</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白丁。可以</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调</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素琴</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阅</a:t>
            </a:r>
            <a:r>
              <a:rPr lang="en-US"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金经。</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上：长上。</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入：映入。</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青：青色。</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鸿儒：博学的人。鸿</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大。</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白丁：平民</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指没有功名的人。</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调：调弄。</a:t>
            </a:r>
            <a:r>
              <a:rPr lang="en-US"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素：不加装饰的。</a:t>
            </a:r>
            <a:r>
              <a:rPr lang="en-US" altLang="zh-CN" b="1" kern="100" dirty="0">
                <a:latin typeface="宋体" panose="02010600030101010101" pitchFamily="2" charset="-122"/>
                <a:ea typeface="楷体_GB2312"/>
                <a:cs typeface="Times New Roman" panose="02020603050405020304" pitchFamily="18" charset="0"/>
              </a:rPr>
              <a:t>⑧</a:t>
            </a:r>
            <a:r>
              <a:rPr lang="zh-CN" altLang="zh-CN" b="1" kern="100" dirty="0">
                <a:latin typeface="Times New Roman" panose="02020603050405020304" pitchFamily="18" charset="0"/>
                <a:ea typeface="楷体_GB2312"/>
                <a:cs typeface="Times New Roman" panose="02020603050405020304" pitchFamily="18" charset="0"/>
              </a:rPr>
              <a:t>金经：指佛经</a:t>
            </a:r>
            <a:r>
              <a:rPr lang="en-US" altLang="zh-CN" b="1" kern="100" dirty="0">
                <a:latin typeface="Times New Roman" panose="02020603050405020304" pitchFamily="18" charset="0"/>
                <a:ea typeface="楷体_GB2312"/>
                <a:cs typeface="Courier New" panose="02070309020205020404" pitchFamily="49" charset="0"/>
              </a:rPr>
              <a:t>(</a:t>
            </a:r>
            <a:r>
              <a:rPr lang="zh-CN" altLang="zh-CN" b="1" kern="100" dirty="0">
                <a:latin typeface="Times New Roman" panose="02020603050405020304" pitchFamily="18" charset="0"/>
                <a:ea typeface="楷体_GB2312"/>
                <a:cs typeface="Times New Roman" panose="02020603050405020304" pitchFamily="18" charset="0"/>
              </a:rPr>
              <a:t>佛经用泥金书写</a:t>
            </a:r>
            <a:r>
              <a:rPr lang="en-US" altLang="zh-CN" b="1" kern="100" dirty="0">
                <a:latin typeface="Times New Roman" panose="02020603050405020304" pitchFamily="18" charset="0"/>
                <a:ea typeface="楷体_GB2312"/>
                <a:cs typeface="Courier New" panose="02070309020205020404" pitchFamily="49" charset="0"/>
              </a:rPr>
              <a:t>)</a:t>
            </a:r>
            <a:r>
              <a:rPr lang="zh-CN" altLang="zh-CN" b="1"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无</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丝竹</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之</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乱耳</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无</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案牍之</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劳形。南阳诸葛庐</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西蜀子云亭。孔子云：何陋</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之有？</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丝竹：琴、瑟、箫、笛等乐器的总称</a:t>
            </a:r>
            <a:r>
              <a:rPr lang="zh-CN" altLang="zh-CN" b="1" kern="100" dirty="0">
                <a:latin typeface="宋体" panose="02010600030101010101" pitchFamily="2" charset="-122"/>
                <a:ea typeface="楷体_GB2312"/>
                <a:cs typeface="楷体_GB2312"/>
              </a:rPr>
              <a:t>，</a:t>
            </a:r>
            <a:r>
              <a:rPr lang="zh-CN" altLang="zh-CN" b="1" kern="100" dirty="0">
                <a:latin typeface="宋体" panose="02010600030101010101" pitchFamily="2" charset="-12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丝</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指弦乐器</a:t>
            </a:r>
            <a:r>
              <a:rPr lang="zh-CN" altLang="zh-CN" b="1" kern="100" dirty="0">
                <a:latin typeface="宋体" panose="02010600030101010101" pitchFamily="2" charset="-122"/>
                <a:ea typeface="楷体_GB2312"/>
                <a:cs typeface="楷体_GB2312"/>
              </a:rPr>
              <a:t>，</a:t>
            </a:r>
            <a:r>
              <a:rPr lang="zh-CN" altLang="zh-CN" b="1" kern="100" dirty="0">
                <a:latin typeface="宋体" panose="02010600030101010101" pitchFamily="2" charset="-12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竹</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指管乐器。这里指奏乐的声音。</a:t>
            </a:r>
            <a:r>
              <a:rPr lang="zh-CN"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之：</a:t>
            </a:r>
            <a:r>
              <a:rPr lang="zh-CN" altLang="zh-CN" b="1" kern="100" dirty="0">
                <a:latin typeface="宋体" panose="02010600030101010101" pitchFamily="2" charset="-122"/>
                <a:ea typeface="楷体_GB2312"/>
                <a:cs typeface="楷体_GB2312"/>
              </a:rPr>
              <a:t>助词，主谓间取消句子的独立性。</a:t>
            </a:r>
            <a:r>
              <a:rPr lang="zh-CN"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乱：使</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乱</a:t>
            </a:r>
            <a:r>
              <a:rPr lang="zh-CN" altLang="zh-CN" b="1" kern="100" dirty="0">
                <a:latin typeface="宋体" panose="02010600030101010101" pitchFamily="2" charset="-122"/>
                <a:ea typeface="楷体_GB2312"/>
                <a:cs typeface="楷体_GB2312"/>
              </a:rPr>
              <a:t>，扰乱。</a:t>
            </a:r>
            <a:r>
              <a:rPr lang="zh-CN"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案牍：指官府文书。</a:t>
            </a:r>
            <a:r>
              <a:rPr lang="zh-CN"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劳形：使</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劳神伤身。形</a:t>
            </a:r>
            <a:r>
              <a:rPr lang="zh-CN" altLang="zh-CN" b="1" kern="100" dirty="0">
                <a:latin typeface="宋体" panose="02010600030101010101" pitchFamily="2" charset="-122"/>
                <a:ea typeface="楷体_GB2312"/>
                <a:cs typeface="楷体_GB2312"/>
              </a:rPr>
              <a:t>，形体、躯体。</a:t>
            </a:r>
            <a:r>
              <a:rPr lang="zh-CN"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之：助词</a:t>
            </a:r>
            <a:r>
              <a:rPr lang="zh-CN" altLang="zh-CN" b="1" kern="100" dirty="0">
                <a:latin typeface="宋体" panose="02010600030101010101" pitchFamily="2" charset="-122"/>
                <a:ea typeface="楷体_GB2312"/>
                <a:cs typeface="楷体_GB2312"/>
              </a:rPr>
              <a:t>，表示宾语前置。</a:t>
            </a:r>
            <a:endParaRPr lang="zh-CN" altLang="zh-CN" sz="2000" b="1" kern="100" dirty="0">
              <a:latin typeface="宋体" panose="02010600030101010101" pitchFamily="2" charset="-122"/>
              <a:cs typeface="Courier New" panose="02070309020205020404" pitchFamily="49" charset="0"/>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fade">
                                      <p:cBhvr>
                                        <p:cTn id="14" dur="1000"/>
                                        <p:tgtEl>
                                          <p:spTgt spid="3">
                                            <p:txEl>
                                              <p:pRg st="6" end="6"/>
                                            </p:txEl>
                                          </p:spTgt>
                                        </p:tgtEl>
                                      </p:cBhvr>
                                    </p:animEffect>
                                    <p:anim calcmode="lin" valueType="num">
                                      <p:cBhvr>
                                        <p:cTn id="1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fade">
                                      <p:cBhvr>
                                        <p:cTn id="21" dur="1000"/>
                                        <p:tgtEl>
                                          <p:spTgt spid="3">
                                            <p:txEl>
                                              <p:pRg st="8" end="8"/>
                                            </p:txEl>
                                          </p:spTgt>
                                        </p:tgtEl>
                                      </p:cBhvr>
                                    </p:animEffect>
                                    <p:anim calcmode="lin" valueType="num">
                                      <p:cBhvr>
                                        <p:cTn id="2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20562"/>
            <a:ext cx="12062298" cy="6296970"/>
          </a:xfrm>
        </p:spPr>
        <p:txBody>
          <a:bodyPr>
            <a:normAutofit fontScale="92500" lnSpcReduction="20000"/>
          </a:bodyPr>
          <a:lstStyle/>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重点句子翻译</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．斯是陋室，惟吾德馨</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这是简陋的屋舍</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只因我</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住屋的人</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的品德好</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就不感到简陋了</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．苔痕上阶绿，草色入帘青。</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苔痕长到阶上</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使台阶都绿了；草色映入竹帘</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使室内染上了青色。</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．谈笑有鸿儒，往来无白丁。</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谈笑、来往的都是博学的人</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没有无功名的人。</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．可以调素琴，阅金经。</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在这里</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可以弹奏不加装饰的琴</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浏览</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珍贵的</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佛经。</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．无丝竹之乱耳，无案牍之劳形。</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没有世俗的乐曲扰乱心境</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没有官府公文劳神伤身。</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．南阳诸葛庐，西蜀子云亭。</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诸葛亮隐居南阳住的草庐</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扬子云在西蜀的屋舍。</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7</a:t>
            </a:r>
            <a:r>
              <a:rPr lang="zh-CN" altLang="zh-CN" b="1" kern="100" dirty="0">
                <a:solidFill>
                  <a:srgbClr val="0000FF"/>
                </a:solidFill>
                <a:latin typeface="Times New Roman" panose="02020603050405020304" pitchFamily="18" charset="0"/>
                <a:cs typeface="Times New Roman" panose="02020603050405020304" pitchFamily="18" charset="0"/>
              </a:rPr>
              <a:t>．孔子云：何陋之有？</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孔子说：</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有什么简陋的呢？</a:t>
            </a:r>
            <a:r>
              <a:rPr lang="en-US" altLang="zh-CN" b="1" u="sng" kern="100" dirty="0">
                <a:latin typeface="宋体" panose="02010600030101010101" pitchFamily="2"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1000"/>
                                        <p:tgtEl>
                                          <p:spTgt spid="3">
                                            <p:txEl>
                                              <p:pRg st="10" end="10"/>
                                            </p:txEl>
                                          </p:spTgt>
                                        </p:tgtEl>
                                      </p:cBhvr>
                                    </p:animEffect>
                                    <p:anim calcmode="lin" valueType="num">
                                      <p:cBhvr>
                                        <p:cTn id="3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1000"/>
                                        <p:tgtEl>
                                          <p:spTgt spid="3">
                                            <p:txEl>
                                              <p:pRg st="12" end="12"/>
                                            </p:txEl>
                                          </p:spTgt>
                                        </p:tgtEl>
                                      </p:cBhvr>
                                    </p:animEffect>
                                    <p:anim calcmode="lin" valueType="num">
                                      <p:cBhvr>
                                        <p:cTn id="43"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Effect transition="in" filter="fade">
                                      <p:cBhvr>
                                        <p:cTn id="49" dur="1000"/>
                                        <p:tgtEl>
                                          <p:spTgt spid="3">
                                            <p:txEl>
                                              <p:pRg st="14" end="14"/>
                                            </p:txEl>
                                          </p:spTgt>
                                        </p:tgtEl>
                                      </p:cBhvr>
                                    </p:animEffect>
                                    <p:anim calcmode="lin" valueType="num">
                                      <p:cBhvr>
                                        <p:cTn id="50"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8080" y="123284"/>
            <a:ext cx="12063919" cy="6627712"/>
          </a:xfrm>
        </p:spPr>
        <p:txBody>
          <a:bodyPr>
            <a:normAutofit fontScale="92500" lnSpcReduction="10000"/>
          </a:bodyPr>
          <a:lstStyle/>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课文分析</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．通过对陋室的描写，表达了室主人怎样的节操和情趣？</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表达了室主人高洁傲岸的节操和安贫乐道的情趣。</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．本文是古代散文中的名篇，以其立意鲜明，格调高雅，构思巧妙，意境隽永，韵味深长，文句精美而脍炙人口，久为传诵。那么本文的主题应如何概括呢？</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本文通过对陋室情景的描绘</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极力形容陋室不陋</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表达高洁傲岸的节操和安贫乐道的情趣。</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．文章前四句用了怎样的写作手法？这样写的目的何在？</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类比的写作手法。</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引出</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斯是陋室</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而立意于</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惟吾德馨</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表明</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陋室</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也具有</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名</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与</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灵</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的性质</a:t>
            </a:r>
            <a:r>
              <a:rPr lang="zh-CN" altLang="zh-CN" b="1" u="sng"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．文章对陋室从哪几方面进行描写？这几方面突出陋室怎样的特征？</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景色之雅：苔痕上阶绿</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草色入帘青。</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交往之雅：谈笑有鸿儒</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往来无白丁。</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情趣之雅：可以调素琴</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阅金经。</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陋室特征：雅。</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1000"/>
                                        <p:tgtEl>
                                          <p:spTgt spid="3">
                                            <p:txEl>
                                              <p:pRg st="4" end="4"/>
                                            </p:txEl>
                                          </p:spTgt>
                                        </p:tgtEl>
                                      </p:cBhvr>
                                    </p:animEffect>
                                    <p:anim calcmode="lin" valueType="num">
                                      <p:cBhvr>
                                        <p:cTn id="1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fade">
                                      <p:cBhvr>
                                        <p:cTn id="20" dur="1000"/>
                                        <p:tgtEl>
                                          <p:spTgt spid="3">
                                            <p:txEl>
                                              <p:pRg st="6" end="6"/>
                                            </p:txEl>
                                          </p:spTgt>
                                        </p:tgtEl>
                                      </p:cBhvr>
                                    </p:animEffect>
                                    <p:anim calcmode="lin" valueType="num">
                                      <p:cBhvr>
                                        <p:cTn id="2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1000"/>
                                        <p:tgtEl>
                                          <p:spTgt spid="3">
                                            <p:txEl>
                                              <p:pRg st="8" end="8"/>
                                            </p:txEl>
                                          </p:spTgt>
                                        </p:tgtEl>
                                      </p:cBhvr>
                                    </p:animEffect>
                                    <p:anim calcmode="lin" valueType="num">
                                      <p:cBhvr>
                                        <p:cTn id="2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1000"/>
                                        <p:tgtEl>
                                          <p:spTgt spid="3">
                                            <p:txEl>
                                              <p:pRg st="9" end="9"/>
                                            </p:txEl>
                                          </p:spTgt>
                                        </p:tgtEl>
                                      </p:cBhvr>
                                    </p:animEffect>
                                    <p:anim calcmode="lin" valueType="num">
                                      <p:cBhvr>
                                        <p:cTn id="3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9" end="9"/>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1000"/>
                                        <p:tgtEl>
                                          <p:spTgt spid="3">
                                            <p:txEl>
                                              <p:pRg st="10" end="10"/>
                                            </p:txEl>
                                          </p:spTgt>
                                        </p:tgtEl>
                                      </p:cBhvr>
                                    </p:animEffect>
                                    <p:anim calcmode="lin" valueType="num">
                                      <p:cBhvr>
                                        <p:cTn id="3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fade">
                                      <p:cBhvr>
                                        <p:cTn id="42" dur="1000"/>
                                        <p:tgtEl>
                                          <p:spTgt spid="3">
                                            <p:txEl>
                                              <p:pRg st="11" end="11"/>
                                            </p:txEl>
                                          </p:spTgt>
                                        </p:tgtEl>
                                      </p:cBhvr>
                                    </p:animEffect>
                                    <p:anim calcmode="lin" valueType="num">
                                      <p:cBhvr>
                                        <p:cTn id="4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85280" y="317838"/>
            <a:ext cx="11477017" cy="6433158"/>
          </a:xfrm>
        </p:spPr>
        <p:txBody>
          <a:bodyPr>
            <a:normAutofit fontScale="92500" lnSpcReduction="10000"/>
          </a:bodyPr>
          <a:lstStyle/>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无丝竹之乱耳，无案牍之劳形</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用了怎样的手法来写室中事？写出了室主人怎样的情感？</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反面虚写。</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写出室主人不受世俗羁绊之情。</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南阳诸葛庐，西蜀子云亭</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一句运用了怎样的写作手法？为什么要这样写？</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运用类比的写作手法。</a:t>
            </a:r>
            <a:r>
              <a:rPr lang="en-US" altLang="zh-CN" b="1" kern="100" dirty="0">
                <a:latin typeface="Times New Roman" panose="02020603050405020304" pitchFamily="18" charset="0"/>
                <a:ea typeface="楷体_GB2312"/>
                <a:cs typeface="Courier New" panose="02070309020205020404" pitchFamily="49" charset="0"/>
              </a:rPr>
              <a:t>__</a:t>
            </a:r>
            <a:r>
              <a:rPr lang="zh-CN" altLang="zh-CN" b="1" u="sng" kern="100" dirty="0">
                <a:latin typeface="Times New Roman" panose="02020603050405020304" pitchFamily="18" charset="0"/>
                <a:ea typeface="楷体_GB2312"/>
                <a:cs typeface="Times New Roman" panose="02020603050405020304" pitchFamily="18" charset="0"/>
              </a:rPr>
              <a:t>用古名贤之室类比自己的</a:t>
            </a:r>
            <a:r>
              <a:rPr lang="zh-CN"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陋室</a:t>
            </a:r>
            <a:r>
              <a:rPr lang="zh-CN"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，表明作者以古名贤自况，表明自己也有古名贤的志趣和抱负</a:t>
            </a:r>
            <a:r>
              <a:rPr lang="zh-CN" altLang="zh-CN" b="1" u="sng" kern="100" dirty="0" smtClean="0">
                <a:latin typeface="宋体" panose="02010600030101010101" pitchFamily="2" charset="-122"/>
                <a:ea typeface="楷体_GB2312"/>
                <a:cs typeface="楷体_GB2312"/>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7</a:t>
            </a:r>
            <a:r>
              <a:rPr lang="zh-CN" altLang="zh-CN" b="1" kern="100" dirty="0">
                <a:solidFill>
                  <a:srgbClr val="0000FF"/>
                </a:solidFill>
                <a:latin typeface="Times New Roman" panose="02020603050405020304" pitchFamily="18" charset="0"/>
                <a:cs typeface="Times New Roman" panose="02020603050405020304" pitchFamily="18" charset="0"/>
              </a:rPr>
              <a:t>．文章以孔子的话结尾，用意何在？</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这是全文的画龙点睛之笔</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引用孔子的话论证</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有德者居之</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则陋室不陋</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突出了</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惟吾德馨</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这一主题。</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8</a:t>
            </a:r>
            <a:r>
              <a:rPr lang="zh-CN" altLang="zh-CN" b="1" kern="100" dirty="0">
                <a:solidFill>
                  <a:srgbClr val="0000FF"/>
                </a:solidFill>
                <a:latin typeface="Times New Roman" panose="02020603050405020304" pitchFamily="18" charset="0"/>
                <a:cs typeface="Times New Roman" panose="02020603050405020304" pitchFamily="18" charset="0"/>
              </a:rPr>
              <a:t>．刘禹锡自比诸葛亮和扬雄，他们之间的共同点是什么？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都具有安贫乐道、淡泊名利的君子之风</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高雅脱俗而才华横溢。</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9</a:t>
            </a:r>
            <a:r>
              <a:rPr lang="zh-CN" altLang="zh-CN" b="1" kern="100" dirty="0">
                <a:solidFill>
                  <a:srgbClr val="0000FF"/>
                </a:solidFill>
                <a:latin typeface="Times New Roman" panose="02020603050405020304" pitchFamily="18" charset="0"/>
                <a:cs typeface="Times New Roman" panose="02020603050405020304" pitchFamily="18" charset="0"/>
              </a:rPr>
              <a:t>．历史上或现实生活中有哪些陋室不陋的例子？请举例。</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床头屋漏、雨脚如麻的杜甫草堂。净洁无尘</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以木板、方砖做书架的钱钟书的书斋。</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1000"/>
                                        <p:tgtEl>
                                          <p:spTgt spid="3">
                                            <p:txEl>
                                              <p:pRg st="9" end="9"/>
                                            </p:txEl>
                                          </p:spTgt>
                                        </p:tgtEl>
                                      </p:cBhvr>
                                    </p:animEffect>
                                    <p:anim calcmode="lin" valueType="num">
                                      <p:cBhvr>
                                        <p:cTn id="3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442" y="103829"/>
            <a:ext cx="12112558" cy="6287243"/>
          </a:xfrm>
        </p:spPr>
        <p:txBody>
          <a:bodyPr>
            <a:normAutofit fontScale="77500" lnSpcReduction="20000"/>
          </a:bodyPr>
          <a:lstStyle/>
          <a:p>
            <a:pPr indent="304800" algn="ctr">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爱莲</a:t>
            </a:r>
            <a:r>
              <a:rPr lang="en-US" altLang="zh-CN" b="1" kern="100" dirty="0">
                <a:solidFill>
                  <a:srgbClr val="FF0000"/>
                </a:solidFill>
                <a:latin typeface="宋体" panose="02010600030101010101" pitchFamily="2" charset="-122"/>
                <a:ea typeface="黑体" panose="02010609060101010101" pitchFamily="49" charset="-122"/>
                <a:cs typeface="Times New Roman" panose="02020603050405020304" pitchFamily="18" charset="0"/>
              </a:rPr>
              <a:t>①</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说</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课文字词详解</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宋体" panose="02010600030101010101" pitchFamily="2" charset="-122"/>
                <a:ea typeface="楷体_GB2312"/>
                <a:cs typeface="Times New Roman" panose="02020603050405020304" pitchFamily="18" charset="0"/>
              </a:rPr>
              <a:t>①</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说：古代一种文体</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也称杂说。可以说明事理</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也可以发表议论或记叙事物</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都是为了阐明一个道理</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给人某种启示或给自己</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明志</a:t>
            </a:r>
            <a:r>
              <a:rPr lang="zh-CN" altLang="en-US" b="1" kern="100" dirty="0" smtClean="0">
                <a:solidFill>
                  <a:srgbClr val="0000FF"/>
                </a:solidFill>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水陆</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草木之花</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可爱</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者甚</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蕃</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fán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。晋陶渊明</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独爱菊。</a:t>
            </a:r>
            <a:r>
              <a:rPr lang="zh-CN"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自李唐来</a:t>
            </a:r>
            <a:r>
              <a:rPr lang="zh-CN" altLang="zh-CN" b="1" u="sng" kern="100" dirty="0">
                <a:solidFill>
                  <a:srgbClr val="0000FF"/>
                </a:solidFill>
                <a:latin typeface="宋体" panose="02010600030101010101" pitchFamily="2" charset="-122"/>
                <a:cs typeface="宋体" panose="02010600030101010101" pitchFamily="2" charset="-122"/>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草木：草本。</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可爱：值得喜欢。</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者：</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的花。</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蕃：多。</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独：只。</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自：从。</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世人</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甚爱牡丹。</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予</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独爱莲</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之出淤泥而不</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染</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濯</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zhuó</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清涟而不</a:t>
            </a:r>
            <a:r>
              <a:rPr lang="en-US"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妖</a:t>
            </a:r>
            <a:r>
              <a:rPr lang="zh-CN" altLang="zh-CN" b="1" u="sng" kern="100" dirty="0">
                <a:solidFill>
                  <a:srgbClr val="0000FF"/>
                </a:solidFill>
                <a:latin typeface="宋体" panose="02010600030101010101" pitchFamily="2" charset="-122"/>
                <a:cs typeface="宋体" panose="02010600030101010101" pitchFamily="2" charset="-122"/>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甚：特别</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十分。</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予：我。</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独：只。</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之：助词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主谓间取消句子的独立性。</a:t>
            </a:r>
            <a:r>
              <a:rPr lang="zh-CN"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染：沾染</a:t>
            </a:r>
            <a:r>
              <a:rPr lang="en-US" altLang="zh-CN" b="1" kern="100" dirty="0">
                <a:latin typeface="Times New Roman" panose="02020603050405020304" pitchFamily="18" charset="0"/>
                <a:ea typeface="楷体_GB2312"/>
                <a:cs typeface="Courier New" panose="02070309020205020404" pitchFamily="49" charset="0"/>
              </a:rPr>
              <a:t>(</a:t>
            </a:r>
            <a:r>
              <a:rPr lang="zh-CN" altLang="zh-CN" b="1" kern="100" dirty="0">
                <a:latin typeface="Times New Roman" panose="02020603050405020304" pitchFamily="18" charset="0"/>
                <a:ea typeface="楷体_GB2312"/>
                <a:cs typeface="Times New Roman" panose="02020603050405020304" pitchFamily="18" charset="0"/>
              </a:rPr>
              <a:t>污秽</a:t>
            </a:r>
            <a:r>
              <a:rPr lang="en-US" altLang="zh-CN" b="1" kern="100" dirty="0">
                <a:latin typeface="Times New Roman" panose="02020603050405020304" pitchFamily="18" charset="0"/>
                <a:ea typeface="楷体_GB2312"/>
                <a:cs typeface="Courier New" panose="02070309020205020404" pitchFamily="49" charset="0"/>
              </a:rPr>
              <a:t>)</a:t>
            </a:r>
            <a:r>
              <a:rPr lang="zh-CN" altLang="zh-CN" b="1" kern="100" dirty="0">
                <a:latin typeface="Times New Roman" panose="02020603050405020304" pitchFamily="18" charset="0"/>
                <a:ea typeface="楷体_GB2312"/>
                <a:cs typeface="Times New Roman" panose="02020603050405020304" pitchFamily="18" charset="0"/>
              </a:rPr>
              <a:t>。</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濯：洗。</a:t>
            </a:r>
            <a:r>
              <a:rPr lang="en-US"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清涟：清波。</a:t>
            </a:r>
            <a:r>
              <a:rPr lang="en-US" altLang="zh-CN" b="1" kern="100" dirty="0">
                <a:latin typeface="宋体" panose="02010600030101010101" pitchFamily="2" charset="-122"/>
                <a:ea typeface="楷体_GB2312"/>
                <a:cs typeface="Times New Roman" panose="02020603050405020304" pitchFamily="18" charset="0"/>
              </a:rPr>
              <a:t>⑧</a:t>
            </a:r>
            <a:r>
              <a:rPr lang="zh-CN" altLang="zh-CN" b="1" kern="100" dirty="0">
                <a:latin typeface="Times New Roman" panose="02020603050405020304" pitchFamily="18" charset="0"/>
                <a:ea typeface="楷体_GB2312"/>
                <a:cs typeface="Times New Roman" panose="02020603050405020304" pitchFamily="18" charset="0"/>
              </a:rPr>
              <a:t>妖：过分</a:t>
            </a:r>
            <a:r>
              <a:rPr lang="zh-CN" altLang="zh-CN" b="1" kern="100" dirty="0" smtClean="0">
                <a:latin typeface="Times New Roman" panose="02020603050405020304" pitchFamily="18" charset="0"/>
                <a:ea typeface="楷体_GB2312"/>
                <a:cs typeface="Times New Roman" panose="02020603050405020304" pitchFamily="18" charset="0"/>
              </a:rPr>
              <a:t>艳丽</a:t>
            </a:r>
            <a:r>
              <a:rPr lang="zh-CN" altLang="en-US" b="1"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中</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通外</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直</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不</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蔓</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màn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不</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枝</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香</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远</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益清</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亭亭净</a:t>
            </a:r>
            <a:r>
              <a:rPr lang="en-US"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植</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可远观而不可</a:t>
            </a:r>
            <a:r>
              <a:rPr lang="en-US" altLang="zh-CN" b="1" u="sng" kern="100" dirty="0">
                <a:solidFill>
                  <a:srgbClr val="0000FF"/>
                </a:solidFill>
                <a:latin typeface="宋体" panose="02010600030101010101" pitchFamily="2" charset="-122"/>
                <a:cs typeface="Times New Roman" panose="02020603050405020304" pitchFamily="18" charset="0"/>
              </a:rPr>
              <a:t>⑨</a:t>
            </a:r>
            <a:r>
              <a:rPr lang="zh-CN" altLang="zh-CN" b="1" u="sng" kern="100" dirty="0">
                <a:solidFill>
                  <a:srgbClr val="0000FF"/>
                </a:solidFill>
                <a:latin typeface="Times New Roman" panose="02020603050405020304" pitchFamily="18" charset="0"/>
                <a:cs typeface="Times New Roman" panose="02020603050405020304" pitchFamily="18" charset="0"/>
              </a:rPr>
              <a:t>亵玩焉。</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通：贯通</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通透。</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直：挺立。</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蔓：生藤蔓。</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枝：生枝茎。</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远：远播</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远远地传送出去。</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益：更加。</a:t>
            </a:r>
            <a:r>
              <a:rPr lang="en-US"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亭亭：耸立的样子。</a:t>
            </a:r>
            <a:r>
              <a:rPr lang="en-US" altLang="zh-CN" b="1" kern="100" dirty="0">
                <a:latin typeface="宋体" panose="02010600030101010101" pitchFamily="2" charset="-122"/>
                <a:ea typeface="楷体_GB2312"/>
                <a:cs typeface="Times New Roman" panose="02020603050405020304" pitchFamily="18" charset="0"/>
              </a:rPr>
              <a:t>⑧</a:t>
            </a:r>
            <a:r>
              <a:rPr lang="zh-CN" altLang="zh-CN" b="1" kern="100" dirty="0">
                <a:latin typeface="Times New Roman" panose="02020603050405020304" pitchFamily="18" charset="0"/>
                <a:ea typeface="楷体_GB2312"/>
                <a:cs typeface="Times New Roman" panose="02020603050405020304" pitchFamily="18" charset="0"/>
              </a:rPr>
              <a:t>植：竖立。</a:t>
            </a:r>
            <a:r>
              <a:rPr lang="en-US" altLang="zh-CN" b="1" kern="100" dirty="0">
                <a:latin typeface="宋体" panose="02010600030101010101" pitchFamily="2" charset="-122"/>
                <a:ea typeface="楷体_GB2312"/>
                <a:cs typeface="Times New Roman" panose="02020603050405020304" pitchFamily="18" charset="0"/>
              </a:rPr>
              <a:t>⑨</a:t>
            </a:r>
            <a:r>
              <a:rPr lang="zh-CN" altLang="zh-CN" b="1" kern="100" dirty="0">
                <a:latin typeface="Times New Roman" panose="02020603050405020304" pitchFamily="18" charset="0"/>
                <a:ea typeface="楷体_GB2312"/>
                <a:cs typeface="Times New Roman" panose="02020603050405020304" pitchFamily="18" charset="0"/>
              </a:rPr>
              <a:t>亵玩：靠近玩弄。亵</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亲近而不庄重</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予</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谓菊</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花之</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隐逸</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yì</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者也；牡丹</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花之富贵者也；莲</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花之</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君子者也。</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谓：认为。</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隐逸者：指隐居避世的人。</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君子：指品德高尚的人。</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噫！菊之爱</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陶后</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鲜</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xiǎn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有</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闻。莲之爱</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同予者何人？牡丹之爱</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宜乎</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众矣。</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噫：叹词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表示感慨。</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鲜：少。</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闻：传闻。</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同：和</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一样。</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宜：应当。</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众：很多。</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anim calcmode="lin" valueType="num">
                                      <p:cBhvr>
                                        <p:cTn id="2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fade">
                                      <p:cBhvr>
                                        <p:cTn id="26" dur="1000"/>
                                        <p:tgtEl>
                                          <p:spTgt spid="3">
                                            <p:txEl>
                                              <p:pRg st="8" end="8"/>
                                            </p:txEl>
                                          </p:spTgt>
                                        </p:tgtEl>
                                      </p:cBhvr>
                                    </p:animEffect>
                                    <p:anim calcmode="lin" valueType="num">
                                      <p:cBhvr>
                                        <p:cTn id="2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fade">
                                      <p:cBhvr>
                                        <p:cTn id="33" dur="1000"/>
                                        <p:tgtEl>
                                          <p:spTgt spid="3">
                                            <p:txEl>
                                              <p:pRg st="10" end="10"/>
                                            </p:txEl>
                                          </p:spTgt>
                                        </p:tgtEl>
                                      </p:cBhvr>
                                    </p:animEffect>
                                    <p:anim calcmode="lin" valueType="num">
                                      <p:cBhvr>
                                        <p:cTn id="3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12" end="12"/>
                                            </p:txEl>
                                          </p:spTgt>
                                        </p:tgtEl>
                                        <p:attrNameLst>
                                          <p:attrName>style.visibility</p:attrName>
                                        </p:attrNameLst>
                                      </p:cBhvr>
                                      <p:to>
                                        <p:strVal val="visible"/>
                                      </p:to>
                                    </p:set>
                                    <p:animEffect transition="in" filter="fade">
                                      <p:cBhvr>
                                        <p:cTn id="40" dur="1000"/>
                                        <p:tgtEl>
                                          <p:spTgt spid="3">
                                            <p:txEl>
                                              <p:pRg st="12" end="12"/>
                                            </p:txEl>
                                          </p:spTgt>
                                        </p:tgtEl>
                                      </p:cBhvr>
                                    </p:animEffect>
                                    <p:anim calcmode="lin" valueType="num">
                                      <p:cBhvr>
                                        <p:cTn id="41"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442" y="113557"/>
            <a:ext cx="12112558" cy="6501252"/>
          </a:xfrm>
        </p:spPr>
        <p:txBody>
          <a:bodyPr>
            <a:normAutofit lnSpcReduction="10000"/>
          </a:bodyPr>
          <a:lstStyle/>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重点句子翻译</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．予独爱莲之出淤泥而不染，濯清涟而不妖。</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我唯独喜爱莲花</a:t>
            </a:r>
            <a:r>
              <a:rPr lang="zh-CN" altLang="zh-CN" b="1" u="sng" kern="100" dirty="0">
                <a:latin typeface="宋体" panose="02010600030101010101" pitchFamily="2" charset="-122"/>
                <a:ea typeface="楷体_GB2312"/>
                <a:cs typeface="楷体_GB2312"/>
              </a:rPr>
              <a:t>，</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它</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从积存的污泥里长出来却不沾染</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污秽</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经过清水洗涤但不显得妖艳。</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．中通外直，不蔓不枝，香远益清，亭亭净植。</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它的茎</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内空外直；不横生藤蔓</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不旁生枝茎；香气传得越远就越清幽；洁净地挺立</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在那里</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．可远观而不可亵玩焉</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可以在远处观赏</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却不能靠近玩弄</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它</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．予谓菊，花之隐逸者也；牡丹，花之富贵者也；莲，花之君子者也。</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我认为</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菊是花中的隐士；牡丹是花中的富贵者；莲是花中的君子。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．噫！菊之爱，陶后鲜有闻。莲之爱，同予者何人？牡丹之爱，宜乎众矣。</a:t>
            </a:r>
            <a:endParaRPr lang="zh-CN" altLang="zh-CN" sz="2000" b="1" kern="100" dirty="0">
              <a:solidFill>
                <a:srgbClr val="0000FF"/>
              </a:solidFill>
              <a:latin typeface="宋体" panose="02010600030101010101" pitchFamily="2" charset="-122"/>
              <a:cs typeface="Courier New" panose="02070309020205020404" pitchFamily="49" charset="0"/>
            </a:endParaRPr>
          </a:p>
          <a:p>
            <a:r>
              <a:rPr lang="zh-CN" altLang="zh-CN" b="1" u="sng" dirty="0">
                <a:latin typeface="Times New Roman" panose="02020603050405020304" pitchFamily="18" charset="0"/>
                <a:ea typeface="楷体_GB2312"/>
                <a:cs typeface="Times New Roman" panose="02020603050405020304" pitchFamily="18" charset="0"/>
              </a:rPr>
              <a:t>唉！对于菊花的喜爱</a:t>
            </a:r>
            <a:r>
              <a:rPr lang="zh-CN" altLang="zh-CN" b="1" u="sng" dirty="0">
                <a:ea typeface="楷体_GB2312"/>
                <a:cs typeface="楷体_GB2312"/>
              </a:rPr>
              <a:t>，</a:t>
            </a:r>
            <a:r>
              <a:rPr lang="zh-CN" altLang="zh-CN" b="1" u="sng" dirty="0">
                <a:latin typeface="Times New Roman" panose="02020603050405020304" pitchFamily="18" charset="0"/>
                <a:ea typeface="楷体_GB2312"/>
                <a:cs typeface="Times New Roman" panose="02020603050405020304" pitchFamily="18" charset="0"/>
              </a:rPr>
              <a:t>陶渊明之后就很少有传闻了。对于莲花的喜爱</a:t>
            </a:r>
            <a:r>
              <a:rPr lang="zh-CN" altLang="zh-CN" b="1" u="sng" dirty="0">
                <a:ea typeface="楷体_GB2312"/>
                <a:cs typeface="楷体_GB2312"/>
              </a:rPr>
              <a:t>，</a:t>
            </a:r>
            <a:r>
              <a:rPr lang="zh-CN" altLang="zh-CN" b="1" u="sng" dirty="0">
                <a:latin typeface="Times New Roman" panose="02020603050405020304" pitchFamily="18" charset="0"/>
                <a:ea typeface="楷体_GB2312"/>
                <a:cs typeface="Times New Roman" panose="02020603050405020304" pitchFamily="18" charset="0"/>
              </a:rPr>
              <a:t>像我一样的还有什么人呢？对于牡丹的喜爱</a:t>
            </a:r>
            <a:r>
              <a:rPr lang="zh-CN" altLang="zh-CN" b="1" u="sng" dirty="0">
                <a:ea typeface="楷体_GB2312"/>
                <a:cs typeface="楷体_GB2312"/>
              </a:rPr>
              <a:t>，</a:t>
            </a:r>
            <a:r>
              <a:rPr lang="zh-CN" altLang="zh-CN" b="1" u="sng" dirty="0">
                <a:latin typeface="Times New Roman" panose="02020603050405020304" pitchFamily="18" charset="0"/>
                <a:ea typeface="楷体_GB2312"/>
                <a:cs typeface="Times New Roman" panose="02020603050405020304" pitchFamily="18" charset="0"/>
              </a:rPr>
              <a:t>人应当很多了。</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1000"/>
                                        <p:tgtEl>
                                          <p:spTgt spid="3">
                                            <p:txEl>
                                              <p:pRg st="10" end="10"/>
                                            </p:txEl>
                                          </p:spTgt>
                                        </p:tgtEl>
                                      </p:cBhvr>
                                    </p:animEffect>
                                    <p:anim calcmode="lin" valueType="num">
                                      <p:cBhvr>
                                        <p:cTn id="3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009" y="0"/>
            <a:ext cx="11353800" cy="6176963"/>
          </a:xfrm>
        </p:spPr>
        <p:txBody>
          <a:bodyPr>
            <a:normAutofit/>
          </a:bodyPr>
          <a:lstStyle/>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课文分析</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．归纳主题。</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通过对莲花的爱慕和赞颂</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表现作者</a:t>
            </a:r>
            <a:r>
              <a:rPr lang="zh-CN" altLang="zh-CN" b="1" kern="100" dirty="0">
                <a:latin typeface="Times New Roman" panose="02020603050405020304" pitchFamily="18" charset="0"/>
                <a:ea typeface="楷体_GB2312"/>
                <a:cs typeface="Times New Roman" panose="02020603050405020304" pitchFamily="18" charset="0"/>
              </a:rPr>
              <a:t>对美好理想的</a:t>
            </a:r>
            <a:r>
              <a:rPr lang="zh-CN" altLang="zh-CN" b="1" u="sng" kern="100" dirty="0">
                <a:latin typeface="Times New Roman" panose="02020603050405020304" pitchFamily="18" charset="0"/>
                <a:ea typeface="楷体_GB2312"/>
                <a:cs typeface="Times New Roman" panose="02020603050405020304" pitchFamily="18" charset="0"/>
              </a:rPr>
              <a:t>向往</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对高尚情操的追求</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对正直人格的仰慕；同时</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通过对牡丹的厌恶和鄙弃</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表现出对趋附权贵、苟随时俗及其风尚的不满。</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．莲之爱</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君子形象</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(1)</a:t>
            </a:r>
            <a:r>
              <a:rPr lang="zh-CN" altLang="zh-CN" b="1" kern="100" dirty="0">
                <a:latin typeface="Times New Roman" panose="02020603050405020304" pitchFamily="18" charset="0"/>
                <a:ea typeface="楷体_GB2312"/>
                <a:cs typeface="Times New Roman" panose="02020603050405020304" pitchFamily="18" charset="0"/>
              </a:rPr>
              <a:t>生长环境：</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出淤泥而不染</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濯清涟而不妖</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前句象征君子身处污浊环境而不同流合污、不随俗浮沉的品质；后句象征君子庄重、质朴</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不哗众取宠</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不炫耀自己。</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ea typeface="楷体_GB2312"/>
                <a:cs typeface="Courier New" panose="02070309020205020404" pitchFamily="49" charset="0"/>
              </a:rPr>
              <a:t>(2)</a:t>
            </a:r>
            <a:r>
              <a:rPr lang="zh-CN" altLang="zh-CN" b="1" kern="100" dirty="0">
                <a:latin typeface="Times New Roman" panose="02020603050405020304" pitchFamily="18" charset="0"/>
                <a:ea typeface="楷体_GB2312"/>
                <a:cs typeface="Times New Roman" panose="02020603050405020304" pitchFamily="18" charset="0"/>
              </a:rPr>
              <a:t>体态香气：</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中通外直</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不蔓不枝</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是体态</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象征君子通达正直、豁达大度、行为端正；</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香远益清</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是香气</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志洁行廉</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美名远扬</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u="sng" kern="100" dirty="0">
                <a:latin typeface="Times New Roman" panose="02020603050405020304" pitchFamily="18" charset="0"/>
                <a:ea typeface="楷体_GB2312"/>
                <a:cs typeface="Courier New" panose="02070309020205020404" pitchFamily="49" charset="0"/>
              </a:rPr>
              <a:t>(3)</a:t>
            </a:r>
            <a:r>
              <a:rPr lang="zh-CN" altLang="zh-CN" b="1" u="sng" kern="100" dirty="0">
                <a:latin typeface="Times New Roman" panose="02020603050405020304" pitchFamily="18" charset="0"/>
                <a:ea typeface="楷体_GB2312"/>
                <a:cs typeface="Times New Roman" panose="02020603050405020304" pitchFamily="18" charset="0"/>
              </a:rPr>
              <a:t>气质风度：</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亭亭净植</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可远观而不可亵玩焉</a:t>
            </a:r>
            <a:r>
              <a:rPr lang="en-US" altLang="zh-CN" b="1" u="sng" kern="100" dirty="0">
                <a:latin typeface="宋体" panose="02010600030101010101" pitchFamily="2" charset="-122"/>
                <a:cs typeface="Times New Roman" panose="02020603050405020304" pitchFamily="18" charset="0"/>
              </a:rPr>
              <a:t>”</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象征君子美好的资质</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仪态庄重</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令人敬重。</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
            <a:ext cx="12192000" cy="6702357"/>
          </a:xfrm>
        </p:spPr>
        <p:txBody>
          <a:bodyPr>
            <a:normAutofit fontScale="92500" lnSpcReduction="10000"/>
          </a:bodyPr>
          <a:lstStyle/>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．下面这段话蕴含了君子的哪些品质？</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cs typeface="Times New Roman" panose="02020603050405020304" pitchFamily="18" charset="0"/>
              </a:rPr>
              <a:t>出淤泥而不染，濯清涟而不妖，中通外直，不蔓不枝，香远益清，亭亭净植，可远观而不可亵玩焉。</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既不与恶浊的世风同流合污</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也不孤高自许；通达事理</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行为方正</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美名远扬；志洁行廉</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仪态端庄</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令人敬重而不敢轻侮</a:t>
            </a:r>
            <a:r>
              <a:rPr lang="zh-CN" altLang="zh-CN" b="1" u="sng"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．作者借花喻人，抒情言志。那么他把菊花比作什么？把牡丹比作什么？把莲又比作什么呢？</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菊是隐逸者</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逃避现实。菊花不在春天与百花争艳</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而在群葩凋落的秋季独吐幽芳</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就像那些不肯与世俗同流合污而离群索居、隐遁山林的逸民</a:t>
            </a:r>
            <a:r>
              <a:rPr lang="zh-CN" altLang="zh-CN" b="1" kern="100" dirty="0" smtClean="0">
                <a:latin typeface="Times New Roman" panose="02020603050405020304" pitchFamily="18" charset="0"/>
                <a:ea typeface="楷体_GB2312"/>
                <a:cs typeface="Times New Roman" panose="02020603050405020304" pitchFamily="18" charset="0"/>
              </a:rPr>
              <a:t>高士</a:t>
            </a:r>
            <a:r>
              <a:rPr lang="zh-CN" altLang="en-US" b="1" kern="100" dirty="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牡丹是富贵者</a:t>
            </a:r>
            <a:r>
              <a:rPr lang="zh-CN" altLang="zh-CN" b="1" kern="100" dirty="0">
                <a:latin typeface="宋体" panose="02010600030101010101" pitchFamily="2" charset="-122"/>
                <a:ea typeface="楷体_GB2312"/>
                <a:cs typeface="楷体_GB2312"/>
              </a:rPr>
              <a:t>，贪图享乐。它雍容华贵，绚丽多姿，就像达官显贵和攀附富贵的庸碌之辈。</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宋体" panose="02010600030101010101" pitchFamily="2" charset="-122"/>
                <a:ea typeface="楷体_GB2312"/>
                <a:cs typeface="楷体_GB2312"/>
              </a:rPr>
              <a:t>莲是君子，高洁典雅。它不染尘俗，就像胸怀磊落，行为正直，德名远播的君子。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．本文以</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爱</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为脉络，写出了对莲花的喜爱，为何还要写菊花和牡丹？</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写菊、写牡丹是为了衬莲</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写菊为旁衬</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写牡丹为反衬</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在映衬中突出了莲花的形象和品格</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同时又针砭了时俗</a:t>
            </a:r>
            <a:r>
              <a:rPr lang="zh-CN" altLang="zh-CN" b="1" u="sng"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algn="just">
              <a:spcAft>
                <a:spcPts val="0"/>
              </a:spcAft>
            </a:pPr>
            <a:r>
              <a:rPr lang="en-US" altLang="zh-CN" b="1" kern="100" dirty="0">
                <a:latin typeface="Times New Roman" panose="02020603050405020304" pitchFamily="18" charset="0"/>
                <a:cs typeface="Courier New" panose="02070309020205020404" pitchFamily="49" charset="0"/>
              </a:rPr>
              <a:t> </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anim calcmode="lin" valueType="num">
                                      <p:cBhvr>
                                        <p:cTn id="3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1000"/>
                                        <p:tgtEl>
                                          <p:spTgt spid="3">
                                            <p:txEl>
                                              <p:pRg st="8" end="8"/>
                                            </p:txEl>
                                          </p:spTgt>
                                        </p:tgtEl>
                                      </p:cBhvr>
                                    </p:animEffect>
                                    <p:anim calcmode="lin" valueType="num">
                                      <p:cBhvr>
                                        <p:cTn id="3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69198"/>
            <a:ext cx="12072026" cy="6588801"/>
          </a:xfrm>
        </p:spPr>
        <p:txBody>
          <a:bodyPr/>
          <a:lstStyle/>
          <a:p>
            <a:pPr algn="just">
              <a:spcAft>
                <a:spcPts val="0"/>
              </a:spcAft>
            </a:pPr>
            <a:r>
              <a:rPr lang="en-US" altLang="zh-CN" kern="100" dirty="0" smtClean="0">
                <a:effectLst/>
                <a:latin typeface="Times New Roman" panose="02020603050405020304" pitchFamily="18" charset="0"/>
                <a:ea typeface="黑体" panose="02010609060101010101" pitchFamily="49" charset="-122"/>
                <a:cs typeface="Courier New" panose="02070309020205020404" pitchFamily="49" charset="0"/>
              </a:rPr>
              <a:t> </a:t>
            </a:r>
            <a:r>
              <a:rPr lang="zh-CN" altLang="zh-CN" sz="4000" b="1" kern="100"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二、单元字词汇总</a:t>
            </a:r>
            <a:endParaRPr lang="zh-CN" altLang="zh-CN" sz="4000" b="1" kern="100" dirty="0">
              <a:solidFill>
                <a:srgbClr val="FF0000"/>
              </a:solidFill>
              <a:latin typeface="宋体" panose="02010600030101010101" pitchFamily="2" charset="-122"/>
              <a:cs typeface="Courier New" panose="02070309020205020404" pitchFamily="49" charset="0"/>
            </a:endParaRPr>
          </a:p>
          <a:p>
            <a:pPr algn="just">
              <a:spcAft>
                <a:spcPts val="0"/>
              </a:spcAft>
            </a:pPr>
            <a:r>
              <a:rPr lang="en-US" altLang="zh-CN" kern="100" dirty="0" smtClean="0">
                <a:solidFill>
                  <a:srgbClr val="FF0000"/>
                </a:solidFill>
                <a:effectLst/>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solidFill>
                  <a:srgbClr val="FF0000"/>
                </a:solidFill>
                <a:latin typeface="Times New Roman" panose="02020603050405020304" pitchFamily="18" charset="0"/>
                <a:cs typeface="Times New Roman" panose="02020603050405020304" pitchFamily="18" charset="0"/>
              </a:rPr>
              <a:t>．</a:t>
            </a:r>
            <a:r>
              <a:rPr lang="zh-CN" altLang="zh-CN" kern="100"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邓稼先</a:t>
            </a:r>
            <a:endParaRPr lang="zh-CN" altLang="zh-CN" sz="2000" kern="100" dirty="0">
              <a:solidFill>
                <a:srgbClr val="FF0000"/>
              </a:solidFill>
              <a:latin typeface="宋体" panose="02010600030101010101" pitchFamily="2" charset="-122"/>
              <a:cs typeface="Courier New" panose="02070309020205020404" pitchFamily="49" charset="0"/>
            </a:endParaRPr>
          </a:p>
          <a:p>
            <a:pPr indent="129540" algn="just">
              <a:spcAft>
                <a:spcPts val="0"/>
              </a:spcAft>
            </a:pPr>
            <a:endParaRPr lang="en-US" altLang="zh-CN" b="1" kern="100" dirty="0" smtClean="0">
              <a:solidFill>
                <a:srgbClr val="0000FF"/>
              </a:solidFill>
              <a:latin typeface="Times New Roman" panose="02020603050405020304" pitchFamily="18" charset="0"/>
              <a:cs typeface="Times New Roman" panose="02020603050405020304" pitchFamily="18" charset="0"/>
            </a:endParaRPr>
          </a:p>
          <a:p>
            <a:pPr indent="129540" algn="just">
              <a:spcAft>
                <a:spcPts val="0"/>
              </a:spcAft>
            </a:pPr>
            <a:r>
              <a:rPr lang="zh-CN" altLang="zh-CN" b="1" kern="100" dirty="0" smtClean="0">
                <a:solidFill>
                  <a:srgbClr val="0000FF"/>
                </a:solidFill>
                <a:latin typeface="Times New Roman" panose="02020603050405020304" pitchFamily="18" charset="0"/>
                <a:cs typeface="Times New Roman" panose="02020603050405020304" pitchFamily="18" charset="0"/>
              </a:rPr>
              <a:t>至</a:t>
            </a:r>
            <a:r>
              <a:rPr lang="zh-CN" altLang="zh-CN" b="1" kern="100" dirty="0">
                <a:solidFill>
                  <a:srgbClr val="0000FF"/>
                </a:solidFill>
                <a:latin typeface="Times New Roman" panose="02020603050405020304" pitchFamily="18" charset="0"/>
                <a:cs typeface="Times New Roman" panose="02020603050405020304" pitchFamily="18" charset="0"/>
              </a:rPr>
              <a:t>死不懈</a:t>
            </a:r>
            <a:r>
              <a:rPr lang="en-US" altLang="zh-CN" b="1" kern="100" dirty="0" err="1">
                <a:solidFill>
                  <a:srgbClr val="0000FF"/>
                </a:solidFill>
                <a:latin typeface="Times New Roman" panose="02020603050405020304" pitchFamily="18" charset="0"/>
                <a:cs typeface="Courier New" panose="02070309020205020404" pitchFamily="49" charset="0"/>
              </a:rPr>
              <a:t>xiè</a:t>
            </a:r>
            <a:r>
              <a:rPr lang="zh-CN" altLang="zh-CN" b="1" kern="100" dirty="0">
                <a:solidFill>
                  <a:srgbClr val="0000FF"/>
                </a:solidFill>
                <a:latin typeface="Times New Roman" panose="02020603050405020304" pitchFamily="18" charset="0"/>
                <a:cs typeface="Times New Roman" panose="02020603050405020304" pitchFamily="18" charset="0"/>
              </a:rPr>
              <a:t>：懈，放松。</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蓬断草枯：形容环境恶劣。</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署</a:t>
            </a:r>
            <a:r>
              <a:rPr lang="en-US" altLang="zh-CN" b="1" kern="100" dirty="0" err="1">
                <a:solidFill>
                  <a:srgbClr val="0000FF"/>
                </a:solidFill>
                <a:latin typeface="Times New Roman" panose="02020603050405020304" pitchFamily="18" charset="0"/>
                <a:cs typeface="Courier New" panose="02070309020205020404" pitchFamily="49" charset="0"/>
              </a:rPr>
              <a:t>shǔ</a:t>
            </a:r>
            <a:r>
              <a:rPr lang="zh-CN" altLang="zh-CN" b="1" kern="100" dirty="0">
                <a:solidFill>
                  <a:srgbClr val="0000FF"/>
                </a:solidFill>
                <a:latin typeface="Times New Roman" panose="02020603050405020304" pitchFamily="18" charset="0"/>
                <a:cs typeface="Times New Roman" panose="02020603050405020304" pitchFamily="18" charset="0"/>
              </a:rPr>
              <a:t>名：在书信、文件或文稿上，签上自己的名字。</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选聘</a:t>
            </a:r>
            <a:r>
              <a:rPr lang="en-US" altLang="zh-CN" b="1" kern="100" dirty="0" err="1">
                <a:solidFill>
                  <a:srgbClr val="0000FF"/>
                </a:solidFill>
                <a:latin typeface="Times New Roman" panose="02020603050405020304" pitchFamily="18" charset="0"/>
                <a:cs typeface="Courier New" panose="02070309020205020404" pitchFamily="49" charset="0"/>
              </a:rPr>
              <a:t>pìn</a:t>
            </a:r>
            <a:r>
              <a:rPr lang="zh-CN" altLang="zh-CN" b="1" kern="100" dirty="0">
                <a:solidFill>
                  <a:srgbClr val="0000FF"/>
                </a:solidFill>
                <a:latin typeface="Times New Roman" panose="02020603050405020304" pitchFamily="18" charset="0"/>
                <a:cs typeface="Times New Roman" panose="02020603050405020304" pitchFamily="18" charset="0"/>
              </a:rPr>
              <a:t>：挑选聘用。</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锋芒毕露</a:t>
            </a:r>
            <a:r>
              <a:rPr lang="en-US" altLang="zh-CN" b="1" kern="100" dirty="0" err="1">
                <a:solidFill>
                  <a:srgbClr val="0000FF"/>
                </a:solidFill>
                <a:latin typeface="Times New Roman" panose="02020603050405020304" pitchFamily="18" charset="0"/>
                <a:cs typeface="Courier New" panose="02070309020205020404" pitchFamily="49" charset="0"/>
              </a:rPr>
              <a:t>lù</a:t>
            </a:r>
            <a:r>
              <a:rPr lang="zh-CN" altLang="zh-CN" b="1" kern="100" dirty="0">
                <a:solidFill>
                  <a:srgbClr val="0000FF"/>
                </a:solidFill>
                <a:latin typeface="Times New Roman" panose="02020603050405020304" pitchFamily="18" charset="0"/>
                <a:cs typeface="Times New Roman" panose="02020603050405020304" pitchFamily="18" charset="0"/>
              </a:rPr>
              <a:t>：比喻锐气和才干全都显露出来。多形容人气盛逞强。</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任人宰</a:t>
            </a:r>
            <a:r>
              <a:rPr lang="en-US" altLang="zh-CN" b="1" kern="100" dirty="0" err="1">
                <a:solidFill>
                  <a:srgbClr val="0000FF"/>
                </a:solidFill>
                <a:latin typeface="Times New Roman" panose="02020603050405020304" pitchFamily="18" charset="0"/>
                <a:cs typeface="Courier New" panose="02070309020205020404" pitchFamily="49" charset="0"/>
              </a:rPr>
              <a:t>zǎi</a:t>
            </a:r>
            <a:r>
              <a:rPr lang="zh-CN" altLang="zh-CN" b="1" kern="100" dirty="0">
                <a:solidFill>
                  <a:srgbClr val="0000FF"/>
                </a:solidFill>
                <a:latin typeface="Times New Roman" panose="02020603050405020304" pitchFamily="18" charset="0"/>
                <a:cs typeface="Times New Roman" panose="02020603050405020304" pitchFamily="18" charset="0"/>
              </a:rPr>
              <a:t>割：比喻任凭侵略、压迫、剥削。</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可歌可泣</a:t>
            </a:r>
            <a:r>
              <a:rPr lang="en-US" altLang="zh-CN" b="1" kern="100" dirty="0" err="1">
                <a:solidFill>
                  <a:srgbClr val="0000FF"/>
                </a:solidFill>
                <a:latin typeface="Times New Roman" panose="02020603050405020304" pitchFamily="18" charset="0"/>
                <a:cs typeface="Courier New" panose="02070309020205020404" pitchFamily="49" charset="0"/>
              </a:rPr>
              <a:t>qì</a:t>
            </a:r>
            <a:r>
              <a:rPr lang="zh-CN" altLang="zh-CN" b="1" kern="100" dirty="0">
                <a:solidFill>
                  <a:srgbClr val="0000FF"/>
                </a:solidFill>
                <a:latin typeface="Times New Roman" panose="02020603050405020304" pitchFamily="18" charset="0"/>
                <a:cs typeface="Times New Roman" panose="02020603050405020304" pitchFamily="18" charset="0"/>
              </a:rPr>
              <a:t>：值得歌颂，使人感动得流泪，指悲壮的事迹使人非常感动。</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妇孺</a:t>
            </a:r>
            <a:r>
              <a:rPr lang="en-US" altLang="zh-CN" b="1" kern="100" dirty="0" err="1">
                <a:solidFill>
                  <a:srgbClr val="0000FF"/>
                </a:solidFill>
                <a:latin typeface="Times New Roman" panose="02020603050405020304" pitchFamily="18" charset="0"/>
                <a:cs typeface="Courier New" panose="02070309020205020404" pitchFamily="49" charset="0"/>
              </a:rPr>
              <a:t>rú</a:t>
            </a:r>
            <a:r>
              <a:rPr lang="zh-CN" altLang="zh-CN" b="1" kern="100" dirty="0">
                <a:solidFill>
                  <a:srgbClr val="0000FF"/>
                </a:solidFill>
                <a:latin typeface="Times New Roman" panose="02020603050405020304" pitchFamily="18" charset="0"/>
                <a:cs typeface="Times New Roman" panose="02020603050405020304" pitchFamily="18" charset="0"/>
              </a:rPr>
              <a:t>皆知：连妇女儿童都知道，形容知道的人非常多。</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引人注目：形容人或事物很具特色，能引起人们的注意。</a:t>
            </a:r>
            <a:endParaRPr lang="zh-CN" altLang="zh-CN" sz="2000" b="1"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548" y="434569"/>
            <a:ext cx="11584021" cy="6345609"/>
          </a:xfrm>
        </p:spPr>
        <p:txBody>
          <a:bodyPr>
            <a:normAutofit/>
          </a:bodyPr>
          <a:lstStyle/>
          <a:p>
            <a:pPr algn="ctr">
              <a:spcAft>
                <a:spcPts val="0"/>
              </a:spcAft>
            </a:pPr>
            <a:r>
              <a:rPr lang="zh-CN" altLang="zh-CN" b="1" dirty="0">
                <a:solidFill>
                  <a:srgbClr val="FF0000"/>
                </a:solidFill>
                <a:latin typeface="Times New Roman" panose="02020603050405020304" pitchFamily="18" charset="0"/>
              </a:rPr>
              <a:t>第五单元梳理</a:t>
            </a:r>
            <a:endParaRPr lang="zh-CN" altLang="zh-CN" sz="4000" b="1" dirty="0">
              <a:solidFill>
                <a:srgbClr val="FF0000"/>
              </a:solidFill>
              <a:latin typeface="宋体" panose="02010600030101010101" pitchFamily="2" charset="-122"/>
            </a:endParaRPr>
          </a:p>
          <a:p>
            <a:pPr indent="304800" algn="just">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一、课文内容梳理</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《紫藤萝瀑布》</a:t>
            </a:r>
            <a:r>
              <a:rPr lang="zh-CN" altLang="zh-CN" b="1" kern="100" dirty="0">
                <a:latin typeface="Times New Roman" panose="02020603050405020304" pitchFamily="18" charset="0"/>
                <a:cs typeface="Times New Roman" panose="02020603050405020304" pitchFamily="18" charset="0"/>
              </a:rPr>
              <a:t>一文的作者宗璞女士偶然在家乡见到开得很旺盛的紫藤萝，心情感到十分舒服，淡化了弟弟离去的悲痛，感到生命的顽强、永恒和美好。</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《一棵小桃树》</a:t>
            </a:r>
            <a:r>
              <a:rPr lang="zh-CN" altLang="zh-CN" b="1" kern="100" dirty="0">
                <a:latin typeface="Times New Roman" panose="02020603050405020304" pitchFamily="18" charset="0"/>
                <a:cs typeface="Times New Roman" panose="02020603050405020304" pitchFamily="18" charset="0"/>
              </a:rPr>
              <a:t>是贾平凹对自己成长的隐喻，艰难但倔强；同时也寄托了作者对关心呵护</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我</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成长的奶奶的感激与怀念。</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《外国诗二首》</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《假如生活欺骗了你》《未选择的路》</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是两首新诗。虽然主题是关于人生的，但也与成长有关。《假如生活欺骗了你》应当背下来。在《未选择的路》中，可以适当思考一下人生道路的大问题，了解诗歌中的象征手法。</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353" y="0"/>
            <a:ext cx="11188430" cy="6296971"/>
          </a:xfrm>
        </p:spPr>
        <p:txBody>
          <a:bodyPr>
            <a:normAutofit fontScale="70000" lnSpcReduction="20000"/>
          </a:bodyPr>
          <a:lstStyle/>
          <a:p>
            <a:pPr indent="304800" algn="just">
              <a:spcAft>
                <a:spcPts val="0"/>
              </a:spcAft>
            </a:pPr>
            <a:r>
              <a:rPr lang="zh-CN" altLang="zh-CN" sz="40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二、单元字词汇总</a:t>
            </a:r>
            <a:endParaRPr lang="zh-CN" altLang="zh-CN" sz="4000" b="1" kern="100" dirty="0">
              <a:solidFill>
                <a:srgbClr val="FF0000"/>
              </a:solidFill>
              <a:latin typeface="宋体" panose="02010600030101010101" pitchFamily="2" charset="-122"/>
              <a:cs typeface="Courier New" panose="02070309020205020404" pitchFamily="49" charset="0"/>
            </a:endParaRPr>
          </a:p>
          <a:p>
            <a:pPr indent="306070" algn="just">
              <a:spcAft>
                <a:spcPts val="0"/>
              </a:spcAft>
            </a:pPr>
            <a:r>
              <a:rPr lang="en-US" altLang="zh-CN" b="1" kern="100" dirty="0">
                <a:solidFill>
                  <a:srgbClr val="0000FF"/>
                </a:solidFill>
                <a:latin typeface="Times New Roman" panose="02020603050405020304" pitchFamily="18" charset="0"/>
                <a:ea typeface="黑体" panose="02010609060101010101" pitchFamily="49" charset="-122"/>
                <a:cs typeface="Courier New" panose="02070309020205020404" pitchFamily="49" charset="0"/>
              </a:rPr>
              <a:t>17</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紫藤萝瀑布</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终极：</a:t>
            </a:r>
            <a:r>
              <a:rPr lang="zh-CN" altLang="zh-CN" b="1" kern="100" dirty="0">
                <a:latin typeface="Times New Roman" panose="02020603050405020304" pitchFamily="18" charset="0"/>
                <a:cs typeface="Times New Roman" panose="02020603050405020304" pitchFamily="18" charset="0"/>
              </a:rPr>
              <a:t>终点。</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繁密：</a:t>
            </a:r>
            <a:r>
              <a:rPr lang="zh-CN" altLang="zh-CN" b="1" kern="100" dirty="0">
                <a:latin typeface="Times New Roman" panose="02020603050405020304" pitchFamily="18" charset="0"/>
                <a:cs typeface="Times New Roman" panose="02020603050405020304" pitchFamily="18" charset="0"/>
              </a:rPr>
              <a:t>多而密。</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伫</a:t>
            </a:r>
            <a:r>
              <a:rPr lang="en-US" altLang="zh-CN" b="1" kern="100" dirty="0" err="1">
                <a:solidFill>
                  <a:srgbClr val="0000FF"/>
                </a:solidFill>
                <a:latin typeface="Times New Roman" panose="02020603050405020304" pitchFamily="18" charset="0"/>
                <a:cs typeface="Courier New" panose="02070309020205020404" pitchFamily="49" charset="0"/>
              </a:rPr>
              <a:t>zhù</a:t>
            </a:r>
            <a:r>
              <a:rPr lang="zh-CN" altLang="zh-CN" b="1" kern="100" dirty="0">
                <a:solidFill>
                  <a:srgbClr val="0000FF"/>
                </a:solidFill>
                <a:latin typeface="Times New Roman" panose="02020603050405020304" pitchFamily="18" charset="0"/>
                <a:cs typeface="Times New Roman" panose="02020603050405020304" pitchFamily="18" charset="0"/>
              </a:rPr>
              <a:t>立：</a:t>
            </a:r>
            <a:r>
              <a:rPr lang="zh-CN" altLang="zh-CN" b="1" kern="100" dirty="0">
                <a:latin typeface="Times New Roman" panose="02020603050405020304" pitchFamily="18" charset="0"/>
                <a:cs typeface="Times New Roman" panose="02020603050405020304" pitchFamily="18" charset="0"/>
              </a:rPr>
              <a:t>久立，长时间地站着。</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凝</a:t>
            </a:r>
            <a:r>
              <a:rPr lang="en-US" altLang="zh-CN" b="1" kern="100" dirty="0" err="1">
                <a:solidFill>
                  <a:srgbClr val="0000FF"/>
                </a:solidFill>
                <a:latin typeface="Times New Roman" panose="02020603050405020304" pitchFamily="18" charset="0"/>
                <a:cs typeface="Courier New" panose="02070309020205020404" pitchFamily="49" charset="0"/>
              </a:rPr>
              <a:t>níng</a:t>
            </a:r>
            <a:r>
              <a:rPr lang="zh-CN" altLang="zh-CN" b="1" kern="100" dirty="0">
                <a:solidFill>
                  <a:srgbClr val="0000FF"/>
                </a:solidFill>
                <a:latin typeface="Times New Roman" panose="02020603050405020304" pitchFamily="18" charset="0"/>
                <a:cs typeface="Times New Roman" panose="02020603050405020304" pitchFamily="18" charset="0"/>
              </a:rPr>
              <a:t>望：</a:t>
            </a:r>
            <a:r>
              <a:rPr lang="zh-CN" altLang="zh-CN" b="1" kern="100" dirty="0">
                <a:latin typeface="Times New Roman" panose="02020603050405020304" pitchFamily="18" charset="0"/>
                <a:cs typeface="Times New Roman" panose="02020603050405020304" pitchFamily="18" charset="0"/>
              </a:rPr>
              <a:t>凝神而望。</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蜂围蝶阵</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仙露琼</a:t>
            </a:r>
            <a:r>
              <a:rPr lang="en-US" altLang="zh-CN" b="1" kern="100" dirty="0" err="1">
                <a:solidFill>
                  <a:srgbClr val="0000FF"/>
                </a:solidFill>
                <a:latin typeface="Times New Roman" panose="02020603050405020304" pitchFamily="18" charset="0"/>
                <a:cs typeface="Courier New" panose="02070309020205020404" pitchFamily="49" charset="0"/>
              </a:rPr>
              <a:t>qióng</a:t>
            </a:r>
            <a:r>
              <a:rPr lang="zh-CN" altLang="zh-CN" b="1" kern="100" dirty="0">
                <a:solidFill>
                  <a:srgbClr val="0000FF"/>
                </a:solidFill>
                <a:latin typeface="Times New Roman" panose="02020603050405020304" pitchFamily="18" charset="0"/>
                <a:cs typeface="Times New Roman" panose="02020603050405020304" pitchFamily="18" charset="0"/>
              </a:rPr>
              <a:t>浆：</a:t>
            </a:r>
            <a:r>
              <a:rPr lang="zh-CN" altLang="zh-CN" b="1" kern="100" dirty="0">
                <a:latin typeface="Times New Roman" panose="02020603050405020304" pitchFamily="18" charset="0"/>
                <a:cs typeface="Times New Roman" panose="02020603050405020304" pitchFamily="18" charset="0"/>
              </a:rPr>
              <a:t>古代传说中神仙所喝的美酒。比喻酒非常鲜美；后来指极少，不多见。</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盘虬</a:t>
            </a:r>
            <a:r>
              <a:rPr lang="en-US" altLang="zh-CN" b="1" kern="100" dirty="0" err="1">
                <a:solidFill>
                  <a:srgbClr val="0000FF"/>
                </a:solidFill>
                <a:latin typeface="Times New Roman" panose="02020603050405020304" pitchFamily="18" charset="0"/>
                <a:cs typeface="Courier New" panose="02070309020205020404" pitchFamily="49" charset="0"/>
              </a:rPr>
              <a:t>qiú</a:t>
            </a:r>
            <a:r>
              <a:rPr lang="zh-CN" altLang="zh-CN" b="1" kern="100" dirty="0">
                <a:solidFill>
                  <a:srgbClr val="0000FF"/>
                </a:solidFill>
                <a:latin typeface="Times New Roman" panose="02020603050405020304" pitchFamily="18" charset="0"/>
                <a:cs typeface="Times New Roman" panose="02020603050405020304" pitchFamily="18" charset="0"/>
              </a:rPr>
              <a:t>卧龙：</a:t>
            </a:r>
            <a:r>
              <a:rPr lang="zh-CN" altLang="zh-CN" b="1" kern="100" dirty="0">
                <a:latin typeface="Times New Roman" panose="02020603050405020304" pitchFamily="18" charset="0"/>
                <a:cs typeface="Times New Roman" panose="02020603050405020304" pitchFamily="18" charset="0"/>
              </a:rPr>
              <a:t>形容枝干弯弯曲曲、苍劲有力。</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迸</a:t>
            </a:r>
            <a:r>
              <a:rPr lang="en-US" altLang="zh-CN" b="1" kern="100" dirty="0" err="1">
                <a:solidFill>
                  <a:srgbClr val="0000FF"/>
                </a:solidFill>
                <a:latin typeface="Times New Roman" panose="02020603050405020304" pitchFamily="18" charset="0"/>
                <a:cs typeface="Courier New" panose="02070309020205020404" pitchFamily="49" charset="0"/>
              </a:rPr>
              <a:t>bèng</a:t>
            </a:r>
            <a:r>
              <a:rPr lang="zh-CN" altLang="zh-CN" b="1" kern="100" dirty="0">
                <a:solidFill>
                  <a:srgbClr val="0000FF"/>
                </a:solidFill>
                <a:latin typeface="Times New Roman" panose="02020603050405020304" pitchFamily="18" charset="0"/>
                <a:cs typeface="Times New Roman" panose="02020603050405020304" pitchFamily="18" charset="0"/>
              </a:rPr>
              <a:t>溅</a:t>
            </a:r>
            <a:r>
              <a:rPr lang="en-US" altLang="zh-CN" b="1" kern="100" dirty="0" err="1">
                <a:solidFill>
                  <a:srgbClr val="0000FF"/>
                </a:solidFill>
                <a:latin typeface="Times New Roman" panose="02020603050405020304" pitchFamily="18" charset="0"/>
                <a:cs typeface="Courier New" panose="02070309020205020404" pitchFamily="49" charset="0"/>
              </a:rPr>
              <a:t>jiàn</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向四处飞溅。</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伶</a:t>
            </a:r>
            <a:r>
              <a:rPr lang="en-US" altLang="zh-CN" b="1" kern="100" dirty="0" err="1">
                <a:solidFill>
                  <a:srgbClr val="0000FF"/>
                </a:solidFill>
                <a:latin typeface="Times New Roman" panose="02020603050405020304" pitchFamily="18" charset="0"/>
                <a:cs typeface="Courier New" panose="02070309020205020404" pitchFamily="49" charset="0"/>
              </a:rPr>
              <a:t>líng</a:t>
            </a:r>
            <a:r>
              <a:rPr lang="zh-CN" altLang="zh-CN" b="1" kern="100" dirty="0">
                <a:solidFill>
                  <a:srgbClr val="0000FF"/>
                </a:solidFill>
                <a:latin typeface="Times New Roman" panose="02020603050405020304" pitchFamily="18" charset="0"/>
                <a:cs typeface="Times New Roman" panose="02020603050405020304" pitchFamily="18" charset="0"/>
              </a:rPr>
              <a:t>仃</a:t>
            </a:r>
            <a:r>
              <a:rPr lang="en-US" altLang="zh-CN" b="1" kern="100" dirty="0" err="1">
                <a:solidFill>
                  <a:srgbClr val="0000FF"/>
                </a:solidFill>
                <a:latin typeface="Times New Roman" panose="02020603050405020304" pitchFamily="18" charset="0"/>
                <a:cs typeface="Courier New" panose="02070309020205020404" pitchFamily="49" charset="0"/>
              </a:rPr>
              <a:t>dīng</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瘦弱无力的样子。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忍俊</a:t>
            </a:r>
            <a:r>
              <a:rPr lang="en-US" altLang="zh-CN" b="1" kern="100" dirty="0" err="1">
                <a:solidFill>
                  <a:srgbClr val="0000FF"/>
                </a:solidFill>
                <a:latin typeface="Times New Roman" panose="02020603050405020304" pitchFamily="18" charset="0"/>
                <a:cs typeface="Courier New" panose="02070309020205020404" pitchFamily="49" charset="0"/>
              </a:rPr>
              <a:t>jùn</a:t>
            </a:r>
            <a:r>
              <a:rPr lang="zh-CN" altLang="zh-CN" b="1" kern="100" dirty="0">
                <a:solidFill>
                  <a:srgbClr val="0000FF"/>
                </a:solidFill>
                <a:latin typeface="Times New Roman" panose="02020603050405020304" pitchFamily="18" charset="0"/>
                <a:cs typeface="Times New Roman" panose="02020603050405020304" pitchFamily="18" charset="0"/>
              </a:rPr>
              <a:t>不禁</a:t>
            </a:r>
            <a:r>
              <a:rPr lang="en-US" altLang="zh-CN" b="1" kern="100" dirty="0" err="1">
                <a:solidFill>
                  <a:srgbClr val="0000FF"/>
                </a:solidFill>
                <a:latin typeface="Times New Roman" panose="02020603050405020304" pitchFamily="18" charset="0"/>
                <a:cs typeface="Courier New" panose="02070309020205020404" pitchFamily="49" charset="0"/>
              </a:rPr>
              <a:t>jīn</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忍不住笑。忍俊，含笑。</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沉淀</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遗憾：</a:t>
            </a:r>
            <a:r>
              <a:rPr lang="zh-CN" altLang="zh-CN" b="1" kern="100" dirty="0">
                <a:latin typeface="Times New Roman" panose="02020603050405020304" pitchFamily="18" charset="0"/>
                <a:cs typeface="Times New Roman" panose="02020603050405020304" pitchFamily="18" charset="0"/>
              </a:rPr>
              <a:t>这里指不称心。</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索性：</a:t>
            </a:r>
            <a:r>
              <a:rPr lang="zh-CN" altLang="zh-CN" b="1" kern="100" dirty="0">
                <a:latin typeface="Times New Roman" panose="02020603050405020304" pitchFamily="18" charset="0"/>
                <a:cs typeface="Times New Roman" panose="02020603050405020304" pitchFamily="18" charset="0"/>
              </a:rPr>
              <a:t>表示直截了当；干脆。</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枯槐：</a:t>
            </a:r>
            <a:r>
              <a:rPr lang="zh-CN" altLang="zh-CN" b="1" kern="100" dirty="0">
                <a:latin typeface="Times New Roman" panose="02020603050405020304" pitchFamily="18" charset="0"/>
                <a:cs typeface="Times New Roman" panose="02020603050405020304" pitchFamily="18" charset="0"/>
              </a:rPr>
              <a:t>枯死了的槐树。</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依傍：</a:t>
            </a:r>
            <a:r>
              <a:rPr lang="zh-CN" altLang="zh-CN" b="1" kern="100" dirty="0">
                <a:latin typeface="Times New Roman" panose="02020603050405020304" pitchFamily="18" charset="0"/>
                <a:cs typeface="Times New Roman" panose="02020603050405020304" pitchFamily="18" charset="0"/>
              </a:rPr>
              <a:t>依靠。</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fade">
                                      <p:cBhvr>
                                        <p:cTn id="63" dur="1000"/>
                                        <p:tgtEl>
                                          <p:spTgt spid="3">
                                            <p:txEl>
                                              <p:pRg st="10" end="10"/>
                                            </p:txEl>
                                          </p:spTgt>
                                        </p:tgtEl>
                                      </p:cBhvr>
                                    </p:animEffect>
                                    <p:anim calcmode="lin" valueType="num">
                                      <p:cBhvr>
                                        <p:cTn id="6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
                                            <p:txEl>
                                              <p:pRg st="11" end="11"/>
                                            </p:txEl>
                                          </p:spTgt>
                                        </p:tgtEl>
                                        <p:attrNameLst>
                                          <p:attrName>style.visibility</p:attrName>
                                        </p:attrNameLst>
                                      </p:cBhvr>
                                      <p:to>
                                        <p:strVal val="visible"/>
                                      </p:to>
                                    </p:set>
                                    <p:animEffect transition="in" filter="fade">
                                      <p:cBhvr>
                                        <p:cTn id="70" dur="1000"/>
                                        <p:tgtEl>
                                          <p:spTgt spid="3">
                                            <p:txEl>
                                              <p:pRg st="11" end="11"/>
                                            </p:txEl>
                                          </p:spTgt>
                                        </p:tgtEl>
                                      </p:cBhvr>
                                    </p:animEffect>
                                    <p:anim calcmode="lin" valueType="num">
                                      <p:cBhvr>
                                        <p:cTn id="7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
                                            <p:txEl>
                                              <p:pRg st="12" end="12"/>
                                            </p:txEl>
                                          </p:spTgt>
                                        </p:tgtEl>
                                        <p:attrNameLst>
                                          <p:attrName>style.visibility</p:attrName>
                                        </p:attrNameLst>
                                      </p:cBhvr>
                                      <p:to>
                                        <p:strVal val="visible"/>
                                      </p:to>
                                    </p:set>
                                    <p:animEffect transition="in" filter="fade">
                                      <p:cBhvr>
                                        <p:cTn id="77" dur="1000"/>
                                        <p:tgtEl>
                                          <p:spTgt spid="3">
                                            <p:txEl>
                                              <p:pRg st="12" end="12"/>
                                            </p:txEl>
                                          </p:spTgt>
                                        </p:tgtEl>
                                      </p:cBhvr>
                                    </p:animEffect>
                                    <p:anim calcmode="lin" valueType="num">
                                      <p:cBhvr>
                                        <p:cTn id="78"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
                                            <p:txEl>
                                              <p:pRg st="13" end="13"/>
                                            </p:txEl>
                                          </p:spTgt>
                                        </p:tgtEl>
                                        <p:attrNameLst>
                                          <p:attrName>style.visibility</p:attrName>
                                        </p:attrNameLst>
                                      </p:cBhvr>
                                      <p:to>
                                        <p:strVal val="visible"/>
                                      </p:to>
                                    </p:set>
                                    <p:animEffect transition="in" filter="fade">
                                      <p:cBhvr>
                                        <p:cTn id="84" dur="1000"/>
                                        <p:tgtEl>
                                          <p:spTgt spid="3">
                                            <p:txEl>
                                              <p:pRg st="13" end="13"/>
                                            </p:txEl>
                                          </p:spTgt>
                                        </p:tgtEl>
                                      </p:cBhvr>
                                    </p:animEffect>
                                    <p:anim calcmode="lin" valueType="num">
                                      <p:cBhvr>
                                        <p:cTn id="8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Effect transition="in" filter="fade">
                                      <p:cBhvr>
                                        <p:cTn id="91" dur="1000"/>
                                        <p:tgtEl>
                                          <p:spTgt spid="3">
                                            <p:txEl>
                                              <p:pRg st="14" end="14"/>
                                            </p:txEl>
                                          </p:spTgt>
                                        </p:tgtEl>
                                      </p:cBhvr>
                                    </p:animEffect>
                                    <p:anim calcmode="lin" valueType="num">
                                      <p:cBhvr>
                                        <p:cTn id="92"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3">
                                            <p:txEl>
                                              <p:pRg st="15" end="15"/>
                                            </p:txEl>
                                          </p:spTgt>
                                        </p:tgtEl>
                                        <p:attrNameLst>
                                          <p:attrName>style.visibility</p:attrName>
                                        </p:attrNameLst>
                                      </p:cBhvr>
                                      <p:to>
                                        <p:strVal val="visible"/>
                                      </p:to>
                                    </p:set>
                                    <p:animEffect transition="in" filter="fade">
                                      <p:cBhvr>
                                        <p:cTn id="98" dur="1000"/>
                                        <p:tgtEl>
                                          <p:spTgt spid="3">
                                            <p:txEl>
                                              <p:pRg st="15" end="15"/>
                                            </p:txEl>
                                          </p:spTgt>
                                        </p:tgtEl>
                                      </p:cBhvr>
                                    </p:animEffect>
                                    <p:anim calcmode="lin" valueType="num">
                                      <p:cBhvr>
                                        <p:cTn id="99"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100"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3">
                                            <p:txEl>
                                              <p:pRg st="16" end="16"/>
                                            </p:txEl>
                                          </p:spTgt>
                                        </p:tgtEl>
                                        <p:attrNameLst>
                                          <p:attrName>style.visibility</p:attrName>
                                        </p:attrNameLst>
                                      </p:cBhvr>
                                      <p:to>
                                        <p:strVal val="visible"/>
                                      </p:to>
                                    </p:set>
                                    <p:animEffect transition="in" filter="fade">
                                      <p:cBhvr>
                                        <p:cTn id="105" dur="1000"/>
                                        <p:tgtEl>
                                          <p:spTgt spid="3">
                                            <p:txEl>
                                              <p:pRg st="16" end="16"/>
                                            </p:txEl>
                                          </p:spTgt>
                                        </p:tgtEl>
                                      </p:cBhvr>
                                    </p:animEffect>
                                    <p:anim calcmode="lin" valueType="num">
                                      <p:cBhvr>
                                        <p:cTn id="106" dur="1000" fill="hold"/>
                                        <p:tgtEl>
                                          <p:spTgt spid="3">
                                            <p:txEl>
                                              <p:pRg st="16" end="16"/>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16" end="1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68033"/>
            <a:ext cx="10757170" cy="4974010"/>
          </a:xfrm>
        </p:spPr>
        <p:txBody>
          <a:bodyPr/>
          <a:lstStyle/>
          <a:p>
            <a:pPr indent="30607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18</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一棵小桃树</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褪尽：</a:t>
            </a:r>
            <a:r>
              <a:rPr lang="zh-CN" altLang="zh-CN" b="1" kern="100" dirty="0">
                <a:latin typeface="Times New Roman" panose="02020603050405020304" pitchFamily="18" charset="0"/>
                <a:cs typeface="Times New Roman" panose="02020603050405020304" pitchFamily="18" charset="0"/>
              </a:rPr>
              <a:t>指年龄、颜色、物体、岁月等消散、消失、褪散。</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傲慢：</a:t>
            </a:r>
            <a:r>
              <a:rPr lang="zh-CN" altLang="zh-CN" b="1" kern="100" dirty="0">
                <a:latin typeface="Times New Roman" panose="02020603050405020304" pitchFamily="18" charset="0"/>
                <a:cs typeface="Times New Roman" panose="02020603050405020304" pitchFamily="18" charset="0"/>
              </a:rPr>
              <a:t>看不起人，对人怠慢，没有礼貌。</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矜持：</a:t>
            </a:r>
            <a:r>
              <a:rPr lang="zh-CN" altLang="zh-CN" b="1" kern="100" dirty="0">
                <a:latin typeface="Times New Roman" panose="02020603050405020304" pitchFamily="18" charset="0"/>
                <a:cs typeface="Times New Roman" panose="02020603050405020304" pitchFamily="18" charset="0"/>
              </a:rPr>
              <a:t>自鸣得意；自负。</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孱</a:t>
            </a:r>
            <a:r>
              <a:rPr lang="en-US" altLang="zh-CN" b="1" kern="100" dirty="0" err="1">
                <a:solidFill>
                  <a:srgbClr val="0000FF"/>
                </a:solidFill>
                <a:latin typeface="Times New Roman" panose="02020603050405020304" pitchFamily="18" charset="0"/>
                <a:cs typeface="Courier New" panose="02070309020205020404" pitchFamily="49" charset="0"/>
              </a:rPr>
              <a:t>càn</a:t>
            </a:r>
            <a:r>
              <a:rPr lang="zh-CN" altLang="zh-CN" b="1" kern="100" dirty="0">
                <a:solidFill>
                  <a:srgbClr val="0000FF"/>
                </a:solidFill>
                <a:latin typeface="Times New Roman" panose="02020603050405020304" pitchFamily="18" charset="0"/>
                <a:cs typeface="Times New Roman" panose="02020603050405020304" pitchFamily="18" charset="0"/>
              </a:rPr>
              <a:t>头：</a:t>
            </a:r>
            <a:r>
              <a:rPr lang="zh-CN" altLang="zh-CN" b="1" kern="100" dirty="0">
                <a:latin typeface="Times New Roman" panose="02020603050405020304" pitchFamily="18" charset="0"/>
                <a:cs typeface="Times New Roman" panose="02020603050405020304" pitchFamily="18" charset="0"/>
              </a:rPr>
              <a:t>称呼软弱无能的人。</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猥</a:t>
            </a:r>
            <a:r>
              <a:rPr lang="en-US" altLang="zh-CN" b="1" kern="100" dirty="0" err="1">
                <a:solidFill>
                  <a:srgbClr val="0000FF"/>
                </a:solidFill>
                <a:latin typeface="Times New Roman" panose="02020603050405020304" pitchFamily="18" charset="0"/>
                <a:cs typeface="Courier New" panose="02070309020205020404" pitchFamily="49" charset="0"/>
              </a:rPr>
              <a:t>wěi</a:t>
            </a:r>
            <a:r>
              <a:rPr lang="zh-CN" altLang="zh-CN" b="1" kern="100" dirty="0">
                <a:solidFill>
                  <a:srgbClr val="0000FF"/>
                </a:solidFill>
                <a:latin typeface="Times New Roman" panose="02020603050405020304" pitchFamily="18" charset="0"/>
                <a:cs typeface="Times New Roman" panose="02020603050405020304" pitchFamily="18" charset="0"/>
              </a:rPr>
              <a:t>琐：</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容貌、举动</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庸俗不大方。</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祸不单行：</a:t>
            </a:r>
            <a:r>
              <a:rPr lang="zh-CN" altLang="zh-CN" b="1" kern="100" dirty="0">
                <a:latin typeface="Times New Roman" panose="02020603050405020304" pitchFamily="18" charset="0"/>
                <a:cs typeface="Times New Roman" panose="02020603050405020304" pitchFamily="18" charset="0"/>
              </a:rPr>
              <a:t>表示不幸的事接连发生。</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忏悔：</a:t>
            </a:r>
            <a:r>
              <a:rPr lang="zh-CN" altLang="zh-CN" b="1" kern="100" dirty="0">
                <a:latin typeface="Times New Roman" panose="02020603050405020304" pitchFamily="18" charset="0"/>
                <a:cs typeface="Times New Roman" panose="02020603050405020304" pitchFamily="18" charset="0"/>
              </a:rPr>
              <a:t>认识了错误或罪过而感到痛心并决心改正。</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1272" y="210833"/>
            <a:ext cx="11739663" cy="6433158"/>
          </a:xfrm>
        </p:spPr>
        <p:txBody>
          <a:bodyPr>
            <a:normAutofit/>
          </a:bodyPr>
          <a:lstStyle/>
          <a:p>
            <a:pPr indent="30607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19</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外国诗二首</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镇</a:t>
            </a:r>
            <a:r>
              <a:rPr lang="en-US" altLang="zh-CN" b="1" kern="100" dirty="0" err="1">
                <a:solidFill>
                  <a:srgbClr val="0000FF"/>
                </a:solidFill>
                <a:latin typeface="Times New Roman" panose="02020603050405020304" pitchFamily="18" charset="0"/>
                <a:cs typeface="Courier New" panose="02070309020205020404" pitchFamily="49" charset="0"/>
              </a:rPr>
              <a:t>zhèn</a:t>
            </a:r>
            <a:r>
              <a:rPr lang="zh-CN" altLang="zh-CN" b="1" kern="100" dirty="0">
                <a:solidFill>
                  <a:srgbClr val="0000FF"/>
                </a:solidFill>
                <a:latin typeface="Times New Roman" panose="02020603050405020304" pitchFamily="18" charset="0"/>
                <a:cs typeface="Times New Roman" panose="02020603050405020304" pitchFamily="18" charset="0"/>
              </a:rPr>
              <a:t>静：</a:t>
            </a:r>
            <a:r>
              <a:rPr lang="zh-CN" altLang="zh-CN" b="1" kern="100" dirty="0">
                <a:latin typeface="Times New Roman" panose="02020603050405020304" pitchFamily="18" charset="0"/>
                <a:cs typeface="Times New Roman" panose="02020603050405020304" pitchFamily="18" charset="0"/>
              </a:rPr>
              <a:t>情绪稳定或平静。</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忧郁</a:t>
            </a:r>
            <a:r>
              <a:rPr lang="en-US" altLang="zh-CN" b="1" kern="100" dirty="0" err="1">
                <a:solidFill>
                  <a:srgbClr val="0000FF"/>
                </a:solidFill>
                <a:latin typeface="Times New Roman" panose="02020603050405020304" pitchFamily="18" charset="0"/>
                <a:cs typeface="Courier New" panose="02070309020205020404" pitchFamily="49" charset="0"/>
              </a:rPr>
              <a:t>yù</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忧伤、愁闷。</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瞬</a:t>
            </a:r>
            <a:r>
              <a:rPr lang="en-US" altLang="zh-CN" b="1" kern="100" dirty="0" err="1">
                <a:solidFill>
                  <a:srgbClr val="0000FF"/>
                </a:solidFill>
                <a:latin typeface="Times New Roman" panose="02020603050405020304" pitchFamily="18" charset="0"/>
                <a:cs typeface="Courier New" panose="02070309020205020404" pitchFamily="49" charset="0"/>
              </a:rPr>
              <a:t>shùn</a:t>
            </a:r>
            <a:r>
              <a:rPr lang="zh-CN" altLang="zh-CN" b="1" kern="100" dirty="0">
                <a:solidFill>
                  <a:srgbClr val="0000FF"/>
                </a:solidFill>
                <a:latin typeface="Times New Roman" panose="02020603050405020304" pitchFamily="18" charset="0"/>
                <a:cs typeface="Times New Roman" panose="02020603050405020304" pitchFamily="18" charset="0"/>
              </a:rPr>
              <a:t>息：</a:t>
            </a:r>
            <a:r>
              <a:rPr lang="zh-CN" altLang="zh-CN" b="1" kern="100" dirty="0">
                <a:latin typeface="Times New Roman" panose="02020603050405020304" pitchFamily="18" charset="0"/>
                <a:cs typeface="Times New Roman" panose="02020603050405020304" pitchFamily="18" charset="0"/>
              </a:rPr>
              <a:t>一眨眼一呼吸的短时间。霎时，刹那。</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怀恋：</a:t>
            </a:r>
            <a:r>
              <a:rPr lang="zh-CN" altLang="zh-CN" b="1" kern="100" dirty="0">
                <a:latin typeface="Times New Roman" panose="02020603050405020304" pitchFamily="18" charset="0"/>
                <a:cs typeface="Times New Roman" panose="02020603050405020304" pitchFamily="18" charset="0"/>
              </a:rPr>
              <a:t>动词，怀念依恋。</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人迹：</a:t>
            </a:r>
            <a:r>
              <a:rPr lang="zh-CN" altLang="zh-CN" b="1" kern="100" dirty="0">
                <a:latin typeface="Times New Roman" panose="02020603050405020304" pitchFamily="18" charset="0"/>
                <a:cs typeface="Times New Roman" panose="02020603050405020304" pitchFamily="18" charset="0"/>
              </a:rPr>
              <a:t>人的足迹。</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涉</a:t>
            </a:r>
            <a:r>
              <a:rPr lang="en-US" altLang="zh-CN" b="1" kern="100" dirty="0" err="1">
                <a:solidFill>
                  <a:srgbClr val="0000FF"/>
                </a:solidFill>
                <a:latin typeface="Times New Roman" panose="02020603050405020304" pitchFamily="18" charset="0"/>
                <a:cs typeface="Courier New" panose="02070309020205020404" pitchFamily="49" charset="0"/>
              </a:rPr>
              <a:t>shè</a:t>
            </a:r>
            <a:r>
              <a:rPr lang="zh-CN" altLang="zh-CN" b="1" kern="100" dirty="0">
                <a:solidFill>
                  <a:srgbClr val="0000FF"/>
                </a:solidFill>
                <a:latin typeface="Times New Roman" panose="02020603050405020304" pitchFamily="18" charset="0"/>
                <a:cs typeface="Times New Roman" panose="02020603050405020304" pitchFamily="18" charset="0"/>
              </a:rPr>
              <a:t>足：</a:t>
            </a:r>
            <a:r>
              <a:rPr lang="zh-CN" altLang="zh-CN" b="1" kern="100" dirty="0">
                <a:latin typeface="Times New Roman" panose="02020603050405020304" pitchFamily="18" charset="0"/>
                <a:cs typeface="Times New Roman" panose="02020603050405020304" pitchFamily="18" charset="0"/>
              </a:rPr>
              <a:t>指进入某种环境或生活范围。</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萋</a:t>
            </a:r>
            <a:r>
              <a:rPr lang="en-US" altLang="zh-CN" b="1" kern="100" dirty="0" err="1">
                <a:solidFill>
                  <a:srgbClr val="0000FF"/>
                </a:solidFill>
                <a:latin typeface="Times New Roman" panose="02020603050405020304" pitchFamily="18" charset="0"/>
                <a:cs typeface="Courier New" panose="02070309020205020404" pitchFamily="49" charset="0"/>
              </a:rPr>
              <a:t>qī</a:t>
            </a:r>
            <a:r>
              <a:rPr lang="zh-CN" altLang="zh-CN" b="1" kern="100" dirty="0">
                <a:solidFill>
                  <a:srgbClr val="0000FF"/>
                </a:solidFill>
                <a:latin typeface="Times New Roman" panose="02020603050405020304" pitchFamily="18" charset="0"/>
                <a:cs typeface="Times New Roman" panose="02020603050405020304" pitchFamily="18" charset="0"/>
              </a:rPr>
              <a:t>萋：</a:t>
            </a:r>
            <a:r>
              <a:rPr lang="zh-CN" altLang="zh-CN" b="1" kern="100" dirty="0">
                <a:latin typeface="Times New Roman" panose="02020603050405020304" pitchFamily="18" charset="0"/>
                <a:cs typeface="Times New Roman" panose="02020603050405020304" pitchFamily="18" charset="0"/>
              </a:rPr>
              <a:t>形容草长得茂盛的样子。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幽寂</a:t>
            </a:r>
            <a:r>
              <a:rPr lang="en-US" altLang="zh-CN" b="1" kern="100" dirty="0" err="1">
                <a:solidFill>
                  <a:srgbClr val="0000FF"/>
                </a:solidFill>
                <a:latin typeface="Times New Roman" panose="02020603050405020304" pitchFamily="18" charset="0"/>
                <a:cs typeface="Courier New" panose="02070309020205020404" pitchFamily="49" charset="0"/>
              </a:rPr>
              <a:t>jì</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幽静，寂寞。</a:t>
            </a:r>
            <a:endParaRPr lang="zh-CN" altLang="zh-CN" sz="2000" b="1" kern="100" dirty="0">
              <a:latin typeface="宋体" panose="02010600030101010101" pitchFamily="2" charset="-122"/>
              <a:cs typeface="Courier New" panose="02070309020205020404" pitchFamily="49" charset="0"/>
            </a:endParaRPr>
          </a:p>
          <a:p>
            <a:r>
              <a:rPr lang="en-US" altLang="zh-CN" b="1" dirty="0" smtClean="0">
                <a:solidFill>
                  <a:srgbClr val="0000FF"/>
                </a:solidFill>
                <a:latin typeface="Times New Roman" panose="02020603050405020304" pitchFamily="18" charset="0"/>
                <a:cs typeface="Times New Roman" panose="02020603050405020304" pitchFamily="18" charset="0"/>
              </a:rPr>
              <a:t>  </a:t>
            </a:r>
            <a:r>
              <a:rPr lang="zh-CN" altLang="zh-CN" b="1" dirty="0" smtClean="0">
                <a:solidFill>
                  <a:srgbClr val="0000FF"/>
                </a:solidFill>
                <a:latin typeface="Times New Roman" panose="02020603050405020304" pitchFamily="18" charset="0"/>
                <a:cs typeface="Times New Roman" panose="02020603050405020304" pitchFamily="18" charset="0"/>
              </a:rPr>
              <a:t>延绵</a:t>
            </a:r>
            <a:r>
              <a:rPr lang="zh-CN" altLang="zh-CN" b="1" dirty="0">
                <a:solidFill>
                  <a:srgbClr val="0000FF"/>
                </a:solidFill>
                <a:latin typeface="Times New Roman" panose="02020603050405020304" pitchFamily="18" charset="0"/>
                <a:cs typeface="Times New Roman" panose="02020603050405020304" pitchFamily="18" charset="0"/>
              </a:rPr>
              <a:t>：</a:t>
            </a:r>
            <a:r>
              <a:rPr lang="zh-CN" altLang="zh-CN" b="1" dirty="0">
                <a:latin typeface="Times New Roman" panose="02020603050405020304" pitchFamily="18" charset="0"/>
                <a:cs typeface="Times New Roman" panose="02020603050405020304" pitchFamily="18" charset="0"/>
              </a:rPr>
              <a:t>绵延。</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1027" y="-226912"/>
            <a:ext cx="12556789" cy="7532383"/>
          </a:xfrm>
        </p:spPr>
        <p:txBody>
          <a:bodyPr>
            <a:normAutofit fontScale="77500" lnSpcReduction="20000"/>
          </a:bodyPr>
          <a:lstStyle/>
          <a:p>
            <a:pPr indent="304800" algn="just">
              <a:lnSpc>
                <a:spcPct val="17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三、古代诗歌五首</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20000"/>
              </a:lnSpc>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登幽州台歌</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lnSpc>
                <a:spcPct val="12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陈子昂</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lnSpc>
                <a:spcPct val="12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前不见古人</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后不见来者。</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lnSpc>
                <a:spcPct val="120000"/>
              </a:lnSpc>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念天地</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之</a:t>
            </a:r>
            <a:r>
              <a:rPr lang="zh-CN" altLang="en-US" b="1" kern="100" dirty="0">
                <a:solidFill>
                  <a:srgbClr val="0000FF"/>
                </a:solidFill>
                <a:latin typeface="Times New Roman" panose="02020603050405020304" pitchFamily="18" charset="0"/>
                <a:ea typeface="楷体_GB2312"/>
                <a:cs typeface="Times New Roman" panose="02020603050405020304" pitchFamily="18" charset="0"/>
              </a:rPr>
              <a:t>悠悠</a:t>
            </a:r>
            <a:r>
              <a:rPr lang="zh-CN" altLang="zh-CN" b="1" kern="100" dirty="0" smtClean="0">
                <a:solidFill>
                  <a:srgbClr val="0000FF"/>
                </a:solidFill>
                <a:latin typeface="宋体" panose="02010600030101010101" pitchFamily="2" charset="-122"/>
                <a:ea typeface="楷体_GB2312"/>
                <a:cs typeface="楷体_GB2312"/>
              </a:rPr>
              <a:t>，</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独</a:t>
            </a:r>
            <a:r>
              <a:rPr lang="zh-CN" altLang="en-US" b="1" kern="100" dirty="0" smtClean="0">
                <a:solidFill>
                  <a:srgbClr val="0000FF"/>
                </a:solidFill>
                <a:latin typeface="Times New Roman" panose="02020603050405020304" pitchFamily="18" charset="0"/>
                <a:ea typeface="楷体_GB2312"/>
                <a:cs typeface="Times New Roman" panose="02020603050405020304" pitchFamily="18" charset="0"/>
              </a:rPr>
              <a:t>怆</a:t>
            </a:r>
            <a:r>
              <a:rPr lang="zh-CN" altLang="zh-CN" b="1" kern="100" dirty="0" smtClean="0">
                <a:solidFill>
                  <a:srgbClr val="0000FF"/>
                </a:solidFill>
                <a:latin typeface="Times New Roman" panose="02020603050405020304" pitchFamily="18" charset="0"/>
                <a:ea typeface="楷体_GB2312"/>
                <a:cs typeface="Times New Roman" panose="02020603050405020304" pitchFamily="18" charset="0"/>
              </a:rPr>
              <a:t>然</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而涕下！</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追忆历史</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我无缘拜会那些求贤若渴的古代君主；向往未来</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我更为不能生逢旷世明君而万分担忧。一想到天地的广阔无边与永恒不息</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就浩叹人生的短暂与渺小。吊古伤今</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我怎能不忧从中来、潸然泪下呢</a:t>
            </a:r>
            <a:r>
              <a:rPr lang="zh-CN" altLang="zh-CN" b="1" kern="100" dirty="0" smtClean="0">
                <a:latin typeface="Times New Roman" panose="02020603050405020304" pitchFamily="18" charset="0"/>
                <a:ea typeface="幼圆" panose="02010509060101010101" pitchFamily="49" charset="-122"/>
                <a:cs typeface="Times New Roman" panose="02020603050405020304" pitchFamily="18" charset="0"/>
              </a:rPr>
              <a:t>！</a:t>
            </a:r>
            <a:endParaRPr lang="en-US" altLang="zh-CN" b="1" kern="100" dirty="0" smtClean="0">
              <a:latin typeface="Times New Roman" panose="02020603050405020304" pitchFamily="18" charset="0"/>
              <a:ea typeface="幼圆" panose="02010509060101010101" pitchFamily="49" charset="-122"/>
              <a:cs typeface="Times New Roman" panose="02020603050405020304" pitchFamily="18" charset="0"/>
            </a:endParaRPr>
          </a:p>
          <a:p>
            <a:pPr indent="304800" algn="just">
              <a:lnSpc>
                <a:spcPct val="120000"/>
              </a:lnSpc>
              <a:spcAft>
                <a:spcPts val="0"/>
              </a:spcAft>
            </a:pPr>
            <a:r>
              <a:rPr lang="zh-CN" altLang="zh-CN" b="1" kern="100"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《登幽州台歌》这首短诗，由于深刻地表现了诗人怀才不遇、寂寞无聊的情绪，语言苍劲奔放，富有感染力，成为历来传诵的名篇</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陈子昂是一个具有政治见识和政治才能的文人。他直言敢谏，对武后朝的不少弊政常常提出批评意见，却不为武则天采纳，一度因</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逆党</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株连而下狱。他的政治抱负不能实现，反而受到打击，这使他的心情非常苦闷</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武则天万岁通天元年，契丹李尽忠、孙万荣等攻陷营州。武则天委派武攸宜率军征讨，陈子昂在武攸宜幕府担任参谋，随同出征。武为人轻率，少谋略。次年兵败，情况紧急，陈子昂请求遣万人作前驱以击敌，武不允。稍后，陈子昂又向武进言，武不听，反把他降为军曹。诗人接连受到挫折，眼看报国宏愿成为泡影，因此登上蓟北楼</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即幽州台，遗址在今北京市</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，慷慨悲吟，写下了《登幽州台歌》以及《蓟丘览古赠卢居士藏用七首》等诗篇。</a:t>
            </a:r>
            <a:endParaRPr lang="zh-CN" altLang="zh-CN" sz="2000" b="1" kern="100" dirty="0">
              <a:solidFill>
                <a:srgbClr val="0000FF"/>
              </a:solidFill>
              <a:latin typeface="宋体" panose="02010600030101010101" pitchFamily="2" charset="-122"/>
              <a:cs typeface="Courier New" panose="02070309020205020404" pitchFamily="49" charset="0"/>
            </a:endParaRPr>
          </a:p>
          <a:p>
            <a:pPr>
              <a:lnSpc>
                <a:spcPct val="120000"/>
              </a:lnSpc>
            </a:pPr>
            <a:endParaRPr lang="zh-CN" altLang="en-US" dirty="0">
              <a:solidFill>
                <a:srgbClr val="0000FF"/>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259470"/>
            <a:ext cx="11681298" cy="6472069"/>
          </a:xfrm>
        </p:spPr>
        <p:txBody>
          <a:bodyPr>
            <a:normAutofit lnSpcReduction="10000"/>
          </a:bodyPr>
          <a:lstStyle/>
          <a:p>
            <a:pPr indent="304800" algn="just">
              <a:spcAft>
                <a:spcPts val="0"/>
              </a:spcAft>
            </a:pP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前不见古人，后不见来者。</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这里的古人是指古代那些能够礼贤下士的贤明君主。《蓟丘览古赠卢居士藏用七首》与《登幽州台歌》是同时之作，其内容可资参证。《蓟丘览古》七首，对战国时代燕昭王礼遇乐毅、郭隗，燕太子丹礼遇田光等历史事迹，表示无限钦慕。但是，像燕昭王那样前代的贤君既不复可见，后来的贤明之主也来不及见到，自己真是生不逢时；当登台远眺时，只见茫茫宇宙，天长地久，不禁感到孤单寂寞，悲从中来，怆然流泪了。本篇以慷慨悲凉的调子，表现了诗人失意的境遇和寂寞苦闷的情怀。这种悲哀常常为旧社会许多怀才不遇的人士所共有，因而获得广泛的共鸣</a:t>
            </a:r>
            <a:r>
              <a:rPr lang="zh-CN" altLang="zh-CN" kern="100" dirty="0" smtClean="0">
                <a:solidFill>
                  <a:srgbClr val="0000FF"/>
                </a:solidFill>
                <a:latin typeface="Times New Roman" panose="02020603050405020304" pitchFamily="18" charset="0"/>
                <a:cs typeface="Times New Roman" panose="02020603050405020304" pitchFamily="18" charset="0"/>
              </a:rPr>
              <a:t>。</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诗之取胜，途径非一。有以词藻胜的，有以神韵胜的，有以意境胜的，有以气势胜的，</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取胜之途不同，欣赏的角度也就不一样。《登幽州台歌》纯以气势取胜，诗里有一股郁勃回荡之气，这股气挟着深沉的人生感慨和博大的历史情怀，以不可阻遏之势喷放出来，震撼着读者的心灵。我们如能反复涵咏、反复吟诵，自然能感受到它的磅礴气势，得到艺术的享受。</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kern="100" dirty="0">
                <a:solidFill>
                  <a:srgbClr val="0000FF"/>
                </a:solidFill>
                <a:latin typeface="Times New Roman" panose="02020603050405020304" pitchFamily="18" charset="0"/>
                <a:cs typeface="Times New Roman" panose="02020603050405020304" pitchFamily="18" charset="0"/>
              </a:rPr>
              <a:t>悠悠</a:t>
            </a:r>
            <a:r>
              <a:rPr lang="en-US" altLang="zh-CN" kern="100" dirty="0">
                <a:solidFill>
                  <a:srgbClr val="0000FF"/>
                </a:solidFill>
                <a:latin typeface="Times New Roman" panose="02020603050405020304" pitchFamily="18" charset="0"/>
                <a:cs typeface="Courier New" panose="02070309020205020404" pitchFamily="49" charset="0"/>
              </a:rPr>
              <a:t>(</a:t>
            </a:r>
            <a:r>
              <a:rPr lang="zh-CN" altLang="zh-CN" kern="100" dirty="0">
                <a:solidFill>
                  <a:srgbClr val="0000FF"/>
                </a:solidFill>
                <a:latin typeface="Times New Roman" panose="02020603050405020304" pitchFamily="18" charset="0"/>
                <a:cs typeface="Times New Roman" panose="02020603050405020304" pitchFamily="18" charset="0"/>
              </a:rPr>
              <a:t>幽幽</a:t>
            </a:r>
            <a:r>
              <a:rPr lang="en-US" altLang="zh-CN" kern="100" dirty="0">
                <a:solidFill>
                  <a:srgbClr val="0000FF"/>
                </a:solidFill>
                <a:latin typeface="Times New Roman" panose="02020603050405020304" pitchFamily="18" charset="0"/>
                <a:cs typeface="Courier New" panose="02070309020205020404" pitchFamily="49" charset="0"/>
              </a:rPr>
              <a:t>)</a:t>
            </a:r>
            <a:r>
              <a:rPr lang="zh-CN" altLang="zh-CN" kern="100" dirty="0">
                <a:solidFill>
                  <a:srgbClr val="0000FF"/>
                </a:solidFill>
                <a:latin typeface="Times New Roman" panose="02020603050405020304" pitchFamily="18" charset="0"/>
                <a:cs typeface="Times New Roman" panose="02020603050405020304" pitchFamily="18" charset="0"/>
              </a:rPr>
              <a:t>　怆</a:t>
            </a:r>
            <a:r>
              <a:rPr lang="en-US" altLang="zh-CN" kern="100" dirty="0">
                <a:solidFill>
                  <a:srgbClr val="0000FF"/>
                </a:solidFill>
                <a:latin typeface="Times New Roman" panose="02020603050405020304" pitchFamily="18" charset="0"/>
                <a:cs typeface="Courier New" panose="02070309020205020404" pitchFamily="49" charset="0"/>
              </a:rPr>
              <a:t>(</a:t>
            </a:r>
            <a:r>
              <a:rPr lang="zh-CN" altLang="zh-CN" kern="100" dirty="0">
                <a:solidFill>
                  <a:srgbClr val="0000FF"/>
                </a:solidFill>
                <a:latin typeface="Times New Roman" panose="02020603050405020304" pitchFamily="18" charset="0"/>
                <a:cs typeface="Times New Roman" panose="02020603050405020304" pitchFamily="18" charset="0"/>
              </a:rPr>
              <a:t>仓</a:t>
            </a:r>
            <a:r>
              <a:rPr lang="en-US" altLang="zh-CN" kern="100" dirty="0">
                <a:solidFill>
                  <a:srgbClr val="0000FF"/>
                </a:solidFill>
                <a:latin typeface="Times New Roman" panose="02020603050405020304" pitchFamily="18" charset="0"/>
                <a:cs typeface="Courier New" panose="02070309020205020404" pitchFamily="49" charset="0"/>
              </a:rPr>
              <a:t>)</a:t>
            </a:r>
            <a:endParaRPr lang="zh-CN" altLang="zh-CN" sz="2000"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8898" y="-1"/>
            <a:ext cx="12093102" cy="6663447"/>
          </a:xfrm>
        </p:spPr>
        <p:txBody>
          <a:bodyPr>
            <a:normAutofit fontScale="92500" lnSpcReduction="10000"/>
          </a:bodyPr>
          <a:lstStyle/>
          <a:p>
            <a:pPr indent="304800" algn="ctr">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望　岳</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kern="100" dirty="0">
                <a:solidFill>
                  <a:srgbClr val="0000FF"/>
                </a:solidFill>
                <a:latin typeface="Times New Roman" panose="02020603050405020304" pitchFamily="18" charset="0"/>
                <a:ea typeface="楷体_GB2312"/>
                <a:cs typeface="Times New Roman" panose="02020603050405020304" pitchFamily="18" charset="0"/>
              </a:rPr>
              <a:t>杜　甫</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kern="100" dirty="0">
                <a:solidFill>
                  <a:srgbClr val="0000FF"/>
                </a:solidFill>
                <a:latin typeface="Times New Roman" panose="02020603050405020304" pitchFamily="18" charset="0"/>
                <a:ea typeface="楷体_GB2312"/>
                <a:cs typeface="Times New Roman" panose="02020603050405020304" pitchFamily="18" charset="0"/>
              </a:rPr>
              <a:t>岱宗夫如何？齐鲁青未了。</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kern="100" dirty="0">
                <a:solidFill>
                  <a:srgbClr val="0000FF"/>
                </a:solidFill>
                <a:latin typeface="Times New Roman" panose="02020603050405020304" pitchFamily="18" charset="0"/>
                <a:ea typeface="楷体_GB2312"/>
                <a:cs typeface="Times New Roman" panose="02020603050405020304" pitchFamily="18" charset="0"/>
              </a:rPr>
              <a:t>造化钟神秀</a:t>
            </a:r>
            <a:r>
              <a:rPr lang="zh-CN" altLang="zh-CN" kern="100" dirty="0">
                <a:solidFill>
                  <a:srgbClr val="0000FF"/>
                </a:solidFill>
                <a:latin typeface="宋体" panose="02010600030101010101" pitchFamily="2" charset="-122"/>
                <a:ea typeface="楷体_GB2312"/>
                <a:cs typeface="楷体_GB2312"/>
              </a:rPr>
              <a:t>，</a:t>
            </a:r>
            <a:r>
              <a:rPr lang="zh-CN" altLang="zh-CN" kern="100" dirty="0">
                <a:solidFill>
                  <a:srgbClr val="0000FF"/>
                </a:solidFill>
                <a:latin typeface="Times New Roman" panose="02020603050405020304" pitchFamily="18" charset="0"/>
                <a:ea typeface="楷体_GB2312"/>
                <a:cs typeface="Times New Roman" panose="02020603050405020304" pitchFamily="18" charset="0"/>
              </a:rPr>
              <a:t>阴阳割昏晓。</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kern="100" dirty="0">
                <a:solidFill>
                  <a:srgbClr val="0000FF"/>
                </a:solidFill>
                <a:latin typeface="Times New Roman" panose="02020603050405020304" pitchFamily="18" charset="0"/>
                <a:ea typeface="楷体_GB2312"/>
                <a:cs typeface="Times New Roman" panose="02020603050405020304" pitchFamily="18" charset="0"/>
              </a:rPr>
              <a:t>荡胸</a:t>
            </a:r>
            <a:r>
              <a:rPr lang="zh-CN" altLang="zh-CN" kern="100" dirty="0" smtClean="0">
                <a:solidFill>
                  <a:srgbClr val="0000FF"/>
                </a:solidFill>
                <a:latin typeface="Times New Roman" panose="02020603050405020304" pitchFamily="18" charset="0"/>
                <a:ea typeface="楷体_GB2312"/>
                <a:cs typeface="Times New Roman" panose="02020603050405020304" pitchFamily="18" charset="0"/>
              </a:rPr>
              <a:t>生</a:t>
            </a:r>
            <a:r>
              <a:rPr lang="zh-CN" altLang="en-US" kern="100" dirty="0" smtClean="0">
                <a:solidFill>
                  <a:srgbClr val="0000FF"/>
                </a:solidFill>
                <a:latin typeface="Times New Roman" panose="02020603050405020304" pitchFamily="18" charset="0"/>
                <a:ea typeface="楷体_GB2312"/>
                <a:cs typeface="Times New Roman" panose="02020603050405020304" pitchFamily="18" charset="0"/>
              </a:rPr>
              <a:t>层</a:t>
            </a:r>
            <a:r>
              <a:rPr lang="zh-CN" altLang="zh-CN" kern="100" dirty="0" smtClean="0">
                <a:solidFill>
                  <a:srgbClr val="0000FF"/>
                </a:solidFill>
                <a:latin typeface="Times New Roman" panose="02020603050405020304" pitchFamily="18" charset="0"/>
                <a:ea typeface="楷体_GB2312"/>
                <a:cs typeface="Times New Roman" panose="02020603050405020304" pitchFamily="18" charset="0"/>
              </a:rPr>
              <a:t>云</a:t>
            </a:r>
            <a:r>
              <a:rPr lang="zh-CN" altLang="zh-CN" kern="100" dirty="0">
                <a:solidFill>
                  <a:srgbClr val="0000FF"/>
                </a:solidFill>
                <a:latin typeface="宋体" panose="02010600030101010101" pitchFamily="2" charset="-122"/>
                <a:ea typeface="楷体_GB2312"/>
                <a:cs typeface="楷体_GB2312"/>
              </a:rPr>
              <a:t>，</a:t>
            </a:r>
            <a:r>
              <a:rPr lang="zh-CN" altLang="zh-CN" kern="100" dirty="0" smtClean="0">
                <a:solidFill>
                  <a:srgbClr val="0000FF"/>
                </a:solidFill>
                <a:latin typeface="Times New Roman" panose="02020603050405020304" pitchFamily="18" charset="0"/>
                <a:ea typeface="楷体_GB2312"/>
                <a:cs typeface="Times New Roman" panose="02020603050405020304" pitchFamily="18" charset="0"/>
              </a:rPr>
              <a:t>决</a:t>
            </a:r>
            <a:r>
              <a:rPr lang="zh-CN" altLang="en-US" kern="100" dirty="0">
                <a:solidFill>
                  <a:srgbClr val="0000FF"/>
                </a:solidFill>
                <a:latin typeface="Times New Roman" panose="02020603050405020304" pitchFamily="18" charset="0"/>
                <a:ea typeface="楷体_GB2312"/>
                <a:cs typeface="Times New Roman" panose="02020603050405020304" pitchFamily="18" charset="0"/>
              </a:rPr>
              <a:t>眦</a:t>
            </a:r>
            <a:r>
              <a:rPr lang="zh-CN" altLang="zh-CN" kern="100" dirty="0" smtClean="0">
                <a:solidFill>
                  <a:srgbClr val="0000FF"/>
                </a:solidFill>
                <a:latin typeface="Times New Roman" panose="02020603050405020304" pitchFamily="18" charset="0"/>
                <a:ea typeface="楷体_GB2312"/>
                <a:cs typeface="Times New Roman" panose="02020603050405020304" pitchFamily="18" charset="0"/>
              </a:rPr>
              <a:t>入</a:t>
            </a:r>
            <a:r>
              <a:rPr lang="zh-CN" altLang="zh-CN" kern="100" dirty="0">
                <a:solidFill>
                  <a:srgbClr val="0000FF"/>
                </a:solidFill>
                <a:latin typeface="Times New Roman" panose="02020603050405020304" pitchFamily="18" charset="0"/>
                <a:ea typeface="楷体_GB2312"/>
                <a:cs typeface="Times New Roman" panose="02020603050405020304" pitchFamily="18" charset="0"/>
              </a:rPr>
              <a:t>归鸟。</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kern="100" dirty="0" smtClean="0">
                <a:solidFill>
                  <a:srgbClr val="0000FF"/>
                </a:solidFill>
                <a:latin typeface="Times New Roman" panose="02020603050405020304" pitchFamily="18" charset="0"/>
                <a:ea typeface="楷体_GB2312"/>
                <a:cs typeface="Times New Roman" panose="02020603050405020304" pitchFamily="18" charset="0"/>
              </a:rPr>
              <a:t>会当</a:t>
            </a:r>
            <a:r>
              <a:rPr lang="zh-CN" altLang="en-US" kern="100" dirty="0">
                <a:solidFill>
                  <a:srgbClr val="0000FF"/>
                </a:solidFill>
                <a:latin typeface="Times New Roman" panose="02020603050405020304" pitchFamily="18" charset="0"/>
                <a:ea typeface="楷体_GB2312"/>
                <a:cs typeface="Times New Roman" panose="02020603050405020304" pitchFamily="18" charset="0"/>
              </a:rPr>
              <a:t>凌</a:t>
            </a:r>
            <a:r>
              <a:rPr lang="zh-CN" altLang="zh-CN" kern="100" dirty="0" smtClean="0">
                <a:solidFill>
                  <a:srgbClr val="0000FF"/>
                </a:solidFill>
                <a:latin typeface="Times New Roman" panose="02020603050405020304" pitchFamily="18" charset="0"/>
                <a:ea typeface="楷体_GB2312"/>
                <a:cs typeface="Times New Roman" panose="02020603050405020304" pitchFamily="18" charset="0"/>
              </a:rPr>
              <a:t>绝顶</a:t>
            </a:r>
            <a:r>
              <a:rPr lang="zh-CN" altLang="zh-CN" kern="100" dirty="0">
                <a:solidFill>
                  <a:srgbClr val="0000FF"/>
                </a:solidFill>
                <a:latin typeface="宋体" panose="02010600030101010101" pitchFamily="2" charset="-122"/>
                <a:ea typeface="楷体_GB2312"/>
                <a:cs typeface="楷体_GB2312"/>
              </a:rPr>
              <a:t>，</a:t>
            </a:r>
            <a:r>
              <a:rPr lang="zh-CN" altLang="zh-CN" kern="100" dirty="0">
                <a:solidFill>
                  <a:srgbClr val="0000FF"/>
                </a:solidFill>
                <a:latin typeface="Times New Roman" panose="02020603050405020304" pitchFamily="18" charset="0"/>
                <a:ea typeface="楷体_GB2312"/>
                <a:cs typeface="Times New Roman" panose="02020603050405020304" pitchFamily="18" charset="0"/>
              </a:rPr>
              <a:t>一览众山小。</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五岳之首的泰山到底怎么样呢？在古代齐、鲁两国的国境外还能望见远远横亘在那里的泰山苍翠的青色。大自然将神奇和秀丽集中于泰山</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山的南、北两面</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一面明亮</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一面昏暗</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截然不同。山中的云气层出不穷</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故心胸亦为之荡漾；因极力张大眼睛远望飞鸟归林</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故感到眼角几乎要裂开。我一定要登临泰山极顶</a:t>
            </a:r>
            <a:r>
              <a:rPr lang="zh-CN" altLang="zh-CN" kern="100" dirty="0">
                <a:latin typeface="宋体" panose="02010600030101010101" pitchFamily="2" charset="-122"/>
                <a:ea typeface="幼圆" panose="02010509060101010101" pitchFamily="49" charset="-122"/>
                <a:cs typeface="幼圆" panose="02010509060101010101" pitchFamily="49" charset="-122"/>
              </a:rPr>
              <a:t>，</a:t>
            </a:r>
            <a:r>
              <a:rPr lang="zh-CN" altLang="zh-CN" kern="100" dirty="0">
                <a:latin typeface="Times New Roman" panose="02020603050405020304" pitchFamily="18" charset="0"/>
                <a:ea typeface="幼圆" panose="02010509060101010101" pitchFamily="49" charset="-122"/>
                <a:cs typeface="Times New Roman" panose="02020603050405020304" pitchFamily="18" charset="0"/>
              </a:rPr>
              <a:t>俯瞰群山</a:t>
            </a:r>
            <a:r>
              <a:rPr lang="zh-CN" altLang="zh-CN" kern="100" dirty="0">
                <a:latin typeface="宋体" panose="02010600030101010101" pitchFamily="2" charset="-122"/>
                <a:ea typeface="幼圆" panose="02010509060101010101" pitchFamily="49" charset="-122"/>
                <a:cs typeface="幼圆" panose="02010509060101010101" pitchFamily="49" charset="-122"/>
              </a:rPr>
              <a:t>，它们都将变得那么渺小。</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solidFill>
                  <a:srgbClr val="0000FF"/>
                </a:solidFill>
                <a:latin typeface="Times New Roman" panose="02020603050405020304" pitchFamily="18" charset="0"/>
                <a:cs typeface="Times New Roman" panose="02020603050405020304" pitchFamily="18" charset="0"/>
              </a:rPr>
              <a:t>本诗以饱满的热情形象地描绘了这座名山雄伟壮观的气势，抒发了作者青年时期的豪情和远大抱负。</a:t>
            </a:r>
            <a:endParaRPr lang="zh-CN" altLang="zh-CN" sz="2000" b="1" kern="100" dirty="0">
              <a:solidFill>
                <a:srgbClr val="0000FF"/>
              </a:solidFill>
              <a:latin typeface="宋体" panose="02010600030101010101" pitchFamily="2" charset="-122"/>
              <a:cs typeface="Courier New" panose="02070309020205020404" pitchFamily="49" charset="0"/>
            </a:endParaRPr>
          </a:p>
          <a:p>
            <a:r>
              <a:rPr lang="zh-CN" altLang="zh-CN" b="1" dirty="0">
                <a:solidFill>
                  <a:srgbClr val="0000FF"/>
                </a:solidFill>
                <a:latin typeface="Times New Roman" panose="02020603050405020304" pitchFamily="18" charset="0"/>
                <a:cs typeface="Times New Roman" panose="02020603050405020304" pitchFamily="18" charset="0"/>
              </a:rPr>
              <a:t>前六句实写泰山之景。开头一句</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岱宗夫如何</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，以一句设问统领下文。第二句的</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齐鲁青未了</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生动形象地道出泰山的绵延、高大。</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青</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字是写青翠的山色，“未了</a:t>
            </a:r>
            <a:r>
              <a:rPr lang="en-US" altLang="zh-CN" b="1" dirty="0">
                <a:solidFill>
                  <a:srgbClr val="0000FF"/>
                </a:solidFill>
                <a:latin typeface="宋体" panose="02010600030101010101" pitchFamily="2" charset="-122"/>
                <a:cs typeface="Times New Roman" panose="02020603050405020304" pitchFamily="18" charset="0"/>
              </a:rPr>
              <a:t>”</a:t>
            </a:r>
            <a:r>
              <a:rPr lang="zh-CN" altLang="zh-CN" b="1" dirty="0">
                <a:solidFill>
                  <a:srgbClr val="0000FF"/>
                </a:solidFill>
                <a:latin typeface="Times New Roman" panose="02020603050405020304" pitchFamily="18" charset="0"/>
                <a:cs typeface="Times New Roman" panose="02020603050405020304" pitchFamily="18" charset="0"/>
              </a:rPr>
              <a:t>是表现山势坐落之广大，青翠之色一望无际。这是远望之景</a:t>
            </a:r>
            <a:endParaRPr lang="zh-CN" altLang="en-US"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anim calcmode="lin" valueType="num">
                                      <p:cBhvr>
                                        <p:cTn id="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7" end="7"/>
                                            </p:txEl>
                                          </p:spTgt>
                                        </p:tgtEl>
                                        <p:attrNameLst>
                                          <p:attrName>style.visibility</p:attrName>
                                        </p:attrNameLst>
                                      </p:cBhvr>
                                      <p:to>
                                        <p:strVal val="visible"/>
                                      </p:to>
                                    </p:set>
                                    <p:anim calcmode="lin" valueType="num">
                                      <p:cBhvr additive="base">
                                        <p:cTn id="1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8" end="8"/>
                                            </p:txEl>
                                          </p:spTgt>
                                        </p:tgtEl>
                                        <p:attrNameLst>
                                          <p:attrName>style.visibility</p:attrName>
                                        </p:attrNameLst>
                                      </p:cBhvr>
                                      <p:to>
                                        <p:strVal val="visible"/>
                                      </p:to>
                                    </p:set>
                                    <p:anim calcmode="lin" valueType="num">
                                      <p:cBhvr additive="base">
                                        <p:cTn id="18"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0"/>
            <a:ext cx="12033115" cy="6858000"/>
          </a:xfrm>
        </p:spPr>
        <p:txBody>
          <a:bodyPr>
            <a:normAutofit lnSpcReduction="10000"/>
          </a:bodyPr>
          <a:lstStyle/>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三、四两句是近望之势。</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造化钟神秀</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是说泰山秀美无比，仿佛大自然将一切神奇秀丽都聚集在这里了，一个</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钟</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字生动有力。</a:t>
            </a:r>
            <a:r>
              <a:rPr lang="en-US"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阴阳割昏晓</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，突出泰山的高耸挺拔，高得把山南山北分成光明与昏暗的两个天地。</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割</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字形象贴切，给参天矗立的山姿赋予了生命力。</a:t>
            </a:r>
            <a:endParaRPr lang="zh-CN" altLang="zh-CN" sz="2000"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latin typeface="Times New Roman" panose="02020603050405020304" pitchFamily="18" charset="0"/>
                <a:cs typeface="Times New Roman" panose="02020603050405020304" pitchFamily="18" charset="0"/>
              </a:rPr>
              <a:t>五、六两句是近看之景，并由静转动。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荡胸生曾云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描写山腰云雾层层缭绕，使胸怀涤荡，腾云而起，用层云衬托出山高。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决眦入归鸟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，是瞪大了眼睛望着一只只飞回山林中的小鸟，表现出了山腹之深。一个</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入</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字用得微妙传神，好像一只只小鸟从远处徐徐而来，又徐徐而去，足见山腹是何等深远了</a:t>
            </a:r>
            <a:r>
              <a:rPr lang="zh-CN" altLang="zh-CN" kern="100" dirty="0" smtClean="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0000FF"/>
                </a:solidFill>
                <a:latin typeface="Times New Roman" panose="02020603050405020304" pitchFamily="18" charset="0"/>
                <a:cs typeface="Times New Roman" panose="02020603050405020304" pitchFamily="18" charset="0"/>
              </a:rPr>
              <a:t>最后两句想象中的登山之情，仍是</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望</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，而不是</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登</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，是作者由望景而产生了登顶的愿望。</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会当凌绝顶</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中的</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凌</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字，表现了作者登顶的决心和豪迈的壮志。</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一览众山小</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solidFill>
                  <a:srgbClr val="0000FF"/>
                </a:solidFill>
                <a:latin typeface="Times New Roman" panose="02020603050405020304" pitchFamily="18" charset="0"/>
                <a:cs typeface="Times New Roman" panose="02020603050405020304" pitchFamily="18" charset="0"/>
              </a:rPr>
              <a:t>，写诗人想象中登上绝顶后放眼四望的景象，其他的山在泰山面前显得低小，以此衬托出泰山的高大</a:t>
            </a:r>
            <a:r>
              <a:rPr lang="zh-CN" altLang="zh-CN" kern="100" dirty="0" smtClean="0">
                <a:solidFill>
                  <a:srgbClr val="0000FF"/>
                </a:solidFill>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latin typeface="Times New Roman" panose="02020603050405020304" pitchFamily="18" charset="0"/>
                <a:cs typeface="Times New Roman" panose="02020603050405020304" pitchFamily="18" charset="0"/>
              </a:rPr>
              <a:t>这首诗的题目是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望岳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，全篇紧紧抓住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字写景，写景中又处处烘托着一个</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字。从而把泰山的万千景色、高大的气势渲染得纤毫毕现，令人如亲临其境。故此《望岳》一诗，成为历代描写泰山的佳篇，被人们传诵不绝。</a:t>
            </a:r>
            <a:r>
              <a:rPr lang="en-US" altLang="zh-CN" kern="100" dirty="0">
                <a:latin typeface="Times New Roman" panose="02020603050405020304" pitchFamily="18" charset="0"/>
                <a:cs typeface="Courier New" panose="02070309020205020404" pitchFamily="49" charset="0"/>
              </a:rPr>
              <a:t>21</a:t>
            </a:r>
            <a:r>
              <a:rPr lang="zh-CN" altLang="zh-CN" kern="100" dirty="0">
                <a:latin typeface="Times New Roman" panose="02020603050405020304" pitchFamily="18" charset="0"/>
                <a:cs typeface="Times New Roman" panose="02020603050405020304" pitchFamily="18" charset="0"/>
              </a:rPr>
              <a:t>教育名师原创作品</a:t>
            </a:r>
            <a:endParaRPr lang="zh-CN" altLang="zh-CN" sz="2000" kern="100" dirty="0">
              <a:latin typeface="宋体" panose="02010600030101010101" pitchFamily="2" charset="-122"/>
              <a:cs typeface="Courier New" panose="02070309020205020404" pitchFamily="49" charset="0"/>
            </a:endParaRPr>
          </a:p>
          <a:p>
            <a:pPr indent="304800" algn="just">
              <a:spcAft>
                <a:spcPts val="0"/>
              </a:spcAf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kern="100" dirty="0">
                <a:solidFill>
                  <a:srgbClr val="FF0000"/>
                </a:solidFill>
                <a:latin typeface="Times New Roman" panose="02020603050405020304" pitchFamily="18" charset="0"/>
                <a:cs typeface="Times New Roman" panose="02020603050405020304" pitchFamily="18" charset="0"/>
              </a:rPr>
              <a:t>曾</a:t>
            </a:r>
            <a:r>
              <a:rPr lang="en-US" altLang="zh-CN" kern="100" dirty="0">
                <a:solidFill>
                  <a:srgbClr val="FF0000"/>
                </a:solidFill>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层</a:t>
            </a:r>
            <a:r>
              <a:rPr lang="en-US" altLang="zh-CN" kern="100" dirty="0">
                <a:solidFill>
                  <a:srgbClr val="FF0000"/>
                </a:solidFill>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眦　凌</a:t>
            </a:r>
            <a:r>
              <a:rPr lang="en-US" altLang="zh-CN" kern="100" dirty="0">
                <a:solidFill>
                  <a:srgbClr val="FF0000"/>
                </a:solidFill>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临</a:t>
            </a:r>
            <a:r>
              <a:rPr lang="en-US" altLang="zh-CN" kern="100" dirty="0">
                <a:solidFill>
                  <a:srgbClr val="FF0000"/>
                </a:solidFill>
                <a:latin typeface="Times New Roman" panose="02020603050405020304" pitchFamily="18" charset="0"/>
                <a:cs typeface="Courier New" panose="02070309020205020404" pitchFamily="49" charset="0"/>
              </a:rPr>
              <a:t>)</a:t>
            </a:r>
            <a:endParaRPr lang="zh-CN" altLang="zh-CN" sz="2000" kern="100" dirty="0">
              <a:solidFill>
                <a:srgbClr val="FF0000"/>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5628" y="434570"/>
            <a:ext cx="11976371" cy="6423430"/>
          </a:xfrm>
        </p:spPr>
        <p:txBody>
          <a:bodyPr>
            <a:normAutofit fontScale="92500" lnSpcReduction="20000"/>
          </a:bodyPr>
          <a:lstStyle/>
          <a:p>
            <a:pPr indent="304800" algn="ctr">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登飞来峰</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王安石</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飞来山上千寻塔</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闻说鸡鸣见日升。</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不畏浮云遮望眼</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缘在最高层。</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10000"/>
              </a:lnSpc>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飞来峰上耸立着极高的宝塔</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我听说鸡叫时可以看见太阳升起。不怕会有浮云遮住了远望的视线</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只因为人已经站在山的最高峰</a:t>
            </a:r>
            <a:r>
              <a:rPr lang="zh-CN" altLang="zh-CN" b="1" kern="100" dirty="0" smtClean="0">
                <a:latin typeface="Times New Roman" panose="02020603050405020304" pitchFamily="18" charset="0"/>
                <a:ea typeface="幼圆" panose="02010509060101010101" pitchFamily="49"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10000"/>
              </a:lnSpc>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b="1" kern="100" dirty="0">
                <a:solidFill>
                  <a:srgbClr val="0000FF"/>
                </a:solidFill>
                <a:latin typeface="Times New Roman" panose="02020603050405020304" pitchFamily="18" charset="0"/>
                <a:cs typeface="Times New Roman" panose="02020603050405020304" pitchFamily="18" charset="0"/>
              </a:rPr>
              <a:t>山是高耸的，塔是高耸的，山顶上的塔更是高高耸立的。飞来峰和它上面的宝塔总共多高？不知道。诗人只告诉我们，单是塔身就是八千多尺</a:t>
            </a:r>
            <a:r>
              <a:rPr lang="en-US" altLang="zh-CN" b="1" kern="100" dirty="0">
                <a:solidFill>
                  <a:srgbClr val="0000FF"/>
                </a:solidFill>
                <a:latin typeface="Times New Roman" panose="02020603050405020304" pitchFamily="18" charset="0"/>
                <a:cs typeface="Courier New" panose="02070309020205020404" pitchFamily="49" charset="0"/>
              </a:rPr>
              <a:t>——</a:t>
            </a:r>
            <a:r>
              <a:rPr lang="zh-CN" altLang="zh-CN" b="1" kern="100" dirty="0">
                <a:solidFill>
                  <a:srgbClr val="0000FF"/>
                </a:solidFill>
                <a:latin typeface="Times New Roman" panose="02020603050405020304" pitchFamily="18" charset="0"/>
                <a:cs typeface="Times New Roman" panose="02020603050405020304" pitchFamily="18" charset="0"/>
              </a:rPr>
              <a:t>这当然是夸张的说法。诗人还讲了一个传说：站在塔上，鸡鸣五更天就可以看见海上日出。请想想飞来峰那高耸云天的气势吧</a:t>
            </a:r>
            <a:r>
              <a:rPr lang="zh-CN" altLang="zh-CN" b="1" kern="100" dirty="0" smtClean="0">
                <a:solidFill>
                  <a:srgbClr val="0000FF"/>
                </a:solidFill>
                <a:latin typeface="Times New Roman" panose="02020603050405020304" pitchFamily="18" charset="0"/>
                <a:cs typeface="Times New Roman" panose="02020603050405020304" pitchFamily="18"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1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宝塔虽高，却不是高不可上。转眼间，诗人已登上塔顶，世界万物，尽收眼底，那游荡的云片再也挡不住视线了！</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不畏浮云遮望眼，自缘身在最高层</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乍听起来，是在谈论观赏风光的体会；可一寻味，便会从中领悟到一条人生哲理：在社会生活和思想修养方面，不也是站得高才能看得远吗？对诗人，这是雄心勃勃的自勉；对读者，这是引人向上的启示。</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kern="100" dirty="0">
                <a:latin typeface="Times New Roman" panose="02020603050405020304" pitchFamily="18" charset="0"/>
                <a:cs typeface="Times New Roman" panose="02020603050405020304" pitchFamily="18" charset="0"/>
              </a:rPr>
              <a:t>自</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只</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身</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生</a:t>
            </a:r>
            <a:r>
              <a:rPr lang="en-US" altLang="zh-CN" kern="100" dirty="0">
                <a:latin typeface="Times New Roman" panose="02020603050405020304" pitchFamily="18" charset="0"/>
                <a:cs typeface="Courier New" panose="02070309020205020404" pitchFamily="49" charset="0"/>
              </a:rPr>
              <a:t>)</a:t>
            </a:r>
            <a:endParaRPr lang="zh-CN" altLang="zh-CN" sz="2000" kern="100" dirty="0">
              <a:latin typeface="宋体" panose="02010600030101010101" pitchFamily="2" charset="-122"/>
              <a:cs typeface="Courier New" panose="02070309020205020404" pitchFamily="49" charset="0"/>
            </a:endParaRPr>
          </a:p>
          <a:p>
            <a:pPr>
              <a:lnSpc>
                <a:spcPct val="110000"/>
              </a:lnSpc>
            </a:pPr>
            <a:endParaRPr lang="zh-CN" altLang="en-US"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20664" cy="6858000"/>
          </a:xfrm>
        </p:spPr>
        <p:txBody>
          <a:bodyPr>
            <a:normAutofit/>
          </a:bodyPr>
          <a:lstStyle/>
          <a:p>
            <a:pPr indent="304800" algn="ctr">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四</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游山西村</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陆　游</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莫笑农家腊酒浑</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丰年留客足鸡豚。</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山重水复疑无路</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柳暗花明又一村。</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箫鼓追随春社近</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衣冠简朴古风存。</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从今若许闲乘月</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拄杖无时夜叩门。</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不要笑农家腊月里酿的酒浑浊</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在丰收的年景里待客菜肴非常丰足。</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山峦重叠</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水流曲折</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正担心无路可走</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柳绿花艳时忽然眼前又出现一个山村。</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吹着箫</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打起鼓</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春社的日子已经接近</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村民们衣冠简朴</a:t>
            </a: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a:t>
            </a:r>
            <a:r>
              <a:rPr lang="zh-CN" altLang="zh-CN" b="1" kern="100" dirty="0">
                <a:solidFill>
                  <a:srgbClr val="0000FF"/>
                </a:solidFill>
                <a:latin typeface="Times New Roman" panose="02020603050405020304" pitchFamily="18" charset="0"/>
                <a:ea typeface="幼圆" panose="02010509060101010101" pitchFamily="49" charset="-122"/>
                <a:cs typeface="Times New Roman" panose="02020603050405020304" pitchFamily="18" charset="0"/>
              </a:rPr>
              <a:t>古代风气仍然保存。</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宋体" panose="02010600030101010101" pitchFamily="2" charset="-122"/>
                <a:ea typeface="幼圆" panose="02010509060101010101" pitchFamily="49" charset="-122"/>
                <a:cs typeface="幼圆" panose="02010509060101010101" pitchFamily="49" charset="-122"/>
              </a:rPr>
              <a:t>今后如果还能趁大好月色出外闲游，我一定拄着拐杖随时来敲你的家门。</a:t>
            </a:r>
            <a:endParaRPr lang="zh-CN" altLang="zh-CN" sz="2000" b="1" kern="100" dirty="0">
              <a:solidFill>
                <a:srgbClr val="0000FF"/>
              </a:solidFill>
              <a:latin typeface="宋体" panose="02010600030101010101" pitchFamily="2" charset="-122"/>
              <a:cs typeface="Courier New" panose="02070309020205020404" pitchFamily="49" charset="0"/>
            </a:endParaRPr>
          </a:p>
          <a:p>
            <a:endParaRPr lang="zh-CN" altLang="en-US"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anim calcmode="lin" valueType="num">
                                      <p:cBhvr>
                                        <p:cTn id="2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1000"/>
                                        <p:tgtEl>
                                          <p:spTgt spid="3">
                                            <p:txEl>
                                              <p:pRg st="7" end="7"/>
                                            </p:txEl>
                                          </p:spTgt>
                                        </p:tgtEl>
                                      </p:cBhvr>
                                    </p:animEffect>
                                    <p:anim calcmode="lin" valueType="num">
                                      <p:cBhvr>
                                        <p:cTn id="3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1000"/>
                                        <p:tgtEl>
                                          <p:spTgt spid="3">
                                            <p:txEl>
                                              <p:pRg st="9" end="9"/>
                                            </p:txEl>
                                          </p:spTgt>
                                        </p:tgtEl>
                                      </p:cBhvr>
                                    </p:animEffect>
                                    <p:anim calcmode="lin" valueType="num">
                                      <p:cBhvr>
                                        <p:cTn id="4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447" y="366477"/>
            <a:ext cx="10776626" cy="6403974"/>
          </a:xfrm>
        </p:spPr>
        <p:txBody>
          <a:bodyPr>
            <a:normAutofit fontScale="55000" lnSpcReduction="20000"/>
          </a:bodyPr>
          <a:lstStyle/>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鲜</a:t>
            </a:r>
            <a:r>
              <a:rPr lang="en-US" altLang="zh-CN" sz="4400" b="1" kern="100" dirty="0" err="1">
                <a:solidFill>
                  <a:srgbClr val="0000FF"/>
                </a:solidFill>
                <a:latin typeface="Times New Roman" panose="02020603050405020304" pitchFamily="18" charset="0"/>
                <a:cs typeface="Courier New" panose="02070309020205020404" pitchFamily="49" charset="0"/>
              </a:rPr>
              <a:t>xiǎn</a:t>
            </a:r>
            <a:r>
              <a:rPr lang="zh-CN" altLang="zh-CN" sz="4400" b="1" kern="100" dirty="0">
                <a:solidFill>
                  <a:srgbClr val="0000FF"/>
                </a:solidFill>
                <a:latin typeface="Times New Roman" panose="02020603050405020304" pitchFamily="18" charset="0"/>
                <a:cs typeface="Times New Roman" panose="02020603050405020304" pitchFamily="18" charset="0"/>
              </a:rPr>
              <a:t>为人知：很少人知道。</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元勋</a:t>
            </a:r>
            <a:r>
              <a:rPr lang="en-US" altLang="zh-CN" sz="4400" b="1" kern="100" dirty="0">
                <a:solidFill>
                  <a:srgbClr val="0000FF"/>
                </a:solidFill>
                <a:latin typeface="Times New Roman" panose="02020603050405020304" pitchFamily="18" charset="0"/>
                <a:cs typeface="Courier New" panose="02070309020205020404" pitchFamily="49" charset="0"/>
              </a:rPr>
              <a:t>x</a:t>
            </a:r>
            <a:r>
              <a:rPr lang="zh-CN" altLang="zh-CN" sz="4400" b="1" kern="100" dirty="0">
                <a:solidFill>
                  <a:srgbClr val="0000FF"/>
                </a:solidFill>
                <a:latin typeface="Times New Roman" panose="02020603050405020304" pitchFamily="18" charset="0"/>
                <a:cs typeface="Times New Roman" panose="02020603050405020304" pitchFamily="18" charset="0"/>
              </a:rPr>
              <a:t>ū</a:t>
            </a:r>
            <a:r>
              <a:rPr lang="en-US" altLang="zh-CN" sz="4400" b="1" kern="100" dirty="0">
                <a:solidFill>
                  <a:srgbClr val="0000FF"/>
                </a:solidFill>
                <a:latin typeface="Times New Roman" panose="02020603050405020304" pitchFamily="18" charset="0"/>
                <a:cs typeface="Courier New" panose="02070309020205020404" pitchFamily="49" charset="0"/>
              </a:rPr>
              <a:t>n</a:t>
            </a:r>
            <a:r>
              <a:rPr lang="zh-CN" altLang="zh-CN" sz="4400" b="1" kern="100" dirty="0">
                <a:solidFill>
                  <a:srgbClr val="0000FF"/>
                </a:solidFill>
                <a:latin typeface="Times New Roman" panose="02020603050405020304" pitchFamily="18" charset="0"/>
                <a:cs typeface="Times New Roman" panose="02020603050405020304" pitchFamily="18" charset="0"/>
              </a:rPr>
              <a:t>：立大功的人。</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鞠</a:t>
            </a:r>
            <a:r>
              <a:rPr lang="en-US" altLang="zh-CN" sz="4400" b="1" kern="100" dirty="0" err="1">
                <a:solidFill>
                  <a:srgbClr val="0000FF"/>
                </a:solidFill>
                <a:latin typeface="Times New Roman" panose="02020603050405020304" pitchFamily="18" charset="0"/>
                <a:cs typeface="Courier New" panose="02070309020205020404" pitchFamily="49" charset="0"/>
              </a:rPr>
              <a:t>jū</a:t>
            </a:r>
            <a:r>
              <a:rPr lang="zh-CN" altLang="zh-CN" sz="4400" b="1" kern="100" dirty="0">
                <a:solidFill>
                  <a:srgbClr val="0000FF"/>
                </a:solidFill>
                <a:latin typeface="Times New Roman" panose="02020603050405020304" pitchFamily="18" charset="0"/>
                <a:cs typeface="Times New Roman" panose="02020603050405020304" pitchFamily="18" charset="0"/>
              </a:rPr>
              <a:t>躬尽瘁</a:t>
            </a:r>
            <a:r>
              <a:rPr lang="en-US" altLang="zh-CN" sz="4400" b="1" kern="100" dirty="0" err="1">
                <a:solidFill>
                  <a:srgbClr val="0000FF"/>
                </a:solidFill>
                <a:latin typeface="Times New Roman" panose="02020603050405020304" pitchFamily="18" charset="0"/>
                <a:cs typeface="Courier New" panose="02070309020205020404" pitchFamily="49" charset="0"/>
              </a:rPr>
              <a:t>cuì</a:t>
            </a:r>
            <a:r>
              <a:rPr lang="zh-CN" altLang="zh-CN" sz="4400" b="1" kern="100" dirty="0">
                <a:solidFill>
                  <a:srgbClr val="0000FF"/>
                </a:solidFill>
                <a:latin typeface="Times New Roman" panose="02020603050405020304" pitchFamily="18" charset="0"/>
                <a:cs typeface="Times New Roman" panose="02020603050405020304" pitchFamily="18" charset="0"/>
              </a:rPr>
              <a:t>：指小心谨慎，贡献出全部精力。</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当之无愧</a:t>
            </a:r>
            <a:r>
              <a:rPr lang="en-US" altLang="zh-CN" sz="4400" b="1" kern="100" dirty="0" err="1">
                <a:solidFill>
                  <a:srgbClr val="0000FF"/>
                </a:solidFill>
                <a:latin typeface="Times New Roman" panose="02020603050405020304" pitchFamily="18" charset="0"/>
                <a:cs typeface="Courier New" panose="02070309020205020404" pitchFamily="49" charset="0"/>
              </a:rPr>
              <a:t>kuì</a:t>
            </a:r>
            <a:r>
              <a:rPr lang="zh-CN" altLang="zh-CN" sz="4400" b="1" kern="100" dirty="0">
                <a:solidFill>
                  <a:srgbClr val="0000FF"/>
                </a:solidFill>
                <a:latin typeface="Times New Roman" panose="02020603050405020304" pitchFamily="18" charset="0"/>
                <a:cs typeface="Times New Roman" panose="02020603050405020304" pitchFamily="18" charset="0"/>
              </a:rPr>
              <a:t>：没有什么可以惭愧的地方。</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奠</a:t>
            </a:r>
            <a:r>
              <a:rPr lang="en-US" altLang="zh-CN" sz="4400" b="1" kern="100" dirty="0" err="1">
                <a:solidFill>
                  <a:srgbClr val="0000FF"/>
                </a:solidFill>
                <a:latin typeface="Times New Roman" panose="02020603050405020304" pitchFamily="18" charset="0"/>
                <a:cs typeface="Courier New" panose="02070309020205020404" pitchFamily="49" charset="0"/>
              </a:rPr>
              <a:t>diàn</a:t>
            </a:r>
            <a:r>
              <a:rPr lang="zh-CN" altLang="zh-CN" sz="4400" b="1" kern="100" dirty="0">
                <a:solidFill>
                  <a:srgbClr val="0000FF"/>
                </a:solidFill>
                <a:latin typeface="Times New Roman" panose="02020603050405020304" pitchFamily="18" charset="0"/>
                <a:cs typeface="Times New Roman" panose="02020603050405020304" pitchFamily="18" charset="0"/>
              </a:rPr>
              <a:t>基：奠定建筑物的基础。</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截</a:t>
            </a:r>
            <a:r>
              <a:rPr lang="en-US" altLang="zh-CN" sz="4400" b="1" kern="100" dirty="0" err="1">
                <a:solidFill>
                  <a:srgbClr val="0000FF"/>
                </a:solidFill>
                <a:latin typeface="Times New Roman" panose="02020603050405020304" pitchFamily="18" charset="0"/>
                <a:cs typeface="Courier New" panose="02070309020205020404" pitchFamily="49" charset="0"/>
              </a:rPr>
              <a:t>jié</a:t>
            </a:r>
            <a:r>
              <a:rPr lang="zh-CN" altLang="zh-CN" sz="4400" b="1" kern="100" dirty="0">
                <a:solidFill>
                  <a:srgbClr val="0000FF"/>
                </a:solidFill>
                <a:latin typeface="Times New Roman" panose="02020603050405020304" pitchFamily="18" charset="0"/>
                <a:cs typeface="Times New Roman" panose="02020603050405020304" pitchFamily="18" charset="0"/>
              </a:rPr>
              <a:t>然不同：形容差别很大。截然，形容界限分明，像割断的一样。</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家喻户晓</a:t>
            </a:r>
            <a:r>
              <a:rPr lang="en-US" altLang="zh-CN" sz="4400" b="1" kern="100" dirty="0" err="1">
                <a:solidFill>
                  <a:srgbClr val="0000FF"/>
                </a:solidFill>
                <a:latin typeface="Times New Roman" panose="02020603050405020304" pitchFamily="18" charset="0"/>
                <a:cs typeface="Courier New" panose="02070309020205020404" pitchFamily="49" charset="0"/>
              </a:rPr>
              <a:t>xiǎo</a:t>
            </a:r>
            <a:r>
              <a:rPr lang="zh-CN" altLang="zh-CN" sz="4400" b="1" kern="100" dirty="0">
                <a:solidFill>
                  <a:srgbClr val="0000FF"/>
                </a:solidFill>
                <a:latin typeface="Times New Roman" panose="02020603050405020304" pitchFamily="18" charset="0"/>
                <a:cs typeface="Times New Roman" panose="02020603050405020304" pitchFamily="18" charset="0"/>
              </a:rPr>
              <a:t>：每家每户都知道。</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阔</a:t>
            </a:r>
            <a:r>
              <a:rPr lang="en-US" altLang="zh-CN" sz="4400" b="1" kern="100" dirty="0" err="1">
                <a:solidFill>
                  <a:srgbClr val="0000FF"/>
                </a:solidFill>
                <a:latin typeface="Times New Roman" panose="02020603050405020304" pitchFamily="18" charset="0"/>
                <a:cs typeface="Courier New" panose="02070309020205020404" pitchFamily="49" charset="0"/>
              </a:rPr>
              <a:t>kuò</a:t>
            </a:r>
            <a:r>
              <a:rPr lang="zh-CN" altLang="zh-CN" sz="4400" b="1" kern="100" dirty="0">
                <a:solidFill>
                  <a:srgbClr val="0000FF"/>
                </a:solidFill>
                <a:latin typeface="Times New Roman" panose="02020603050405020304" pitchFamily="18" charset="0"/>
                <a:cs typeface="Times New Roman" panose="02020603050405020304" pitchFamily="18" charset="0"/>
              </a:rPr>
              <a:t>别：长时间的分别。</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马革裹尸：用马皮把尸体包裹起来，指将士战死于战场。</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铤</a:t>
            </a:r>
            <a:r>
              <a:rPr lang="en-US" altLang="zh-CN" sz="4400" b="1" kern="100" dirty="0" err="1">
                <a:solidFill>
                  <a:srgbClr val="0000FF"/>
                </a:solidFill>
                <a:latin typeface="Times New Roman" panose="02020603050405020304" pitchFamily="18" charset="0"/>
                <a:cs typeface="Courier New" panose="02070309020205020404" pitchFamily="49" charset="0"/>
              </a:rPr>
              <a:t>tǐng</a:t>
            </a:r>
            <a:r>
              <a:rPr lang="zh-CN" altLang="zh-CN" sz="4400" b="1" kern="100" dirty="0">
                <a:solidFill>
                  <a:srgbClr val="0000FF"/>
                </a:solidFill>
                <a:latin typeface="Times New Roman" panose="02020603050405020304" pitchFamily="18" charset="0"/>
                <a:cs typeface="Times New Roman" panose="02020603050405020304" pitchFamily="18" charset="0"/>
              </a:rPr>
              <a:t>：疾走。</a:t>
            </a:r>
            <a:r>
              <a:rPr lang="en-US" altLang="zh-CN" sz="4400" b="1" kern="100" dirty="0">
                <a:solidFill>
                  <a:srgbClr val="0000FF"/>
                </a:solidFill>
                <a:latin typeface="Times New Roman" panose="02020603050405020304" pitchFamily="18" charset="0"/>
                <a:cs typeface="Courier New" panose="02070309020205020404" pitchFamily="49" charset="0"/>
              </a:rPr>
              <a:t>(</a:t>
            </a:r>
            <a:r>
              <a:rPr lang="zh-CN" altLang="zh-CN" sz="4400" b="1" kern="100" dirty="0">
                <a:solidFill>
                  <a:srgbClr val="0000FF"/>
                </a:solidFill>
                <a:latin typeface="Times New Roman" panose="02020603050405020304" pitchFamily="18" charset="0"/>
                <a:cs typeface="Times New Roman" panose="02020603050405020304" pitchFamily="18" charset="0"/>
              </a:rPr>
              <a:t>铤而走险</a:t>
            </a:r>
            <a:r>
              <a:rPr lang="en-US" altLang="zh-CN" sz="4400" b="1" kern="100" dirty="0">
                <a:solidFill>
                  <a:srgbClr val="0000FF"/>
                </a:solidFill>
                <a:latin typeface="Times New Roman" panose="02020603050405020304" pitchFamily="18" charset="0"/>
                <a:cs typeface="Courier New" panose="02070309020205020404" pitchFamily="49" charset="0"/>
              </a:rPr>
              <a:t>)</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挚</a:t>
            </a:r>
            <a:r>
              <a:rPr lang="en-US" altLang="zh-CN" sz="4400" b="1" kern="100" dirty="0" err="1">
                <a:solidFill>
                  <a:srgbClr val="0000FF"/>
                </a:solidFill>
                <a:latin typeface="Times New Roman" panose="02020603050405020304" pitchFamily="18" charset="0"/>
                <a:cs typeface="Courier New" panose="02070309020205020404" pitchFamily="49" charset="0"/>
              </a:rPr>
              <a:t>zhì</a:t>
            </a:r>
            <a:r>
              <a:rPr lang="zh-CN" altLang="zh-CN" sz="4400" b="1" kern="100" dirty="0">
                <a:solidFill>
                  <a:srgbClr val="0000FF"/>
                </a:solidFill>
                <a:latin typeface="Times New Roman" panose="02020603050405020304" pitchFamily="18" charset="0"/>
                <a:cs typeface="Times New Roman" panose="02020603050405020304" pitchFamily="18" charset="0"/>
              </a:rPr>
              <a:t>友：亲密的朋友。</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筹</a:t>
            </a:r>
            <a:r>
              <a:rPr lang="en-US" altLang="zh-CN" sz="4400" b="1" kern="100" dirty="0" err="1">
                <a:solidFill>
                  <a:srgbClr val="0000FF"/>
                </a:solidFill>
                <a:latin typeface="Times New Roman" panose="02020603050405020304" pitchFamily="18" charset="0"/>
                <a:cs typeface="Courier New" panose="02070309020205020404" pitchFamily="49" charset="0"/>
              </a:rPr>
              <a:t>chóu</a:t>
            </a:r>
            <a:r>
              <a:rPr lang="zh-CN" altLang="zh-CN" sz="4400" b="1" kern="100" dirty="0">
                <a:solidFill>
                  <a:srgbClr val="0000FF"/>
                </a:solidFill>
                <a:latin typeface="Times New Roman" panose="02020603050405020304" pitchFamily="18" charset="0"/>
                <a:cs typeface="Times New Roman" panose="02020603050405020304" pitchFamily="18" charset="0"/>
              </a:rPr>
              <a:t>划：想办法；定计划；筹措。</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仰慕：敬仰思慕。</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彷</a:t>
            </a:r>
            <a:r>
              <a:rPr lang="en-US" altLang="zh-CN" sz="4400" b="1" kern="100" dirty="0" err="1">
                <a:solidFill>
                  <a:srgbClr val="0000FF"/>
                </a:solidFill>
                <a:latin typeface="Times New Roman" panose="02020603050405020304" pitchFamily="18" charset="0"/>
                <a:cs typeface="Courier New" panose="02070309020205020404" pitchFamily="49" charset="0"/>
              </a:rPr>
              <a:t>páng</a:t>
            </a:r>
            <a:r>
              <a:rPr lang="zh-CN" altLang="zh-CN" sz="4400" b="1" kern="100" dirty="0">
                <a:solidFill>
                  <a:srgbClr val="0000FF"/>
                </a:solidFill>
                <a:latin typeface="Times New Roman" panose="02020603050405020304" pitchFamily="18" charset="0"/>
                <a:cs typeface="Times New Roman" panose="02020603050405020304" pitchFamily="18" charset="0"/>
              </a:rPr>
              <a:t>徨</a:t>
            </a:r>
            <a:r>
              <a:rPr lang="en-US" altLang="zh-CN" sz="4400" b="1" kern="100" dirty="0" err="1">
                <a:solidFill>
                  <a:srgbClr val="0000FF"/>
                </a:solidFill>
                <a:latin typeface="Times New Roman" panose="02020603050405020304" pitchFamily="18" charset="0"/>
                <a:cs typeface="Courier New" panose="02070309020205020404" pitchFamily="49" charset="0"/>
              </a:rPr>
              <a:t>huáng</a:t>
            </a:r>
            <a:r>
              <a:rPr lang="zh-CN" altLang="zh-CN" sz="4400" b="1" kern="100" dirty="0">
                <a:solidFill>
                  <a:srgbClr val="0000FF"/>
                </a:solidFill>
                <a:latin typeface="Times New Roman" panose="02020603050405020304" pitchFamily="18" charset="0"/>
                <a:cs typeface="Times New Roman" panose="02020603050405020304" pitchFamily="18" charset="0"/>
              </a:rPr>
              <a:t>：犹豫。</a:t>
            </a:r>
            <a:endParaRPr lang="zh-CN" altLang="zh-CN" sz="44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4400" b="1" kern="100" dirty="0">
                <a:solidFill>
                  <a:srgbClr val="0000FF"/>
                </a:solidFill>
                <a:latin typeface="Times New Roman" panose="02020603050405020304" pitchFamily="18" charset="0"/>
                <a:cs typeface="Times New Roman" panose="02020603050405020304" pitchFamily="18" charset="0"/>
              </a:rPr>
              <a:t>殷</a:t>
            </a:r>
            <a:r>
              <a:rPr lang="en-US" altLang="zh-CN" sz="4400" b="1" kern="100" dirty="0" err="1">
                <a:solidFill>
                  <a:srgbClr val="0000FF"/>
                </a:solidFill>
                <a:latin typeface="Times New Roman" panose="02020603050405020304" pitchFamily="18" charset="0"/>
                <a:cs typeface="Courier New" panose="02070309020205020404" pitchFamily="49" charset="0"/>
              </a:rPr>
              <a:t>yān</a:t>
            </a:r>
            <a:r>
              <a:rPr lang="zh-CN" altLang="zh-CN" sz="4400" b="1" kern="100" dirty="0">
                <a:solidFill>
                  <a:srgbClr val="0000FF"/>
                </a:solidFill>
                <a:latin typeface="Times New Roman" panose="02020603050405020304" pitchFamily="18" charset="0"/>
                <a:cs typeface="Times New Roman" panose="02020603050405020304" pitchFamily="18" charset="0"/>
              </a:rPr>
              <a:t>红：带黑的红色。</a:t>
            </a:r>
            <a:endParaRPr lang="zh-CN" altLang="zh-CN" sz="4400" b="1"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Effect transition="in" filter="barn(inVertical)">
                                      <p:cBhvr>
                                        <p:cTn id="60" dur="500"/>
                                        <p:tgtEl>
                                          <p:spTgt spid="3">
                                            <p:txEl>
                                              <p:pRg st="8" end="8"/>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3">
                                            <p:txEl>
                                              <p:pRg st="9" end="9"/>
                                            </p:txEl>
                                          </p:spTgt>
                                        </p:tgtEl>
                                        <p:attrNameLst>
                                          <p:attrName>style.visibility</p:attrName>
                                        </p:attrNameLst>
                                      </p:cBhvr>
                                      <p:to>
                                        <p:strVal val="visible"/>
                                      </p:to>
                                    </p:set>
                                    <p:animEffect transition="in" filter="barn(inVertical)">
                                      <p:cBhvr>
                                        <p:cTn id="65" dur="500"/>
                                        <p:tgtEl>
                                          <p:spTgt spid="3">
                                            <p:txEl>
                                              <p:pRg st="9" end="9"/>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barn(inVertical)">
                                      <p:cBhvr>
                                        <p:cTn id="70" dur="500"/>
                                        <p:tgtEl>
                                          <p:spTgt spid="3">
                                            <p:txEl>
                                              <p:pRg st="10" end="1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3">
                                            <p:txEl>
                                              <p:pRg st="11" end="11"/>
                                            </p:txEl>
                                          </p:spTgt>
                                        </p:tgtEl>
                                        <p:attrNameLst>
                                          <p:attrName>style.visibility</p:attrName>
                                        </p:attrNameLst>
                                      </p:cBhvr>
                                      <p:to>
                                        <p:strVal val="visible"/>
                                      </p:to>
                                    </p:set>
                                    <p:animEffect transition="in" filter="fade">
                                      <p:cBhvr>
                                        <p:cTn id="75" dur="1000"/>
                                        <p:tgtEl>
                                          <p:spTgt spid="3">
                                            <p:txEl>
                                              <p:pRg st="11" end="11"/>
                                            </p:txEl>
                                          </p:spTgt>
                                        </p:tgtEl>
                                      </p:cBhvr>
                                    </p:animEffect>
                                    <p:anim calcmode="lin" valueType="num">
                                      <p:cBhvr>
                                        <p:cTn id="76"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7"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
                                            <p:txEl>
                                              <p:pRg st="12" end="12"/>
                                            </p:txEl>
                                          </p:spTgt>
                                        </p:tgtEl>
                                        <p:attrNameLst>
                                          <p:attrName>style.visibility</p:attrName>
                                        </p:attrNameLst>
                                      </p:cBhvr>
                                      <p:to>
                                        <p:strVal val="visible"/>
                                      </p:to>
                                    </p:set>
                                    <p:anim calcmode="lin" valueType="num">
                                      <p:cBhvr additive="base">
                                        <p:cTn id="82"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3">
                                            <p:txEl>
                                              <p:pRg st="13" end="13"/>
                                            </p:txEl>
                                          </p:spTgt>
                                        </p:tgtEl>
                                        <p:attrNameLst>
                                          <p:attrName>style.visibility</p:attrName>
                                        </p:attrNameLst>
                                      </p:cBhvr>
                                      <p:to>
                                        <p:strVal val="visible"/>
                                      </p:to>
                                    </p:set>
                                    <p:anim calcmode="lin" valueType="num">
                                      <p:cBhvr additive="base">
                                        <p:cTn id="88"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3">
                                            <p:txEl>
                                              <p:pRg st="14" end="14"/>
                                            </p:txEl>
                                          </p:spTgt>
                                        </p:tgtEl>
                                        <p:attrNameLst>
                                          <p:attrName>style.visibility</p:attrName>
                                        </p:attrNameLst>
                                      </p:cBhvr>
                                      <p:to>
                                        <p:strVal val="visible"/>
                                      </p:to>
                                    </p:set>
                                    <p:anim calcmode="lin" valueType="num">
                                      <p:cBhvr additive="base">
                                        <p:cTn id="94"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10936" cy="6712085"/>
          </a:xfrm>
        </p:spPr>
        <p:txBody>
          <a:bodyPr>
            <a:normAutofit fontScale="85000" lnSpcReduction="20000"/>
          </a:bodyPr>
          <a:lstStyle/>
          <a:p>
            <a:pPr indent="304800" algn="just">
              <a:lnSpc>
                <a:spcPct val="120000"/>
              </a:lnSpc>
              <a:spcAft>
                <a:spcPts val="0"/>
              </a:spcAf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zh-CN" altLang="zh-CN" kern="100" dirty="0">
                <a:latin typeface="Times New Roman" panose="02020603050405020304" pitchFamily="18" charset="0"/>
                <a:cs typeface="Times New Roman" panose="02020603050405020304" pitchFamily="18" charset="0"/>
              </a:rPr>
              <a:t>这是一首记游抒情诗，是陆游的名篇之一。</a:t>
            </a:r>
            <a:endParaRPr lang="zh-CN" altLang="zh-CN" sz="2000"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首联渲染出丰收之年农村一片宁静、欢悦的气象。腊酒，指腊月所酿的酒。豚，是小猪，这里指猪肉。足鸡豚，指菜肴丰足。说农家酒味虽薄，待客情意却十分深厚。一个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足</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字，表达了农家款客尽其所有的盛情。</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莫笑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二字，道出诗人对农村淳朴民风的赞赏。</a:t>
            </a:r>
            <a:endParaRPr lang="zh-CN" altLang="zh-CN" sz="2000" kern="100" dirty="0">
              <a:latin typeface="宋体" panose="02010600030101010101" pitchFamily="2" charset="-122"/>
              <a:cs typeface="Courier New" panose="02070309020205020404" pitchFamily="49" charset="0"/>
            </a:endParaRPr>
          </a:p>
          <a:p>
            <a:pPr>
              <a:lnSpc>
                <a:spcPct val="120000"/>
              </a:lnSpc>
            </a:pPr>
            <a:r>
              <a:rPr lang="zh-CN" altLang="zh-CN" dirty="0">
                <a:latin typeface="Times New Roman" panose="02020603050405020304" pitchFamily="18" charset="0"/>
                <a:cs typeface="Times New Roman" panose="02020603050405020304" pitchFamily="18" charset="0"/>
              </a:rPr>
              <a:t>颔联写山间水畔的景色，写景中寓含哲理，千百年来广为传诵。</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山重水复疑无路，柳暗花明又一村。</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如此流畅绚丽、开朗明快的诗句，仿佛可以看到诗人在青翠的山峦间漫步，清碧的山泉在曲折溪流中汩汩穿行，草木愈见浓茂，蜿蜒的山径也愈益依稀难认。正在迷惘之际，突然看见前面花明柳暗，几间农家茅舍隐现于花木扶疏之间，诗人顿觉豁然开朗。其喜形于色的兴奋之状，可以想见。当然这种境界前人也有描摹，这两句却格外委婉别致。人们在探讨学问、研究问题时，往往会有这样的情况：山回路转、扑朔迷离，出路难寻。于是顿生茫茫之感。但是，如果锲而不舍，继续前行，忽然间眼前出现一线亮光，再往前行，便豁然开朗，发现了一个前所未见的新天地。这就是此联给人们的启发，也是宋诗特有的理趣。人们读后会感到，在人生某种境遇中，与诗句所写有着惊人的契合之处，因而更觉亲切。这里描写的是诗人置身山阴道上，信步而行，疑若无路，忽又开朗的情景，不仅反映了诗人对前途所抱的希望，也道出了世间事物消长变化的哲理。于是这两句诗就越出了自然景色描写的范围，而具有很强的艺术生命力。</a:t>
            </a:r>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902" y="123284"/>
            <a:ext cx="12080132" cy="7026545"/>
          </a:xfrm>
        </p:spPr>
        <p:txBody>
          <a:bodyPr>
            <a:normAutofit/>
          </a:bodyPr>
          <a:lstStyle/>
          <a:p>
            <a:pPr indent="304800" algn="just">
              <a:lnSpc>
                <a:spcPct val="120000"/>
              </a:lnSpc>
              <a:spcAft>
                <a:spcPts val="0"/>
              </a:spcAft>
            </a:pPr>
            <a:r>
              <a:rPr lang="zh-CN" altLang="zh-CN" sz="2000" b="1" kern="100" dirty="0">
                <a:latin typeface="Times New Roman" panose="02020603050405020304" pitchFamily="18" charset="0"/>
                <a:cs typeface="Times New Roman" panose="02020603050405020304" pitchFamily="18" charset="0"/>
              </a:rPr>
              <a:t>颈联则由自然入人事，描摹了南宋初年的农村风俗画卷。读者不难体味出诗人所要表达的热爱传统文化的深情。</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社</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为土地神。春社，在立春后第五个戊日。农家祭社祈年，满怀对丰收的期待。陆游在这里更以</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衣冠简朴古风存</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，赞美着这个古老的乡土风俗，显示出他对吾土吾民之爱</a:t>
            </a:r>
            <a:r>
              <a:rPr lang="zh-CN" altLang="zh-CN" sz="2000"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000" b="1" kern="100" dirty="0">
                <a:latin typeface="Times New Roman" panose="02020603050405020304" pitchFamily="18" charset="0"/>
                <a:cs typeface="Times New Roman" panose="02020603050405020304" pitchFamily="18" charset="0"/>
              </a:rPr>
              <a:t>前三联写了外界情景，并和自己的情感相融。然而诗人似乎意犹未足，故而笔锋一转：尾联</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从今若许闲乘月，拄杖无时夜叩门。</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无时</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，即随时。诗人已</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游</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了一整天，此时明月高悬，整个大地笼罩在一片淡淡的清光中，给春社过后的村庄染上了一层静谧的色彩，别有一番情趣。于是这两句诗从胸中自然流出：但愿从今以后，能不时拄杖乘月，轻叩柴扉，与老农亲切絮语，此情此景，不亦乐乎？一个热爱家乡、与农民亲密无间的诗人形象跃然纸上。</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000" b="1" kern="100" dirty="0">
                <a:latin typeface="Times New Roman" panose="02020603050405020304" pitchFamily="18" charset="0"/>
                <a:cs typeface="Times New Roman" panose="02020603050405020304" pitchFamily="18" charset="0"/>
              </a:rPr>
              <a:t>诗人被投降派弹劾罢归故里，心中当然愤愤不平。对照诈伪的官场，诗人于家乡淳朴的生活之中产生无限的欣慰之情。此外，诗人虽貌似闲适，却未能忘情国事。秉国者目光短浅，无深谋长策，然而诗人并未丧失信心，深信总有一天会否极泰来。这种心境和所游之境恰相吻合，于是两相交涉，产生了传诵千古的</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山重</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柳暗</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一联。</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sz="2000" b="1" kern="100" dirty="0">
                <a:latin typeface="Times New Roman" panose="02020603050405020304" pitchFamily="18" charset="0"/>
                <a:cs typeface="Times New Roman" panose="02020603050405020304" pitchFamily="18" charset="0"/>
              </a:rPr>
              <a:t>陆游七律最工。这首七律结构严谨，主线突出，全诗八句无一</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游</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字，而处处切</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游</a:t>
            </a:r>
            <a:r>
              <a:rPr lang="zh-CN" altLang="zh-CN" sz="2000" b="1" kern="100" dirty="0">
                <a:latin typeface="宋体" panose="02010600030101010101" pitchFamily="2" charset="-122"/>
                <a:cs typeface="Times New Roman" panose="02020603050405020304" pitchFamily="18" charset="0"/>
              </a:rPr>
              <a:t>”</a:t>
            </a:r>
            <a:r>
              <a:rPr lang="zh-CN" altLang="zh-CN" sz="2000" b="1" kern="100" dirty="0">
                <a:latin typeface="Times New Roman" panose="02020603050405020304" pitchFamily="18" charset="0"/>
                <a:cs typeface="Times New Roman" panose="02020603050405020304" pitchFamily="18" charset="0"/>
              </a:rPr>
              <a:t>字，游兴十足，游意不尽；又层次分明。尤其中间两联，对仗工整，善写难状之景，如珠落玉盘，圆润流转，达到了很高的艺术水平。</a:t>
            </a:r>
            <a:endParaRPr lang="zh-CN" altLang="zh-CN" sz="2000" b="1" kern="100" dirty="0">
              <a:latin typeface="宋体" panose="02010600030101010101" pitchFamily="2" charset="-122"/>
              <a:cs typeface="Courier New" panose="02070309020205020404" pitchFamily="49" charset="0"/>
            </a:endParaRPr>
          </a:p>
          <a:p>
            <a:endParaRPr lang="zh-CN" altLang="en-US" sz="1600" b="1"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10936" cy="6858000"/>
          </a:xfrm>
        </p:spPr>
        <p:txBody>
          <a:bodyPr>
            <a:normAutofit/>
          </a:bodyPr>
          <a:lstStyle/>
          <a:p>
            <a:pPr indent="304800" algn="ctr">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五</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己亥杂诗</a:t>
            </a:r>
            <a:r>
              <a:rPr lang="en-US" altLang="zh-CN" b="1" kern="100" dirty="0">
                <a:solidFill>
                  <a:srgbClr val="FF0000"/>
                </a:solidFill>
                <a:latin typeface="Times New Roman" panose="02020603050405020304" pitchFamily="18" charset="0"/>
                <a:ea typeface="楷体_GB2312"/>
                <a:cs typeface="Courier New" panose="02070309020205020404" pitchFamily="49" charset="0"/>
              </a:rPr>
              <a:t>(</a:t>
            </a: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其五</a:t>
            </a:r>
            <a:r>
              <a:rPr lang="en-US" altLang="zh-CN" b="1" kern="100" dirty="0">
                <a:solidFill>
                  <a:srgbClr val="FF0000"/>
                </a:solidFill>
                <a:latin typeface="Times New Roman" panose="02020603050405020304" pitchFamily="18" charset="0"/>
                <a:ea typeface="楷体_GB2312"/>
                <a:cs typeface="Courier New" panose="02070309020205020404" pitchFamily="49" charset="0"/>
              </a:rPr>
              <a:t>)</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latin typeface="Times New Roman" panose="02020603050405020304" pitchFamily="18" charset="0"/>
                <a:ea typeface="楷体_GB2312"/>
                <a:cs typeface="Times New Roman" panose="02020603050405020304" pitchFamily="18" charset="0"/>
              </a:rPr>
              <a:t>龚自珍</a:t>
            </a:r>
            <a:endParaRPr lang="zh-CN" altLang="zh-CN" sz="2000" b="1" kern="100" dirty="0">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浩荡离愁白日斜</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吟鞭东指即天。</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落红不是无情物</a:t>
            </a:r>
            <a:r>
              <a:rPr lang="zh-CN" altLang="zh-CN" b="1" kern="100" dirty="0">
                <a:solidFill>
                  <a:srgbClr val="0000FF"/>
                </a:solidFill>
                <a:latin typeface="宋体" panose="02010600030101010101" pitchFamily="2" charset="-122"/>
                <a:ea typeface="楷体_GB2312"/>
                <a:cs typeface="楷体_GB2312"/>
              </a:rPr>
              <a:t>，</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化春泥更护花。</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译文：</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浩浩荡荡的离别愁绪向着日落西斜的远处延伸</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马鞭向东举起</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这一起身</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从此就是天涯海角了。我辞官归乡</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有如从枝头上掉下来的落花</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但它却不是无情之物</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化成泥土</a:t>
            </a:r>
            <a:r>
              <a:rPr lang="zh-CN" altLang="zh-CN" b="1" kern="100" dirty="0">
                <a:latin typeface="宋体" panose="02010600030101010101" pitchFamily="2" charset="-122"/>
                <a:ea typeface="幼圆" panose="02010509060101010101" pitchFamily="49" charset="-122"/>
                <a:cs typeface="幼圆" panose="02010509060101010101" pitchFamily="49" charset="-122"/>
              </a:rPr>
              <a:t>，</a:t>
            </a:r>
            <a:r>
              <a:rPr lang="zh-CN" altLang="zh-CN" b="1" kern="100" dirty="0">
                <a:latin typeface="Times New Roman" panose="02020603050405020304" pitchFamily="18" charset="0"/>
                <a:ea typeface="幼圆" panose="02010509060101010101" pitchFamily="49" charset="-122"/>
                <a:cs typeface="Times New Roman" panose="02020603050405020304" pitchFamily="18" charset="0"/>
              </a:rPr>
              <a:t>还能起着培育下一代的作用</a:t>
            </a:r>
            <a:r>
              <a:rPr lang="zh-CN" altLang="zh-CN" b="1" kern="100" dirty="0" smtClean="0">
                <a:latin typeface="Times New Roman" panose="02020603050405020304" pitchFamily="18" charset="0"/>
                <a:ea typeface="幼圆" panose="02010509060101010101" pitchFamily="49" charset="-12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赏析：</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浩荡离愁白日斜</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浩荡</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，广大无边。</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白日斜</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，夕阳西斜。龚自珍报国无门，终于辞官回归杭州故里，心情是十分苦闷的。诗中用</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浩荡</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来形容离愁，说明愁绪之深。这个</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愁</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不是个人私怨，而是对国事的忧虑，爱国之心显而易见。</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浩荡离愁</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又用夕阳西斜来烘托，更为愁绪抹上一重浓浓的色彩。</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吟鞭东指即天涯</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一句是说甩响马鞭，奔向遥远的地方。才离京城何来</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天涯</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呢？这是作者的心态所致。因为这次离京意味着告别朝廷，远离仕途，不再回来了，所以作者产生了有如天涯漂泊的心绪。</a:t>
            </a:r>
            <a:endParaRPr lang="zh-CN" altLang="zh-CN" sz="2000" b="1"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4373"/>
            <a:ext cx="12120664" cy="6617983"/>
          </a:xfrm>
        </p:spPr>
        <p:txBody>
          <a:bodyPr>
            <a:normAutofit/>
          </a:bodyPr>
          <a:lstStyle/>
          <a:p>
            <a:pPr indent="304800" algn="just">
              <a:spcAft>
                <a:spcPts val="0"/>
              </a:spcAft>
            </a:pP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落红不是无情物，化作春泥更护花。</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落红</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，落花。</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红</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，比喻理想与信念。</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落红</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，是作者自比脱离官场。这两句诗运用了托物言志的手法，表面上写</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落花</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花虽落但仍然依恋故枝，心系故枝，并且要化成泥土滋养故枝，实际上是借以表露诗人的情怀。诗人虽然像一朵落花辞别故枝一样地离别了京师，但他并不是无情的，他的心依然留在京城，留在朝廷，依然要把自己的一切献给自己的理想和信念。龚自珍对当时社会现实是有着清醒的认识的，明知前途困难重重，他仍执着地</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化作春泥更护花</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，这种对理想的坚定追求，高度的爱国热忱，崇高的献身精神令人感佩不已。</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黑体" panose="02010609060101010101" pitchFamily="49" charset="-122"/>
                <a:cs typeface="Times New Roman" panose="02020603050405020304" pitchFamily="18" charset="0"/>
              </a:rPr>
              <a:t>容易出现的错别字：</a:t>
            </a:r>
            <a:r>
              <a:rPr lang="zh-CN" altLang="zh-CN" b="1" kern="100" dirty="0">
                <a:latin typeface="Times New Roman" panose="02020603050405020304" pitchFamily="18" charset="0"/>
                <a:cs typeface="Times New Roman" panose="02020603050405020304" pitchFamily="18" charset="0"/>
              </a:rPr>
              <a:t>涯</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崖</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　作</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做</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85281" y="269200"/>
            <a:ext cx="10805808" cy="5849498"/>
          </a:xfrm>
        </p:spPr>
        <p:txBody>
          <a:bodyPr>
            <a:normAutofit/>
          </a:bodyPr>
          <a:lstStyle/>
          <a:p>
            <a:pPr indent="304800" algn="just">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【练习巩固】</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cs typeface="Courier New" panose="02070309020205020404" pitchFamily="49" charset="0"/>
              </a:rPr>
              <a:t>1</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《登幽州台歌》</a:t>
            </a:r>
            <a:r>
              <a:rPr lang="zh-CN" altLang="zh-CN" b="1" kern="100" dirty="0">
                <a:latin typeface="Times New Roman" panose="02020603050405020304" pitchFamily="18" charset="0"/>
                <a:cs typeface="Times New Roman" panose="02020603050405020304" pitchFamily="18" charset="0"/>
              </a:rPr>
              <a:t>中表达陈子昂怀才不遇的诗句是：</a:t>
            </a:r>
            <a:r>
              <a:rPr lang="zh-CN" altLang="zh-CN" b="1" u="sng" kern="100" dirty="0">
                <a:latin typeface="Times New Roman" panose="02020603050405020304" pitchFamily="18" charset="0"/>
                <a:ea typeface="楷体_GB2312"/>
                <a:cs typeface="Times New Roman" panose="02020603050405020304" pitchFamily="18" charset="0"/>
              </a:rPr>
              <a:t>前不见古人</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后不见来者</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cs typeface="Courier New" panose="02070309020205020404" pitchFamily="49" charset="0"/>
              </a:rPr>
              <a:t>2</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《登幽州台歌》</a:t>
            </a:r>
            <a:r>
              <a:rPr lang="zh-CN" altLang="zh-CN" b="1" kern="100" dirty="0">
                <a:latin typeface="Times New Roman" panose="02020603050405020304" pitchFamily="18" charset="0"/>
                <a:cs typeface="Times New Roman" panose="02020603050405020304" pitchFamily="18" charset="0"/>
              </a:rPr>
              <a:t>中抒发诗人独立于悠悠天地间，孤独寂寞之情的诗句是：</a:t>
            </a:r>
            <a:r>
              <a:rPr lang="zh-CN" altLang="zh-CN" b="1" u="sng" kern="100" dirty="0">
                <a:latin typeface="Times New Roman" panose="02020603050405020304" pitchFamily="18" charset="0"/>
                <a:ea typeface="楷体_GB2312"/>
                <a:cs typeface="Times New Roman" panose="02020603050405020304" pitchFamily="18" charset="0"/>
              </a:rPr>
              <a:t>念天地之悠悠</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独怆然而涕下</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cs typeface="Courier New" panose="02070309020205020404" pitchFamily="49" charset="0"/>
              </a:rPr>
              <a:t>3</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《望岳》</a:t>
            </a:r>
            <a:r>
              <a:rPr lang="zh-CN" altLang="zh-CN" b="1" kern="100" dirty="0">
                <a:latin typeface="Times New Roman" panose="02020603050405020304" pitchFamily="18" charset="0"/>
                <a:cs typeface="Times New Roman" panose="02020603050405020304" pitchFamily="18" charset="0"/>
              </a:rPr>
              <a:t>中，</a:t>
            </a:r>
            <a:r>
              <a:rPr lang="zh-CN" altLang="zh-CN" b="1"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造化钟神秀</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阴阳割昏晓</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一句写出了泰山山势雄峻高大、景色秀丽。</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cs typeface="Courier New" panose="02070309020205020404" pitchFamily="49" charset="0"/>
              </a:rPr>
              <a:t>4</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《望岳》</a:t>
            </a:r>
            <a:r>
              <a:rPr lang="zh-CN" altLang="zh-CN" b="1" kern="100" dirty="0">
                <a:latin typeface="Times New Roman" panose="02020603050405020304" pitchFamily="18" charset="0"/>
                <a:cs typeface="Times New Roman" panose="02020603050405020304" pitchFamily="18" charset="0"/>
              </a:rPr>
              <a:t>中，</a:t>
            </a:r>
            <a:r>
              <a:rPr lang="zh-CN" altLang="zh-CN" b="1"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会当凌绝顶</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一览众山小</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直抒胸臆，表现了诗人不怕困难，敢于攀登顶峰俯视一切的雄心和气魄</a:t>
            </a:r>
            <a:r>
              <a:rPr lang="zh-CN" altLang="zh-CN" b="1" kern="100" dirty="0" smtClean="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latin typeface="Times New Roman" panose="02020603050405020304" pitchFamily="18" charset="0"/>
                <a:cs typeface="Courier New" panose="02070309020205020404" pitchFamily="49" charset="0"/>
              </a:rPr>
              <a:t>5</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《登飞来峰》</a:t>
            </a:r>
            <a:r>
              <a:rPr lang="zh-CN" altLang="zh-CN" b="1" kern="100" dirty="0">
                <a:latin typeface="Times New Roman" panose="02020603050405020304" pitchFamily="18" charset="0"/>
                <a:cs typeface="Times New Roman" panose="02020603050405020304" pitchFamily="18" charset="0"/>
              </a:rPr>
              <a:t>中</a:t>
            </a:r>
            <a:r>
              <a:rPr lang="en-US" altLang="zh-CN" b="1" kern="100" dirty="0">
                <a:latin typeface="宋体" panose="02010600030101010101" pitchFamily="2" charset="-122"/>
                <a:cs typeface="Times New Roman" panose="02020603050405020304" pitchFamily="18" charset="0"/>
              </a:rPr>
              <a:t>“</a:t>
            </a:r>
            <a:r>
              <a:rPr lang="zh-CN" altLang="zh-CN" b="1" u="sng" kern="100" dirty="0">
                <a:latin typeface="Times New Roman" panose="02020603050405020304" pitchFamily="18" charset="0"/>
                <a:ea typeface="楷体_GB2312"/>
                <a:cs typeface="Times New Roman" panose="02020603050405020304" pitchFamily="18" charset="0"/>
              </a:rPr>
              <a:t>不畏浮云遮望眼</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自缘身在最高层</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一句表现诗人不畏艰难，极具深刻哲理。</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2557" y="395659"/>
            <a:ext cx="10515600" cy="4351338"/>
          </a:xfrm>
        </p:spPr>
        <p:txBody>
          <a:bodyPr/>
          <a:lstStyle/>
          <a:p>
            <a:pPr indent="304800" algn="just">
              <a:spcAft>
                <a:spcPts val="0"/>
              </a:spcAft>
            </a:pPr>
            <a:r>
              <a:rPr lang="en-US" altLang="zh-CN" b="1" kern="100" dirty="0">
                <a:latin typeface="Times New Roman" panose="02020603050405020304" pitchFamily="18" charset="0"/>
                <a:cs typeface="Courier New" panose="02070309020205020404" pitchFamily="49" charset="0"/>
              </a:rPr>
              <a:t>6</a:t>
            </a:r>
            <a:r>
              <a:rPr lang="zh-CN" altLang="zh-CN" b="1" kern="100" dirty="0">
                <a:latin typeface="Times New Roman" panose="02020603050405020304" pitchFamily="18" charset="0"/>
                <a:cs typeface="Times New Roman" panose="02020603050405020304" pitchFamily="18" charset="0"/>
              </a:rPr>
              <a:t>．</a:t>
            </a:r>
            <a:r>
              <a:rPr lang="zh-CN" altLang="zh-CN" b="1"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山重水复疑无路</a:t>
            </a:r>
            <a:r>
              <a:rPr lang="zh-CN" altLang="zh-CN" b="1" u="sng" kern="100" dirty="0">
                <a:solidFill>
                  <a:srgbClr val="0000FF"/>
                </a:solidFill>
                <a:latin typeface="宋体" panose="02010600030101010101" pitchFamily="2" charset="-122"/>
                <a:ea typeface="楷体_GB2312"/>
                <a:cs typeface="楷体_GB2312"/>
              </a:rPr>
              <a:t>，</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柳</a:t>
            </a:r>
            <a:r>
              <a:rPr lang="zh-CN" altLang="zh-CN" b="1" kern="100" dirty="0">
                <a:solidFill>
                  <a:srgbClr val="0000FF"/>
                </a:solidFill>
                <a:latin typeface="Times New Roman" panose="02020603050405020304" pitchFamily="18" charset="0"/>
                <a:ea typeface="楷体_GB2312"/>
                <a:cs typeface="Times New Roman" panose="02020603050405020304" pitchFamily="18" charset="0"/>
              </a:rPr>
              <a:t>暗花明又一村</a:t>
            </a:r>
            <a:r>
              <a:rPr lang="zh-CN" altLang="zh-CN" b="1" u="sng" kern="100" dirty="0">
                <a:solidFill>
                  <a:srgbClr val="0000FF"/>
                </a:solidFill>
                <a:latin typeface="Times New Roman" panose="02020603050405020304" pitchFamily="18" charset="0"/>
                <a:ea typeface="楷体_GB2312"/>
                <a:cs typeface="Times New Roman" panose="02020603050405020304" pitchFamily="18" charset="0"/>
              </a:rPr>
              <a:t>。</a:t>
            </a:r>
            <a:r>
              <a:rPr lang="en-US" altLang="zh-CN" b="1" kern="100" dirty="0">
                <a:solidFill>
                  <a:srgbClr val="0000FF"/>
                </a:solidFill>
                <a:latin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陆游《游山西村》</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此句不仅写出山西村山环水绕、柳暗花明，一派花团锦簇的景象，而且蕴意深刻，常用来说明困境中仍然蕴含着希望。</a:t>
            </a:r>
            <a:r>
              <a:rPr lang="en-US" altLang="zh-CN" b="1" kern="100" dirty="0">
                <a:latin typeface="Times New Roman" panose="02020603050405020304" pitchFamily="18" charset="0"/>
                <a:cs typeface="Courier New" panose="02070309020205020404" pitchFamily="49" charset="0"/>
              </a:rPr>
              <a:t>21</a:t>
            </a:r>
            <a:r>
              <a:rPr lang="zh-CN" altLang="zh-CN" b="1" kern="100" dirty="0">
                <a:latin typeface="Times New Roman" panose="02020603050405020304" pitchFamily="18" charset="0"/>
                <a:cs typeface="Times New Roman" panose="02020603050405020304" pitchFamily="18" charset="0"/>
              </a:rPr>
              <a:t>·世纪</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教育网</a:t>
            </a:r>
            <a:endParaRPr lang="zh-CN" altLang="zh-CN" sz="2000" b="1" kern="100" dirty="0">
              <a:latin typeface="宋体" panose="02010600030101010101" pitchFamily="2" charset="-122"/>
              <a:cs typeface="Courier New" panose="02070309020205020404" pitchFamily="49" charset="0"/>
            </a:endParaRPr>
          </a:p>
          <a:p>
            <a:endParaRPr lang="en-US" altLang="zh-CN" b="1" dirty="0" smtClean="0">
              <a:latin typeface="Times New Roman" panose="02020603050405020304" pitchFamily="18" charset="0"/>
            </a:endParaRPr>
          </a:p>
          <a:p>
            <a:r>
              <a:rPr lang="en-US" altLang="zh-CN" b="1" dirty="0" smtClean="0">
                <a:latin typeface="Times New Roman" panose="02020603050405020304" pitchFamily="18" charset="0"/>
              </a:rPr>
              <a:t>7</a:t>
            </a:r>
            <a:r>
              <a:rPr lang="zh-CN" altLang="zh-CN" b="1" dirty="0">
                <a:latin typeface="Times New Roman" panose="02020603050405020304" pitchFamily="18" charset="0"/>
                <a:cs typeface="Times New Roman" panose="02020603050405020304" pitchFamily="18" charset="0"/>
              </a:rPr>
              <a:t>．龚自珍在《己亥杂诗</a:t>
            </a:r>
            <a:r>
              <a:rPr lang="en-US" altLang="zh-CN" b="1" dirty="0">
                <a:latin typeface="Times New Roman" panose="02020603050405020304" pitchFamily="18" charset="0"/>
              </a:rPr>
              <a:t>(</a:t>
            </a:r>
            <a:r>
              <a:rPr lang="zh-CN" altLang="zh-CN" b="1" dirty="0">
                <a:latin typeface="Times New Roman" panose="02020603050405020304" pitchFamily="18" charset="0"/>
                <a:cs typeface="Times New Roman" panose="02020603050405020304" pitchFamily="18" charset="0"/>
              </a:rPr>
              <a:t>其五</a:t>
            </a:r>
            <a:r>
              <a:rPr lang="en-US" altLang="zh-CN" b="1" dirty="0">
                <a:latin typeface="Times New Roman" panose="02020603050405020304" pitchFamily="18" charset="0"/>
              </a:rPr>
              <a:t>)</a:t>
            </a:r>
            <a:r>
              <a:rPr lang="zh-CN" altLang="zh-CN" b="1" dirty="0">
                <a:latin typeface="Times New Roman" panose="02020603050405020304" pitchFamily="18" charset="0"/>
                <a:cs typeface="Times New Roman" panose="02020603050405020304" pitchFamily="18" charset="0"/>
              </a:rPr>
              <a:t>》中，用</a:t>
            </a:r>
            <a:r>
              <a:rPr lang="en-US" altLang="zh-CN" b="1" dirty="0">
                <a:latin typeface="宋体" panose="02010600030101010101" pitchFamily="2" charset="-122"/>
                <a:cs typeface="Times New Roman" panose="02020603050405020304" pitchFamily="18" charset="0"/>
              </a:rPr>
              <a:t>“</a:t>
            </a:r>
            <a:r>
              <a:rPr lang="zh-CN" altLang="zh-CN" b="1" u="sng" dirty="0">
                <a:solidFill>
                  <a:srgbClr val="0000FF"/>
                </a:solidFill>
                <a:latin typeface="Times New Roman" panose="02020603050405020304" pitchFamily="18" charset="0"/>
                <a:ea typeface="楷体_GB2312"/>
                <a:cs typeface="Times New Roman" panose="02020603050405020304" pitchFamily="18" charset="0"/>
              </a:rPr>
              <a:t>落红不是无情物</a:t>
            </a:r>
            <a:r>
              <a:rPr lang="zh-CN" altLang="zh-CN" b="1" u="sng" dirty="0">
                <a:solidFill>
                  <a:srgbClr val="0000FF"/>
                </a:solidFill>
                <a:ea typeface="楷体_GB2312"/>
                <a:cs typeface="楷体_GB2312"/>
              </a:rPr>
              <a:t>，</a:t>
            </a:r>
            <a:r>
              <a:rPr lang="zh-CN" altLang="zh-CN" b="1" u="sng" dirty="0">
                <a:solidFill>
                  <a:srgbClr val="0000FF"/>
                </a:solidFill>
                <a:latin typeface="Times New Roman" panose="02020603050405020304" pitchFamily="18" charset="0"/>
                <a:ea typeface="楷体_GB2312"/>
                <a:cs typeface="Times New Roman" panose="02020603050405020304" pitchFamily="18" charset="0"/>
              </a:rPr>
              <a:t>化作春泥更护花</a:t>
            </a:r>
            <a:r>
              <a:rPr lang="en-US" altLang="zh-CN" b="1" dirty="0">
                <a:latin typeface="宋体" panose="02010600030101010101" pitchFamily="2" charset="-122"/>
                <a:cs typeface="Times New Roman" panose="02020603050405020304" pitchFamily="18" charset="0"/>
              </a:rPr>
              <a:t>”</a:t>
            </a:r>
            <a:r>
              <a:rPr lang="zh-CN" altLang="zh-CN" b="1" dirty="0">
                <a:latin typeface="Times New Roman" panose="02020603050405020304" pitchFamily="18" charset="0"/>
                <a:cs typeface="Times New Roman" panose="02020603050405020304" pitchFamily="18" charset="0"/>
              </a:rPr>
              <a:t>展示了诗人不畏挫折、不甘沉沦，始终要为国家效力的坚强性格和献身精神。</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1544" y="638849"/>
            <a:ext cx="11830455" cy="6121873"/>
          </a:xfrm>
        </p:spPr>
        <p:txBody>
          <a:bodyPr>
            <a:normAutofit/>
          </a:bodyPr>
          <a:lstStyle/>
          <a:p>
            <a:pPr indent="304800" algn="just">
              <a:spcAft>
                <a:spcPts val="0"/>
              </a:spcAft>
            </a:pPr>
            <a:r>
              <a:rPr lang="en-US" altLang="zh-CN" kern="100" dirty="0">
                <a:latin typeface="Times New Roman" panose="02020603050405020304" pitchFamily="18" charset="0"/>
                <a:cs typeface="Courier New" panose="02070309020205020404" pitchFamily="49" charset="0"/>
              </a:rPr>
              <a:t> </a:t>
            </a:r>
            <a:endParaRPr lang="zh-CN" altLang="zh-CN" sz="2000" kern="100" dirty="0">
              <a:latin typeface="宋体" panose="02010600030101010101" pitchFamily="2" charset="-122"/>
              <a:cs typeface="Courier New" panose="02070309020205020404" pitchFamily="49" charset="0"/>
            </a:endParaRPr>
          </a:p>
          <a:p>
            <a:pPr algn="ctr">
              <a:spcAft>
                <a:spcPts val="0"/>
              </a:spcAft>
            </a:pPr>
            <a:r>
              <a:rPr lang="zh-CN" altLang="zh-CN" b="1" dirty="0">
                <a:solidFill>
                  <a:srgbClr val="FF0000"/>
                </a:solidFill>
                <a:latin typeface="Times New Roman" panose="02020603050405020304" pitchFamily="18" charset="0"/>
              </a:rPr>
              <a:t>第六单元梳理</a:t>
            </a:r>
            <a:endParaRPr lang="zh-CN" altLang="zh-CN" sz="4000" b="1" dirty="0">
              <a:solidFill>
                <a:srgbClr val="FF0000"/>
              </a:solidFill>
              <a:latin typeface="宋体" panose="02010600030101010101" pitchFamily="2" charset="-122"/>
            </a:endParaRPr>
          </a:p>
          <a:p>
            <a:pPr indent="304800" algn="just">
              <a:lnSpc>
                <a:spcPct val="100000"/>
              </a:lnSpc>
              <a:spcAft>
                <a:spcPts val="0"/>
              </a:spcAft>
            </a:pP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一、课文内容梳理</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lnSpc>
                <a:spcPct val="10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《伟大的悲剧》</a:t>
            </a:r>
            <a:r>
              <a:rPr lang="zh-CN" altLang="zh-CN" b="1" kern="100" dirty="0">
                <a:latin typeface="Times New Roman" panose="02020603050405020304" pitchFamily="18" charset="0"/>
                <a:cs typeface="Times New Roman" panose="02020603050405020304" pitchFamily="18" charset="0"/>
              </a:rPr>
              <a:t>写的是斯科特探险队一行五人满怀希望地奔向南极点，却悲哀地发现挪威人已经捷足先登，只好无奈但又十分坚毅地踏上归途，最后一个个悲壮地死去。作者茨威格饱含深情地用文学的笔法，从人类征服自然的崇高悲壮精神的角度来写这一事件，读来令人感动，特别是在面对失败和死亡时斯科特等探险队员表现出的那种勇敢、坦然、镇定的精神面貌，尤为震撼人心。</a:t>
            </a:r>
            <a:endParaRPr lang="zh-CN" altLang="zh-CN" sz="2000" b="1" kern="100" dirty="0">
              <a:latin typeface="宋体" panose="02010600030101010101" pitchFamily="2" charset="-122"/>
              <a:cs typeface="Courier New" panose="02070309020205020404" pitchFamily="49" charset="0"/>
            </a:endParaRPr>
          </a:p>
          <a:p>
            <a:pPr indent="304800" algn="just">
              <a:lnSpc>
                <a:spcPct val="10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《太空一日》</a:t>
            </a:r>
            <a:r>
              <a:rPr lang="zh-CN" altLang="zh-CN" b="1" kern="100" dirty="0">
                <a:latin typeface="Times New Roman" panose="02020603050405020304" pitchFamily="18" charset="0"/>
                <a:cs typeface="Times New Roman" panose="02020603050405020304" pitchFamily="18" charset="0"/>
              </a:rPr>
              <a:t>是我国</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神舟五号</a:t>
            </a:r>
            <a:r>
              <a:rPr lang="zh-CN"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载人飞船首次载人飞行的宇航员杨利伟，通过回忆记录下自己在太空中实验飞行一天的过程和感受。通过他的文字，我们可以感受到这一天中杨利伟的惊心动魄，我们也可以感受到中国航天事业发展带给国人的骄傲。</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25749" y="677761"/>
            <a:ext cx="11039272" cy="6044051"/>
          </a:xfrm>
        </p:spPr>
        <p:txBody>
          <a:bodyPr>
            <a:normAutofit/>
          </a:bodyPr>
          <a:lstStyle/>
          <a:p>
            <a:pPr indent="304800" algn="just">
              <a:lnSpc>
                <a:spcPct val="12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《带上她的眼睛》</a:t>
            </a:r>
            <a:r>
              <a:rPr lang="zh-CN" altLang="zh-CN" b="1" kern="100" dirty="0">
                <a:latin typeface="Times New Roman" panose="02020603050405020304" pitchFamily="18" charset="0"/>
                <a:cs typeface="Times New Roman" panose="02020603050405020304" pitchFamily="18" charset="0"/>
              </a:rPr>
              <a:t>写的是当科学家、宇航员在探索太空的时候，科幻作家把我们的想象力带进了地球的核心。人类使用地航飞船深入地球内部进行探险，一艘地航飞船在航行中失事，下沉到地心，船上只剩下一名年轻的女领航员，她只能在封闭的地心渡过余生，这是刘慈欣获奖小说《带上她的眼睛》里演绎的故事。</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《河中石兽》</a:t>
            </a:r>
            <a:r>
              <a:rPr lang="zh-CN" altLang="zh-CN" b="1" kern="100" dirty="0">
                <a:latin typeface="Times New Roman" panose="02020603050405020304" pitchFamily="18" charset="0"/>
                <a:cs typeface="Times New Roman" panose="02020603050405020304" pitchFamily="18" charset="0"/>
              </a:rPr>
              <a:t>是纪昀</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字晓岚</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的一篇文章，选自《阅微草堂笔记》卷十六《姑妄听之》。主要内容是石兽掉进了河里，因为水的冲力和石兽本身重量的原因，所以找石兽要从石兽掉落的上游去找。文章的主旨是凡事要具体考虑问题，不能想当然，每做一件事前，不要妄下结论。</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7264" y="74646"/>
            <a:ext cx="12034736" cy="6783354"/>
          </a:xfrm>
        </p:spPr>
        <p:txBody>
          <a:bodyPr>
            <a:normAutofit fontScale="92500" lnSpcReduction="10000"/>
          </a:bodyPr>
          <a:lstStyle/>
          <a:p>
            <a:pPr indent="306070" algn="just">
              <a:spcAft>
                <a:spcPts val="0"/>
              </a:spcAft>
            </a:pPr>
            <a:r>
              <a:rPr lang="en-US" altLang="zh-CN"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21</a:t>
            </a:r>
            <a:r>
              <a:rPr lang="zh-CN" altLang="zh-CN" kern="100" dirty="0">
                <a:solidFill>
                  <a:srgbClr val="FF0000"/>
                </a:solidFill>
                <a:latin typeface="Times New Roman" panose="02020603050405020304" pitchFamily="18" charset="0"/>
                <a:cs typeface="Times New Roman" panose="02020603050405020304" pitchFamily="18" charset="0"/>
              </a:rPr>
              <a:t>．</a:t>
            </a: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伟大的悲剧</a:t>
            </a:r>
            <a:endParaRPr lang="zh-CN" altLang="zh-CN" sz="2000"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拽</a:t>
            </a:r>
            <a:r>
              <a:rPr lang="en-US" altLang="zh-CN" b="1" kern="100" dirty="0" err="1">
                <a:solidFill>
                  <a:srgbClr val="0000FF"/>
                </a:solidFill>
                <a:latin typeface="Times New Roman" panose="02020603050405020304" pitchFamily="18" charset="0"/>
                <a:cs typeface="Courier New" panose="02070309020205020404" pitchFamily="49" charset="0"/>
              </a:rPr>
              <a:t>zhuài</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拉。</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坚持不懈</a:t>
            </a:r>
            <a:r>
              <a:rPr lang="en-US" altLang="zh-CN" b="1" kern="100" dirty="0" err="1">
                <a:solidFill>
                  <a:srgbClr val="0000FF"/>
                </a:solidFill>
                <a:latin typeface="Times New Roman" panose="02020603050405020304" pitchFamily="18" charset="0"/>
                <a:cs typeface="Courier New" panose="02070309020205020404" pitchFamily="49" charset="0"/>
              </a:rPr>
              <a:t>xiè</a:t>
            </a:r>
            <a:r>
              <a:rPr lang="zh-CN" altLang="zh-CN" b="1" kern="100" dirty="0">
                <a:latin typeface="Times New Roman" panose="02020603050405020304" pitchFamily="18" charset="0"/>
                <a:cs typeface="Times New Roman" panose="02020603050405020304" pitchFamily="18" charset="0"/>
              </a:rPr>
              <a:t>：坚决保持、维护，不松懈。</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战栗</a:t>
            </a:r>
            <a:r>
              <a:rPr lang="en-US" altLang="zh-CN" b="1" kern="100" dirty="0" err="1">
                <a:solidFill>
                  <a:srgbClr val="0000FF"/>
                </a:solidFill>
                <a:latin typeface="Times New Roman" panose="02020603050405020304" pitchFamily="18" charset="0"/>
                <a:cs typeface="Courier New" panose="02070309020205020404" pitchFamily="49" charset="0"/>
              </a:rPr>
              <a:t>lì</a:t>
            </a:r>
            <a:r>
              <a:rPr lang="zh-CN" altLang="zh-CN" b="1" kern="100" dirty="0">
                <a:latin typeface="Times New Roman" panose="02020603050405020304" pitchFamily="18" charset="0"/>
                <a:cs typeface="Times New Roman" panose="02020603050405020304" pitchFamily="18" charset="0"/>
              </a:rPr>
              <a:t>：颤抖。</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闻所未闻</a:t>
            </a:r>
            <a:r>
              <a:rPr lang="zh-CN" altLang="zh-CN" b="1" kern="100" dirty="0">
                <a:latin typeface="Times New Roman" panose="02020603050405020304" pitchFamily="18" charset="0"/>
                <a:cs typeface="Times New Roman" panose="02020603050405020304" pitchFamily="18" charset="0"/>
              </a:rPr>
              <a:t>：听到从来没有听到过的。形容事物非常稀罕。</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徒</a:t>
            </a:r>
            <a:r>
              <a:rPr lang="en-US" altLang="zh-CN" b="1" kern="100" dirty="0" err="1">
                <a:solidFill>
                  <a:srgbClr val="0000FF"/>
                </a:solidFill>
                <a:latin typeface="Times New Roman" panose="02020603050405020304" pitchFamily="18" charset="0"/>
                <a:cs typeface="Courier New" panose="02070309020205020404" pitchFamily="49" charset="0"/>
              </a:rPr>
              <a:t>tú</a:t>
            </a:r>
            <a:r>
              <a:rPr lang="zh-CN" altLang="zh-CN" b="1" kern="100" dirty="0">
                <a:solidFill>
                  <a:srgbClr val="0000FF"/>
                </a:solidFill>
                <a:latin typeface="Times New Roman" panose="02020603050405020304" pitchFamily="18" charset="0"/>
                <a:cs typeface="Times New Roman" panose="02020603050405020304" pitchFamily="18" charset="0"/>
              </a:rPr>
              <a:t>劳</a:t>
            </a:r>
            <a:r>
              <a:rPr lang="zh-CN" altLang="zh-CN" b="1" kern="100" dirty="0">
                <a:latin typeface="Times New Roman" panose="02020603050405020304" pitchFamily="18" charset="0"/>
                <a:cs typeface="Times New Roman" panose="02020603050405020304" pitchFamily="18" charset="0"/>
              </a:rPr>
              <a:t>：无益的耗费劳力。</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风餐露宿</a:t>
            </a:r>
            <a:r>
              <a:rPr lang="zh-CN" altLang="zh-CN" b="1" kern="100" dirty="0">
                <a:latin typeface="Times New Roman" panose="02020603050405020304" pitchFamily="18" charset="0"/>
                <a:cs typeface="Times New Roman" panose="02020603050405020304" pitchFamily="18" charset="0"/>
              </a:rPr>
              <a:t>：形容旅途或野外生活的艰苦。</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夺眶</a:t>
            </a:r>
            <a:r>
              <a:rPr lang="en-US" altLang="zh-CN" b="1" kern="100" dirty="0" err="1">
                <a:solidFill>
                  <a:srgbClr val="0000FF"/>
                </a:solidFill>
                <a:latin typeface="Times New Roman" panose="02020603050405020304" pitchFamily="18" charset="0"/>
                <a:cs typeface="Courier New" panose="02070309020205020404" pitchFamily="49" charset="0"/>
              </a:rPr>
              <a:t>kuàng</a:t>
            </a:r>
            <a:r>
              <a:rPr lang="zh-CN" altLang="zh-CN" b="1" kern="100" dirty="0">
                <a:solidFill>
                  <a:srgbClr val="0000FF"/>
                </a:solidFill>
                <a:latin typeface="Times New Roman" panose="02020603050405020304" pitchFamily="18" charset="0"/>
                <a:cs typeface="Times New Roman" panose="02020603050405020304" pitchFamily="18" charset="0"/>
              </a:rPr>
              <a:t>而出</a:t>
            </a:r>
            <a:r>
              <a:rPr lang="zh-CN" altLang="zh-CN" b="1" kern="100" dirty="0">
                <a:latin typeface="Times New Roman" panose="02020603050405020304" pitchFamily="18" charset="0"/>
                <a:cs typeface="Times New Roman" panose="02020603050405020304" pitchFamily="18" charset="0"/>
              </a:rPr>
              <a:t>：眼泪一下子从眼眶中涌出。形容人因极度悲伤或极度欢喜而落泪。</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精疲力竭</a:t>
            </a:r>
            <a:r>
              <a:rPr lang="en-US" altLang="zh-CN" b="1" kern="100" dirty="0" err="1">
                <a:solidFill>
                  <a:srgbClr val="0000FF"/>
                </a:solidFill>
                <a:latin typeface="Times New Roman" panose="02020603050405020304" pitchFamily="18" charset="0"/>
                <a:cs typeface="Courier New" panose="02070309020205020404" pitchFamily="49" charset="0"/>
              </a:rPr>
              <a:t>jié</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非常疲劳，一点力气也没有。</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闷</a:t>
            </a:r>
            <a:r>
              <a:rPr lang="en-US" altLang="zh-CN" b="1" kern="100" dirty="0" err="1">
                <a:solidFill>
                  <a:srgbClr val="0000FF"/>
                </a:solidFill>
                <a:latin typeface="Times New Roman" panose="02020603050405020304" pitchFamily="18" charset="0"/>
                <a:cs typeface="Courier New" panose="02070309020205020404" pitchFamily="49" charset="0"/>
              </a:rPr>
              <a:t>mèn</a:t>
            </a:r>
            <a:r>
              <a:rPr lang="zh-CN" altLang="zh-CN" b="1" kern="100" dirty="0">
                <a:solidFill>
                  <a:srgbClr val="0000FF"/>
                </a:solidFill>
                <a:latin typeface="Times New Roman" panose="02020603050405020304" pitchFamily="18" charset="0"/>
                <a:cs typeface="Times New Roman" panose="02020603050405020304" pitchFamily="18" charset="0"/>
              </a:rPr>
              <a:t>闷不乐</a:t>
            </a:r>
            <a:r>
              <a:rPr lang="zh-CN" altLang="zh-CN" b="1" kern="100" dirty="0">
                <a:latin typeface="Times New Roman" panose="02020603050405020304" pitchFamily="18" charset="0"/>
                <a:cs typeface="Times New Roman" panose="02020603050405020304" pitchFamily="18" charset="0"/>
              </a:rPr>
              <a:t>：因有不如意的事而心里不快活。</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怏</a:t>
            </a:r>
            <a:r>
              <a:rPr lang="en-US" altLang="zh-CN" b="1" kern="100" dirty="0" err="1">
                <a:solidFill>
                  <a:srgbClr val="0000FF"/>
                </a:solidFill>
                <a:latin typeface="Times New Roman" panose="02020603050405020304" pitchFamily="18" charset="0"/>
                <a:cs typeface="Courier New" panose="02070309020205020404" pitchFamily="49" charset="0"/>
              </a:rPr>
              <a:t>yàng</a:t>
            </a:r>
            <a:r>
              <a:rPr lang="zh-CN" altLang="zh-CN" b="1" kern="100" dirty="0">
                <a:solidFill>
                  <a:srgbClr val="0000FF"/>
                </a:solidFill>
                <a:latin typeface="Times New Roman" panose="02020603050405020304" pitchFamily="18" charset="0"/>
                <a:cs typeface="Times New Roman" panose="02020603050405020304" pitchFamily="18" charset="0"/>
              </a:rPr>
              <a:t>怏不乐</a:t>
            </a:r>
            <a:r>
              <a:rPr lang="zh-CN" altLang="zh-CN" b="1" kern="100" dirty="0">
                <a:latin typeface="Times New Roman" panose="02020603050405020304" pitchFamily="18" charset="0"/>
                <a:cs typeface="Times New Roman" panose="02020603050405020304" pitchFamily="18" charset="0"/>
              </a:rPr>
              <a:t>：形容不满意或不高兴的神情。</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毛骨悚</a:t>
            </a:r>
            <a:r>
              <a:rPr lang="en-US" altLang="zh-CN" b="1" kern="100" dirty="0" err="1">
                <a:solidFill>
                  <a:srgbClr val="0000FF"/>
                </a:solidFill>
                <a:latin typeface="Times New Roman" panose="02020603050405020304" pitchFamily="18" charset="0"/>
                <a:cs typeface="Courier New" panose="02070309020205020404" pitchFamily="49" charset="0"/>
              </a:rPr>
              <a:t>sǒng</a:t>
            </a:r>
            <a:r>
              <a:rPr lang="zh-CN" altLang="zh-CN" b="1" kern="100" dirty="0">
                <a:solidFill>
                  <a:srgbClr val="0000FF"/>
                </a:solidFill>
                <a:latin typeface="Times New Roman" panose="02020603050405020304" pitchFamily="18" charset="0"/>
                <a:cs typeface="Times New Roman" panose="02020603050405020304" pitchFamily="18" charset="0"/>
              </a:rPr>
              <a:t>然</a:t>
            </a:r>
            <a:r>
              <a:rPr lang="zh-CN" altLang="zh-CN" b="1" kern="100" dirty="0">
                <a:latin typeface="Times New Roman" panose="02020603050405020304" pitchFamily="18" charset="0"/>
                <a:cs typeface="Times New Roman" panose="02020603050405020304" pitchFamily="18" charset="0"/>
              </a:rPr>
              <a:t>：形容十分恐惧。</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扬扬得意：</a:t>
            </a:r>
            <a:r>
              <a:rPr lang="zh-CN" altLang="zh-CN" b="1" kern="100" dirty="0">
                <a:latin typeface="Times New Roman" panose="02020603050405020304" pitchFamily="18" charset="0"/>
                <a:cs typeface="Times New Roman" panose="02020603050405020304" pitchFamily="18" charset="0"/>
              </a:rPr>
              <a:t>形容感到十分满意的样子。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履</a:t>
            </a:r>
            <a:r>
              <a:rPr lang="en-US" altLang="zh-CN" b="1" kern="100" dirty="0" err="1">
                <a:solidFill>
                  <a:srgbClr val="0000FF"/>
                </a:solidFill>
                <a:latin typeface="Times New Roman" panose="02020603050405020304" pitchFamily="18" charset="0"/>
                <a:cs typeface="Courier New" panose="02070309020205020404" pitchFamily="49" charset="0"/>
              </a:rPr>
              <a:t>lǚ</a:t>
            </a:r>
            <a:r>
              <a:rPr lang="zh-CN" altLang="zh-CN" b="1" kern="100" dirty="0">
                <a:solidFill>
                  <a:srgbClr val="0000FF"/>
                </a:solidFill>
                <a:latin typeface="Times New Roman" panose="02020603050405020304" pitchFamily="18" charset="0"/>
                <a:cs typeface="Times New Roman" panose="02020603050405020304" pitchFamily="18" charset="0"/>
              </a:rPr>
              <a:t>行：</a:t>
            </a:r>
            <a:r>
              <a:rPr lang="zh-CN" altLang="zh-CN" b="1" kern="100" dirty="0">
                <a:latin typeface="Times New Roman" panose="02020603050405020304" pitchFamily="18" charset="0"/>
                <a:cs typeface="Times New Roman" panose="02020603050405020304" pitchFamily="18" charset="0"/>
              </a:rPr>
              <a:t>实践。</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1000"/>
                                        <p:tgtEl>
                                          <p:spTgt spid="3">
                                            <p:txEl>
                                              <p:pRg st="11" end="11"/>
                                            </p:txEl>
                                          </p:spTgt>
                                        </p:tgtEl>
                                      </p:cBhvr>
                                    </p:animEffect>
                                    <p:anim calcmode="lin" valueType="num">
                                      <p:cBhvr>
                                        <p:cTn id="7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
                                            <p:txEl>
                                              <p:pRg st="12" end="12"/>
                                            </p:txEl>
                                          </p:spTgt>
                                        </p:tgtEl>
                                        <p:attrNameLst>
                                          <p:attrName>style.visibility</p:attrName>
                                        </p:attrNameLst>
                                      </p:cBhvr>
                                      <p:to>
                                        <p:strVal val="visible"/>
                                      </p:to>
                                    </p:set>
                                    <p:animEffect transition="in" filter="fade">
                                      <p:cBhvr>
                                        <p:cTn id="84" dur="1000"/>
                                        <p:tgtEl>
                                          <p:spTgt spid="3">
                                            <p:txEl>
                                              <p:pRg st="12" end="12"/>
                                            </p:txEl>
                                          </p:spTgt>
                                        </p:tgtEl>
                                      </p:cBhvr>
                                    </p:animEffect>
                                    <p:anim calcmode="lin" valueType="num">
                                      <p:cBhvr>
                                        <p:cTn id="85"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
                                            <p:txEl>
                                              <p:pRg st="13" end="13"/>
                                            </p:txEl>
                                          </p:spTgt>
                                        </p:tgtEl>
                                        <p:attrNameLst>
                                          <p:attrName>style.visibility</p:attrName>
                                        </p:attrNameLst>
                                      </p:cBhvr>
                                      <p:to>
                                        <p:strVal val="visible"/>
                                      </p:to>
                                    </p:set>
                                    <p:animEffect transition="in" filter="fade">
                                      <p:cBhvr>
                                        <p:cTn id="91" dur="1000"/>
                                        <p:tgtEl>
                                          <p:spTgt spid="3">
                                            <p:txEl>
                                              <p:pRg st="13" end="13"/>
                                            </p:txEl>
                                          </p:spTgt>
                                        </p:tgtEl>
                                      </p:cBhvr>
                                    </p:animEffect>
                                    <p:anim calcmode="lin" valueType="num">
                                      <p:cBhvr>
                                        <p:cTn id="92"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4101"/>
            <a:ext cx="12286034" cy="6627711"/>
          </a:xfrm>
        </p:spPr>
        <p:txBody>
          <a:bodyPr>
            <a:normAutofit/>
          </a:bodyPr>
          <a:lstStyle/>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踉踉跄跄</a:t>
            </a:r>
            <a:r>
              <a:rPr lang="zh-CN" altLang="zh-CN" b="1" kern="100" dirty="0">
                <a:latin typeface="Times New Roman" panose="02020603050405020304" pitchFamily="18" charset="0"/>
                <a:cs typeface="Times New Roman" panose="02020603050405020304" pitchFamily="18" charset="0"/>
              </a:rPr>
              <a:t>：走路不稳的样子。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姗</a:t>
            </a:r>
            <a:r>
              <a:rPr lang="en-US" altLang="zh-CN" b="1" kern="100" dirty="0" err="1">
                <a:solidFill>
                  <a:srgbClr val="0000FF"/>
                </a:solidFill>
                <a:latin typeface="Times New Roman" panose="02020603050405020304" pitchFamily="18" charset="0"/>
                <a:cs typeface="Courier New" panose="02070309020205020404" pitchFamily="49" charset="0"/>
              </a:rPr>
              <a:t>shān</a:t>
            </a:r>
            <a:r>
              <a:rPr lang="zh-CN" altLang="zh-CN" b="1" kern="100" dirty="0">
                <a:solidFill>
                  <a:srgbClr val="0000FF"/>
                </a:solidFill>
                <a:latin typeface="Times New Roman" panose="02020603050405020304" pitchFamily="18" charset="0"/>
                <a:cs typeface="Times New Roman" panose="02020603050405020304" pitchFamily="18" charset="0"/>
              </a:rPr>
              <a:t>姗来迟</a:t>
            </a:r>
            <a:r>
              <a:rPr lang="zh-CN" altLang="zh-CN" b="1" kern="100" dirty="0">
                <a:latin typeface="Times New Roman" panose="02020603050405020304" pitchFamily="18" charset="0"/>
                <a:cs typeface="Times New Roman" panose="02020603050405020304" pitchFamily="18" charset="0"/>
              </a:rPr>
              <a:t>：形容来得很晚。</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忧心忡</a:t>
            </a:r>
            <a:r>
              <a:rPr lang="en-US" altLang="zh-CN" b="1" kern="100" dirty="0" err="1">
                <a:solidFill>
                  <a:srgbClr val="0000FF"/>
                </a:solidFill>
                <a:latin typeface="Times New Roman" panose="02020603050405020304" pitchFamily="18" charset="0"/>
                <a:cs typeface="Courier New" panose="02070309020205020404" pitchFamily="49" charset="0"/>
              </a:rPr>
              <a:t>chōng</a:t>
            </a:r>
            <a:r>
              <a:rPr lang="zh-CN" altLang="zh-CN" b="1" kern="100" dirty="0">
                <a:solidFill>
                  <a:srgbClr val="0000FF"/>
                </a:solidFill>
                <a:latin typeface="Times New Roman" panose="02020603050405020304" pitchFamily="18" charset="0"/>
                <a:cs typeface="Times New Roman" panose="02020603050405020304" pitchFamily="18" charset="0"/>
              </a:rPr>
              <a:t>忡：</a:t>
            </a:r>
            <a:r>
              <a:rPr lang="zh-CN" altLang="zh-CN" b="1" kern="100" dirty="0">
                <a:latin typeface="Times New Roman" panose="02020603050405020304" pitchFamily="18" charset="0"/>
                <a:cs typeface="Times New Roman" panose="02020603050405020304" pitchFamily="18" charset="0"/>
              </a:rPr>
              <a:t>忧愁的样子。</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吞噬</a:t>
            </a:r>
            <a:r>
              <a:rPr lang="en-US" altLang="zh-CN" b="1" kern="100" dirty="0" err="1">
                <a:solidFill>
                  <a:srgbClr val="0000FF"/>
                </a:solidFill>
                <a:latin typeface="Times New Roman" panose="02020603050405020304" pitchFamily="18" charset="0"/>
                <a:cs typeface="Courier New" panose="02070309020205020404" pitchFamily="49" charset="0"/>
              </a:rPr>
              <a:t>shì</a:t>
            </a:r>
            <a:r>
              <a:rPr lang="zh-CN" altLang="zh-CN" b="1" kern="100" dirty="0">
                <a:latin typeface="Times New Roman" panose="02020603050405020304" pitchFamily="18" charset="0"/>
                <a:cs typeface="Times New Roman" panose="02020603050405020304" pitchFamily="18" charset="0"/>
              </a:rPr>
              <a:t>：吞食。</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语无伦</a:t>
            </a:r>
            <a:r>
              <a:rPr lang="en-US" altLang="zh-CN" b="1" kern="100" dirty="0" err="1">
                <a:solidFill>
                  <a:srgbClr val="0000FF"/>
                </a:solidFill>
                <a:latin typeface="Times New Roman" panose="02020603050405020304" pitchFamily="18" charset="0"/>
                <a:cs typeface="Courier New" panose="02070309020205020404" pitchFamily="49" charset="0"/>
              </a:rPr>
              <a:t>lún</a:t>
            </a:r>
            <a:r>
              <a:rPr lang="zh-CN" altLang="zh-CN" b="1" kern="100" dirty="0">
                <a:solidFill>
                  <a:srgbClr val="0000FF"/>
                </a:solidFill>
                <a:latin typeface="Times New Roman" panose="02020603050405020304" pitchFamily="18" charset="0"/>
                <a:cs typeface="Times New Roman" panose="02020603050405020304" pitchFamily="18" charset="0"/>
              </a:rPr>
              <a:t>次</a:t>
            </a:r>
            <a:r>
              <a:rPr lang="zh-CN" altLang="zh-CN" b="1" kern="100" dirty="0">
                <a:latin typeface="Times New Roman" panose="02020603050405020304" pitchFamily="18" charset="0"/>
                <a:cs typeface="Times New Roman" panose="02020603050405020304" pitchFamily="18" charset="0"/>
              </a:rPr>
              <a:t>：话讲得很乱，没有条理。</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羸</a:t>
            </a:r>
            <a:r>
              <a:rPr lang="en-US" altLang="zh-CN" b="1" kern="100" dirty="0" err="1">
                <a:solidFill>
                  <a:srgbClr val="0000FF"/>
                </a:solidFill>
                <a:latin typeface="Times New Roman" panose="02020603050405020304" pitchFamily="18" charset="0"/>
                <a:cs typeface="Courier New" panose="02070309020205020404" pitchFamily="49" charset="0"/>
              </a:rPr>
              <a:t>léi</a:t>
            </a:r>
            <a:r>
              <a:rPr lang="zh-CN" altLang="zh-CN" b="1" kern="100" dirty="0">
                <a:solidFill>
                  <a:srgbClr val="0000FF"/>
                </a:solidFill>
                <a:latin typeface="Times New Roman" panose="02020603050405020304" pitchFamily="18" charset="0"/>
                <a:cs typeface="Times New Roman" panose="02020603050405020304" pitchFamily="18" charset="0"/>
              </a:rPr>
              <a:t>弱：</a:t>
            </a:r>
            <a:r>
              <a:rPr lang="zh-CN" altLang="zh-CN" b="1" kern="100" dirty="0">
                <a:latin typeface="Times New Roman" panose="02020603050405020304" pitchFamily="18" charset="0"/>
                <a:cs typeface="Times New Roman" panose="02020603050405020304" pitchFamily="18" charset="0"/>
              </a:rPr>
              <a:t>瘦弱。</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赢</a:t>
            </a:r>
            <a:r>
              <a:rPr lang="en-US" altLang="zh-CN" b="1" kern="100" dirty="0" err="1">
                <a:latin typeface="Times New Roman" panose="02020603050405020304" pitchFamily="18" charset="0"/>
                <a:cs typeface="Courier New" panose="02070309020205020404" pitchFamily="49" charset="0"/>
              </a:rPr>
              <a:t>yínɡ</a:t>
            </a:r>
            <a:r>
              <a:rPr lang="en-US" altLang="zh-CN" b="1" kern="100" dirty="0">
                <a:latin typeface="Times New Roman" panose="02020603050405020304" pitchFamily="18" charset="0"/>
                <a:cs typeface="Courier New" panose="02070309020205020404" pitchFamily="49"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角逐</a:t>
            </a:r>
            <a:r>
              <a:rPr lang="zh-CN" altLang="zh-CN" b="1" kern="100" dirty="0">
                <a:latin typeface="Times New Roman" panose="02020603050405020304" pitchFamily="18" charset="0"/>
                <a:cs typeface="Times New Roman" panose="02020603050405020304" pitchFamily="18" charset="0"/>
              </a:rPr>
              <a:t>：动词，这里指竞争。</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厄运：</a:t>
            </a:r>
            <a:r>
              <a:rPr lang="zh-CN" altLang="zh-CN" b="1" kern="100" dirty="0">
                <a:latin typeface="Times New Roman" panose="02020603050405020304" pitchFamily="18" charset="0"/>
                <a:cs typeface="Times New Roman" panose="02020603050405020304" pitchFamily="18" charset="0"/>
              </a:rPr>
              <a:t>困苦的遭遇，不幸的命运。厄，灾难、困苦。</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遗孀</a:t>
            </a:r>
            <a:r>
              <a:rPr lang="zh-CN" altLang="zh-CN" b="1" kern="100" dirty="0">
                <a:latin typeface="Times New Roman" panose="02020603050405020304" pitchFamily="18" charset="0"/>
                <a:cs typeface="Times New Roman" panose="02020603050405020304" pitchFamily="18" charset="0"/>
              </a:rPr>
              <a:t>：某人死后，他的妻子称为某人的遗孀。孀，指寡妇。</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冰凌</a:t>
            </a:r>
            <a:r>
              <a:rPr lang="zh-CN" altLang="zh-CN" b="1" kern="100" dirty="0">
                <a:latin typeface="Times New Roman" panose="02020603050405020304" pitchFamily="18" charset="0"/>
                <a:cs typeface="Times New Roman" panose="02020603050405020304" pitchFamily="18" charset="0"/>
              </a:rPr>
              <a:t>：凌，</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多指块状或锥状的</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冰。</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海市蜃</a:t>
            </a:r>
            <a:r>
              <a:rPr lang="en-US" altLang="zh-CN" b="1" kern="100" dirty="0" err="1">
                <a:solidFill>
                  <a:srgbClr val="0000FF"/>
                </a:solidFill>
                <a:latin typeface="Times New Roman" panose="02020603050405020304" pitchFamily="18" charset="0"/>
                <a:cs typeface="Courier New" panose="02070309020205020404" pitchFamily="49" charset="0"/>
              </a:rPr>
              <a:t>shèn</a:t>
            </a:r>
            <a:r>
              <a:rPr lang="zh-CN" altLang="zh-CN" b="1" kern="100" dirty="0">
                <a:solidFill>
                  <a:srgbClr val="0000FF"/>
                </a:solidFill>
                <a:latin typeface="Times New Roman" panose="02020603050405020304" pitchFamily="18" charset="0"/>
                <a:cs typeface="Times New Roman" panose="02020603050405020304" pitchFamily="18" charset="0"/>
              </a:rPr>
              <a:t>楼</a:t>
            </a:r>
            <a:endParaRPr lang="zh-CN" altLang="zh-CN" sz="2000" b="1" kern="100" dirty="0">
              <a:solidFill>
                <a:srgbClr val="0000FF"/>
              </a:solidFill>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1000"/>
                                        <p:tgtEl>
                                          <p:spTgt spid="3">
                                            <p:txEl>
                                              <p:pRg st="7" end="7"/>
                                            </p:txEl>
                                          </p:spTgt>
                                        </p:tgtEl>
                                      </p:cBhvr>
                                    </p:animEffect>
                                    <p:anim calcmode="lin" valueType="num">
                                      <p:cBhvr>
                                        <p:cTn id="5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1000"/>
                                        <p:tgtEl>
                                          <p:spTgt spid="3">
                                            <p:txEl>
                                              <p:pRg st="8" end="8"/>
                                            </p:txEl>
                                          </p:spTgt>
                                        </p:tgtEl>
                                      </p:cBhvr>
                                    </p:animEffect>
                                    <p:anim calcmode="lin" valueType="num">
                                      <p:cBhvr>
                                        <p:cTn id="6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Effect transition="in" filter="fade">
                                      <p:cBhvr>
                                        <p:cTn id="66" dur="1000"/>
                                        <p:tgtEl>
                                          <p:spTgt spid="3">
                                            <p:txEl>
                                              <p:pRg st="9" end="9"/>
                                            </p:txEl>
                                          </p:spTgt>
                                        </p:tgtEl>
                                      </p:cBhvr>
                                    </p:animEffect>
                                    <p:anim calcmode="lin" valueType="num">
                                      <p:cBhvr>
                                        <p:cTn id="6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Effect transition="in" filter="fade">
                                      <p:cBhvr>
                                        <p:cTn id="73" dur="1000"/>
                                        <p:tgtEl>
                                          <p:spTgt spid="3">
                                            <p:txEl>
                                              <p:pRg st="10" end="10"/>
                                            </p:txEl>
                                          </p:spTgt>
                                        </p:tgtEl>
                                      </p:cBhvr>
                                    </p:animEffect>
                                    <p:anim calcmode="lin" valueType="num">
                                      <p:cBhvr>
                                        <p:cTn id="7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8821" y="191377"/>
            <a:ext cx="10650166" cy="6579073"/>
          </a:xfrm>
        </p:spPr>
        <p:txBody>
          <a:bodyPr>
            <a:normAutofit fontScale="85000" lnSpcReduction="20000"/>
          </a:bodyPr>
          <a:lstStyle/>
          <a:p>
            <a:pPr algn="just">
              <a:spcAft>
                <a:spcPts val="0"/>
              </a:spcAft>
            </a:pPr>
            <a:r>
              <a:rPr lang="en-US" altLang="zh-CN" sz="4200" kern="100" dirty="0" smtClean="0">
                <a:solidFill>
                  <a:srgbClr val="FF0000"/>
                </a:solidFill>
                <a:effectLst/>
                <a:latin typeface="Times New Roman" panose="02020603050405020304" pitchFamily="18" charset="0"/>
                <a:ea typeface="黑体" panose="02010609060101010101" pitchFamily="49" charset="-122"/>
                <a:cs typeface="Courier New" panose="02070309020205020404" pitchFamily="49" charset="0"/>
              </a:rPr>
              <a:t>2</a:t>
            </a:r>
            <a:r>
              <a:rPr lang="zh-CN" altLang="zh-CN" sz="4200" kern="100" dirty="0">
                <a:solidFill>
                  <a:srgbClr val="FF0000"/>
                </a:solidFill>
                <a:latin typeface="Times New Roman" panose="02020603050405020304" pitchFamily="18" charset="0"/>
                <a:cs typeface="Times New Roman" panose="02020603050405020304" pitchFamily="18" charset="0"/>
              </a:rPr>
              <a:t>．</a:t>
            </a:r>
            <a:r>
              <a:rPr lang="zh-CN" altLang="zh-CN" sz="4200" kern="100"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说和做——记闻一多先生言行片段</a:t>
            </a:r>
            <a:endParaRPr lang="zh-CN" altLang="zh-CN" sz="4200" kern="100" dirty="0">
              <a:solidFill>
                <a:srgbClr val="FF0000"/>
              </a:solidFill>
              <a:latin typeface="宋体" panose="02010600030101010101" pitchFamily="2" charset="-122"/>
              <a:cs typeface="Courier New" panose="02070309020205020404" pitchFamily="49" charset="0"/>
            </a:endParaRPr>
          </a:p>
          <a:p>
            <a:pPr indent="15240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诗兴不作：作，起。</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典籍</a:t>
            </a:r>
            <a:r>
              <a:rPr lang="en-US" altLang="zh-CN" sz="3600" b="1" kern="100" dirty="0" err="1">
                <a:solidFill>
                  <a:srgbClr val="0000FF"/>
                </a:solidFill>
                <a:latin typeface="Times New Roman" panose="02020603050405020304" pitchFamily="18" charset="0"/>
                <a:cs typeface="Courier New" panose="02070309020205020404" pitchFamily="49" charset="0"/>
              </a:rPr>
              <a:t>jí</a:t>
            </a:r>
            <a:r>
              <a:rPr lang="zh-CN" altLang="zh-CN" sz="3600" b="1" kern="100" dirty="0">
                <a:solidFill>
                  <a:srgbClr val="0000FF"/>
                </a:solidFill>
                <a:latin typeface="Times New Roman" panose="02020603050405020304" pitchFamily="18" charset="0"/>
                <a:cs typeface="Times New Roman" panose="02020603050405020304" pitchFamily="18" charset="0"/>
              </a:rPr>
              <a:t>：记载古代法制的图书，泛指古代图书。</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仰之弥高：指愈仰望愈觉得其崇高。</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锲</a:t>
            </a:r>
            <a:r>
              <a:rPr lang="en-US" altLang="zh-CN" sz="3600" b="1" kern="100" dirty="0" err="1">
                <a:solidFill>
                  <a:srgbClr val="0000FF"/>
                </a:solidFill>
                <a:latin typeface="Times New Roman" panose="02020603050405020304" pitchFamily="18" charset="0"/>
                <a:cs typeface="Courier New" panose="02070309020205020404" pitchFamily="49" charset="0"/>
              </a:rPr>
              <a:t>qiè</a:t>
            </a:r>
            <a:r>
              <a:rPr lang="zh-CN" altLang="zh-CN" sz="3600" b="1" kern="100" dirty="0">
                <a:solidFill>
                  <a:srgbClr val="0000FF"/>
                </a:solidFill>
                <a:latin typeface="Times New Roman" panose="02020603050405020304" pitchFamily="18" charset="0"/>
                <a:cs typeface="Times New Roman" panose="02020603050405020304" pitchFamily="18" charset="0"/>
              </a:rPr>
              <a:t>而不舍：不停地雕刻，比喻有恒心，有毅力。</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炯</a:t>
            </a:r>
            <a:r>
              <a:rPr lang="en-US" altLang="zh-CN" sz="3600" b="1" kern="100" dirty="0" err="1">
                <a:solidFill>
                  <a:srgbClr val="0000FF"/>
                </a:solidFill>
                <a:latin typeface="Times New Roman" panose="02020603050405020304" pitchFamily="18" charset="0"/>
                <a:cs typeface="Courier New" panose="02070309020205020404" pitchFamily="49" charset="0"/>
              </a:rPr>
              <a:t>jiǒng</a:t>
            </a:r>
            <a:r>
              <a:rPr lang="zh-CN" altLang="zh-CN" sz="3600" b="1" kern="100" dirty="0">
                <a:solidFill>
                  <a:srgbClr val="0000FF"/>
                </a:solidFill>
                <a:latin typeface="Times New Roman" panose="02020603050405020304" pitchFamily="18" charset="0"/>
                <a:cs typeface="Times New Roman" panose="02020603050405020304" pitchFamily="18" charset="0"/>
              </a:rPr>
              <a:t>炯：形容明亮</a:t>
            </a:r>
            <a:r>
              <a:rPr lang="en-US" altLang="zh-CN" sz="3600" b="1" kern="100" dirty="0">
                <a:solidFill>
                  <a:srgbClr val="0000FF"/>
                </a:solidFill>
                <a:latin typeface="Times New Roman" panose="02020603050405020304" pitchFamily="18" charset="0"/>
                <a:cs typeface="Courier New" panose="02070309020205020404" pitchFamily="49" charset="0"/>
              </a:rPr>
              <a:t>(</a:t>
            </a:r>
            <a:r>
              <a:rPr lang="zh-CN" altLang="zh-CN" sz="3600" b="1" kern="100" dirty="0">
                <a:solidFill>
                  <a:srgbClr val="0000FF"/>
                </a:solidFill>
                <a:latin typeface="Times New Roman" panose="02020603050405020304" pitchFamily="18" charset="0"/>
                <a:cs typeface="Times New Roman" panose="02020603050405020304" pitchFamily="18" charset="0"/>
              </a:rPr>
              <a:t>多用于目光</a:t>
            </a:r>
            <a:r>
              <a:rPr lang="en-US" altLang="zh-CN" sz="3600" b="1" kern="100" dirty="0">
                <a:solidFill>
                  <a:srgbClr val="0000FF"/>
                </a:solidFill>
                <a:latin typeface="Times New Roman" panose="02020603050405020304" pitchFamily="18" charset="0"/>
                <a:cs typeface="Courier New" panose="02070309020205020404" pitchFamily="49" charset="0"/>
              </a:rPr>
              <a:t>)</a:t>
            </a:r>
            <a:r>
              <a:rPr lang="zh-CN" altLang="zh-CN" sz="3600" b="1" kern="100" dirty="0">
                <a:solidFill>
                  <a:srgbClr val="0000FF"/>
                </a:solidFill>
                <a:latin typeface="Times New Roman" panose="02020603050405020304" pitchFamily="18" charset="0"/>
                <a:cs typeface="Times New Roman" panose="02020603050405020304" pitchFamily="18" charset="0"/>
              </a:rPr>
              <a:t>。</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迥</a:t>
            </a:r>
            <a:r>
              <a:rPr lang="en-US" altLang="zh-CN" sz="3600" b="1" kern="100" dirty="0" err="1">
                <a:solidFill>
                  <a:srgbClr val="0000FF"/>
                </a:solidFill>
                <a:latin typeface="Times New Roman" panose="02020603050405020304" pitchFamily="18" charset="0"/>
                <a:cs typeface="Courier New" panose="02070309020205020404" pitchFamily="49" charset="0"/>
              </a:rPr>
              <a:t>jiǒng</a:t>
            </a:r>
            <a:r>
              <a:rPr lang="zh-CN" altLang="zh-CN" sz="3600" b="1" kern="100" dirty="0">
                <a:solidFill>
                  <a:srgbClr val="0000FF"/>
                </a:solidFill>
                <a:latin typeface="Times New Roman" panose="02020603050405020304" pitchFamily="18" charset="0"/>
                <a:cs typeface="Times New Roman" panose="02020603050405020304" pitchFamily="18" charset="0"/>
              </a:rPr>
              <a:t>乎不同：很不一样。</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兀</a:t>
            </a:r>
            <a:r>
              <a:rPr lang="en-US" altLang="zh-CN" sz="3600" b="1" kern="100" dirty="0">
                <a:solidFill>
                  <a:srgbClr val="0000FF"/>
                </a:solidFill>
                <a:latin typeface="Times New Roman" panose="02020603050405020304" pitchFamily="18" charset="0"/>
                <a:cs typeface="Courier New" panose="02070309020205020404" pitchFamily="49" charset="0"/>
              </a:rPr>
              <a:t>w</a:t>
            </a:r>
            <a:r>
              <a:rPr lang="zh-CN" altLang="zh-CN" sz="3600" b="1" kern="100" dirty="0">
                <a:solidFill>
                  <a:srgbClr val="0000FF"/>
                </a:solidFill>
                <a:latin typeface="Times New Roman" panose="02020603050405020304" pitchFamily="18" charset="0"/>
                <a:cs typeface="Times New Roman" panose="02020603050405020304" pitchFamily="18" charset="0"/>
              </a:rPr>
              <a:t>ù兀穷年：用心劳苦地一年到头这样做。</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沥</a:t>
            </a:r>
            <a:r>
              <a:rPr lang="en-US" altLang="zh-CN" sz="3600" b="1" kern="100" dirty="0" err="1">
                <a:solidFill>
                  <a:srgbClr val="0000FF"/>
                </a:solidFill>
                <a:latin typeface="Times New Roman" panose="02020603050405020304" pitchFamily="18" charset="0"/>
                <a:cs typeface="Courier New" panose="02070309020205020404" pitchFamily="49" charset="0"/>
              </a:rPr>
              <a:t>lì</a:t>
            </a:r>
            <a:r>
              <a:rPr lang="zh-CN" altLang="zh-CN" sz="3600" b="1" kern="100" dirty="0">
                <a:solidFill>
                  <a:srgbClr val="0000FF"/>
                </a:solidFill>
                <a:latin typeface="Times New Roman" panose="02020603050405020304" pitchFamily="18" charset="0"/>
                <a:cs typeface="Times New Roman" panose="02020603050405020304" pitchFamily="18" charset="0"/>
              </a:rPr>
              <a:t>尽：滴完。</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群蚁排衙</a:t>
            </a:r>
            <a:r>
              <a:rPr lang="en-US" altLang="zh-CN" sz="3600" b="1" kern="100" dirty="0" err="1">
                <a:solidFill>
                  <a:srgbClr val="0000FF"/>
                </a:solidFill>
                <a:latin typeface="Times New Roman" panose="02020603050405020304" pitchFamily="18" charset="0"/>
                <a:cs typeface="Courier New" panose="02070309020205020404" pitchFamily="49" charset="0"/>
              </a:rPr>
              <a:t>yá</a:t>
            </a:r>
            <a:r>
              <a:rPr lang="zh-CN" altLang="zh-CN" sz="3600" b="1" kern="100" dirty="0">
                <a:solidFill>
                  <a:srgbClr val="0000FF"/>
                </a:solidFill>
                <a:latin typeface="Times New Roman" panose="02020603050405020304" pitchFamily="18" charset="0"/>
                <a:cs typeface="Times New Roman" panose="02020603050405020304" pitchFamily="18" charset="0"/>
              </a:rPr>
              <a:t>：指整齐地排列着。</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深宵</a:t>
            </a:r>
            <a:r>
              <a:rPr lang="en-US" altLang="zh-CN" sz="3600" b="1" kern="100" dirty="0" err="1">
                <a:solidFill>
                  <a:srgbClr val="0000FF"/>
                </a:solidFill>
                <a:latin typeface="Times New Roman" panose="02020603050405020304" pitchFamily="18" charset="0"/>
                <a:cs typeface="Courier New" panose="02070309020205020404" pitchFamily="49" charset="0"/>
              </a:rPr>
              <a:t>xiāo</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独裁</a:t>
            </a:r>
            <a:r>
              <a:rPr lang="en-US" altLang="zh-CN" sz="3600" b="1" kern="100" dirty="0" err="1">
                <a:solidFill>
                  <a:srgbClr val="0000FF"/>
                </a:solidFill>
                <a:latin typeface="Times New Roman" panose="02020603050405020304" pitchFamily="18" charset="0"/>
                <a:cs typeface="Courier New" panose="02070309020205020404" pitchFamily="49" charset="0"/>
              </a:rPr>
              <a:t>cái</a:t>
            </a:r>
            <a:r>
              <a:rPr lang="zh-CN" altLang="zh-CN" sz="3600" b="1" kern="100" dirty="0">
                <a:solidFill>
                  <a:srgbClr val="0000FF"/>
                </a:solidFill>
                <a:latin typeface="Times New Roman" panose="02020603050405020304" pitchFamily="18" charset="0"/>
                <a:cs typeface="Times New Roman" panose="02020603050405020304" pitchFamily="18" charset="0"/>
              </a:rPr>
              <a:t>：指当时蒋介石的专制统治。</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凶多吉少：不幸的多，吉利的少，非常危险。</a:t>
            </a:r>
            <a:endParaRPr lang="zh-CN" altLang="zh-CN" sz="3600" b="1" kern="100" dirty="0">
              <a:solidFill>
                <a:srgbClr val="0000FF"/>
              </a:solidFill>
              <a:latin typeface="宋体" panose="02010600030101010101" pitchFamily="2" charset="-122"/>
              <a:cs typeface="Courier New" panose="02070309020205020404" pitchFamily="49" charset="0"/>
            </a:endParaRPr>
          </a:p>
          <a:p>
            <a:pPr indent="129540" algn="just">
              <a:spcAft>
                <a:spcPts val="0"/>
              </a:spcAft>
            </a:pPr>
            <a:r>
              <a:rPr lang="zh-CN" altLang="zh-CN" sz="3600" b="1" kern="100" dirty="0">
                <a:solidFill>
                  <a:srgbClr val="0000FF"/>
                </a:solidFill>
                <a:latin typeface="Times New Roman" panose="02020603050405020304" pitchFamily="18" charset="0"/>
                <a:cs typeface="Times New Roman" panose="02020603050405020304" pitchFamily="18" charset="0"/>
              </a:rPr>
              <a:t>迭</a:t>
            </a:r>
            <a:r>
              <a:rPr lang="en-US" altLang="zh-CN" sz="3600" b="1" kern="100" dirty="0" err="1">
                <a:solidFill>
                  <a:srgbClr val="0000FF"/>
                </a:solidFill>
                <a:latin typeface="Times New Roman" panose="02020603050405020304" pitchFamily="18" charset="0"/>
                <a:cs typeface="Courier New" panose="02070309020205020404" pitchFamily="49" charset="0"/>
              </a:rPr>
              <a:t>dié</a:t>
            </a:r>
            <a:r>
              <a:rPr lang="zh-CN" altLang="zh-CN" sz="3600" b="1" kern="100" dirty="0">
                <a:solidFill>
                  <a:srgbClr val="0000FF"/>
                </a:solidFill>
                <a:latin typeface="Times New Roman" panose="02020603050405020304" pitchFamily="18" charset="0"/>
                <a:cs typeface="Times New Roman" panose="02020603050405020304" pitchFamily="18" charset="0"/>
              </a:rPr>
              <a:t>起：一次又一次地兴起、出现</a:t>
            </a:r>
            <a:r>
              <a:rPr lang="zh-CN" altLang="zh-CN" kern="100" dirty="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1000"/>
                                        <p:tgtEl>
                                          <p:spTgt spid="3">
                                            <p:txEl>
                                              <p:pRg st="11" end="11"/>
                                            </p:txEl>
                                          </p:spTgt>
                                        </p:tgtEl>
                                      </p:cBhvr>
                                    </p:animEffect>
                                    <p:anim calcmode="lin" valueType="num">
                                      <p:cBhvr>
                                        <p:cTn id="7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
                                            <p:txEl>
                                              <p:pRg st="12" end="12"/>
                                            </p:txEl>
                                          </p:spTgt>
                                        </p:tgtEl>
                                        <p:attrNameLst>
                                          <p:attrName>style.visibility</p:attrName>
                                        </p:attrNameLst>
                                      </p:cBhvr>
                                      <p:to>
                                        <p:strVal val="visible"/>
                                      </p:to>
                                    </p:set>
                                    <p:animEffect transition="in" filter="fade">
                                      <p:cBhvr>
                                        <p:cTn id="84" dur="1000"/>
                                        <p:tgtEl>
                                          <p:spTgt spid="3">
                                            <p:txEl>
                                              <p:pRg st="12" end="12"/>
                                            </p:txEl>
                                          </p:spTgt>
                                        </p:tgtEl>
                                      </p:cBhvr>
                                    </p:animEffect>
                                    <p:anim calcmode="lin" valueType="num">
                                      <p:cBhvr>
                                        <p:cTn id="85"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
                                            <p:txEl>
                                              <p:pRg st="13" end="13"/>
                                            </p:txEl>
                                          </p:spTgt>
                                        </p:tgtEl>
                                        <p:attrNameLst>
                                          <p:attrName>style.visibility</p:attrName>
                                        </p:attrNameLst>
                                      </p:cBhvr>
                                      <p:to>
                                        <p:strVal val="visible"/>
                                      </p:to>
                                    </p:set>
                                    <p:animEffect transition="in" filter="fade">
                                      <p:cBhvr>
                                        <p:cTn id="91" dur="1000"/>
                                        <p:tgtEl>
                                          <p:spTgt spid="3">
                                            <p:txEl>
                                              <p:pRg st="13" end="13"/>
                                            </p:txEl>
                                          </p:spTgt>
                                        </p:tgtEl>
                                      </p:cBhvr>
                                    </p:animEffect>
                                    <p:anim calcmode="lin" valueType="num">
                                      <p:cBhvr>
                                        <p:cTn id="92"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8898" y="142740"/>
            <a:ext cx="10515600" cy="4351338"/>
          </a:xfrm>
        </p:spPr>
        <p:txBody>
          <a:bodyPr>
            <a:normAutofit fontScale="92500"/>
          </a:bodyPr>
          <a:lstStyle/>
          <a:p>
            <a:pPr indent="30607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22</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太空一日</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共振</a:t>
            </a:r>
            <a:r>
              <a:rPr lang="zh-CN" altLang="zh-CN" b="1" kern="100" dirty="0">
                <a:latin typeface="Times New Roman" panose="02020603050405020304" pitchFamily="18" charset="0"/>
                <a:cs typeface="Times New Roman" panose="02020603050405020304" pitchFamily="18" charset="0"/>
              </a:rPr>
              <a:t>：两个振动频率相同的物体，当一个发生振动时，引起另一个物体振动。</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负</a:t>
            </a:r>
            <a:r>
              <a:rPr lang="en-US" altLang="zh-CN" b="1" kern="100" dirty="0" err="1">
                <a:solidFill>
                  <a:srgbClr val="0000FF"/>
                </a:solidFill>
                <a:latin typeface="Times New Roman" panose="02020603050405020304" pitchFamily="18" charset="0"/>
                <a:cs typeface="Courier New" panose="02070309020205020404" pitchFamily="49" charset="0"/>
              </a:rPr>
              <a:t>fù</a:t>
            </a:r>
            <a:r>
              <a:rPr lang="zh-CN" altLang="zh-CN" b="1" kern="100" dirty="0">
                <a:solidFill>
                  <a:srgbClr val="0000FF"/>
                </a:solidFill>
                <a:latin typeface="Times New Roman" panose="02020603050405020304" pitchFamily="18" charset="0"/>
                <a:cs typeface="Times New Roman" panose="02020603050405020304" pitchFamily="18" charset="0"/>
              </a:rPr>
              <a:t>荷</a:t>
            </a:r>
            <a:r>
              <a:rPr lang="en-US" altLang="zh-CN" b="1" kern="100" dirty="0" err="1">
                <a:solidFill>
                  <a:srgbClr val="0000FF"/>
                </a:solidFill>
                <a:latin typeface="Times New Roman" panose="02020603050405020304" pitchFamily="18" charset="0"/>
                <a:cs typeface="Courier New" panose="02070309020205020404" pitchFamily="49" charset="0"/>
              </a:rPr>
              <a:t>hè</a:t>
            </a:r>
            <a:r>
              <a:rPr lang="zh-CN" altLang="zh-CN" b="1" kern="100" dirty="0">
                <a:solidFill>
                  <a:srgbClr val="0000FF"/>
                </a:solidFill>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承受的重量。</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千钧重负</a:t>
            </a:r>
            <a:r>
              <a:rPr lang="zh-CN" altLang="zh-CN" b="1" kern="100" dirty="0">
                <a:latin typeface="Times New Roman" panose="02020603050405020304" pitchFamily="18" charset="0"/>
                <a:cs typeface="Times New Roman" panose="02020603050405020304" pitchFamily="18" charset="0"/>
              </a:rPr>
              <a:t>：比喻很沉重的负担。钧，古代的重量单位，合三十斤。</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俯</a:t>
            </a:r>
            <a:r>
              <a:rPr lang="en-US" altLang="zh-CN" b="1" kern="100" dirty="0" err="1">
                <a:solidFill>
                  <a:srgbClr val="0000FF"/>
                </a:solidFill>
                <a:latin typeface="Times New Roman" panose="02020603050405020304" pitchFamily="18" charset="0"/>
                <a:cs typeface="Courier New" panose="02070309020205020404" pitchFamily="49" charset="0"/>
              </a:rPr>
              <a:t>fǔ</a:t>
            </a:r>
            <a:r>
              <a:rPr lang="zh-CN" altLang="zh-CN" b="1" kern="100" dirty="0">
                <a:solidFill>
                  <a:srgbClr val="0000FF"/>
                </a:solidFill>
                <a:latin typeface="Times New Roman" panose="02020603050405020304" pitchFamily="18" charset="0"/>
                <a:cs typeface="Times New Roman" panose="02020603050405020304" pitchFamily="18" charset="0"/>
              </a:rPr>
              <a:t>瞰</a:t>
            </a:r>
            <a:r>
              <a:rPr lang="en-US" altLang="zh-CN" b="1" kern="100" dirty="0" err="1">
                <a:solidFill>
                  <a:srgbClr val="0000FF"/>
                </a:solidFill>
                <a:latin typeface="Times New Roman" panose="02020603050405020304" pitchFamily="18" charset="0"/>
                <a:cs typeface="Courier New" panose="02070309020205020404" pitchFamily="49" charset="0"/>
              </a:rPr>
              <a:t>kàn</a:t>
            </a:r>
            <a:r>
              <a:rPr lang="zh-CN" altLang="zh-CN" b="1" kern="100" dirty="0">
                <a:latin typeface="Times New Roman" panose="02020603050405020304" pitchFamily="18" charset="0"/>
                <a:cs typeface="Times New Roman" panose="02020603050405020304" pitchFamily="18" charset="0"/>
              </a:rPr>
              <a:t>：指俯视，从高处往下看。</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惊心动魄</a:t>
            </a:r>
            <a:r>
              <a:rPr lang="zh-CN" altLang="zh-CN" b="1" kern="100" dirty="0">
                <a:latin typeface="Times New Roman" panose="02020603050405020304" pitchFamily="18" charset="0"/>
                <a:cs typeface="Times New Roman" panose="02020603050405020304" pitchFamily="18" charset="0"/>
              </a:rPr>
              <a:t>：形容使人感受很深，震动很大。</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无虞：</a:t>
            </a:r>
            <a:r>
              <a:rPr lang="zh-CN" altLang="zh-CN" b="1" kern="100" dirty="0">
                <a:latin typeface="Times New Roman" panose="02020603050405020304" pitchFamily="18" charset="0"/>
                <a:cs typeface="Times New Roman" panose="02020603050405020304" pitchFamily="18" charset="0"/>
              </a:rPr>
              <a:t>不用忧虑。</a:t>
            </a:r>
            <a:endParaRPr lang="zh-CN" altLang="zh-CN" sz="2000" b="1" kern="100" dirty="0">
              <a:latin typeface="宋体" panose="02010600030101010101" pitchFamily="2" charset="-122"/>
              <a:cs typeface="Courier New" panose="02070309020205020404" pitchFamily="49" charset="0"/>
            </a:endParaRPr>
          </a:p>
          <a:p>
            <a:r>
              <a:rPr lang="zh-CN" altLang="zh-CN" b="1" dirty="0">
                <a:solidFill>
                  <a:srgbClr val="0000FF"/>
                </a:solidFill>
                <a:latin typeface="Times New Roman" panose="02020603050405020304" pitchFamily="18" charset="0"/>
                <a:cs typeface="Times New Roman" panose="02020603050405020304" pitchFamily="18" charset="0"/>
              </a:rPr>
              <a:t>耐人寻味</a:t>
            </a:r>
            <a:r>
              <a:rPr lang="zh-CN" altLang="zh-CN" b="1" dirty="0">
                <a:latin typeface="Times New Roman" panose="02020603050405020304" pitchFamily="18" charset="0"/>
                <a:cs typeface="Times New Roman" panose="02020603050405020304" pitchFamily="18" charset="0"/>
              </a:rPr>
              <a:t>：意味深长，值得人仔细体会琢磨。耐，禁得起</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732" y="638850"/>
            <a:ext cx="11353800" cy="4750273"/>
          </a:xfrm>
        </p:spPr>
        <p:txBody>
          <a:bodyPr/>
          <a:lstStyle/>
          <a:p>
            <a:pPr indent="30607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23</a:t>
            </a:r>
            <a:r>
              <a:rPr lang="zh-CN" altLang="zh-CN" b="1" kern="100" dirty="0">
                <a:solidFill>
                  <a:srgbClr val="FF0000"/>
                </a:solidFill>
                <a:latin typeface="Times New Roman" panose="02020603050405020304" pitchFamily="18" charset="0"/>
                <a:cs typeface="Times New Roman" panose="02020603050405020304" pitchFamily="18"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带上她的眼睛</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迟钝</a:t>
            </a:r>
            <a:r>
              <a:rPr lang="zh-CN" altLang="zh-CN" b="1" kern="100" dirty="0">
                <a:latin typeface="Times New Roman" panose="02020603050405020304" pitchFamily="18" charset="0"/>
                <a:cs typeface="Times New Roman" panose="02020603050405020304" pitchFamily="18" charset="0"/>
              </a:rPr>
              <a:t>：</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感官、思想、行动等</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反应慢，不灵敏。</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闲暇</a:t>
            </a:r>
            <a:r>
              <a:rPr lang="zh-CN" altLang="zh-CN" b="1" kern="100" dirty="0">
                <a:latin typeface="Times New Roman" panose="02020603050405020304" pitchFamily="18" charset="0"/>
                <a:cs typeface="Times New Roman" panose="02020603050405020304" pitchFamily="18" charset="0"/>
              </a:rPr>
              <a:t>：闲空</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凸现</a:t>
            </a:r>
            <a:r>
              <a:rPr lang="zh-CN" altLang="zh-CN" b="1" kern="100" dirty="0">
                <a:latin typeface="Times New Roman" panose="02020603050405020304" pitchFamily="18" charset="0"/>
                <a:cs typeface="Times New Roman" panose="02020603050405020304" pitchFamily="18" charset="0"/>
              </a:rPr>
              <a:t>：清楚地显现。</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不期而至</a:t>
            </a:r>
            <a:r>
              <a:rPr lang="zh-CN" altLang="zh-CN" b="1" kern="100" dirty="0">
                <a:latin typeface="Times New Roman" panose="02020603050405020304" pitchFamily="18" charset="0"/>
                <a:cs typeface="Times New Roman" panose="02020603050405020304" pitchFamily="18" charset="0"/>
              </a:rPr>
              <a:t>：事先没有约定而意外到来。</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0000FF"/>
                </a:solidFill>
                <a:latin typeface="Times New Roman" panose="02020603050405020304" pitchFamily="18" charset="0"/>
                <a:cs typeface="Times New Roman" panose="02020603050405020304" pitchFamily="18" charset="0"/>
              </a:rPr>
              <a:t>心有灵犀</a:t>
            </a:r>
            <a:r>
              <a:rPr lang="zh-CN" altLang="zh-CN" b="1" kern="100" dirty="0">
                <a:latin typeface="Times New Roman" panose="02020603050405020304" pitchFamily="18" charset="0"/>
                <a:cs typeface="Times New Roman" panose="02020603050405020304" pitchFamily="18" charset="0"/>
              </a:rPr>
              <a:t>：指彼此心意相通</a:t>
            </a:r>
            <a:r>
              <a:rPr lang="zh-CN" altLang="zh-CN" b="1" kern="100" dirty="0" smtClean="0">
                <a:latin typeface="Times New Roman" panose="02020603050405020304" pitchFamily="18" charset="0"/>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8626" y="0"/>
            <a:ext cx="12002310" cy="6741268"/>
          </a:xfrm>
        </p:spPr>
        <p:txBody>
          <a:bodyPr>
            <a:normAutofit fontScale="92500"/>
          </a:bodyPr>
          <a:lstStyle/>
          <a:p>
            <a:pPr indent="304800" algn="just">
              <a:spcAft>
                <a:spcPts val="0"/>
              </a:spcAft>
            </a:pPr>
            <a:r>
              <a:rPr lang="zh-CN" altLang="zh-CN" sz="36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三、课内文言文梳理</a:t>
            </a:r>
            <a:endParaRPr lang="zh-CN" altLang="zh-CN" sz="36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课文字词详解</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ctr">
              <a:spcAft>
                <a:spcPts val="0"/>
              </a:spcAft>
            </a:pPr>
            <a:r>
              <a:rPr lang="zh-CN" altLang="zh-CN" b="1"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河中石兽</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沧州南一寺</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临</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河干</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gān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山门</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圮</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pǐ</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于河</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二石兽</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并沉</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焉。</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临：靠近。</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河干：河岸。</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山门：佛寺的外门。</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圮：倒塌。</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于：到。</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并：一起。</a:t>
            </a:r>
            <a:r>
              <a:rPr lang="zh-CN"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焉：相当于</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于之</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在那里</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阅十</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余</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岁</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僧</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募金重修</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求二石兽于水中</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竟不可得</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以为顺流</a:t>
            </a:r>
            <a:r>
              <a:rPr lang="en-US" altLang="zh-CN" b="1" u="sng" kern="100" dirty="0">
                <a:solidFill>
                  <a:srgbClr val="0000FF"/>
                </a:solidFill>
                <a:latin typeface="宋体" panose="02010600030101010101" pitchFamily="2" charset="-122"/>
                <a:cs typeface="Times New Roman" panose="02020603050405020304" pitchFamily="18" charset="0"/>
              </a:rPr>
              <a:t>⑧</a:t>
            </a:r>
            <a:r>
              <a:rPr lang="zh-CN" altLang="zh-CN" b="1" u="sng" kern="100" dirty="0">
                <a:solidFill>
                  <a:srgbClr val="0000FF"/>
                </a:solidFill>
                <a:latin typeface="Times New Roman" panose="02020603050405020304" pitchFamily="18" charset="0"/>
                <a:cs typeface="Times New Roman" panose="02020603050405020304" pitchFamily="18" charset="0"/>
              </a:rPr>
              <a:t>下矣。</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阅：经过</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经历。</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余：多。</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岁：年。</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募金：募集资金。</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求：寻找。</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竟：终了</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最后。</a:t>
            </a:r>
            <a:r>
              <a:rPr lang="en-US"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以为：认为。</a:t>
            </a:r>
            <a:r>
              <a:rPr lang="en-US" altLang="zh-CN" b="1" kern="100" dirty="0">
                <a:latin typeface="宋体" panose="02010600030101010101" pitchFamily="2" charset="-122"/>
                <a:ea typeface="楷体_GB2312"/>
                <a:cs typeface="Times New Roman" panose="02020603050405020304" pitchFamily="18" charset="0"/>
              </a:rPr>
              <a:t>⑧</a:t>
            </a:r>
            <a:r>
              <a:rPr lang="zh-CN" altLang="zh-CN" b="1" kern="100" dirty="0">
                <a:latin typeface="Times New Roman" panose="02020603050405020304" pitchFamily="18" charset="0"/>
                <a:ea typeface="楷体_GB2312"/>
                <a:cs typeface="Times New Roman" panose="02020603050405020304" pitchFamily="18" charset="0"/>
              </a:rPr>
              <a:t>下：动词</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流到下游</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棹</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zhào</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数小舟</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曳</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yè</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铁钯</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pá</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寻十余里无</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迹。</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棹：划</a:t>
            </a:r>
            <a:r>
              <a:rPr lang="en-US" altLang="zh-CN" b="1" kern="100" dirty="0">
                <a:latin typeface="Times New Roman" panose="02020603050405020304" pitchFamily="18" charset="0"/>
                <a:ea typeface="楷体_GB2312"/>
                <a:cs typeface="Courier New" panose="02070309020205020404" pitchFamily="49" charset="0"/>
              </a:rPr>
              <a:t>(</a:t>
            </a:r>
            <a:r>
              <a:rPr lang="zh-CN" altLang="zh-CN" b="1" kern="100" dirty="0">
                <a:latin typeface="Times New Roman" panose="02020603050405020304" pitchFamily="18" charset="0"/>
                <a:ea typeface="楷体_GB2312"/>
                <a:cs typeface="Times New Roman" panose="02020603050405020304" pitchFamily="18" charset="0"/>
              </a:rPr>
              <a:t>船</a:t>
            </a:r>
            <a:r>
              <a:rPr lang="en-US" altLang="zh-CN" b="1" kern="100" dirty="0">
                <a:latin typeface="Times New Roman" panose="02020603050405020304" pitchFamily="18" charset="0"/>
                <a:ea typeface="楷体_GB2312"/>
                <a:cs typeface="Courier New" panose="02070309020205020404" pitchFamily="49" charset="0"/>
              </a:rPr>
              <a:t>)</a:t>
            </a:r>
            <a:r>
              <a:rPr lang="zh-CN" altLang="zh-CN" b="1" kern="100" dirty="0">
                <a:latin typeface="Times New Roman" panose="02020603050405020304" pitchFamily="18" charset="0"/>
                <a:ea typeface="楷体_GB2312"/>
                <a:cs typeface="Times New Roman" panose="02020603050405020304" pitchFamily="18" charset="0"/>
              </a:rPr>
              <a:t>。</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曳：拖。</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迹：踪迹。</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fade">
                                      <p:cBhvr>
                                        <p:cTn id="14" dur="1000"/>
                                        <p:tgtEl>
                                          <p:spTgt spid="3">
                                            <p:txEl>
                                              <p:pRg st="6" end="6"/>
                                            </p:txEl>
                                          </p:spTgt>
                                        </p:tgtEl>
                                      </p:cBhvr>
                                    </p:animEffect>
                                    <p:anim calcmode="lin" valueType="num">
                                      <p:cBhvr>
                                        <p:cTn id="1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fade">
                                      <p:cBhvr>
                                        <p:cTn id="21" dur="1000"/>
                                        <p:tgtEl>
                                          <p:spTgt spid="3">
                                            <p:txEl>
                                              <p:pRg st="8" end="8"/>
                                            </p:txEl>
                                          </p:spTgt>
                                        </p:tgtEl>
                                      </p:cBhvr>
                                    </p:animEffect>
                                    <p:anim calcmode="lin" valueType="num">
                                      <p:cBhvr>
                                        <p:cTn id="2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8898" y="103829"/>
            <a:ext cx="12093102" cy="6656893"/>
          </a:xfrm>
        </p:spPr>
        <p:txBody>
          <a:bodyPr>
            <a:normAutofit fontScale="85000" lnSpcReduction="10000"/>
          </a:bodyPr>
          <a:lstStyle/>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一</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讲学家</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设帐寺中</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闻之笑曰：</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尔辈不能</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究</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物理。</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是非木杮</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fèi</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宋体" panose="02010600030101010101" pitchFamily="2" charset="-122"/>
                <a:cs typeface="宋体" panose="02010600030101010101" pitchFamily="2" charset="-122"/>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讲学家：讲学的人。</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设帐：设馆教书。</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尔辈：你们这些人。</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究：研究、探求。</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物理：事物的道理、规律。</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是非：这不是</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岂能</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为</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暴涨</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携之</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去？乃</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石性坚重</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沙性松浮</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湮</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yān</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于沙上</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渐沉渐深耳。</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岂：怎么</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哪里。</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为：被。</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暴涨：暴涨的大水。</a:t>
            </a:r>
            <a:r>
              <a:rPr lang="zh-CN"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携：带。</a:t>
            </a:r>
            <a:r>
              <a:rPr lang="zh-CN"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去：离开。</a:t>
            </a:r>
            <a:r>
              <a:rPr lang="zh-CN"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石性坚重：石头的性质坚硬沉重。</a:t>
            </a:r>
            <a:r>
              <a:rPr lang="zh-CN"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湮：埋没</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沿河求之</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不亦</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颠乎？</a:t>
            </a:r>
            <a:r>
              <a:rPr lang="en-US" altLang="zh-CN" b="1" u="sng" kern="100" dirty="0">
                <a:solidFill>
                  <a:srgbClr val="0000FF"/>
                </a:solidFill>
                <a:latin typeface="宋体" panose="02010600030101010101" pitchFamily="2" charset="-122"/>
                <a:cs typeface="Times New Roman" panose="02020603050405020304" pitchFamily="18"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众</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服</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为</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确论。</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颠：精神失常</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后来写作</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癫</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服：信服。</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为：认为。</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确论：正确的言论。</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一老</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河兵闻之</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又笑曰：</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凡河中失石</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当求之</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于上流。</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盖石性坚重</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沙性松浮</a:t>
            </a:r>
            <a:r>
              <a:rPr lang="zh-CN" altLang="zh-CN" b="1" u="sng" kern="100" dirty="0">
                <a:solidFill>
                  <a:srgbClr val="0000FF"/>
                </a:solidFill>
                <a:latin typeface="宋体" panose="02010600030101010101" pitchFamily="2" charset="-122"/>
                <a:cs typeface="宋体" panose="02010600030101010101" pitchFamily="2" charset="-122"/>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河兵：巡河、护河的士兵。</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凡：表示范围</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所有的。</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于：到。</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盖：表示议论的句首语气词。</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162195"/>
            <a:ext cx="12042843" cy="6549890"/>
          </a:xfrm>
        </p:spPr>
        <p:txBody>
          <a:bodyPr>
            <a:normAutofit fontScale="92500" lnSpcReduction="20000"/>
          </a:bodyPr>
          <a:lstStyle/>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水不能冲石</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其</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反激之力</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必于石下迎水处</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啮</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niè</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沙为</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坎穴。渐</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激渐深</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至石之半</a:t>
            </a:r>
            <a:r>
              <a:rPr lang="zh-CN" altLang="zh-CN" b="1" u="sng" kern="100" dirty="0">
                <a:solidFill>
                  <a:srgbClr val="0000FF"/>
                </a:solidFill>
                <a:latin typeface="宋体" panose="02010600030101010101" pitchFamily="2" charset="-122"/>
                <a:cs typeface="宋体" panose="02010600030101010101" pitchFamily="2" charset="-122"/>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反激之力：河水撞击石头返回的冲击力。</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啮：咬</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这里是侵蚀、冲刷的意思。</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坎穴：坑洞。</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激：冲。</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石必</a:t>
            </a:r>
            <a:r>
              <a:rPr lang="en-US"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倒掷坎穴中。</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如是再啮</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石又再转。转转不</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已</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遂</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反</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溯流逆上矣。</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倒掷：倾倒掉入。</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如是：像这样。</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已：停止。</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遂：于是。</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反：反而。</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溯流：逆流。</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Times New Roman" panose="02020603050405020304" pitchFamily="18" charset="0"/>
                <a:cs typeface="Times New Roman" panose="02020603050405020304" pitchFamily="18" charset="0"/>
              </a:rPr>
              <a:t>求之下流</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固颠；求之地中</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不更颠乎？</a:t>
            </a:r>
            <a:r>
              <a:rPr lang="en-US"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如其言</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果得于数里外。</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en-US"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固：本来。</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如：按照。</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果：果然。</a:t>
            </a:r>
            <a:endParaRPr lang="zh-CN" altLang="zh-CN" sz="2000" b="1" kern="100" dirty="0">
              <a:latin typeface="宋体" panose="02010600030101010101" pitchFamily="2" charset="-122"/>
              <a:cs typeface="Courier New" panose="02070309020205020404" pitchFamily="49" charset="0"/>
            </a:endParaRPr>
          </a:p>
          <a:p>
            <a:pPr indent="304800" algn="just">
              <a:lnSpc>
                <a:spcPct val="120000"/>
              </a:lnSpc>
              <a:spcAft>
                <a:spcPts val="0"/>
              </a:spcAft>
            </a:pPr>
            <a:r>
              <a:rPr lang="zh-CN" altLang="zh-CN" b="1" u="sng" kern="100" dirty="0">
                <a:solidFill>
                  <a:srgbClr val="0000FF"/>
                </a:solidFill>
                <a:latin typeface="宋体" panose="02010600030101010101" pitchFamily="2" charset="-122"/>
                <a:cs typeface="Times New Roman" panose="02020603050405020304" pitchFamily="18" charset="0"/>
              </a:rPr>
              <a:t>①</a:t>
            </a:r>
            <a:r>
              <a:rPr lang="zh-CN" altLang="zh-CN" b="1" u="sng" kern="100" dirty="0">
                <a:solidFill>
                  <a:srgbClr val="0000FF"/>
                </a:solidFill>
                <a:latin typeface="Times New Roman" panose="02020603050405020304" pitchFamily="18" charset="0"/>
                <a:cs typeface="Times New Roman" panose="02020603050405020304" pitchFamily="18" charset="0"/>
              </a:rPr>
              <a:t>然则天下之事</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宋体" panose="02010600030101010101" pitchFamily="2" charset="-122"/>
                <a:cs typeface="Times New Roman" panose="02020603050405020304" pitchFamily="18" charset="0"/>
              </a:rPr>
              <a:t>②</a:t>
            </a:r>
            <a:r>
              <a:rPr lang="zh-CN" altLang="zh-CN" b="1" u="sng" kern="100" dirty="0">
                <a:solidFill>
                  <a:srgbClr val="0000FF"/>
                </a:solidFill>
                <a:latin typeface="Times New Roman" panose="02020603050405020304" pitchFamily="18" charset="0"/>
                <a:cs typeface="Times New Roman" panose="02020603050405020304" pitchFamily="18" charset="0"/>
              </a:rPr>
              <a:t>但知</a:t>
            </a:r>
            <a:r>
              <a:rPr lang="en-US" altLang="zh-CN" b="1" u="sng" kern="100" dirty="0">
                <a:solidFill>
                  <a:srgbClr val="0000FF"/>
                </a:solidFill>
                <a:latin typeface="宋体" panose="02010600030101010101" pitchFamily="2" charset="-122"/>
                <a:cs typeface="Times New Roman" panose="02020603050405020304" pitchFamily="18" charset="0"/>
              </a:rPr>
              <a:t>③</a:t>
            </a:r>
            <a:r>
              <a:rPr lang="zh-CN" altLang="zh-CN" b="1" u="sng" kern="100" dirty="0">
                <a:solidFill>
                  <a:srgbClr val="0000FF"/>
                </a:solidFill>
                <a:latin typeface="Times New Roman" panose="02020603050405020304" pitchFamily="18" charset="0"/>
                <a:cs typeface="Times New Roman" panose="02020603050405020304" pitchFamily="18" charset="0"/>
              </a:rPr>
              <a:t>其一</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不知</a:t>
            </a:r>
            <a:r>
              <a:rPr lang="en-US" altLang="zh-CN" b="1" u="sng" kern="100" dirty="0">
                <a:solidFill>
                  <a:srgbClr val="0000FF"/>
                </a:solidFill>
                <a:latin typeface="宋体" panose="02010600030101010101" pitchFamily="2" charset="-122"/>
                <a:cs typeface="Times New Roman" panose="02020603050405020304" pitchFamily="18" charset="0"/>
              </a:rPr>
              <a:t>④</a:t>
            </a:r>
            <a:r>
              <a:rPr lang="zh-CN" altLang="zh-CN" b="1" u="sng" kern="100" dirty="0">
                <a:solidFill>
                  <a:srgbClr val="0000FF"/>
                </a:solidFill>
                <a:latin typeface="Times New Roman" panose="02020603050405020304" pitchFamily="18" charset="0"/>
                <a:cs typeface="Times New Roman" panose="02020603050405020304" pitchFamily="18" charset="0"/>
              </a:rPr>
              <a:t>其二者多矣</a:t>
            </a:r>
            <a:r>
              <a:rPr lang="zh-CN" altLang="zh-CN" b="1" u="sng" kern="100" dirty="0">
                <a:solidFill>
                  <a:srgbClr val="0000FF"/>
                </a:solidFill>
                <a:latin typeface="宋体" panose="02010600030101010101" pitchFamily="2" charset="-122"/>
                <a:cs typeface="宋体" panose="02010600030101010101" pitchFamily="2" charset="-122"/>
              </a:rPr>
              <a:t>，</a:t>
            </a:r>
            <a:r>
              <a:rPr lang="zh-CN" altLang="zh-CN" b="1" u="sng" kern="100" dirty="0">
                <a:solidFill>
                  <a:srgbClr val="0000FF"/>
                </a:solidFill>
                <a:latin typeface="Times New Roman" panose="02020603050405020304" pitchFamily="18" charset="0"/>
                <a:cs typeface="Times New Roman" panose="02020603050405020304" pitchFamily="18" charset="0"/>
              </a:rPr>
              <a:t>可</a:t>
            </a:r>
            <a:r>
              <a:rPr lang="en-US" altLang="zh-CN" b="1" u="sng" kern="100" dirty="0">
                <a:solidFill>
                  <a:srgbClr val="0000FF"/>
                </a:solidFill>
                <a:latin typeface="宋体" panose="02010600030101010101" pitchFamily="2" charset="-122"/>
                <a:cs typeface="Times New Roman" panose="02020603050405020304" pitchFamily="18" charset="0"/>
              </a:rPr>
              <a:t>⑤</a:t>
            </a:r>
            <a:r>
              <a:rPr lang="zh-CN" altLang="zh-CN" b="1" u="sng" kern="100" dirty="0">
                <a:solidFill>
                  <a:srgbClr val="0000FF"/>
                </a:solidFill>
                <a:latin typeface="Times New Roman" panose="02020603050405020304" pitchFamily="18" charset="0"/>
                <a:cs typeface="Times New Roman" panose="02020603050405020304" pitchFamily="18" charset="0"/>
              </a:rPr>
              <a:t>据理</a:t>
            </a:r>
            <a:r>
              <a:rPr lang="en-US" altLang="zh-CN" b="1" u="sng" kern="100" dirty="0">
                <a:solidFill>
                  <a:srgbClr val="0000FF"/>
                </a:solidFill>
                <a:latin typeface="宋体" panose="02010600030101010101" pitchFamily="2" charset="-122"/>
                <a:cs typeface="Times New Roman" panose="02020603050405020304" pitchFamily="18" charset="0"/>
              </a:rPr>
              <a:t>⑥</a:t>
            </a:r>
            <a:r>
              <a:rPr lang="zh-CN" altLang="zh-CN" b="1" u="sng" kern="100" dirty="0">
                <a:solidFill>
                  <a:srgbClr val="0000FF"/>
                </a:solidFill>
                <a:latin typeface="Times New Roman" panose="02020603050405020304" pitchFamily="18" charset="0"/>
                <a:cs typeface="Times New Roman" panose="02020603050405020304" pitchFamily="18" charset="0"/>
              </a:rPr>
              <a:t>臆</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yì</a:t>
            </a:r>
            <a:r>
              <a:rPr lang="en-US" altLang="zh-CN" b="1" u="sng" kern="100" dirty="0">
                <a:solidFill>
                  <a:srgbClr val="0000FF"/>
                </a:solidFill>
                <a:latin typeface="Times New Roman" panose="02020603050405020304" pitchFamily="18" charset="0"/>
                <a:cs typeface="Courier New" panose="02070309020205020404" pitchFamily="49" charset="0"/>
              </a:rPr>
              <a:t>)</a:t>
            </a:r>
            <a:r>
              <a:rPr lang="zh-CN" altLang="zh-CN" b="1" u="sng" kern="100" dirty="0">
                <a:solidFill>
                  <a:srgbClr val="0000FF"/>
                </a:solidFill>
                <a:latin typeface="Times New Roman" panose="02020603050405020304" pitchFamily="18" charset="0"/>
                <a:cs typeface="Times New Roman" panose="02020603050405020304" pitchFamily="18" charset="0"/>
              </a:rPr>
              <a:t>断</a:t>
            </a:r>
            <a:r>
              <a:rPr lang="en-US" altLang="zh-CN" b="1" u="sng" kern="100" dirty="0">
                <a:solidFill>
                  <a:srgbClr val="0000FF"/>
                </a:solidFill>
                <a:latin typeface="宋体" panose="02010600030101010101" pitchFamily="2" charset="-122"/>
                <a:cs typeface="Times New Roman" panose="02020603050405020304" pitchFamily="18" charset="0"/>
              </a:rPr>
              <a:t>⑦</a:t>
            </a:r>
            <a:r>
              <a:rPr lang="zh-CN" altLang="zh-CN" b="1" u="sng" kern="100" dirty="0">
                <a:solidFill>
                  <a:srgbClr val="0000FF"/>
                </a:solidFill>
                <a:latin typeface="Times New Roman" panose="02020603050405020304" pitchFamily="18" charset="0"/>
                <a:cs typeface="Times New Roman" panose="02020603050405020304" pitchFamily="18" charset="0"/>
              </a:rPr>
              <a:t>欤</a:t>
            </a:r>
            <a:r>
              <a:rPr lang="en-US" altLang="zh-CN" b="1" u="sng" kern="100" dirty="0">
                <a:solidFill>
                  <a:srgbClr val="0000FF"/>
                </a:solidFill>
                <a:latin typeface="Times New Roman" panose="02020603050405020304" pitchFamily="18" charset="0"/>
                <a:cs typeface="Courier New" panose="02070309020205020404" pitchFamily="49" charset="0"/>
              </a:rPr>
              <a:t>(</a:t>
            </a:r>
            <a:r>
              <a:rPr lang="en-US" altLang="zh-CN" b="1" u="sng" kern="100" dirty="0" err="1">
                <a:solidFill>
                  <a:srgbClr val="0000FF"/>
                </a:solidFill>
                <a:latin typeface="Times New Roman" panose="02020603050405020304" pitchFamily="18" charset="0"/>
                <a:cs typeface="Courier New" panose="02070309020205020404" pitchFamily="49" charset="0"/>
              </a:rPr>
              <a:t>yú</a:t>
            </a:r>
            <a:r>
              <a:rPr lang="en-US" altLang="zh-CN" b="1" u="sng" kern="100" dirty="0">
                <a:solidFill>
                  <a:srgbClr val="0000FF"/>
                </a:solidFill>
                <a:latin typeface="Times New Roman" panose="02020603050405020304" pitchFamily="18" charset="0"/>
                <a:cs typeface="Courier New" panose="02070309020205020404" pitchFamily="49" charset="0"/>
              </a:rPr>
              <a:t>)?</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20000"/>
              </a:lnSpc>
              <a:spcAft>
                <a:spcPts val="0"/>
              </a:spcAft>
            </a:pPr>
            <a:r>
              <a:rPr lang="en-US" altLang="zh-CN" b="1" kern="100" dirty="0">
                <a:latin typeface="宋体" panose="02010600030101010101" pitchFamily="2" charset="-122"/>
                <a:ea typeface="楷体_GB2312"/>
                <a:cs typeface="Times New Roman" panose="02020603050405020304" pitchFamily="18" charset="0"/>
              </a:rPr>
              <a:t>①</a:t>
            </a:r>
            <a:r>
              <a:rPr lang="zh-CN" altLang="zh-CN" b="1" kern="100" dirty="0">
                <a:latin typeface="Times New Roman" panose="02020603050405020304" pitchFamily="18" charset="0"/>
                <a:ea typeface="楷体_GB2312"/>
                <a:cs typeface="Times New Roman" panose="02020603050405020304" pitchFamily="18" charset="0"/>
              </a:rPr>
              <a:t>然则：既然这样</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那么。</a:t>
            </a:r>
            <a:r>
              <a:rPr lang="en-US" altLang="zh-CN" b="1" kern="100" dirty="0">
                <a:latin typeface="宋体" panose="02010600030101010101" pitchFamily="2" charset="-122"/>
                <a:ea typeface="楷体_GB2312"/>
                <a:cs typeface="Times New Roman" panose="02020603050405020304" pitchFamily="18" charset="0"/>
              </a:rPr>
              <a:t>②</a:t>
            </a:r>
            <a:r>
              <a:rPr lang="zh-CN" altLang="zh-CN" b="1" kern="100" dirty="0">
                <a:latin typeface="Times New Roman" panose="02020603050405020304" pitchFamily="18" charset="0"/>
                <a:ea typeface="楷体_GB2312"/>
                <a:cs typeface="Times New Roman" panose="02020603050405020304" pitchFamily="18" charset="0"/>
              </a:rPr>
              <a:t>但：只。</a:t>
            </a:r>
            <a:r>
              <a:rPr lang="en-US" altLang="zh-CN" b="1" kern="100" dirty="0">
                <a:latin typeface="宋体" panose="02010600030101010101" pitchFamily="2" charset="-122"/>
                <a:ea typeface="楷体_GB2312"/>
                <a:cs typeface="Times New Roman" panose="02020603050405020304" pitchFamily="18" charset="0"/>
              </a:rPr>
              <a:t>③</a:t>
            </a:r>
            <a:r>
              <a:rPr lang="zh-CN" altLang="zh-CN" b="1" kern="100" dirty="0">
                <a:latin typeface="Times New Roman" panose="02020603050405020304" pitchFamily="18" charset="0"/>
                <a:ea typeface="楷体_GB2312"/>
                <a:cs typeface="Times New Roman" panose="02020603050405020304" pitchFamily="18" charset="0"/>
              </a:rPr>
              <a:t>其一：表面现象。</a:t>
            </a:r>
            <a:r>
              <a:rPr lang="en-US" altLang="zh-CN" b="1" kern="100" dirty="0">
                <a:latin typeface="宋体" panose="02010600030101010101" pitchFamily="2" charset="-122"/>
                <a:ea typeface="楷体_GB2312"/>
                <a:cs typeface="Times New Roman" panose="02020603050405020304" pitchFamily="18" charset="0"/>
              </a:rPr>
              <a:t>④</a:t>
            </a:r>
            <a:r>
              <a:rPr lang="zh-CN" altLang="zh-CN" b="1" kern="100" dirty="0">
                <a:latin typeface="Times New Roman" panose="02020603050405020304" pitchFamily="18" charset="0"/>
                <a:ea typeface="楷体_GB2312"/>
                <a:cs typeface="Times New Roman" panose="02020603050405020304" pitchFamily="18" charset="0"/>
              </a:rPr>
              <a:t>其二：根本道理。</a:t>
            </a:r>
            <a:r>
              <a:rPr lang="en-US" altLang="zh-CN" b="1" kern="100" dirty="0">
                <a:latin typeface="宋体" panose="02010600030101010101" pitchFamily="2" charset="-122"/>
                <a:ea typeface="楷体_GB2312"/>
                <a:cs typeface="Times New Roman" panose="02020603050405020304" pitchFamily="18" charset="0"/>
              </a:rPr>
              <a:t>⑤</a:t>
            </a:r>
            <a:r>
              <a:rPr lang="zh-CN" altLang="zh-CN" b="1" kern="100" dirty="0">
                <a:latin typeface="Times New Roman" panose="02020603050405020304" pitchFamily="18" charset="0"/>
                <a:ea typeface="楷体_GB2312"/>
                <a:cs typeface="Times New Roman" panose="02020603050405020304" pitchFamily="18" charset="0"/>
              </a:rPr>
              <a:t>据理：根据某个道理。</a:t>
            </a:r>
            <a:r>
              <a:rPr lang="en-US" altLang="zh-CN" b="1" kern="100" dirty="0">
                <a:latin typeface="宋体" panose="02010600030101010101" pitchFamily="2" charset="-122"/>
                <a:ea typeface="楷体_GB2312"/>
                <a:cs typeface="Times New Roman" panose="02020603050405020304" pitchFamily="18" charset="0"/>
              </a:rPr>
              <a:t>⑥</a:t>
            </a:r>
            <a:r>
              <a:rPr lang="zh-CN" altLang="zh-CN" b="1" kern="100" dirty="0">
                <a:latin typeface="Times New Roman" panose="02020603050405020304" pitchFamily="18" charset="0"/>
                <a:ea typeface="楷体_GB2312"/>
                <a:cs typeface="Times New Roman" panose="02020603050405020304" pitchFamily="18" charset="0"/>
              </a:rPr>
              <a:t>臆断：主观地判断。</a:t>
            </a:r>
            <a:r>
              <a:rPr lang="en-US" altLang="zh-CN" b="1" kern="100" dirty="0">
                <a:latin typeface="宋体" panose="02010600030101010101" pitchFamily="2" charset="-122"/>
                <a:ea typeface="楷体_GB2312"/>
                <a:cs typeface="Times New Roman" panose="02020603050405020304" pitchFamily="18" charset="0"/>
              </a:rPr>
              <a:t>⑦</a:t>
            </a:r>
            <a:r>
              <a:rPr lang="zh-CN" altLang="zh-CN" b="1" kern="100" dirty="0">
                <a:latin typeface="Times New Roman" panose="02020603050405020304" pitchFamily="18" charset="0"/>
                <a:ea typeface="楷体_GB2312"/>
                <a:cs typeface="Times New Roman" panose="02020603050405020304" pitchFamily="18" charset="0"/>
              </a:rPr>
              <a:t>欤：吗</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714" y="181650"/>
            <a:ext cx="12041221" cy="6676350"/>
          </a:xfrm>
        </p:spPr>
        <p:txBody>
          <a:bodyPr>
            <a:normAutofit/>
          </a:bodyPr>
          <a:lstStyle/>
          <a:p>
            <a:pPr indent="304800" algn="just">
              <a:spcAft>
                <a:spcPts val="0"/>
              </a:spcAft>
            </a:pP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b="1" kern="100" dirty="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zh-CN"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重点句子翻译</a:t>
            </a:r>
            <a:endParaRPr lang="zh-CN" altLang="zh-CN" sz="2000" b="1" kern="100" dirty="0">
              <a:solidFill>
                <a:srgbClr val="FF0000"/>
              </a:solidFill>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1</a:t>
            </a:r>
            <a:r>
              <a:rPr lang="zh-CN" altLang="zh-CN" b="1" kern="100" dirty="0">
                <a:solidFill>
                  <a:srgbClr val="0000FF"/>
                </a:solidFill>
                <a:latin typeface="Times New Roman" panose="02020603050405020304" pitchFamily="18" charset="0"/>
                <a:cs typeface="Times New Roman" panose="02020603050405020304" pitchFamily="18" charset="0"/>
              </a:rPr>
              <a:t>．尔辈不能究物理</a:t>
            </a:r>
            <a:r>
              <a:rPr lang="zh-CN" altLang="zh-CN" b="1" kern="100" dirty="0">
                <a:latin typeface="Times New Roman" panose="02020603050405020304" pitchFamily="18" charset="0"/>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你们这些人不能探求事物的道理。</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．是非木杮，岂能为暴涨携之去？</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这不是木片</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怎么能被暴涨的大水带走呢？</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．湮于沙上，渐沉渐深耳。</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石兽</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埋没在沙层上</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越沉越深罢了。</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．沿河求之，不亦颠乎？</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顺着河流</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即下游</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寻找石兽</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不是很疯狂吗？</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．众服为确论。</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大家很信服</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认为是正确的言论。</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1000"/>
                                        <p:tgtEl>
                                          <p:spTgt spid="3">
                                            <p:txEl>
                                              <p:pRg st="10" end="10"/>
                                            </p:txEl>
                                          </p:spTgt>
                                        </p:tgtEl>
                                      </p:cBhvr>
                                    </p:animEffect>
                                    <p:anim calcmode="lin" valueType="num">
                                      <p:cBhvr>
                                        <p:cTn id="3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3557"/>
            <a:ext cx="12052570" cy="6374792"/>
          </a:xfrm>
        </p:spPr>
        <p:txBody>
          <a:bodyPr/>
          <a:lstStyle/>
          <a:p>
            <a:pPr indent="304800" algn="just">
              <a:lnSpc>
                <a:spcPct val="100000"/>
              </a:lnSpc>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．必于石下迎水处啮沙为坎穴。</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00000"/>
              </a:lnSpc>
              <a:spcAft>
                <a:spcPts val="0"/>
              </a:spcAft>
            </a:pPr>
            <a:r>
              <a:rPr lang="zh-CN" altLang="zh-CN" b="1" u="sng" kern="100" dirty="0">
                <a:latin typeface="Times New Roman" panose="02020603050405020304" pitchFamily="18" charset="0"/>
                <a:ea typeface="楷体_GB2312"/>
                <a:cs typeface="Times New Roman" panose="02020603050405020304" pitchFamily="18" charset="0"/>
              </a:rPr>
              <a:t>一定在石头下面迎水的地方冲击</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石前的</a:t>
            </a:r>
            <a:r>
              <a:rPr lang="en-US" altLang="zh-CN" b="1" u="sng" kern="100" dirty="0">
                <a:latin typeface="Times New Roman" panose="02020603050405020304" pitchFamily="18" charset="0"/>
                <a:ea typeface="楷体_GB2312"/>
                <a:cs typeface="Courier New" panose="02070309020205020404" pitchFamily="49" charset="0"/>
              </a:rPr>
              <a:t>)</a:t>
            </a:r>
            <a:r>
              <a:rPr lang="zh-CN" altLang="zh-CN" b="1" u="sng" kern="100" dirty="0">
                <a:latin typeface="Times New Roman" panose="02020603050405020304" pitchFamily="18" charset="0"/>
                <a:ea typeface="楷体_GB2312"/>
                <a:cs typeface="Times New Roman" panose="02020603050405020304" pitchFamily="18" charset="0"/>
              </a:rPr>
              <a:t>沙子</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形成坑洞。</a:t>
            </a:r>
            <a:endParaRPr lang="zh-CN" altLang="zh-CN" sz="2000" b="1" kern="100" dirty="0">
              <a:latin typeface="宋体" panose="02010600030101010101" pitchFamily="2" charset="-122"/>
              <a:cs typeface="Courier New" panose="02070309020205020404" pitchFamily="49" charset="0"/>
            </a:endParaRPr>
          </a:p>
          <a:p>
            <a:pPr indent="304800" algn="just">
              <a:lnSpc>
                <a:spcPct val="100000"/>
              </a:lnSpc>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7</a:t>
            </a:r>
            <a:r>
              <a:rPr lang="zh-CN" altLang="zh-CN" b="1" kern="100" dirty="0">
                <a:solidFill>
                  <a:srgbClr val="0000FF"/>
                </a:solidFill>
                <a:latin typeface="Times New Roman" panose="02020603050405020304" pitchFamily="18" charset="0"/>
                <a:cs typeface="Times New Roman" panose="02020603050405020304" pitchFamily="18" charset="0"/>
              </a:rPr>
              <a:t>．求之下流，固颠；求之地中，不更颠乎？</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lnSpc>
                <a:spcPct val="100000"/>
              </a:lnSpc>
              <a:spcAft>
                <a:spcPts val="0"/>
              </a:spcAft>
            </a:pPr>
            <a:r>
              <a:rPr lang="zh-CN" altLang="zh-CN" b="1" u="sng" kern="100" dirty="0">
                <a:latin typeface="Times New Roman" panose="02020603050405020304" pitchFamily="18" charset="0"/>
                <a:ea typeface="楷体_GB2312"/>
                <a:cs typeface="Times New Roman" panose="02020603050405020304" pitchFamily="18" charset="0"/>
              </a:rPr>
              <a:t>到河的下游寻找石兽</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本来就疯狂；在原地深处寻找它</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不是更疯狂吗？</a:t>
            </a:r>
            <a:endParaRPr lang="zh-CN" altLang="zh-CN" sz="2000" b="1" kern="100" dirty="0">
              <a:latin typeface="宋体" panose="02010600030101010101" pitchFamily="2" charset="-122"/>
              <a:cs typeface="Courier New" panose="02070309020205020404" pitchFamily="49" charset="0"/>
            </a:endParaRPr>
          </a:p>
          <a:p>
            <a:pPr indent="304800" algn="just">
              <a:lnSpc>
                <a:spcPct val="100000"/>
              </a:lnSpc>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8</a:t>
            </a:r>
            <a:r>
              <a:rPr lang="zh-CN" altLang="zh-CN" b="1" kern="100" dirty="0">
                <a:solidFill>
                  <a:srgbClr val="0000FF"/>
                </a:solidFill>
                <a:latin typeface="Times New Roman" panose="02020603050405020304" pitchFamily="18" charset="0"/>
                <a:cs typeface="Times New Roman" panose="02020603050405020304" pitchFamily="18" charset="0"/>
              </a:rPr>
              <a:t>．然则天下之事，但知其一，不知其二者多矣，可据理臆断欤？</a:t>
            </a:r>
            <a:endParaRPr lang="zh-CN" altLang="zh-CN" sz="2000" b="1" kern="100" dirty="0">
              <a:solidFill>
                <a:srgbClr val="0000FF"/>
              </a:solidFill>
              <a:latin typeface="宋体" panose="02010600030101010101" pitchFamily="2" charset="-122"/>
              <a:cs typeface="Courier New" panose="02070309020205020404" pitchFamily="49" charset="0"/>
            </a:endParaRPr>
          </a:p>
          <a:p>
            <a:pPr>
              <a:lnSpc>
                <a:spcPct val="100000"/>
              </a:lnSpc>
            </a:pPr>
            <a:r>
              <a:rPr lang="zh-CN" altLang="zh-CN" b="1" u="sng" dirty="0">
                <a:latin typeface="Times New Roman" panose="02020603050405020304" pitchFamily="18" charset="0"/>
                <a:ea typeface="楷体_GB2312"/>
                <a:cs typeface="Times New Roman" panose="02020603050405020304" pitchFamily="18" charset="0"/>
              </a:rPr>
              <a:t>既然这样</a:t>
            </a:r>
            <a:r>
              <a:rPr lang="zh-CN" altLang="zh-CN" b="1" u="sng" dirty="0">
                <a:ea typeface="楷体_GB2312"/>
                <a:cs typeface="楷体_GB2312"/>
              </a:rPr>
              <a:t>，</a:t>
            </a:r>
            <a:r>
              <a:rPr lang="zh-CN" altLang="zh-CN" b="1" u="sng" dirty="0">
                <a:latin typeface="Times New Roman" panose="02020603050405020304" pitchFamily="18" charset="0"/>
                <a:ea typeface="楷体_GB2312"/>
                <a:cs typeface="Times New Roman" panose="02020603050405020304" pitchFamily="18" charset="0"/>
              </a:rPr>
              <a:t>那么天下的事</a:t>
            </a:r>
            <a:r>
              <a:rPr lang="zh-CN" altLang="zh-CN" b="1" u="sng" dirty="0">
                <a:ea typeface="楷体_GB2312"/>
                <a:cs typeface="楷体_GB2312"/>
              </a:rPr>
              <a:t>，</a:t>
            </a:r>
            <a:r>
              <a:rPr lang="zh-CN" altLang="zh-CN" b="1" u="sng" dirty="0">
                <a:latin typeface="Times New Roman" panose="02020603050405020304" pitchFamily="18" charset="0"/>
                <a:ea typeface="楷体_GB2312"/>
                <a:cs typeface="Times New Roman" panose="02020603050405020304" pitchFamily="18" charset="0"/>
              </a:rPr>
              <a:t>只知道表面现象</a:t>
            </a:r>
            <a:r>
              <a:rPr lang="zh-CN" altLang="zh-CN" b="1" u="sng" dirty="0">
                <a:ea typeface="楷体_GB2312"/>
                <a:cs typeface="楷体_GB2312"/>
              </a:rPr>
              <a:t>，</a:t>
            </a:r>
            <a:r>
              <a:rPr lang="zh-CN" altLang="zh-CN" b="1" u="sng" dirty="0">
                <a:latin typeface="Times New Roman" panose="02020603050405020304" pitchFamily="18" charset="0"/>
                <a:ea typeface="楷体_GB2312"/>
                <a:cs typeface="Times New Roman" panose="02020603050405020304" pitchFamily="18" charset="0"/>
              </a:rPr>
              <a:t>不知道其中根本道理的有很多啊</a:t>
            </a:r>
            <a:r>
              <a:rPr lang="zh-CN" altLang="zh-CN" b="1" u="sng" dirty="0">
                <a:ea typeface="楷体_GB2312"/>
                <a:cs typeface="楷体_GB2312"/>
              </a:rPr>
              <a:t>，难道可以根据某个道理就主观判断吗？</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768486" y="1253756"/>
          <a:ext cx="9659565" cy="5317321"/>
        </p:xfrm>
        <a:graphic>
          <a:graphicData uri="http://schemas.openxmlformats.org/drawingml/2006/table">
            <a:tbl>
              <a:tblPr/>
              <a:tblGrid>
                <a:gridCol w="1150269"/>
                <a:gridCol w="1621138"/>
                <a:gridCol w="4988982"/>
                <a:gridCol w="1899176"/>
              </a:tblGrid>
              <a:tr h="519922">
                <a:tc>
                  <a:txBody>
                    <a:bodyPr/>
                    <a:lstStyle/>
                    <a:p>
                      <a:pPr algn="ctr">
                        <a:spcAft>
                          <a:spcPts val="0"/>
                        </a:spcAft>
                      </a:pPr>
                      <a:r>
                        <a:rPr lang="zh-CN" sz="2400" b="1" kern="100" dirty="0">
                          <a:solidFill>
                            <a:srgbClr val="FF0000"/>
                          </a:solidFill>
                          <a:effectLst/>
                          <a:latin typeface="Times New Roman" panose="02020603050405020304" pitchFamily="18" charset="0"/>
                          <a:ea typeface="楷体_GB2312"/>
                          <a:cs typeface="Times New Roman" panose="02020603050405020304" pitchFamily="18" charset="0"/>
                        </a:rPr>
                        <a:t>人物</a:t>
                      </a:r>
                      <a:endParaRPr lang="zh-CN" sz="2400" b="1" kern="1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effectLst/>
                          <a:latin typeface="Times New Roman" panose="02020603050405020304" pitchFamily="18" charset="0"/>
                          <a:ea typeface="楷体_GB2312"/>
                          <a:cs typeface="Times New Roman" panose="02020603050405020304" pitchFamily="18" charset="0"/>
                        </a:rPr>
                        <a:t>寻找的位置</a:t>
                      </a:r>
                      <a:endParaRPr lang="zh-CN" sz="2400" b="1" kern="1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effectLst/>
                          <a:latin typeface="Times New Roman" panose="02020603050405020304" pitchFamily="18" charset="0"/>
                          <a:ea typeface="楷体_GB2312"/>
                          <a:cs typeface="Times New Roman" panose="02020603050405020304" pitchFamily="18" charset="0"/>
                        </a:rPr>
                        <a:t>理由</a:t>
                      </a:r>
                      <a:endParaRPr lang="zh-CN" sz="2400" b="1" kern="1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effectLst/>
                          <a:latin typeface="Times New Roman" panose="02020603050405020304" pitchFamily="18" charset="0"/>
                          <a:ea typeface="楷体_GB2312"/>
                          <a:cs typeface="Times New Roman" panose="02020603050405020304" pitchFamily="18" charset="0"/>
                        </a:rPr>
                        <a:t>结果</a:t>
                      </a:r>
                      <a:endParaRPr lang="zh-CN" sz="2400" b="1" kern="1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922">
                <a:tc>
                  <a:txBody>
                    <a:bodyPr/>
                    <a:lstStyle/>
                    <a:p>
                      <a:pPr algn="ctr">
                        <a:spcAft>
                          <a:spcPts val="0"/>
                        </a:spcAft>
                      </a:pPr>
                      <a:r>
                        <a:rPr lang="zh-CN" sz="2400" b="1" kern="100" dirty="0">
                          <a:solidFill>
                            <a:srgbClr val="0000FF"/>
                          </a:solidFill>
                          <a:effectLst/>
                          <a:latin typeface="Times New Roman" panose="02020603050405020304" pitchFamily="18" charset="0"/>
                          <a:ea typeface="楷体_GB2312"/>
                          <a:cs typeface="Times New Roman" panose="02020603050405020304" pitchFamily="18" charset="0"/>
                        </a:rPr>
                        <a:t>寺僧</a:t>
                      </a:r>
                      <a:endParaRPr lang="zh-CN" sz="24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求之下流</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以为顺流下矣</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effectLst/>
                          <a:latin typeface="Times New Roman" panose="02020603050405020304" pitchFamily="18" charset="0"/>
                          <a:ea typeface="楷体_GB2312"/>
                          <a:cs typeface="Times New Roman" panose="02020603050405020304" pitchFamily="18" charset="0"/>
                        </a:rPr>
                        <a:t>寻十余里无迹</a:t>
                      </a:r>
                      <a:endParaRPr lang="zh-CN" sz="24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4672">
                <a:tc>
                  <a:txBody>
                    <a:bodyPr/>
                    <a:lstStyle/>
                    <a:p>
                      <a:pPr algn="ctr">
                        <a:spcAft>
                          <a:spcPts val="0"/>
                        </a:spcAft>
                      </a:pPr>
                      <a:r>
                        <a:rPr lang="zh-CN" sz="2400" b="1" kern="100" dirty="0">
                          <a:solidFill>
                            <a:srgbClr val="0000FF"/>
                          </a:solidFill>
                          <a:effectLst/>
                          <a:latin typeface="Times New Roman" panose="02020603050405020304" pitchFamily="18" charset="0"/>
                          <a:ea typeface="楷体_GB2312"/>
                          <a:cs typeface="Times New Roman" panose="02020603050405020304" pitchFamily="18" charset="0"/>
                        </a:rPr>
                        <a:t>讲学家</a:t>
                      </a:r>
                      <a:endParaRPr lang="zh-CN" sz="24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effectLst/>
                          <a:latin typeface="Times New Roman" panose="02020603050405020304" pitchFamily="18" charset="0"/>
                          <a:ea typeface="楷体_GB2312"/>
                          <a:cs typeface="Times New Roman" panose="02020603050405020304" pitchFamily="18" charset="0"/>
                        </a:rPr>
                        <a:t>求之地中</a:t>
                      </a:r>
                      <a:endParaRPr lang="zh-CN" sz="24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石性坚重</a:t>
                      </a:r>
                      <a:r>
                        <a:rPr lang="zh-CN" sz="2400" b="1" kern="100" dirty="0">
                          <a:effectLst/>
                          <a:latin typeface="宋体" panose="02010600030101010101" pitchFamily="2" charset="-122"/>
                          <a:ea typeface="楷体_GB2312"/>
                          <a:cs typeface="楷体_GB2312"/>
                        </a:rPr>
                        <a:t>，</a:t>
                      </a:r>
                      <a:r>
                        <a:rPr lang="zh-CN" sz="2400" b="1" kern="100" dirty="0">
                          <a:effectLst/>
                          <a:latin typeface="Times New Roman" panose="02020603050405020304" pitchFamily="18" charset="0"/>
                          <a:ea typeface="楷体_GB2312"/>
                          <a:cs typeface="Times New Roman" panose="02020603050405020304" pitchFamily="18" charset="0"/>
                        </a:rPr>
                        <a:t>沙性松浮</a:t>
                      </a:r>
                      <a:r>
                        <a:rPr lang="zh-CN" sz="2400" b="1" kern="100" dirty="0">
                          <a:effectLst/>
                          <a:latin typeface="宋体" panose="02010600030101010101" pitchFamily="2" charset="-122"/>
                          <a:ea typeface="楷体_GB2312"/>
                          <a:cs typeface="楷体_GB2312"/>
                        </a:rPr>
                        <a:t>，</a:t>
                      </a:r>
                      <a:r>
                        <a:rPr lang="zh-CN" sz="2400" b="1" kern="100" dirty="0">
                          <a:effectLst/>
                          <a:latin typeface="Times New Roman" panose="02020603050405020304" pitchFamily="18" charset="0"/>
                          <a:ea typeface="楷体_GB2312"/>
                          <a:cs typeface="Times New Roman" panose="02020603050405020304" pitchFamily="18" charset="0"/>
                        </a:rPr>
                        <a:t>湮于沙上</a:t>
                      </a:r>
                      <a:r>
                        <a:rPr lang="zh-CN" sz="2400" b="1" kern="100" dirty="0">
                          <a:effectLst/>
                          <a:latin typeface="宋体" panose="02010600030101010101" pitchFamily="2" charset="-122"/>
                          <a:ea typeface="楷体_GB2312"/>
                          <a:cs typeface="楷体_GB2312"/>
                        </a:rPr>
                        <a:t>，</a:t>
                      </a:r>
                      <a:r>
                        <a:rPr lang="zh-CN" sz="2400" b="1" kern="100" dirty="0">
                          <a:effectLst/>
                          <a:latin typeface="Times New Roman" panose="02020603050405020304" pitchFamily="18" charset="0"/>
                          <a:ea typeface="楷体_GB2312"/>
                          <a:cs typeface="Times New Roman" panose="02020603050405020304" pitchFamily="18" charset="0"/>
                        </a:rPr>
                        <a:t>渐沉渐深耳</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众服为确论</a:t>
                      </a:r>
                      <a:r>
                        <a:rPr lang="zh-CN" sz="2400" b="1" kern="100" dirty="0">
                          <a:effectLst/>
                          <a:latin typeface="宋体" panose="02010600030101010101" pitchFamily="2" charset="-122"/>
                          <a:ea typeface="楷体_GB2312"/>
                          <a:cs typeface="楷体_GB2312"/>
                        </a:rPr>
                        <a:t>，</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但没找到</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9609">
                <a:tc>
                  <a:txBody>
                    <a:bodyPr/>
                    <a:lstStyle/>
                    <a:p>
                      <a:pPr algn="ctr">
                        <a:spcAft>
                          <a:spcPts val="0"/>
                        </a:spcAft>
                      </a:pPr>
                      <a:r>
                        <a:rPr lang="zh-CN" sz="2400" b="1" kern="100" dirty="0">
                          <a:solidFill>
                            <a:srgbClr val="0000FF"/>
                          </a:solidFill>
                          <a:effectLst/>
                          <a:latin typeface="Times New Roman" panose="02020603050405020304" pitchFamily="18" charset="0"/>
                          <a:ea typeface="楷体_GB2312"/>
                          <a:cs typeface="Times New Roman" panose="02020603050405020304" pitchFamily="18" charset="0"/>
                        </a:rPr>
                        <a:t>老河兵</a:t>
                      </a:r>
                      <a:endParaRPr lang="zh-CN" sz="2400" b="1"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求之上流</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石性坚重</a:t>
                      </a:r>
                      <a:r>
                        <a:rPr lang="zh-CN" sz="2400" b="1" kern="100" dirty="0">
                          <a:effectLst/>
                          <a:latin typeface="宋体" panose="02010600030101010101" pitchFamily="2" charset="-122"/>
                          <a:ea typeface="楷体_GB2312"/>
                          <a:cs typeface="楷体_GB2312"/>
                        </a:rPr>
                        <a:t>，</a:t>
                      </a:r>
                      <a:r>
                        <a:rPr lang="zh-CN" sz="2400" b="1" kern="100" dirty="0">
                          <a:effectLst/>
                          <a:latin typeface="Times New Roman" panose="02020603050405020304" pitchFamily="18" charset="0"/>
                          <a:ea typeface="楷体_GB2312"/>
                          <a:cs typeface="Times New Roman" panose="02020603050405020304" pitchFamily="18" charset="0"/>
                        </a:rPr>
                        <a:t>沙性松浮</a:t>
                      </a:r>
                      <a:r>
                        <a:rPr lang="zh-CN" sz="2400" b="1" kern="100" dirty="0">
                          <a:effectLst/>
                          <a:latin typeface="宋体" panose="02010600030101010101" pitchFamily="2" charset="-122"/>
                          <a:ea typeface="楷体_GB2312"/>
                          <a:cs typeface="楷体_GB2312"/>
                        </a:rPr>
                        <a:t>，</a:t>
                      </a:r>
                      <a:r>
                        <a:rPr lang="zh-CN" sz="2400" b="1" kern="100" dirty="0">
                          <a:effectLst/>
                          <a:latin typeface="Times New Roman" panose="02020603050405020304" pitchFamily="18" charset="0"/>
                          <a:ea typeface="楷体_GB2312"/>
                          <a:cs typeface="Times New Roman" panose="02020603050405020304" pitchFamily="18" charset="0"/>
                        </a:rPr>
                        <a:t>水不能冲石</a:t>
                      </a:r>
                      <a:r>
                        <a:rPr lang="zh-CN" sz="2400" b="1" kern="100" dirty="0">
                          <a:effectLst/>
                          <a:latin typeface="宋体" panose="02010600030101010101" pitchFamily="2" charset="-122"/>
                          <a:ea typeface="楷体_GB2312"/>
                          <a:cs typeface="楷体_GB2312"/>
                        </a:rPr>
                        <a:t>，其反激之力，必于石下迎水处啮沙为坎穴。渐激渐深，至石之半，石必倒掷坎穴中。如是再啮，石又再转。转转不已，遂反溯流逆上矣</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如其言</a:t>
                      </a:r>
                      <a:r>
                        <a:rPr lang="zh-CN" sz="2400" b="1" kern="100" dirty="0">
                          <a:effectLst/>
                          <a:latin typeface="宋体" panose="02010600030101010101" pitchFamily="2" charset="-122"/>
                          <a:ea typeface="楷体_GB2312"/>
                          <a:cs typeface="楷体_GB2312"/>
                        </a:rPr>
                        <a:t>，</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p>
                      <a:pPr algn="ctr">
                        <a:spcAft>
                          <a:spcPts val="0"/>
                        </a:spcAft>
                      </a:pPr>
                      <a:r>
                        <a:rPr lang="zh-CN" sz="2400" b="1" kern="100" dirty="0">
                          <a:effectLst/>
                          <a:latin typeface="Times New Roman" panose="02020603050405020304" pitchFamily="18" charset="0"/>
                          <a:ea typeface="楷体_GB2312"/>
                          <a:cs typeface="Times New Roman" panose="02020603050405020304" pitchFamily="18" charset="0"/>
                        </a:rPr>
                        <a:t>果得于数里外</a:t>
                      </a:r>
                      <a:endParaRPr lang="zh-CN" sz="2400" b="1"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60898" y="145760"/>
            <a:ext cx="1224511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C00000"/>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2400" b="1" i="0" u="none" strike="noStrike" cap="none" normalizeH="0" baseline="0" dirty="0" smtClean="0">
                <a:ln>
                  <a:noFill/>
                </a:ln>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三</a:t>
            </a:r>
            <a:r>
              <a:rPr kumimoji="0" lang="en-US" altLang="zh-CN" sz="2400" b="1" i="0" u="none" strike="noStrike" cap="none" normalizeH="0" baseline="0" dirty="0" smtClean="0">
                <a:ln>
                  <a:noFill/>
                </a:ln>
                <a:solidFill>
                  <a:srgbClr val="C00000"/>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2400" b="1" i="0" u="none" strike="noStrike" cap="none" normalizeH="0" baseline="0" dirty="0" smtClean="0">
                <a:ln>
                  <a:noFill/>
                </a:ln>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课文分析</a:t>
            </a:r>
            <a:endParaRPr kumimoji="0" lang="zh-CN" altLang="en-US" sz="2400" b="1" i="0" u="none" strike="noStrike" cap="none" normalizeH="0" baseline="0" dirty="0" smtClean="0">
              <a:ln>
                <a:noFill/>
              </a:ln>
              <a:solidFill>
                <a:srgbClr val="C00000"/>
              </a:solidFill>
              <a:effectLst/>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1"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．比较文中的寺僧、讲学家、老河兵寻找石兽的位置、理由及结果。</a:t>
            </a:r>
            <a:endParaRPr kumimoji="0" lang="zh-CN" altLang="en-US" sz="2400" b="1" i="0" u="none" strike="noStrike" cap="none" normalizeH="0" baseline="0" dirty="0" smtClean="0">
              <a:ln>
                <a:noFill/>
              </a:ln>
              <a:solidFill>
                <a:srgbClr val="0000FF"/>
              </a:solidFill>
              <a:effectLst/>
            </a:endParaRPr>
          </a:p>
          <a:p>
            <a:pPr marL="0" marR="0" lvl="0" indent="304800" algn="l" defTabSz="914400" rtl="0" eaLnBrk="0" fontAlgn="base" latinLnBrk="0" hangingPunct="0">
              <a:lnSpc>
                <a:spcPct val="100000"/>
              </a:lnSpc>
              <a:spcBef>
                <a:spcPct val="0"/>
              </a:spcBef>
              <a:spcAft>
                <a:spcPct val="0"/>
              </a:spcAft>
              <a:buClrTx/>
              <a:buSzTx/>
              <a:buFontTx/>
              <a:buNone/>
            </a:pPr>
            <a:endParaRPr kumimoji="0" lang="zh-CN" altLang="en-US" sz="1800" b="1" i="0" u="none" strike="noStrike" cap="none" normalizeH="0" baseline="0" dirty="0" smtClean="0">
              <a:ln>
                <a:noFill/>
              </a:ln>
              <a:solidFill>
                <a:srgbClr val="0000FF"/>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901" y="191377"/>
            <a:ext cx="11778575" cy="6588801"/>
          </a:xfrm>
        </p:spPr>
        <p:txBody>
          <a:bodyPr>
            <a:normAutofit fontScale="92500" lnSpcReduction="10000"/>
          </a:bodyPr>
          <a:lstStyle/>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2.</a:t>
            </a:r>
            <a:r>
              <a:rPr lang="zh-CN" altLang="zh-CN" b="1" kern="100" dirty="0">
                <a:solidFill>
                  <a:srgbClr val="0000FF"/>
                </a:solidFill>
                <a:latin typeface="Times New Roman" panose="02020603050405020304" pitchFamily="18" charset="0"/>
                <a:cs typeface="Times New Roman" panose="02020603050405020304" pitchFamily="18" charset="0"/>
              </a:rPr>
              <a:t>比较三人各自的性格特征。</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寺僧：</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阅十余岁</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募金重修</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求二石兽于水中</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说明寺僧毅力坚定而经验不足。</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讲学家：</a:t>
            </a:r>
            <a:r>
              <a:rPr lang="zh-CN" altLang="zh-CN" b="1" kern="100" dirty="0">
                <a:latin typeface="Times New Roman" panose="02020603050405020304" pitchFamily="18" charset="0"/>
                <a:ea typeface="楷体_GB2312"/>
                <a:cs typeface="Times New Roman" panose="02020603050405020304" pitchFamily="18" charset="0"/>
              </a:rPr>
              <a:t>一知半解而好为人师</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自视清高而骄傲自满</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轻视他人。</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solidFill>
                  <a:srgbClr val="FF0000"/>
                </a:solidFill>
                <a:latin typeface="Times New Roman" panose="02020603050405020304" pitchFamily="18" charset="0"/>
                <a:ea typeface="楷体_GB2312"/>
                <a:cs typeface="Times New Roman" panose="02020603050405020304" pitchFamily="18" charset="0"/>
              </a:rPr>
              <a:t>老河兵：</a:t>
            </a:r>
            <a:r>
              <a:rPr lang="zh-CN" altLang="zh-CN" b="1" u="sng" kern="100" dirty="0">
                <a:latin typeface="Times New Roman" panose="02020603050405020304" pitchFamily="18" charset="0"/>
                <a:ea typeface="楷体_GB2312"/>
                <a:cs typeface="Times New Roman" panose="02020603050405020304" pitchFamily="18" charset="0"/>
              </a:rPr>
              <a:t>有实际经验</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沾沾自喜。</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3</a:t>
            </a:r>
            <a:r>
              <a:rPr lang="zh-CN" altLang="zh-CN" b="1" kern="100" dirty="0">
                <a:solidFill>
                  <a:srgbClr val="0000FF"/>
                </a:solidFill>
                <a:latin typeface="Times New Roman" panose="02020603050405020304" pitchFamily="18" charset="0"/>
                <a:cs typeface="Times New Roman" panose="02020603050405020304" pitchFamily="18" charset="0"/>
              </a:rPr>
              <a:t>．为什么老河兵的方法是对的，而寺僧与讲学家都错了呢？</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寺僧：</a:t>
            </a:r>
            <a:r>
              <a:rPr lang="zh-CN" altLang="zh-CN" b="1" kern="100" dirty="0">
                <a:latin typeface="Times New Roman" panose="02020603050405020304" pitchFamily="18" charset="0"/>
                <a:ea typeface="楷体_GB2312"/>
                <a:cs typeface="Times New Roman" panose="02020603050405020304" pitchFamily="18" charset="0"/>
              </a:rPr>
              <a:t>只考虑了流水</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没有考虑石兽、泥沙的关系。</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smtClean="0">
                <a:solidFill>
                  <a:srgbClr val="FF0000"/>
                </a:solidFill>
                <a:latin typeface="Times New Roman" panose="02020603050405020304" pitchFamily="18" charset="0"/>
                <a:ea typeface="楷体_GB2312"/>
                <a:cs typeface="Times New Roman" panose="02020603050405020304" pitchFamily="18" charset="0"/>
              </a:rPr>
              <a:t>讲学家：</a:t>
            </a:r>
            <a:r>
              <a:rPr lang="zh-CN" altLang="zh-CN" b="1" kern="100" dirty="0" smtClean="0">
                <a:latin typeface="Times New Roman" panose="02020603050405020304" pitchFamily="18" charset="0"/>
                <a:ea typeface="楷体_GB2312"/>
                <a:cs typeface="Times New Roman" panose="02020603050405020304" pitchFamily="18" charset="0"/>
              </a:rPr>
              <a:t>考虑</a:t>
            </a:r>
            <a:r>
              <a:rPr lang="zh-CN" altLang="zh-CN" b="1" kern="100" dirty="0">
                <a:latin typeface="Times New Roman" panose="02020603050405020304" pitchFamily="18" charset="0"/>
                <a:ea typeface="楷体_GB2312"/>
                <a:cs typeface="Times New Roman" panose="02020603050405020304" pitchFamily="18" charset="0"/>
              </a:rPr>
              <a:t>了石兽和泥沙的关系</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忽略了流水。</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solidFill>
                  <a:srgbClr val="FF0000"/>
                </a:solidFill>
                <a:latin typeface="Times New Roman" panose="02020603050405020304" pitchFamily="18" charset="0"/>
                <a:ea typeface="楷体_GB2312"/>
                <a:cs typeface="Times New Roman" panose="02020603050405020304" pitchFamily="18" charset="0"/>
              </a:rPr>
              <a:t>老河兵</a:t>
            </a:r>
            <a:r>
              <a:rPr lang="zh-CN" altLang="zh-CN" b="1" kern="100" dirty="0">
                <a:latin typeface="Times New Roman" panose="02020603050405020304" pitchFamily="18" charset="0"/>
                <a:ea typeface="楷体_GB2312"/>
                <a:cs typeface="Times New Roman" panose="02020603050405020304" pitchFamily="18" charset="0"/>
              </a:rPr>
              <a:t>：既有理论又有实践</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把握了三者的性质及相互关系。</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4</a:t>
            </a:r>
            <a:r>
              <a:rPr lang="zh-CN" altLang="zh-CN" b="1" kern="100" dirty="0">
                <a:solidFill>
                  <a:srgbClr val="0000FF"/>
                </a:solidFill>
                <a:latin typeface="Times New Roman" panose="02020603050405020304" pitchFamily="18" charset="0"/>
                <a:cs typeface="Times New Roman" panose="02020603050405020304" pitchFamily="18" charset="0"/>
              </a:rPr>
              <a:t>．这个故事说明了一个什么道理？</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告诉人们凡事要全面具体分析</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不可主观臆断。</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原句：然则天下之事</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但知其一</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不知其二者多矣</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可据理臆断欤？</a:t>
            </a:r>
            <a:endParaRPr lang="zh-CN" altLang="zh-CN" sz="2000" b="1" kern="100" dirty="0">
              <a:latin typeface="宋体" panose="02010600030101010101" pitchFamily="2" charset="-122"/>
              <a:cs typeface="Courier New" panose="02070309020205020404" pitchFamily="49" charset="0"/>
            </a:endParaRPr>
          </a:p>
          <a:p>
            <a:pPr>
              <a:lnSpc>
                <a:spcPct val="120000"/>
              </a:lnSpc>
            </a:pPr>
            <a:r>
              <a:rPr lang="zh-CN" altLang="zh-CN" b="1" dirty="0">
                <a:solidFill>
                  <a:srgbClr val="0000FF"/>
                </a:solidFill>
                <a:latin typeface="Times New Roman" panose="02020603050405020304" pitchFamily="18" charset="0"/>
                <a:ea typeface="楷体_GB2312"/>
                <a:cs typeface="Times New Roman" panose="02020603050405020304" pitchFamily="18" charset="0"/>
              </a:rPr>
              <a:t>解释：许多自然现象的发生往往有着复杂的原因</a:t>
            </a:r>
            <a:r>
              <a:rPr lang="zh-CN" altLang="zh-CN" b="1" dirty="0">
                <a:solidFill>
                  <a:srgbClr val="0000FF"/>
                </a:solidFill>
                <a:ea typeface="楷体_GB2312"/>
                <a:cs typeface="楷体_GB2312"/>
              </a:rPr>
              <a:t>，</a:t>
            </a:r>
            <a:r>
              <a:rPr lang="zh-CN" altLang="zh-CN" b="1" dirty="0">
                <a:solidFill>
                  <a:srgbClr val="0000FF"/>
                </a:solidFill>
                <a:latin typeface="Times New Roman" panose="02020603050405020304" pitchFamily="18" charset="0"/>
                <a:ea typeface="楷体_GB2312"/>
                <a:cs typeface="Times New Roman" panose="02020603050405020304" pitchFamily="18" charset="0"/>
              </a:rPr>
              <a:t>我们不能只知其一</a:t>
            </a:r>
            <a:r>
              <a:rPr lang="zh-CN" altLang="zh-CN" b="1" dirty="0">
                <a:solidFill>
                  <a:srgbClr val="0000FF"/>
                </a:solidFill>
                <a:ea typeface="楷体_GB2312"/>
                <a:cs typeface="楷体_GB2312"/>
              </a:rPr>
              <a:t>，不知其二，不能仅仅根据自己的一知半解作出推想，而要根据实践情况作出判断。</a:t>
            </a:r>
            <a:endParaRPr lang="zh-CN" altLang="en-US"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Effect transition="in" filter="fade">
                                      <p:cBhvr>
                                        <p:cTn id="54" dur="1000"/>
                                        <p:tgtEl>
                                          <p:spTgt spid="3">
                                            <p:txEl>
                                              <p:pRg st="10" end="10"/>
                                            </p:txEl>
                                          </p:spTgt>
                                        </p:tgtEl>
                                      </p:cBhvr>
                                    </p:animEffect>
                                    <p:anim calcmode="lin" valueType="num">
                                      <p:cBhvr>
                                        <p:cTn id="5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Effect transition="in" filter="fade">
                                      <p:cBhvr>
                                        <p:cTn id="61" dur="1000"/>
                                        <p:tgtEl>
                                          <p:spTgt spid="3">
                                            <p:txEl>
                                              <p:pRg st="11" end="11"/>
                                            </p:txEl>
                                          </p:spTgt>
                                        </p:tgtEl>
                                      </p:cBhvr>
                                    </p:animEffect>
                                    <p:anim calcmode="lin" valueType="num">
                                      <p:cBhvr>
                                        <p:cTn id="62"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38850"/>
            <a:ext cx="11935838" cy="5868953"/>
          </a:xfrm>
        </p:spPr>
        <p:txBody>
          <a:bodyPr/>
          <a:lstStyle/>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5</a:t>
            </a:r>
            <a:r>
              <a:rPr lang="zh-CN" altLang="zh-CN" b="1" kern="100" dirty="0">
                <a:solidFill>
                  <a:srgbClr val="0000FF"/>
                </a:solidFill>
                <a:latin typeface="Times New Roman" panose="02020603050405020304" pitchFamily="18" charset="0"/>
                <a:cs typeface="Times New Roman" panose="02020603050405020304" pitchFamily="18" charset="0"/>
              </a:rPr>
              <a:t>．试分析讲学家与老河兵</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笑</a:t>
            </a:r>
            <a:r>
              <a:rPr lang="en-US" altLang="zh-CN" b="1" kern="100" dirty="0">
                <a:solidFill>
                  <a:srgbClr val="0000FF"/>
                </a:solidFill>
                <a:latin typeface="宋体" panose="02010600030101010101" pitchFamily="2" charset="-122"/>
                <a:cs typeface="Times New Roman" panose="02020603050405020304" pitchFamily="18" charset="0"/>
              </a:rPr>
              <a:t>”</a:t>
            </a:r>
            <a:r>
              <a:rPr lang="zh-CN" altLang="zh-CN" b="1" kern="100" dirty="0">
                <a:solidFill>
                  <a:srgbClr val="0000FF"/>
                </a:solidFill>
                <a:latin typeface="Times New Roman" panose="02020603050405020304" pitchFamily="18" charset="0"/>
                <a:cs typeface="Times New Roman" panose="02020603050405020304" pitchFamily="18" charset="0"/>
              </a:rPr>
              <a:t>的含义。</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讲学家的</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笑</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是嘲笑</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顺流而下</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去寻找石兽的做法</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说明讲学家自以为是</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空有理论</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是可笑的。</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zh-CN" altLang="zh-CN" b="1" kern="100" dirty="0">
                <a:latin typeface="Times New Roman" panose="02020603050405020304" pitchFamily="18" charset="0"/>
                <a:ea typeface="楷体_GB2312"/>
                <a:cs typeface="Times New Roman" panose="02020603050405020304" pitchFamily="18" charset="0"/>
              </a:rPr>
              <a:t>老河兵的</a:t>
            </a:r>
            <a:r>
              <a:rPr lang="en-US" altLang="zh-CN" b="1" kern="100" dirty="0">
                <a:latin typeface="宋体" panose="02010600030101010101" pitchFamily="2" charset="-122"/>
                <a:cs typeface="Times New Roman" panose="02020603050405020304" pitchFamily="18" charset="0"/>
              </a:rPr>
              <a:t>“</a:t>
            </a:r>
            <a:r>
              <a:rPr lang="zh-CN" altLang="zh-CN" b="1" kern="100" dirty="0">
                <a:latin typeface="Times New Roman" panose="02020603050405020304" pitchFamily="18" charset="0"/>
                <a:ea typeface="楷体_GB2312"/>
                <a:cs typeface="Times New Roman" panose="02020603050405020304" pitchFamily="18" charset="0"/>
              </a:rPr>
              <a:t>笑</a:t>
            </a:r>
            <a:r>
              <a:rPr lang="en-US" altLang="zh-CN" b="1" kern="100" dirty="0">
                <a:latin typeface="宋体" panose="02010600030101010101" pitchFamily="2" charset="-122"/>
                <a:cs typeface="Times New Roman" panose="02020603050405020304" pitchFamily="18" charset="0"/>
              </a:rPr>
              <a:t>”</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是嘲笑讲学家的认识错误</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众人糊涂</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轻信讲学家的说法</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说明老河兵阅历深广</a:t>
            </a:r>
            <a:r>
              <a:rPr lang="zh-CN" altLang="zh-CN" b="1" kern="100" dirty="0">
                <a:latin typeface="宋体" panose="02010600030101010101" pitchFamily="2" charset="-122"/>
                <a:ea typeface="楷体_GB2312"/>
                <a:cs typeface="楷体_GB2312"/>
              </a:rPr>
              <a:t>，</a:t>
            </a:r>
            <a:r>
              <a:rPr lang="zh-CN" altLang="zh-CN" b="1" kern="100" dirty="0">
                <a:latin typeface="Times New Roman" panose="02020603050405020304" pitchFamily="18" charset="0"/>
                <a:ea typeface="楷体_GB2312"/>
                <a:cs typeface="Times New Roman" panose="02020603050405020304" pitchFamily="18" charset="0"/>
              </a:rPr>
              <a:t>有实践经验</a:t>
            </a:r>
            <a:r>
              <a:rPr lang="zh-CN" altLang="zh-CN" b="1" kern="100" dirty="0" smtClean="0">
                <a:latin typeface="Times New Roman" panose="02020603050405020304" pitchFamily="18" charset="0"/>
                <a:ea typeface="楷体_GB2312"/>
                <a:cs typeface="Times New Roman" panose="02020603050405020304" pitchFamily="18" charset="0"/>
              </a:rPr>
              <a:t>。</a:t>
            </a:r>
            <a:endParaRPr lang="zh-CN" altLang="zh-CN" sz="2000" b="1" kern="100" dirty="0">
              <a:latin typeface="宋体" panose="02010600030101010101" pitchFamily="2" charset="-122"/>
              <a:cs typeface="Courier New" panose="02070309020205020404" pitchFamily="49" charset="0"/>
            </a:endParaRPr>
          </a:p>
          <a:p>
            <a:pPr indent="304800" algn="just">
              <a:spcAft>
                <a:spcPts val="0"/>
              </a:spcAft>
            </a:pPr>
            <a:r>
              <a:rPr lang="en-US" altLang="zh-CN" b="1" kern="100" dirty="0">
                <a:solidFill>
                  <a:srgbClr val="0000FF"/>
                </a:solidFill>
                <a:latin typeface="Times New Roman" panose="02020603050405020304" pitchFamily="18" charset="0"/>
                <a:cs typeface="Courier New" panose="02070309020205020404" pitchFamily="49" charset="0"/>
              </a:rPr>
              <a:t>6</a:t>
            </a:r>
            <a:r>
              <a:rPr lang="zh-CN" altLang="zh-CN" b="1" kern="100" dirty="0">
                <a:solidFill>
                  <a:srgbClr val="0000FF"/>
                </a:solidFill>
                <a:latin typeface="Times New Roman" panose="02020603050405020304" pitchFamily="18" charset="0"/>
                <a:cs typeface="Times New Roman" panose="02020603050405020304" pitchFamily="18" charset="0"/>
              </a:rPr>
              <a:t>．老河兵比讲学家高明的原因是什么？</a:t>
            </a:r>
            <a:endParaRPr lang="zh-CN" altLang="zh-CN" sz="2000" b="1" kern="100" dirty="0">
              <a:solidFill>
                <a:srgbClr val="0000FF"/>
              </a:solidFill>
              <a:latin typeface="宋体" panose="02010600030101010101" pitchFamily="2" charset="-122"/>
              <a:cs typeface="Courier New" panose="02070309020205020404" pitchFamily="49" charset="0"/>
            </a:endParaRPr>
          </a:p>
          <a:p>
            <a:pPr indent="304800" algn="just">
              <a:spcAft>
                <a:spcPts val="0"/>
              </a:spcAft>
            </a:pPr>
            <a:r>
              <a:rPr lang="zh-CN" altLang="zh-CN" b="1" u="sng" kern="100" dirty="0">
                <a:latin typeface="Times New Roman" panose="02020603050405020304" pitchFamily="18" charset="0"/>
                <a:ea typeface="楷体_GB2312"/>
                <a:cs typeface="Times New Roman" panose="02020603050405020304" pitchFamily="18" charset="0"/>
              </a:rPr>
              <a:t>根据实践经验</a:t>
            </a:r>
            <a:r>
              <a:rPr lang="zh-CN" altLang="zh-CN" b="1" u="sng" kern="100" dirty="0">
                <a:latin typeface="宋体" panose="02010600030101010101" pitchFamily="2" charset="-122"/>
                <a:ea typeface="楷体_GB2312"/>
                <a:cs typeface="楷体_GB2312"/>
              </a:rPr>
              <a:t>，</a:t>
            </a:r>
            <a:r>
              <a:rPr lang="zh-CN" altLang="zh-CN" b="1" u="sng" kern="100" dirty="0">
                <a:latin typeface="Times New Roman" panose="02020603050405020304" pitchFamily="18" charset="0"/>
                <a:ea typeface="楷体_GB2312"/>
                <a:cs typeface="Times New Roman" panose="02020603050405020304" pitchFamily="18" charset="0"/>
              </a:rPr>
              <a:t>联系水流、泥沙与石兽三者关系综合判断</a:t>
            </a:r>
            <a:r>
              <a:rPr lang="zh-CN" altLang="zh-CN" b="1" u="sng" kern="100" dirty="0">
                <a:latin typeface="宋体" panose="02010600030101010101" pitchFamily="2" charset="-122"/>
                <a:ea typeface="楷体_GB2312"/>
                <a:cs typeface="楷体_GB2312"/>
              </a:rPr>
              <a:t>，得出结论。</a:t>
            </a:r>
            <a:endParaRPr lang="zh-CN" altLang="zh-CN" sz="2000" b="1" kern="100" dirty="0">
              <a:latin typeface="宋体" panose="02010600030101010101" pitchFamily="2" charset="-122"/>
              <a:cs typeface="Courier New" panose="02070309020205020404" pitchFamily="49"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anim calcmode="lin" valueType="num">
                                      <p:cBhvr>
                                        <p:cTn id="2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34291</Words>
  <Application>WPS 演示</Application>
  <PresentationFormat>宽屏</PresentationFormat>
  <Paragraphs>1172</Paragraphs>
  <Slides>114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114</vt:i4>
      </vt:variant>
    </vt:vector>
  </HeadingPairs>
  <TitlesOfParts>
    <vt:vector size="129" baseType="lpstr">
      <vt:lpstr>Arial</vt:lpstr>
      <vt:lpstr>宋体</vt:lpstr>
      <vt:lpstr>Wingdings</vt:lpstr>
      <vt:lpstr>Times New Roman</vt:lpstr>
      <vt:lpstr>黑体</vt:lpstr>
      <vt:lpstr>Courier New</vt:lpstr>
      <vt:lpstr>Calibri</vt:lpstr>
      <vt:lpstr>微软雅黑</vt:lpstr>
      <vt:lpstr>Arial Unicode MS</vt:lpstr>
      <vt:lpstr>Calibri Light</vt:lpstr>
      <vt:lpstr>楷体_GB2312</vt:lpstr>
      <vt:lpstr>MS Mincho</vt:lpstr>
      <vt:lpstr>幼圆</vt:lpstr>
      <vt:lpstr>新宋体</vt:lpstr>
      <vt:lpstr>Office Theme</vt:lpstr>
      <vt:lpstr>PowerPoint 演示文稿</vt:lpstr>
      <vt:lpstr>            第一单元梳理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第一单元梳理</dc:title>
  <dc:creator>FGXX</dc:creator>
  <cp:lastModifiedBy>夏冰冰</cp:lastModifiedBy>
  <cp:revision>44</cp:revision>
  <dcterms:created xsi:type="dcterms:W3CDTF">2017-06-19T07:23:00Z</dcterms:created>
  <dcterms:modified xsi:type="dcterms:W3CDTF">2018-05-09T11:56:49Z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