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58" r:id="rId2"/>
    <p:sldId id="377" r:id="rId3"/>
    <p:sldId id="264" r:id="rId4"/>
    <p:sldId id="376" r:id="rId5"/>
    <p:sldId id="378" r:id="rId6"/>
    <p:sldId id="374" r:id="rId7"/>
    <p:sldId id="379" r:id="rId8"/>
    <p:sldId id="265" r:id="rId9"/>
    <p:sldId id="380" r:id="rId10"/>
    <p:sldId id="366" r:id="rId11"/>
    <p:sldId id="381" r:id="rId12"/>
    <p:sldId id="382" r:id="rId13"/>
    <p:sldId id="383" r:id="rId14"/>
    <p:sldId id="384" r:id="rId15"/>
    <p:sldId id="375" r:id="rId16"/>
    <p:sldId id="275" r:id="rId17"/>
    <p:sldId id="385" r:id="rId18"/>
    <p:sldId id="386" r:id="rId19"/>
    <p:sldId id="387" r:id="rId20"/>
    <p:sldId id="361" r:id="rId21"/>
    <p:sldId id="388" r:id="rId22"/>
    <p:sldId id="389" r:id="rId23"/>
    <p:sldId id="362" r:id="rId24"/>
    <p:sldId id="390" r:id="rId25"/>
    <p:sldId id="270" r:id="rId26"/>
    <p:sldId id="391" r:id="rId27"/>
    <p:sldId id="392" r:id="rId28"/>
    <p:sldId id="277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7" Type="http://schemas.openxmlformats.org/officeDocument/2006/relationships/image" Target="../media/image2.png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1.png"/><Relationship Id="rId4" Type="http://schemas.openxmlformats.org/officeDocument/2006/relationships/slide" Target="../slides/slide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6.xml"/><Relationship Id="rId4" Type="http://schemas.openxmlformats.org/officeDocument/2006/relationships/slide" Target="../slides/slide2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7" Type="http://schemas.openxmlformats.org/officeDocument/2006/relationships/slide" Target="../slides/slide3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6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../slides/slide3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6.xml"/><Relationship Id="rId4" Type="http://schemas.openxmlformats.org/officeDocument/2006/relationships/slide" Target="../slides/slide2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4169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长恨歌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  <p:sldLayoutId id="2147483671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73996" y="2874708"/>
            <a:ext cx="8196008" cy="576064"/>
          </a:xfrm>
        </p:spPr>
        <p:txBody>
          <a:bodyPr/>
          <a:lstStyle/>
          <a:p>
            <a:r>
              <a:rPr lang="zh-CN" altLang="zh-CN" sz="3200" b="1"/>
              <a:t>诗歌之部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2972218"/>
              </p:ext>
            </p:extLst>
          </p:nvPr>
        </p:nvGraphicFramePr>
        <p:xfrm>
          <a:off x="508000" y="1628800"/>
          <a:ext cx="8128000" cy="5431915"/>
        </p:xfrm>
        <a:graphic>
          <a:graphicData uri="http://schemas.openxmlformats.org/presentationml/2006/ole">
            <p:oleObj spid="_x0000_s3076" name="文档" r:id="rId6" imgW="3895290" imgH="26027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7293852"/>
              </p:ext>
            </p:extLst>
          </p:nvPr>
        </p:nvGraphicFramePr>
        <p:xfrm>
          <a:off x="508000" y="1872402"/>
          <a:ext cx="8128000" cy="2692772"/>
        </p:xfrm>
        <a:graphic>
          <a:graphicData uri="http://schemas.openxmlformats.org/presentationml/2006/ole">
            <p:oleObj spid="_x0000_s4102" name="文档" r:id="rId6" imgW="3895290" imgH="1290997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9085207"/>
              </p:ext>
            </p:extLst>
          </p:nvPr>
        </p:nvGraphicFramePr>
        <p:xfrm>
          <a:off x="395536" y="4176658"/>
          <a:ext cx="8128000" cy="2198392"/>
        </p:xfrm>
        <a:graphic>
          <a:graphicData uri="http://schemas.openxmlformats.org/presentationml/2006/ole">
            <p:oleObj spid="_x0000_s4103" name="文档" r:id="rId7" imgW="3839157" imgH="103770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145890" y="4584187"/>
            <a:ext cx="6250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38010" y="5040742"/>
            <a:ext cx="6250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38010" y="5502744"/>
            <a:ext cx="6250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61564" y="5950906"/>
            <a:ext cx="257473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2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840445"/>
              </p:ext>
            </p:extLst>
          </p:nvPr>
        </p:nvGraphicFramePr>
        <p:xfrm>
          <a:off x="508000" y="1208102"/>
          <a:ext cx="8128000" cy="5908895"/>
        </p:xfrm>
        <a:graphic>
          <a:graphicData uri="http://schemas.openxmlformats.org/presentationml/2006/ole">
            <p:oleObj spid="_x0000_s5124" name="文档" r:id="rId6" imgW="3948631" imgH="28697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44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7850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蜀江水碧蜀山青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圣主朝朝暮暮情。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白居易《长恨歌》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天长地久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此恨绵绵无绝期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白居易《长恨歌》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我闻琵琶已叹息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又闻此语重唧唧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同是天涯沦落人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相逢何必曾相识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乱花渐欲迷人眼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浅草才能没马蹄。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白居易《钱塘湖春行》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大纲全国高考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足蒸暑土气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背灼炎天光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力尽不知热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但惜夏日长。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白居易《观刈麦》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8382" y="1970622"/>
            <a:ext cx="194421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03848" y="2372899"/>
            <a:ext cx="20162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03072" y="2774102"/>
            <a:ext cx="199626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96362" y="2772967"/>
            <a:ext cx="20162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06798" y="3584604"/>
            <a:ext cx="195692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67519" y="4385654"/>
            <a:ext cx="140042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23702" y="4385654"/>
            <a:ext cx="140042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7169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移船相近邀相见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添酒回灯重开宴。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千呼万唤始出来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犹抱琵琶半遮面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东船西舫悄无言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唯见江心秋月白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春江花朝秋月夜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往往取酒还独倾。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白居易《琵琶行》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几处早莺争暖树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谁家新燕啄春泥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白居易《钱塘湖春行》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14580" y="1998632"/>
            <a:ext cx="20162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81296" y="1998632"/>
            <a:ext cx="91458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516" y="2399372"/>
            <a:ext cx="118368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93090" y="2802444"/>
            <a:ext cx="20162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9950" y="3614002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4600" y="4413505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125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61471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图解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本诗全篇紧扣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讲述了唐玄宗和杨贵妃由缠绵美好到天人永隔、相思苦恋的爱情悲剧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表达了对唐玄宗荒淫误国的叹恨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劝诫后来的统治者要引以为戒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不可重蹈覆辙。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5284572"/>
              </p:ext>
            </p:extLst>
          </p:nvPr>
        </p:nvGraphicFramePr>
        <p:xfrm>
          <a:off x="251520" y="1841471"/>
          <a:ext cx="8128000" cy="2689165"/>
        </p:xfrm>
        <a:graphic>
          <a:graphicData uri="http://schemas.openxmlformats.org/presentationml/2006/ole">
            <p:oleObj spid="_x0000_s6148" name="文档" r:id="rId6" imgW="3838050" imgH="12697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把握作品的思路和结构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简要梳理这首诗的层次结构。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自开头至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惊破《霓裳羽衣曲》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叙述唐玄宗、杨贵妃相恋经过及唐玄宗对杨贵妃的宠幸。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九重城阙烟尘生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不见玉颜空死处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叙述安史之乱爆发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杨贵妃因禁军兵变而殒命。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君臣相顾尽沾衣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魂魄不曾来入梦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写唐玄宗返回长安后对杨贵妃的无穷思念。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临邛道士鸿都客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至结束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写已身登仙界的杨贵妃仍心系尘寰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对唐玄宗思念不已。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5500" y="1212815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从全诗来看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诗人是如何一层一层地来表现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对马嵬坡杨贵妃之死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诗人刻画得极其细腻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把唐玄宗不忍割爱但又欲救不得的内心矛盾和痛苦感情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具体形象地表现出来了。可以说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的起点。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唐玄宗奔蜀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其内心十分酸楚愁惨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还都路上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重经旧地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又勾起了伤心的回忆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回宫后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白天睹物伤情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夜晚辗转难眠。日思夜想而不得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所以寄希望于梦境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悠悠生死别经年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魂魄不曾来入梦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。诗至此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写得十分动人心魄了。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诗的尾声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诗人借助想象的彩翼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构思了一个动人的仙境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通过成仙之后的杨贵妃对唐玄宗的思念、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但令心似金钿坚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天上人间会相见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的信念以及对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在天愿作比翼鸟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在地愿为连理枝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表现了她对人间爱情的坚贞和执着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把悲剧故事的情节推向高潮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情感达到极点。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6319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赏析作品的艺术手法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这首诗的中心是歌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但诗人却从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并且予以极力铺写和渲染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这样写有什么表达效果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日高起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不早朝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夜专夜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看起来是乐到了极点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像是一幕喜剧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极度的乐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正反衬出后面无穷无尽的恨。唐玄宗的荒淫误国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引发了政治上的悲剧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反过来又导致了他和杨贵妃的爱情悲剧。悲剧的制造者最后成为悲剧的主人公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这是故事的特殊、曲折之处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也是诗中男女主人公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96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试结合诗中对景物的描写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分析它们是怎样和情感的抒发结合起来的。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诗中极力铺写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美景与颓景相映衬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通过两者穿插形成强烈的反差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以烘托极度的悲伤。如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春风桃李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秋雨梧桐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通过当下的孤零与回忆昔日的欢愉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同样形成强烈的反差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池苑皆依旧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落叶满阶红不扫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直接抒发与联想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萤飞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等表达情感。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556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73996" y="2874708"/>
            <a:ext cx="8196008" cy="576064"/>
          </a:xfrm>
        </p:spPr>
        <p:txBody>
          <a:bodyPr/>
          <a:lstStyle/>
          <a:p>
            <a:r>
              <a:rPr lang="zh-CN" altLang="zh-CN" sz="3200" dirty="0"/>
              <a:t>第一单元以意逆志　知人论世</a:t>
            </a:r>
          </a:p>
        </p:txBody>
      </p:sp>
    </p:spTree>
    <p:extLst>
      <p:ext uri="{BB962C8B-B14F-4D97-AF65-F5344CB8AC3E}">
        <p14:creationId xmlns:p14="http://schemas.microsoft.com/office/powerpoint/2010/main" xmlns="" val="1917466037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有人认为这首诗的主旨是歌颂唐玄宗、杨贵妃的坚贞爱情的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你同意吗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你是如何理解《长恨歌》的主题的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不同意。《长恨歌》以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汉皇重色思倾国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意在讽喻、告诫在位君王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莫重蹈覆辙。其言也凄凄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其盼也切切。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春宵苦短日高起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从此君王不早朝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姊妹弟兄皆列土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可怜光彩生门户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缓歌慢舞凝丝竹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尽日君王看不足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渔阳鼙鼓动地来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惊破《霓裳羽衣曲》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六军不发无奈何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宛转娥眉马前死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君王掩面救不得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回看血泪相和流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这些全是讽喻。如果把《长恨歌》的主题定为爱情说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那么面对诗中大量的讽喻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显然是站不住脚的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至于诗中描写唐玄宗与杨贵妃的恩爱悲伤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也是不悖于题旨的。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汉皇重色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是题旨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自是讽刺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人非草木皆有情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。由情而生恨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无此情则无此长恨。对情的描写正是对恨的反衬。其情愈深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其恨也愈浓、愈重、愈久。可见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对情的描写不但不悖于题旨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相反是对题旨的深化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可谓寓讽刺于风情之中。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白居易作为封建王朝的代表者及维护者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不可能认为帝王的爱情比唐王朝的繁荣、稳定更为重要。他说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一篇长恨有风情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重点自是长恨。如果只描写风流韵事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那么不如说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一篇风情有长恨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或同意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言之有理也可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2167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55771"/>
            <a:ext cx="8312472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人们对《长恨歌》主题的理解有所偏差的原因何在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脱离时代背景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脱离当时人们对杨贵妃误国的痛恨的心理基础而读《长恨歌》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只从艺术角度去研究《长恨歌》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而忽视了诗中所隐含的政治功能。而对白居易来说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选择一个酿成了极其严重的政治灾祸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的重大事件来表达一个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是不可思议的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每个人内心都渴望拥有一份爱情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且其爱情愈惊天动地愈好。这种对爱情期盼的心理也会不自觉地扩大到他人身上。当对爱情有所期盼的人们看到《长恨歌》中对李、杨爱情的描写之感人、之惊天动地时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便忘了对其主题加以理性的分析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而把《长恨歌》的主题定为爱情说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这是可以理解的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但显然是缺乏理性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缺乏说服力的。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M10.eps" descr="id:214748933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60232" y="949949"/>
            <a:ext cx="1800200" cy="80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0445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2185"/>
            <a:ext cx="8128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感情浓郁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手法灵活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《长恨歌》是一首抒情成分很浓的叙事诗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诗人在叙述故事和人物塑造上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将叙事、写景和抒情和谐地结合在一起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形成诗歌回环往复的特点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体现出了高超的艺术成就。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事件本身的叙述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便饱含着浓郁的感情。诗作从唐玄宗和杨贵妃两情相悦写起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然后写马嵬驿兵变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杨贵妃被杀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以及此后唐玄宗对杨贵妃的朝思暮想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深情不移。叙述紧紧围绕李、杨二人的恩爱悲伤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字里行间饱含着对二人爱情的赞美和深深的遗憾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读后不禁让人扼腕叹息。特别是诗的后半部分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写道士帮助唐玄宗寻找杨贵妃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采用了浪漫主义的手法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忽而上天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忽而入地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上穷碧落下黄泉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两处茫茫皆不见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后在海上虚无缥缈的仙山上找到了杨贵妃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让她以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玉容寂寞泪阑干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梨花一枝春带雨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的形象在仙境中再现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殷勤迎接汉家的使者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含情脉脉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托物寄词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重申前誓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现实生活中找不到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到梦中去找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梦中找不到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又到仙境中去找。如此跌宕回环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使人物感情回旋上升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达到了高潮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进一步深化、渲染了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诗人为了增强抒情效果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在抒发情感时采用了移情入景的手法。有时把人物的思想感情注入景物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用景物的折光来烘托人物的心境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有时抓住人物周围富有特征性的景物、事物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通过人物对它们的感受来表现内心的感情。如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黄埃散漫风萧索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旌旗无光日色薄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蜀江水碧蜀山青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圣主朝朝暮暮情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行宫见月伤心色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夜雨闻铃肠断声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夕殿萤飞思悄然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孤灯挑尽未成眠。迟迟钟鼓初长夜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耿耿星河欲曙天。鸳鸯瓦冷霜华重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翡翠衾寒谁与共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从黄埃散漫到蜀山青青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从行宫到回归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从白日到黑夜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从春天到秋天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处处触物伤情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时时睹物思人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诗人在叙事写人中时刻不忘层层渲染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回环往复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含不尽之意于言外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让人物的思想感情表现得更加深邃丰富。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8210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4157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古人造字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喻形寓意。何为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室中有女为安。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柔软如水的人儿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地位是如此的卑微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终日闭户不出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端坐家中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或织布纺纱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或挑水浆衣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有女子在家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室中平安。女子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也应为一家之栋梁。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可这世上又有多少流言诽谤女子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红颜祸水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红颜薄命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似乎所有的罪恶安在女子身上是那么合情合理。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纣王好色淫乱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民不聊生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但为何总说妲己是祸国的元凶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唐玄宗的沉沦迷醉似乎扯到杨玉环的纠缠而变得更加容易被宽恕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那又何须吟上一首《长恨歌》来歌颂其天长地久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吴三桂的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冲冠一怒为红颜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身份抵过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乱臣贼子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但为什么陈圆圆变成了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祸水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而遭人鄙弃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林觉民的壮烈来自对妻子的薄幸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一纸《与妻书》成就了他一生的辉煌、千古的美名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可谁又曾想到那可怜的如花娇妻凄苦迷离的下半生呢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12815"/>
            <a:ext cx="8456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回眸一笑百媚生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放弃了名声和深爱的人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远赴吴国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为自己国家的胜利奉献了一切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的浣纱女使得百姓能安居乐业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使得国家能安定团结。女子使国不安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女子使家不宁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一去紫台连朔漠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独留青冢向黄昏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放弃了绿柳夹河而列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长风携云朵翩跹而来、窈窕而去的长安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甘愿远赴黄沙大漠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经受亘古不变的猎风与沙石的吹打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而换取和平免受战火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是王嫱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那个名唤昭君的绝美女子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她为大汉朝撑起半片安定、安康、安宁的天空。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那么又是谁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无字碑头镌字满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功过留与后人评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是中国历史上唯一的女皇帝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她兴科举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用贤能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治国严谨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兴修水利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广开言路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打造了一派盛世安平的景象。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由明妃到武皇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女子亦能独撑起一片天空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女子亦是平安幸福的象征。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室中有女便为安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有女子的家才真正像个家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有女子的家便是个安定的家、安详的家、安逸的家、安然的家。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5638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析字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手法开篇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引出对女子功劳的肯定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女子是一家的栋梁。主体部分先以纣王、唐玄宗、吴三桂、林觉民四个人物打头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以反问句式构成排比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为四个女子鸣不平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驳斥历来所谓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红颜祸水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接着采用驳中立论的方式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以三个设问句引出西施、王昭君、武则天三个女子功盖天下的事迹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三段构成排比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有力地反驳了传统的观点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使读者坚信女子使国安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女子使家宁。内容丰富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情感充沛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气韵流畅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文采飞扬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文思敏捷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超出常人。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356575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一鼓一舞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《霓裳羽衣曲》。飘然转旋回雪轻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嫣然纵送游龙惊。小垂手后柳无力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斜曳裾时云欲生。烟蛾敛略不胜态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风袖低昂如有情。上元点鬟招萼绿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王母挥袂别飞琼。她的惊艳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正如曹植所言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柔情绰态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媚于语言。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自古红颜多薄命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六军不发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宛转娥眉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马嵬前死。昔日的繁华终得以今日凄凉的场景来映衬。迟迟钟鼓初长夜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耿耿星河欲曙天。鸳鸯瓦冷霜华重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翡翠衾寒谁与共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似乎注定要以悲剧结尾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万事皆如此。只有经过刻骨的遗憾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才会铭记于心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永不忘却。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永恒的美丽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真正的爱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情感与理智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忧与乐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铭记与忘记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等主题的作文中。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0926211"/>
              </p:ext>
            </p:extLst>
          </p:nvPr>
        </p:nvGraphicFramePr>
        <p:xfrm>
          <a:off x="508000" y="959177"/>
          <a:ext cx="8128000" cy="5278135"/>
        </p:xfrm>
        <a:graphic>
          <a:graphicData uri="http://schemas.openxmlformats.org/presentationml/2006/ole">
            <p:oleObj spid="_x0000_s1028" name="文档" r:id="rId3" imgW="3947400" imgH="25631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2509268"/>
              </p:ext>
            </p:extLst>
          </p:nvPr>
        </p:nvGraphicFramePr>
        <p:xfrm>
          <a:off x="508000" y="1057466"/>
          <a:ext cx="8128000" cy="4997068"/>
        </p:xfrm>
        <a:graphic>
          <a:graphicData uri="http://schemas.openxmlformats.org/presentationml/2006/ole">
            <p:oleObj spid="_x0000_s2052" name="文档" r:id="rId3" imgW="3947400" imgH="2428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7044192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理解诗句。自主收集诗人的生平资料及诗歌创作的背景资料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同学之间互相合作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探讨诗歌中关键词语和重要语句的内涵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在此基础上把握诗歌的内容和主旨。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理解方法。同学之间展开合作探究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以意逆志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以意逆志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掌握鉴赏诗歌的方法。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开阔视野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提升能力。通过阅读鉴赏中国古代的优秀诗歌作品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感受其思想和艺术魅力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获得丰富的审美体验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体味自然和人生的多姿多彩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领悟古代文化的博大精深。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36949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赏析示例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b="1" dirty="0" smtClean="0"/>
              <a:t>长恨歌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138437159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《长恨歌》作于唐宪宗元和元年十二月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任盩厔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zhōu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zhì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今陕西周至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尉。关于这首诗的写作缘起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据白居易的朋友陈鸿说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他与白居易、王质夫三人于元和元年十月到仙游寺游玩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偶然间谈到了唐明皇与杨贵妃的这段故事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大家都很感叹。于是王质夫就请白居易写一首诗歌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请陈鸿写一篇传记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二者相辅相成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以传后世。歌和传都以唐玄宗和杨贵妃的爱情故事为题材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因为是悲剧结局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名篇。当时长安歌伎多以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我诵得白学士《长恨歌》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而自夸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并因此身价倍增。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(772—846),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字乐天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号香山居士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渭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人。贞元十六年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历任左拾遗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东宫赞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江州司马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杭州、苏州刺史等职。晚年官至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太子少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谥号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世称白傅、白文公。白居易是一位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现实主义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他的诗歌题材广泛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形式多样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语言平易通俗。他与元稹一起倡导了新乐府运动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他创作的《秦中吟》《新乐府》是讽喻诗的代表作品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这些诗作敢于针对当权者的弊政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反映人民疾苦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深刻地揭露社会黑暗。白居易的叙事诗描写细腻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具有独特的艺术风格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影响极为广泛。在诗歌创作理论上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文章合为时而著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歌诗合为事而作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的主张。现存诗三千多首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有《白氏长庆集》。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09.eps" descr="id:2147489257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64119" y="1628800"/>
            <a:ext cx="1074797" cy="149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7943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369</TotalTime>
  <Words>3248</Words>
  <Application>Microsoft Office PowerPoint</Application>
  <PresentationFormat>全屏显示(4:3)</PresentationFormat>
  <Paragraphs>135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测控设计模板14新</vt:lpstr>
      <vt:lpstr>文档</vt:lpstr>
      <vt:lpstr>诗歌之部</vt:lpstr>
      <vt:lpstr>第一单元以意逆志　知人论世</vt:lpstr>
      <vt:lpstr>幻灯片 3</vt:lpstr>
      <vt:lpstr>幻灯片 4</vt:lpstr>
      <vt:lpstr>幻灯片 5</vt:lpstr>
      <vt:lpstr>赏析示例</vt:lpstr>
      <vt:lpstr>长恨歌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