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4" r:id="rId3"/>
    <p:sldId id="307" r:id="rId4"/>
    <p:sldId id="259" r:id="rId5"/>
    <p:sldId id="260" r:id="rId6"/>
    <p:sldId id="328" r:id="rId7"/>
    <p:sldId id="263" r:id="rId8"/>
    <p:sldId id="264" r:id="rId9"/>
    <p:sldId id="330" r:id="rId10"/>
    <p:sldId id="338" r:id="rId11"/>
    <p:sldId id="339" r:id="rId12"/>
    <p:sldId id="340" r:id="rId13"/>
    <p:sldId id="270" r:id="rId14"/>
    <p:sldId id="335" r:id="rId15"/>
    <p:sldId id="271" r:id="rId16"/>
    <p:sldId id="341" r:id="rId17"/>
    <p:sldId id="343" r:id="rId18"/>
    <p:sldId id="315" r:id="rId19"/>
    <p:sldId id="344" r:id="rId20"/>
    <p:sldId id="321" r:id="rId21"/>
    <p:sldId id="342" r:id="rId22"/>
    <p:sldId id="31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36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522512" y="2990638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5"/>
          <p:cNvSpPr txBox="1"/>
          <p:nvPr/>
        </p:nvSpPr>
        <p:spPr>
          <a:xfrm>
            <a:off x="599203" y="4017059"/>
            <a:ext cx="1093105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获奖感言的体裁特点，体会其准确严谨、朴素自然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、平实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易懂的语言特色。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把握文章以小标题结构文章的好处，梳理作者及其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团队发现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、应用青蒿素的科研过程。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作者在科学探索中的经历，理清文中展示的科学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发现过程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，关注那些对科学发现有重要启示的节点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6235" y="3272474"/>
            <a:ext cx="2583451" cy="684439"/>
            <a:chOff x="466235" y="3272474"/>
            <a:chExt cx="2583451" cy="68443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235" y="3272474"/>
              <a:ext cx="2583451" cy="684439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115164" y="3318048"/>
              <a:ext cx="18807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素养目标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标题 1"/>
          <p:cNvSpPr txBox="1"/>
          <p:nvPr/>
        </p:nvSpPr>
        <p:spPr bwMode="auto">
          <a:xfrm>
            <a:off x="5023820" y="671515"/>
            <a:ext cx="6626707" cy="198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青蒿素：人类征服疾病的一小步</a:t>
            </a:r>
            <a:endParaRPr lang="zh-CN" altLang="en-US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51" y="503235"/>
            <a:ext cx="4096419" cy="2318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02647" y="1293203"/>
            <a:ext cx="9144000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539750"/>
            <a:r>
              <a:rPr lang="en-US" altLang="zh-CN" dirty="0" smtClean="0">
                <a:solidFill>
                  <a:srgbClr val="FF0000"/>
                </a:solidFill>
              </a:rPr>
              <a:t>5.</a:t>
            </a:r>
            <a:r>
              <a:rPr lang="zh-CN" altLang="en-US" dirty="0" smtClean="0">
                <a:solidFill>
                  <a:srgbClr val="FF0000"/>
                </a:solidFill>
              </a:rPr>
              <a:t> 　</a:t>
            </a:r>
            <a:r>
              <a:rPr lang="zh-CN" altLang="en-US" dirty="0">
                <a:solidFill>
                  <a:srgbClr val="FF0000"/>
                </a:solidFill>
              </a:rPr>
              <a:t>作者为什么把“几个报告”和自</a:t>
            </a:r>
            <a:r>
              <a:rPr lang="zh-CN" altLang="en-US" dirty="0" smtClean="0">
                <a:solidFill>
                  <a:srgbClr val="FF0000"/>
                </a:solidFill>
              </a:rPr>
              <a:t>己的</a:t>
            </a:r>
            <a:r>
              <a:rPr lang="zh-CN" altLang="en-US" dirty="0">
                <a:solidFill>
                  <a:srgbClr val="FF0000"/>
                </a:solidFill>
              </a:rPr>
              <a:t>报告并提？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78356" y="2243073"/>
            <a:ext cx="9144000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9pPr>
          </a:lstStyle>
          <a:p>
            <a:pPr indent="539750" algn="just" eaLnBrk="1" hangingPunct="1">
              <a:lnSpc>
                <a:spcPct val="150000"/>
              </a:lnSpc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及对传播青蒿素的贡献时，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肯定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其他报告引起的“热烈反响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”，不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片面强调题为</a:t>
            </a:r>
            <a:r>
              <a:rPr lang="en-US" altLang="zh-CN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青蒿素的化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学研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究</a:t>
            </a:r>
            <a:r>
              <a:rPr lang="en-US" altLang="zh-CN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的报告，反映了作者谦虚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严谨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的治学态度和实事求是的科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学精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神。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12372" y="882142"/>
            <a:ext cx="9144000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539750"/>
            <a:r>
              <a:rPr lang="en-US" altLang="zh-CN" dirty="0" smtClean="0">
                <a:solidFill>
                  <a:srgbClr val="FF0000"/>
                </a:solidFill>
              </a:rPr>
              <a:t>6.</a:t>
            </a:r>
            <a:r>
              <a:rPr lang="zh-CN" altLang="en-US" dirty="0" smtClean="0">
                <a:solidFill>
                  <a:srgbClr val="FF0000"/>
                </a:solidFill>
              </a:rPr>
              <a:t> 　</a:t>
            </a:r>
            <a:r>
              <a:rPr lang="zh-CN" altLang="en-US" dirty="0">
                <a:solidFill>
                  <a:srgbClr val="FF0000"/>
                </a:solidFill>
              </a:rPr>
              <a:t>双氢青蒿素有哪些优势？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30025" y="1734556"/>
            <a:ext cx="732808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9pPr>
          </a:lstStyle>
          <a:p>
            <a:pPr indent="539750" algn="just" eaLnBrk="1" hangingPunct="1">
              <a:lnSpc>
                <a:spcPct val="150000"/>
              </a:lnSpc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双氢青蒿素比青蒿素的效果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大大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提高。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 双氢青蒿素治疗的病人，复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发率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很低。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 在分子中引入羟基，也给发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展新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的青蒿素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衍生   物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创造了更多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的机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 可尝试用青蒿素和双氢青蒿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素治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疗其他疾病。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88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146959" y="927802"/>
            <a:ext cx="2097519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C:\DOCUME~1\jx9048\LOCALS~1\Temp\企业微信截图_1575879905924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90" y="1571336"/>
            <a:ext cx="8162488" cy="317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88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146959" y="927802"/>
            <a:ext cx="2097519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主题归纳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1168" y="1860649"/>
            <a:ext cx="94954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本文通过对青蒿素的发现、临床实验和实际应用的叙写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现了屠呦呦及其团队勇于探索、坚持目标、不畏艰难的科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研精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神，同时也反映了传统中医精华在现代技术条件下，必将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得到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有效利用，造福全人类。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5781"/>
            <a:ext cx="2353140" cy="781233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271852" y="924778"/>
            <a:ext cx="1722638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en-US" altLang="zh-CN" sz="24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6728" y="2206632"/>
            <a:ext cx="912106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 algn="just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对工作的热情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5945" algn="just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第一部分中，作者写到毕业、工作、脱产学习，“对中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从好奇转化为热衷”。从此，在青蒿素研究的每一个阶段，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都踏踏实实，以严谨认真的态度默默做着烦琐的工作，甚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至亲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身做志愿者，试验药物疗法。这种对工作的热情，对事业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的执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着，对科研的奉献，是科学创新的前提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012372" y="1527605"/>
            <a:ext cx="10138228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1.</a:t>
            </a:r>
            <a:r>
              <a:rPr lang="zh-CN" altLang="en-US" dirty="0"/>
              <a:t>本文体现了作者的哪些情感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6727" y="1317457"/>
            <a:ext cx="8634501" cy="3009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 algn="just">
              <a:lnSpc>
                <a:spcPts val="33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对战胜困难取得成就的豪情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5945" algn="just">
              <a:lnSpc>
                <a:spcPts val="33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工作经历了种种困难：太多的中草药需要挑选，青蒿提取的实验结果难以重复，青蒿素的提取方法难以解决，青蒿素药物的效果不尽如人意，青蒿素的普及和传播困难重重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都不曾使作者沮丧和退却，反映了她战胜困难的勇气和自信。正因为经历了这么多的困难，作者才充满了成功的自豪之情，不管是文章开头写童年时没想到有一天会被人称颂，还是文末写到的梦想，都是这种自豪之情的直接体现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4517" y="1624290"/>
            <a:ext cx="8162488" cy="3350382"/>
          </a:xfrm>
        </p:spPr>
        <p:txBody>
          <a:bodyPr/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对团队的感激之情。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文章写青蒿素的科研工作时，时时处处不忘提到团队的作用，受命伊始有团队，临床试验有团队，普及传播有团队，研制衍生物有团队。不仅不忘自己领导的团队，第三部分中，还写了“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523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项目”的大团队，文章还多处提及高校院所的作用。这体现了实事求是的精神、心底无私的胸怀，表达了作者对伙伴的感激之情。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70739" y="1943875"/>
            <a:ext cx="8258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用小标题领起各部分内容，简明概括。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除第一部分外，本文用五个小标题，提纲挈领，概括了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青蒿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素从发现到制成药物经过的不同阶段，介绍了中医药学对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作出的贡献。读者借助小标题就能对各部分内容、对全文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一目了然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86027" y="1041585"/>
            <a:ext cx="10138228" cy="4996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539750"/>
            <a:r>
              <a:rPr lang="en-US" altLang="zh-CN" sz="2000" dirty="0" smtClean="0"/>
              <a:t>2.</a:t>
            </a:r>
            <a:r>
              <a:rPr lang="zh-CN" altLang="en-US" sz="2000" dirty="0"/>
              <a:t>本文在结构上有什么特点？试简要分析。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6982" y="961559"/>
            <a:ext cx="8339356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采用了“总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总”、由一般到特殊、由个别到一般等顺序行文，过渡自然，条理清晰。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总写发现、提取青蒿素的经过，第三、四、五部分具体写研究工作的过程，第六部分总括中医药学的贡献，结构严谨。先写青蒿素的研究普及，再写对双氢青蒿素的认识以及它们的联合应用，这是一个由一般到特殊的过程，符合对事物的认知规律。前五部分写青蒿素的贡献，最后一部分写中医药学的贡献，这是由个别到一般的过程，顺理成章，升华了文章内容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4850" y="1659285"/>
            <a:ext cx="875704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写疟疾肆虐的国际背景，写国家规划的国内背景，把个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人的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事业、追求和家国情怀连接在一起。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文章第二部分，写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年代的国际抗疟现实，写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政府的“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523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项目”。在这样的背景下，作者临危受命，领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导抗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疟药研究工作，充分体现了作者的使命感和爱国情怀。再如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，第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四部分写到，当作者及其团队研究的成果得以公布和普及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，被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授予“国家发明奖”时，字里行间，流露出对国家、集体的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感恩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和感激。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97346" y="875230"/>
            <a:ext cx="10138228" cy="4996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dirty="0" smtClean="0">
                <a:solidFill>
                  <a:srgbClr val="FF0000"/>
                </a:solidFill>
              </a:rPr>
              <a:t>3.</a:t>
            </a:r>
            <a:r>
              <a:rPr lang="zh-CN" altLang="en-US" sz="2000" dirty="0">
                <a:solidFill>
                  <a:srgbClr val="FF0000"/>
                </a:solidFill>
              </a:rPr>
              <a:t>本文写科研的同时，不忘提及科研环境，这样</a:t>
            </a:r>
            <a:r>
              <a:rPr lang="zh-CN" altLang="en-US" sz="2000" dirty="0" smtClean="0">
                <a:solidFill>
                  <a:srgbClr val="FF0000"/>
                </a:solidFill>
              </a:rPr>
              <a:t>写有</a:t>
            </a:r>
            <a:r>
              <a:rPr lang="zh-CN" altLang="en-US" sz="2000" dirty="0">
                <a:solidFill>
                  <a:srgbClr val="FF0000"/>
                </a:solidFill>
              </a:rPr>
              <a:t>什么好处？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7635" y="1506259"/>
            <a:ext cx="7876988" cy="469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>
              <a:lnSpc>
                <a:spcPts val="33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屠呦呦，女，药学家，中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国中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医科学院终身研究员兼首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席研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究员，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国家最高科学技术奖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者，诺贝尔生理学或医学奖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。其名字取自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中的诗句：“呦呦鹿鸣，食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苹。”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>
              <a:lnSpc>
                <a:spcPts val="33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1930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年生于浙江宁波。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1951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年考入北京大学医学院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药学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1955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年毕业后一直在中国中医研究院（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2005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年更名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为中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国中医科学院）工作。屠呦呦多年从事中药和中西药结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合研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究，突出贡献是开创性地从中草药中分离出青蒿素应用于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疟疾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呦呦获得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2011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年拉斯克临床医学研究奖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年诺贝尔生理学或医学奖。她是首个获得诺贝尔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科学奖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项的中国科学家，这也是中国医学界迄今为止获得的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最高奖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年，屠呦呦获得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年度国家最高科学技术奖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年和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年先后荣获改革开放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周年“改革先锋”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称号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和“共和国勋章”。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5" y="832602"/>
            <a:ext cx="2542447" cy="781233"/>
          </a:xfrm>
          <a:prstGeom prst="rect">
            <a:avLst/>
          </a:prstGeom>
        </p:spPr>
      </p:pic>
      <p:sp>
        <p:nvSpPr>
          <p:cNvPr id="7" name="内容占位符 2"/>
          <p:cNvSpPr>
            <a:spLocks noGrp="1"/>
          </p:cNvSpPr>
          <p:nvPr>
            <p:ph idx="1"/>
          </p:nvPr>
        </p:nvSpPr>
        <p:spPr bwMode="auto">
          <a:xfrm>
            <a:off x="1113575" y="967869"/>
            <a:ext cx="1834025" cy="5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999" y="1779894"/>
            <a:ext cx="2669319" cy="295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73423" y="2025368"/>
            <a:ext cx="8399083" cy="2875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>
              <a:lnSpc>
                <a:spcPts val="31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观点一：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同意。较之科研过程的枯燥，具体的描写可以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使文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章内容更丰富，更生动感人。比如，可以选取青蒿素在中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在非洲的两幅治疗画面，描写疟疾肆虐的场景、病人的痛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苦和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企盼、服用青蒿素后的变化等，突出细节刻画。也可以用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的手法，同时描写其他药物和青蒿素的治疗效果以及病人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为此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付出的医疗成本。这样写，把实用文本的严谨和文学作品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的感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性相结合，可以更好地突出“发现之美”，更好地突出青蒿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制者的治病救人的情怀，更好地体现青蒿素的研制对医学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79808" y="896300"/>
            <a:ext cx="9061814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dirty="0" smtClean="0">
                <a:solidFill>
                  <a:srgbClr val="FF0000"/>
                </a:solidFill>
              </a:rPr>
              <a:t>4.</a:t>
            </a:r>
            <a:r>
              <a:rPr lang="zh-CN" altLang="en-US" sz="2000" dirty="0">
                <a:solidFill>
                  <a:srgbClr val="FF0000"/>
                </a:solidFill>
              </a:rPr>
              <a:t>有人说，本文对青蒿素治病救人的具体描写太少，影响</a:t>
            </a:r>
            <a:r>
              <a:rPr lang="zh-CN" altLang="en-US" sz="2000" dirty="0" smtClean="0">
                <a:solidFill>
                  <a:srgbClr val="FF0000"/>
                </a:solidFill>
              </a:rPr>
              <a:t>了文</a:t>
            </a:r>
            <a:r>
              <a:rPr lang="zh-CN" altLang="en-US" sz="2000" dirty="0">
                <a:solidFill>
                  <a:srgbClr val="FF0000"/>
                </a:solidFill>
              </a:rPr>
              <a:t>章的生动性和吸引力，你是否同意这种观点？请说明理由。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7347" y="1589141"/>
            <a:ext cx="8539994" cy="2875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>
              <a:lnSpc>
                <a:spcPts val="31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不同意。首先，本文是一篇获奖感言，对举世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瞩目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的奖项，人们更关注获奖者的研究过程，作者更应该去表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谨的科学精神。从接受研究任务，到发现、提取青蒿素，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再到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普及和超越，这是一个严谨的科研过程，表述要严谨简洁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，让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读者（听众）清楚地了解研制的艰辛和意义。其次，文章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已有对科研背景的叙写，后面也专门用一部分内容写中医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药学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的贡献，没有必要再通过具体的画面表现研究的意义，反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像本文“这里所举中医药对人类健康的贡献，不过沧海一粟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”这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种谦虚更感人。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76722" y="1932449"/>
            <a:ext cx="9786673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“青蒿素：人类征服疾病的一小步”，以两个并列的名词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标题，将青蒿素的发现置于人类征服疾病的宏大背景中，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扼要地阐明了发现青蒿素的重大意义。“一小步”突出了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其对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人类作出的巨大贡献，满含民族自豪感。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07" y="778812"/>
            <a:ext cx="2542447" cy="781233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941447" y="924837"/>
            <a:ext cx="1834025" cy="5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3452" y="1880944"/>
            <a:ext cx="967722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 algn="just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年度拉斯克奖颁奖典礼上，拉斯克基金会将拉斯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克临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床医学研究奖授予屠呦呦，以表彰其在治疗疟疾的青蒿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究中的贡献。这是拉斯克奖设立以来首次颁予中国科学家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。评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审委员会认为，屠呦呦领导的团队将古老的中医疗法转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化为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最强有力的抗疟疾药，使现代技术与传统中医师们留下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的遗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产相结合，将其中最宝贵的内容带入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世纪，在全球特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别是发展中国家挽救了数百万人的生命。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5945" algn="just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文根据屠呦呦在接受拉斯克奖时的演讲及同年发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自然医学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杂志的论文编写而成。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7127" y="2740905"/>
            <a:ext cx="862388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>
              <a:lnSpc>
                <a:spcPts val="33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青蒿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一握，水二升，浸渍了千多年，直到你出现。为了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使命，执着于千百次实验，萃取出古老文化的精华，深深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植入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当代世界，帮人类渡过一劫。呦呦鹿鸣，食野之蒿。今有嘉宾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，德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音孔昭。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052" y="1416656"/>
            <a:ext cx="402431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32" y="2056419"/>
            <a:ext cx="877887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26" y="788805"/>
            <a:ext cx="2353140" cy="781233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 bwMode="auto">
          <a:xfrm>
            <a:off x="1239228" y="802051"/>
            <a:ext cx="224275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课文探究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3167" y="1734104"/>
            <a:ext cx="8369018" cy="1053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从第三段看，哪些因素促成屠呦呦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并提取出青蒿素？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239228" y="2535123"/>
            <a:ext cx="95132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9pPr>
          </a:lstStyle>
          <a:p>
            <a:pPr indent="575945" algn="just" eaLnBrk="1" hangingPunct="1">
              <a:lnSpc>
                <a:spcPct val="150000"/>
              </a:lnSpc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自己热衷于中草药研究。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5945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 领悟了有关人体和宇宙的中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国传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统哲学思想。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5945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 运用现代科学和技术，继承和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发扬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中国传统医药学的精髓。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0070" y="973539"/>
            <a:ext cx="1074849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什么先写研究工作的背景而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不直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接写研究工作的过程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65912" y="1735772"/>
            <a:ext cx="831364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① 写疟疾重新肆虐，突出研究工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作的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使命感。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② 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写“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523 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项目”和中医研究院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的任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命，突出了国家规划和院所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领导的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③ 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强调团队的作用，不独自贪功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，客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观公正。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12372" y="882142"/>
            <a:ext cx="9144000" cy="11350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3.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　把引用的内</a:t>
            </a:r>
            <a:r>
              <a:rPr lang="zh-CN" altLang="en-US" dirty="0" smtClean="0">
                <a:solidFill>
                  <a:srgbClr val="FF0000"/>
                </a:solidFill>
              </a:rPr>
              <a:t>容“</a:t>
            </a:r>
            <a:r>
              <a:rPr lang="zh-CN" altLang="en-US" dirty="0">
                <a:solidFill>
                  <a:srgbClr val="FF0000"/>
                </a:solidFill>
              </a:rPr>
              <a:t>又方，青蒿一握，以水二升渍，绞取汁，尽服之。</a:t>
            </a:r>
            <a:r>
              <a:rPr lang="zh-CN" altLang="en-US" dirty="0" smtClean="0">
                <a:solidFill>
                  <a:srgbClr val="FF0000"/>
                </a:solidFill>
              </a:rPr>
              <a:t>”删</a:t>
            </a:r>
            <a:r>
              <a:rPr lang="zh-CN" altLang="en-US" dirty="0">
                <a:solidFill>
                  <a:srgbClr val="FF0000"/>
                </a:solidFill>
              </a:rPr>
              <a:t>掉好不好</a:t>
            </a:r>
            <a:r>
              <a:rPr lang="zh-CN" altLang="en-US" dirty="0" smtClean="0">
                <a:solidFill>
                  <a:srgbClr val="FF0000"/>
                </a:solidFill>
              </a:rPr>
              <a:t>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78356" y="2243073"/>
            <a:ext cx="91440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9pPr>
          </a:lstStyle>
          <a:p>
            <a:pPr indent="539750" algn="just" eaLnBrk="1" hangingPunct="1">
              <a:lnSpc>
                <a:spcPct val="150000"/>
              </a:lnSpc>
            </a:pPr>
            <a:r>
              <a:rPr lang="zh-CN" altLang="en-US" sz="24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不好</a:t>
            </a:r>
            <a:r>
              <a:rPr lang="zh-CN" altLang="en-US" sz="24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 eaLnBrk="1" hangingPunct="1">
              <a:lnSpc>
                <a:spcPct val="150000"/>
              </a:lnSpc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通过引文，读者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更直观地领悟“渍”“绞”等古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方要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领对研究工作带来的启发，更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地反映传统医书的价值。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 省去引文，表面上看似简洁，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实则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使语言干瘪不生动，损减了文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章的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说服力。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582823" y="1167796"/>
            <a:ext cx="771217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4.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　发现青蒿素的初期经历了怎样</a:t>
            </a:r>
            <a:r>
              <a:rPr lang="zh-CN" altLang="en-US" dirty="0" smtClean="0">
                <a:solidFill>
                  <a:srgbClr val="FF0000"/>
                </a:solidFill>
              </a:rPr>
              <a:t>的过</a:t>
            </a:r>
            <a:r>
              <a:rPr lang="zh-CN" altLang="en-US" dirty="0">
                <a:solidFill>
                  <a:srgbClr val="FF0000"/>
                </a:solidFill>
              </a:rPr>
              <a:t>程</a:t>
            </a:r>
            <a:r>
              <a:rPr lang="zh-CN" altLang="en-US" dirty="0" smtClean="0">
                <a:solidFill>
                  <a:srgbClr val="FF0000"/>
                </a:solidFill>
              </a:rPr>
              <a:t>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56528" y="1893947"/>
            <a:ext cx="670729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9pPr>
          </a:lstStyle>
          <a:p>
            <a:pPr indent="53975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 研究者做志愿者，尝试提取物。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 在海南对病人进行临床治疗。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 分离提纯抗疟的有效成分。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3205</Words>
  <Application>WPS 演示</Application>
  <PresentationFormat>自定义</PresentationFormat>
  <Paragraphs>108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Times New Roman</vt:lpstr>
      <vt:lpstr>华文仿宋</vt:lpstr>
      <vt:lpstr>仿宋</vt:lpstr>
      <vt:lpstr>Arial Unicode MS</vt:lpstr>
      <vt:lpstr>等线 Light</vt:lpstr>
      <vt:lpstr>等线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山东金星书业文化发展有限公司</dc:creator>
  <cp:lastModifiedBy>DELL</cp:lastModifiedBy>
  <cp:revision>225</cp:revision>
  <dcterms:created xsi:type="dcterms:W3CDTF">2018-05-18T09:56:00Z</dcterms:created>
  <dcterms:modified xsi:type="dcterms:W3CDTF">2021-01-24T13:27:14Z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