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268" r:id="rId8"/>
    <p:sldId id="445" r:id="rId9"/>
    <p:sldId id="270" r:id="rId10"/>
    <p:sldId id="420" r:id="rId11"/>
    <p:sldId id="275" r:id="rId12"/>
    <p:sldId id="276" r:id="rId13"/>
    <p:sldId id="437" r:id="rId14"/>
    <p:sldId id="454" r:id="rId15"/>
    <p:sldId id="432" r:id="rId16"/>
    <p:sldId id="431" r:id="rId17"/>
    <p:sldId id="433" r:id="rId18"/>
    <p:sldId id="438" r:id="rId19"/>
    <p:sldId id="463" r:id="rId20"/>
    <p:sldId id="464" r:id="rId21"/>
    <p:sldId id="455" r:id="rId22"/>
    <p:sldId id="262" r:id="rId23"/>
    <p:sldId id="411" r:id="rId24"/>
    <p:sldId id="399" r:id="rId25"/>
    <p:sldId id="466" r:id="rId26"/>
    <p:sldId id="290" r:id="rId27"/>
    <p:sldId id="470" r:id="rId28"/>
    <p:sldId id="471" r:id="rId29"/>
    <p:sldId id="472" r:id="rId30"/>
    <p:sldId id="473" r:id="rId31"/>
    <p:sldId id="474" r:id="rId32"/>
    <p:sldId id="467" r:id="rId33"/>
    <p:sldId id="292" r:id="rId34"/>
    <p:sldId id="468" r:id="rId35"/>
    <p:sldId id="469" r:id="rId36"/>
    <p:sldId id="300" r:id="rId37"/>
  </p:sldIdLst>
  <p:sldSz cx="12190095" cy="6858000"/>
  <p:notesSz cx="6858000" cy="9144000"/>
  <p:embeddedFontLst>
    <p:embeddedFont>
      <p:font typeface="华文细黑" panose="02010600040101010101" pitchFamily="2" charset="-122"/>
      <p:regular r:id="rId41"/>
    </p:embeddedFont>
    <p:embeddedFont>
      <p:font typeface="微软雅黑" panose="020B0503020204020204" pitchFamily="34" charset="-122"/>
      <p:regular r:id="rId42"/>
    </p:embeddedFont>
    <p:embeddedFont>
      <p:font typeface="华文细黑" panose="02010600040101010101"/>
      <p:regular r:id="rId43"/>
    </p:embeddedFont>
    <p:embeddedFont>
      <p:font typeface="华文新魏" panose="02010800040101010101" pitchFamily="2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Broadway" panose="04040905080B02020502" pitchFamily="82" charset="0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0" Type="http://schemas.openxmlformats.org/officeDocument/2006/relationships/font" Target="fonts/font10.fntdata"/><Relationship Id="rId5" Type="http://schemas.openxmlformats.org/officeDocument/2006/relationships/slide" Target="slides/slide3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20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12105" y="241937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散而不乱     气脉中贯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105" y="2757926"/>
            <a:ext cx="11135829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22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祭十二郎文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Administrator\Desktop\创新图片\7ee3b7788098b3dd17240d2360ce61a8_85b1OOOPICbb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3" b="35294"/>
          <a:stretch>
            <a:fillRect/>
          </a:stretch>
        </p:blipFill>
        <p:spPr bwMode="auto">
          <a:xfrm flipH="1">
            <a:off x="7967414" y="4688"/>
            <a:ext cx="4227486" cy="263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44624"/>
            <a:ext cx="11068815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成家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而致汝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吾与汝俱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少年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志气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日益微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3703" y="14127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安家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3703" y="20608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结婚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3703" y="3322444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古代指青年男子，与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老年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相对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3703" y="393305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人十岁左右到十五六岁的阶段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13703" y="52292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精神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703" y="5858108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求上进的决心和勇气；要求做成某件事的气概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2" grpId="0"/>
      <p:bldP spid="12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621" y="394786"/>
            <a:ext cx="112182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死而有知，其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几何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又可冀其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4087" y="1105580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多少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日子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4087" y="17728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几何学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8807" y="29827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成长立业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1513" y="3645024"/>
            <a:ext cx="5811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组织、机构等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筹备成功，开始存在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70277"/>
            <a:ext cx="1140990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使建中远具时羞之奠：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零丁孤苦，未尝一日相离也：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吾上有三兄，皆不幸早世：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终葬汝于先人之兆：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敛不凭其棺，窆不临其穴：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彼苍者天，曷其有极：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自今已往，吾其无意于人世矣：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2998" y="119790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羞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，美味食物　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4970" y="1835820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零丁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伶仃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，孤独的样子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1070" y="247168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，死　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80127" y="3099440"/>
            <a:ext cx="5051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垗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zhào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，墓地　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7054" y="375882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，给死人穿衣入棺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06974" y="439558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何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，什么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19142" y="502333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，表示时间的界限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6839"/>
            <a:ext cx="1152400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既无伯叔，终鲜兄弟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无以终余年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如不能守以终丧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言有穷而情不可终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终葬汝于先人之兆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终当久与相处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0990" y="23488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5017" y="29969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结束、度完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23089" y="36450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终了、完毕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8942" y="42930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终了、完结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1751" y="4941168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最后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一定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7494" y="55892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终于、终归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260648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乃能衔哀致诚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诚知其如此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所谓天者诚难测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不省所怙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汝来省吾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70870" y="10527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诚意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8822" y="16816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果真，如果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894" y="22768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确实，实在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2075" y="35730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12075" y="42210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探望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10" grpId="0"/>
      <p:bldP spid="10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90" y="124298"/>
            <a:ext cx="1129693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吾少孤，及长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孰谓少者殁而长者存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长吾女与汝女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而寿者不可知矣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死而有知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盖东野之使者不知问家人以月日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6894" y="90872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长大，动词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1819" y="14847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年长，形容词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1081" y="21857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养育，动词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4926" y="34290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预知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6814" y="41299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8499" y="47059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(6)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其信然邪？其梦邪？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愿陛下亲之信之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此四君者，皆明智而忠信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低眉信手续续弹，说尽心中无限事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烟涛微茫信难求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43169" y="10527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真实，确实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0910" y="17008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2355" y="2389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信用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3089" y="29969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随意，随便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3706" y="36258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实在，的确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未始以为忧也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其竟以此而殒其生乎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东野云，汝殁以六月二日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使者妄称以应之耳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1187" y="17536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0990" y="23793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1931" y="29885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18942" y="36450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使建中远具时羞之奠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亦未知其言之悲也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佯狂不知所之者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为之，则难者亦易矣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告汝十二郎之灵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8982" y="105273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助词，连接定语和中心语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6934" y="17008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主谓之间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1227" y="23488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2998" y="29827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代词，事情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5243" y="36450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832" y="476672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图久远者，莫如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西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吾兄之盛德而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夭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其嗣乎：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汝之纯明宜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其家者：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将成家而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致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汝：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强者夭而病者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全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其竟以此而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殒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其生乎：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998" y="117758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名词用作状语，向西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3038" y="1713593"/>
            <a:ext cx="377539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动词使动，使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夭折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7207" y="247373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名词用作动词，继承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的事业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886" y="306896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动词使动，使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来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03989" y="376755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形容词用作动词，保全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07207" y="436510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使动，使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丧亡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9" grpId="0"/>
      <p:bldP spid="9" grpId="1"/>
      <p:bldP spid="16" grpId="0"/>
      <p:bldP spid="16" grpId="1"/>
      <p:bldP spid="17" grpId="0"/>
      <p:bldP spid="17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7790" y="610810"/>
            <a:ext cx="10636914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《祭十二郎文》将诚挚的抒情与日常琐事的叙述紧密融合在一起，深切地表达出对亡故亲人的悼念和对人生浮沉离合的无限感叹。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026" name="Picture 2" descr="\\贾文\贾文\傆文件\2016源文件\创新设计  语文 人教选修（中国古代诗歌散文欣赏）\Y24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044" y="1742559"/>
            <a:ext cx="7485914" cy="437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30243" y="457828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0551" y="-75585"/>
            <a:ext cx="2173444" cy="1200329"/>
            <a:chOff x="8595977" y="5144707"/>
            <a:chExt cx="2692271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595977" y="5144707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286117" y="1098160"/>
            <a:ext cx="1140421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一、写十二郎之死为什么还要回叙自己头一年给十二郎的信，以及自己身体衰病、子孙辈幼小等事？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585" y="2483018"/>
            <a:ext cx="11518253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这些事都与文章主旨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吊十二郎之死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密切相关，穿插其中，形成行文的曲折。第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段写自己未老先衰之象，意在为下文蓄势，也就是用自己之将死而竟不死，反衬出十二郎之不应死而竟死的尤其可哀。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少者殁而长者存，强者夭而病者全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，这不合情理，故更让人难以接受。第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7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段又言己之衰、子孙之弱，不仅写出十二郎辞世后家境的凄凉，也更突显了作者因十二郎之死而生的极度悲伤之情。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0308" y="455468"/>
            <a:ext cx="11518253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二、十二郎已死，为什么作者还要反反复复地推究死因、推测死期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第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8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9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？反复诵读，体会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邪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矣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等虚词在传情达意中的作用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推究死因、推测死期、疑死讯非真而梦，均反映出作者对十二郎忆念之深。第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段中，写自己惊闻噩耗后由信而疑，又由疑返信的恍惚心态，突出了侄儿之死在作者心中引起的五雷轰顶般的剧烈震荡，以及确信死讯后五内俱焚般的巨大悲恸。这一段中，先连用三个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字，紧接着是三个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字，四个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字和五个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矣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字，这样连接不断地使用语气词，恰如古人所评，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句句用助辞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反复出没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如怒涛惊湍，变化不测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。既增强了节奏感，也使表达的感情更加强烈，更能打动人心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3643" y="381159"/>
            <a:ext cx="11404211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三、这篇祭文是怎样把叙事和抒情完美地结合在一起的？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总的来说，这篇祭文抒发生离死别之情，深沉真挚，悲哀凄楚，婉转曲折。这得力于作者将叙事、抒情有机地结合在一起：以事显情，融情于事，叙述平常琐事毫不觉得平淡单调，只觉一片哀情出自肺腑，读来催人泪下，这是间接抒情；作者感情不断积蓄，到高潮时，则直接抒情，感情的潮水喷涌而出，令人感动，如课文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5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199662" y="6669360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503" y="672376"/>
            <a:ext cx="11688154" cy="61041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43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43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祭十二郎文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有感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43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读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出师表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让我感的是谋事在人、成事在天的无奈，实为诸葛亮为君尽忠的无奈誓言。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陈情表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中的李密进退两难、狼狈不堪之境，实让人同情。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陈情表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实为为亲尽孝的真实谎言。这两篇文章没有给我太多感动，也许有人会说“你是不忠不孝”，不过还好，韩愈的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祭十二郎文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让我成了一个“友”人。这篇文章没有前两篇文章里或告诫、命令，或乞求、小心伺候的语气，而是神情恍惚、语无伦次、自言自语的絮叨，没有那么多对仗、排比、夸张、比喻等修辞，没有华丽的铺陈、曼妙的转身、巧妙的点睛、有力的收束，只有朴素的语言，用它讲述老百姓的故事，老百姓的悲戚忧惧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428604"/>
            <a:ext cx="11501519" cy="5929354"/>
          </a:xfrm>
        </p:spPr>
        <p:txBody>
          <a:bodyPr/>
          <a:lstStyle/>
          <a:p>
            <a:r>
              <a:rPr lang="zh-CN" altLang="en-US" dirty="0" smtClean="0"/>
              <a:t>        韩愈写此文的目的不在于称颂死者，而在于倾诉自己的痛悼之情，寄托自己的哀思。读完此文，我有许多感触。首先，叔侄间的骨肉亲情让我感动。作者很小就失去了父亲，依靠哥哥嫂嫂抚养长大，幼小的韩愈与老成在孤苦伶仃中相依为命、情同手足，“未尝一日相离也”，彼此成了对方生命中最重要的一部分。顺风顺水中的亲情固然让人艳羡，但大风大浪中的相依更让我们动容。在注重门庭家道的古代，作为“两世一身，形单影只”的他们，更明白双方对于彼此的意义所在。正因为如此，才有了后文“诚知其如此，虽万乘之公相，吾不以一日辍汝而就也”的悔恨，这种血浓于水的骨肉亲情怎能不令人动容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其次，听闻侄子突然病死的噩耗后，作者那种神情恍惚之态着实让我心痛。韩愈本以为他和侄子都还年轻，指望着将来生活稳定后，再接他来同住，多么美好的心愿。但世事无常，没想到韩老成会突然病死。闻此噩耗，作者压根不相信这一消息的真实性。因为不可能长者、衰者存全而少者、强者夭殁？那种意外、震惊之情不言而喻。作者连用三个“乎”字，让我们强烈地感受到了这种质疑的语气。由于惊疑、悲痛而神志恍惚，他感觉像是做梦一般，待稍稍冷静一些后，仍然觉得老成之死的消息是误传，“非其真耶”。这种感情其实我们都能理解，至亲至爱的人毫无征兆地离去了，这是谁都无法接受的。然而，作者最不愿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看到的结果却得到了现实最无情的印证。天意难料，理不可推，韩愈这种强烈的不愿意相信、不能相信又不得不相信的情感表露无遗，此种恍惚之态让人心痛不已。</a:t>
            </a:r>
            <a:endParaRPr lang="zh-CN" altLang="en-US" dirty="0" smtClean="0"/>
          </a:p>
          <a:p>
            <a:r>
              <a:rPr lang="zh-CN" altLang="en-US" dirty="0" smtClean="0"/>
              <a:t>        再者，文中宦海人生的感慨也让人嘘唏。韩愈十九岁来到京城谋生，二十五岁后在朝廷和地方任职，本想在汴州辅佐董丞相后，可以和侄子一家人团聚了。可是，第二年董丞相死了，他只能离开汴州。贞元十五年</a:t>
            </a:r>
            <a:r>
              <a:rPr lang="en-US" dirty="0" smtClean="0"/>
              <a:t>(799)</a:t>
            </a:r>
            <a:r>
              <a:rPr lang="zh-CN" altLang="en-US" dirty="0" smtClean="0"/>
              <a:t>秋，韩愈</a:t>
            </a:r>
            <a:r>
              <a:rPr lang="en-US" dirty="0" smtClean="0"/>
              <a:t>“</a:t>
            </a:r>
            <a:r>
              <a:rPr lang="zh-CN" altLang="en-US" dirty="0" smtClean="0"/>
              <a:t>佐戎徐州</a:t>
            </a:r>
            <a:r>
              <a:rPr lang="en-US" dirty="0" smtClean="0"/>
              <a:t>”</a:t>
            </a:r>
            <a:r>
              <a:rPr lang="zh-CN" altLang="en-US" dirty="0" smtClean="0"/>
              <a:t>，可是贞元十六年五月，他又被迫离开徐州，四处飘荡</a:t>
            </a:r>
            <a:r>
              <a:rPr lang="en-US" dirty="0" smtClean="0"/>
              <a:t>“</a:t>
            </a:r>
            <a:r>
              <a:rPr lang="zh-CN" altLang="en-US" dirty="0" smtClean="0"/>
              <a:t>以求斗斛之禄</a:t>
            </a:r>
            <a:r>
              <a:rPr lang="en-US" dirty="0" smtClean="0"/>
              <a:t>”</a:t>
            </a:r>
            <a:r>
              <a:rPr lang="zh-CN" altLang="en-US" dirty="0" smtClean="0"/>
              <a:t>。政治上的起起落落、仕途上的坎坎坷坷，使他身心俱疲，这种宦海人生的深沉感慨让人嘘唏不已。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928670"/>
            <a:ext cx="11501519" cy="5429288"/>
          </a:xfrm>
        </p:spPr>
        <p:txBody>
          <a:bodyPr/>
          <a:lstStyle/>
          <a:p>
            <a:r>
              <a:rPr lang="zh-CN" altLang="en-US" dirty="0" smtClean="0"/>
              <a:t>        “言有穷而情不可终”，文章结束了，但作者彻骨钻心的悲痛却永无尽期，留给我的触动绵绵延续。我相信四处漂泊的韩愈时刻都在心底向侄子许下“团圆”的宏愿，相信来日方长，相信水到渠成，相信自己必有事业稳定、不再漂泊的那一天，可以尽享天伦之乐。但“天者诚难测”、“寿者不可知”，大家都忘了时间的残酷，忘了人生的短暂，忘了世上有永远无法预料的“风云”，忘了生命本身有不堪一击的脆弱。老成走了，带着团聚的梦走了，留给韩愈的是永无偿还的心情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285860"/>
            <a:ext cx="11501519" cy="5072098"/>
          </a:xfrm>
        </p:spPr>
        <p:txBody>
          <a:bodyPr/>
          <a:lstStyle/>
          <a:p>
            <a:r>
              <a:rPr lang="zh-CN" altLang="en-US" dirty="0" smtClean="0"/>
              <a:t>        有一些人，有一些事，当他在我们身边的时候，我们无法体会他们的重要性。当我们能体会的时候，他们可能已经走远。世上有些东西可以弥补，有些东西永远无法弥补。所以，让我们珍惜身边的人、身边的事。“满目山河空念远，落花风雨更伤春。不如怜取眼前人。”不求尽如人意，但求无悔于心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692" y="116632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710" y="873269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084" y="1485485"/>
            <a:ext cx="11749770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认真阅读《祭十二郎文》，体会其中真挚的情感，写一篇读后感。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185614"/>
            <a:ext cx="11457851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感情真挚，催人泪下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读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完这篇祭文，我们最突出的一个感觉，就是全篇自始至终，贯注着一个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言有穷而情不可终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，作者在此文结尾的这句话，表明它是因情而写，所写皆情，整篇祭文都是作者用感情所写成的。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《古文观止》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的编选者说道：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情之至者，自然流为至文。读此等文，须想其一面哭，一面写，字字是血，字字是泪。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这话是很有见地的。确实，读这篇祭文，我们不但可以看到作者眼泪纵横的模样，还可听到作者痛哭的声音。正因为如此，千百年来，不知有多少读者被它所打动。宋代大作家苏轼曾说，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读韩退之《祭十二郎文》而不堕泪者，其人必不友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，可见它感人之深。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11360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0092" y="260648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092" y="909421"/>
            <a:ext cx="11749770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文贵有情，缺乏感情的文章就会像一杯白开水，没味道；文贵情真，表达真情实感才是好文章。《祭十二郎文》就是表达真情的范文。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请选择一个抒情对象，表达你的真情实感。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652135"/>
            <a:ext cx="11457851" cy="6017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父亲，我听见，我听见你在念叨着，感受到你在矛盾着：像送走俩儿子那样送走女儿呢，还是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也太犹豫，我爱这里，我感恩门里的一切。这里有我明月下嬉戏的童年，有夏夜中奶奶讲故事的甜美回忆；我也爱村庄的风俗，爱在那七夕的夜晚躲在葡萄架下期待牛郎织女的相会，爱在正月里穿着红棉袄跟着唱戏的跑东家串西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哥哥，我那门外的哥哥，这些，你们那有吗？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父亲，我真的想留下，因为那儿是我的村庄，那儿有你等女儿回家的身影。可是我又不敢，因为门里显得冷落和凄清，少有门外的繁华和精彩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父亲啊，你把满腹的心事挂在枝头，烟袋的浓味飘满回家的路。你那如稻草人般痴心的等待，如向日葵般高昂的头颅，恪守着最初的诺言。而我，门里、门外，如何选择？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88640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Administrator\Desktop\创新图片\7ee3b7788098b3dd17240d2360ce61a8_85b1OOOPICbb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3" b="35294"/>
          <a:stretch>
            <a:fillRect/>
          </a:stretch>
        </p:blipFill>
        <p:spPr bwMode="auto">
          <a:xfrm flipH="1">
            <a:off x="7967414" y="4688"/>
            <a:ext cx="4227486" cy="263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764704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057" y="724143"/>
            <a:ext cx="11768797" cy="601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读韩愈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37210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当我手抚韩祠石栏，远眺滚滚韩江时，我就想，宪宗佞佛，满朝文武，就是韩愈敢出来说话，如果有人在韩愈之前上书直谏呢？如果在韩愈被贬时又有人出来为之抗争呢？历史会怎样改写？还有在韩愈到来之前潮州买卖人口、教育荒废等四个问题早已存在，地方官吏走马灯似的换了一任又一任，其任职超过八个月的也大有人在，为什么没有谁去解决呢？如果有人在韩愈之前解决了这些问题，历史又将怎样写？但是没有，什么都没有。长安大殿上的雕梁玉砌在如钩晓月下静静地等待，秦岭驿道上的风雪，南海丛林中的雾瘴悄悄地徘徊。历史终于等来了一个衰朽的书生，他长须弓背双手托着一封奏折，一步一颤地走上大殿，然后又单人瘦马，形影相吊地走向海角天涯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836712"/>
            <a:ext cx="1163018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　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乐行而伦清，耳目聪明，血气和平，移风易俗，天下皆宁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《礼记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乐记》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音乐推行以后，人间的伦理便清楚了。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人们听到肃穆、高雅的音乐后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耳聪目明，心情和平，便可以达到移风易俗，天下太平的目的。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莫道桑榆晚，为霞尚满天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刘禹锡《酬乐天咏老见示》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桑榆：日落时，其余光留于桑榆之上，故桑榆指晚暮，也借指人的晚年。本句以绚丽的晚霞为喻，用劝勉的口吻，表现出老当益壮、力求进取的精神。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06680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8582" y="741974"/>
            <a:ext cx="11065725" cy="2110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为者常成，行者常至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《晏子春秋》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努力去做的人就可以成功，努力前行的人就可以达到目的地，也就是说事在人为。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542" y="1319564"/>
            <a:ext cx="1188980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韩愈</a:t>
            </a:r>
            <a:r>
              <a:rPr lang="en-US" altLang="zh-CN" sz="26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(768—824)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，字退之，邓州南阳</a:t>
            </a:r>
            <a:r>
              <a:rPr lang="en-US" altLang="zh-CN" sz="26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今河南南阳</a:t>
            </a:r>
            <a:r>
              <a:rPr lang="en-US" altLang="zh-CN" sz="26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人，祖籍河北昌黎，世称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韩昌黎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。曾任监察御史、刑部侍郎、潮州刺史、国子监博士、兵部侍郎、吏部侍郎等职，因而又称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韩吏部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。他是唐代古文运动的倡导者，死后谥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，故又称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韩文公</a:t>
            </a:r>
            <a:r>
              <a:rPr lang="en-US" altLang="zh-CN" sz="26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6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他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的《师说》《进学解》《祭十二郎文》等优秀散文丰富了他的文学理论。他的诗歌雄健、壮丽，摆脱了大历以后平庸的诗风，然而有些诗作险怪、生僻和晦涩，且不够流畅。宋代苏轼称他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文起八代之衰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，明人茅坤的《唐宋八大家文钞》将其列为唐宋八大家之首。著有《昌黎先生集》。他的散文气势奔放，雄健浑厚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332656"/>
            <a:ext cx="115401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韩愈三岁时就死了父亲，而后由兄嫂抚养长大。长兄韩会无子，次兄韩介有子韩老成，在族中同辈排行十二，故称十二郎。按封建社会的规矩，十二郎过继给韩会为子，因此韩愈与十二郎自幼相守，历经患难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零丁孤苦，未尝一日相离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感情深厚，虽为叔侄，却情同手足。成年后，韩愈仕途不顺，二十五岁方登进士第，后做官又触犯权贵，触怒唐宪宗，多次遭贬，因四处漂泊很少与十二郎见面。后唐穆宗继位，韩愈官运好转，叔侄二人能够相聚之时，突然传来十二郎病亡的噩耗，使韩愈悲痛欲绝，也勾起他辛酸的回忆，于是写下这篇祭文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3518" y="1484784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3918" y="2131115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殒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窆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41117" y="227687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mò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4530" y="28632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nú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4530" y="35059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21826" y="42019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hōnɡ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29871" y="2206020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xiǎnɡ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75126" y="285409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yǔn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7771" y="35640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03118" y="4150236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biǎn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6180</Words>
  <Application>WPS 演示</Application>
  <PresentationFormat>自定义</PresentationFormat>
  <Paragraphs>373</Paragraphs>
  <Slides>34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401</cp:revision>
  <dcterms:created xsi:type="dcterms:W3CDTF">2016-03-28T08:27:00Z</dcterms:created>
  <dcterms:modified xsi:type="dcterms:W3CDTF">2018-02-14T01:52:33Z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