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notesMasterIdLst>
    <p:notesMasterId r:id="rId14"/>
  </p:notesMasterIdLst>
  <p:handoutMasterIdLst>
    <p:handoutMasterId r:id="rId15"/>
  </p:handoutMasterIdLst>
  <p:sldIdLst>
    <p:sldId id="362" r:id="rId2"/>
    <p:sldId id="363" r:id="rId3"/>
    <p:sldId id="369" r:id="rId4"/>
    <p:sldId id="364" r:id="rId5"/>
    <p:sldId id="372" r:id="rId6"/>
    <p:sldId id="373" r:id="rId7"/>
    <p:sldId id="365" r:id="rId8"/>
    <p:sldId id="366" r:id="rId9"/>
    <p:sldId id="370" r:id="rId10"/>
    <p:sldId id="371" r:id="rId11"/>
    <p:sldId id="375" r:id="rId12"/>
    <p:sldId id="374" r:id="rId13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EB"/>
    <a:srgbClr val="FF00FF"/>
    <a:srgbClr val="FF0066"/>
    <a:srgbClr val="0000FF"/>
    <a:srgbClr val="FFCCFF"/>
    <a:srgbClr val="CCFFCC"/>
    <a:srgbClr val="FFFF99"/>
    <a:srgbClr val="FFFF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75" autoAdjust="0"/>
    <p:restoredTop sz="94660" autoAdjust="0"/>
  </p:normalViewPr>
  <p:slideViewPr>
    <p:cSldViewPr>
      <p:cViewPr>
        <p:scale>
          <a:sx n="100" d="100"/>
          <a:sy n="100" d="100"/>
        </p:scale>
        <p:origin x="-714" y="-124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fld id="{D6A33F80-3FEC-41E7-99E0-CCDBDA18E0C4}" type="datetimeFigureOut">
              <a:rPr lang="zh-CN" altLang="en-US"/>
              <a:pPr>
                <a:defRPr/>
              </a:pPr>
              <a:t>2020/8/24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227EAA35-A0BA-4FAB-8C3D-216B33C8F8A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27303413"/>
      </p:ext>
    </p:extLst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fld id="{933C95C2-E962-47A3-A025-01BB543A2268}" type="datetimeFigureOut">
              <a:rPr lang="zh-CN" altLang="en-US"/>
              <a:pPr>
                <a:defRPr/>
              </a:pPr>
              <a:t>2020/8/24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CBA7B5D-1866-4963-A2AA-B42553D2D07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271763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om/jianli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8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excel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word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5123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 typeface="Arial" pitchFamily="34" charset="0"/>
              <a:buNone/>
            </a:pPr>
            <a:endParaRPr lang="zh-CN" altLang="en-US" smtClean="0"/>
          </a:p>
        </p:txBody>
      </p:sp>
      <p:sp>
        <p:nvSpPr>
          <p:cNvPr id="5124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buFont typeface="Arial" pitchFamily="34" charset="0"/>
              <a:buNone/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A7B5D-1866-4963-A2AA-B42553D2D079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261355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pPr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255F6-07AD-4E46-8540-CB415DD365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51553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pPr/>
              <a:t>2020/8/24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9C1ED6-E679-424D-B8B7-7AA9877FEF9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97230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pPr/>
              <a:t>2020/8/24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8EC8B5-3C39-41BF-8EE7-1EE40BCA052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81631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pPr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A69F52-6C60-4A02-B770-F88FAE490F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91379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pPr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B0E24-505F-4628-B1F2-2F70A40C2C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59432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pPr/>
              <a:t>2020/8/24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98EA5E-F48E-4772-903C-666FD4BEC23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50623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pPr/>
              <a:t>2020/8/24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52FBF2-0C72-4B1D-9CA8-3F4F8E09244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48623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pPr/>
              <a:t>2020/8/24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705255-BDFE-4E21-A0BF-63179C5E8AF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6157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pPr/>
              <a:t>2020/8/24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9E0283-231B-4201-8593-88BE59E2B1D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42081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pPr/>
              <a:t>2020/8/24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0283D-E3C9-4877-AC67-6FEEAECD6E0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46793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pPr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B7224A-8499-4952-9D65-AEDF82AFFF2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69733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noProof="1" smtClean="0">
                <a:solidFill>
                  <a:schemeClr val="tx1">
                    <a:tint val="75000"/>
                  </a:schemeClr>
                </a:solidFill>
                <a:cs typeface="+mn-ea"/>
              </a:defRPr>
            </a:lvl1pPr>
          </a:lstStyle>
          <a:p>
            <a:fld id="{82F288E0-7875-42C4-84C8-98DBBD3BF4D2}" type="datetimeFigureOut">
              <a:rPr lang="zh-CN" altLang="en-US"/>
              <a:pPr/>
              <a:t>2020/8/24</a:t>
            </a:fld>
            <a:endParaRPr lang="zh-CN" altLang="en-US"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fld id="{31038E78-5836-4937-9B54-3529DD20E33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7" r:id="rId2"/>
    <p:sldLayoutId id="2147483666" r:id="rId3"/>
    <p:sldLayoutId id="2147483665" r:id="rId4"/>
    <p:sldLayoutId id="2147483664" r:id="rId5"/>
    <p:sldLayoutId id="2147483663" r:id="rId6"/>
    <p:sldLayoutId id="2147483662" r:id="rId7"/>
    <p:sldLayoutId id="2147483661" r:id="rId8"/>
    <p:sldLayoutId id="2147483660" r:id="rId9"/>
    <p:sldLayoutId id="2147483659" r:id="rId10"/>
    <p:sldLayoutId id="2147483658" r:id="rId11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 txBox="1">
            <a:spLocks noChangeArrowheads="1"/>
          </p:cNvSpPr>
          <p:nvPr/>
        </p:nvSpPr>
        <p:spPr bwMode="auto">
          <a:xfrm>
            <a:off x="3954732" y="1900630"/>
            <a:ext cx="4591050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4400" b="1" dirty="0">
                <a:latin typeface="楷体" pitchFamily="49" charset="-122"/>
                <a:ea typeface="楷体" pitchFamily="49" charset="-122"/>
              </a:rPr>
              <a:t>习作 国宝大熊猫</a:t>
            </a:r>
          </a:p>
        </p:txBody>
      </p:sp>
      <p:pic>
        <p:nvPicPr>
          <p:cNvPr id="4099" name="Picture 2" descr="C:\Users\Administrator\Desktop\图片1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766413" y="2961033"/>
            <a:ext cx="3767138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669925" y="1563688"/>
            <a:ext cx="8207375" cy="265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    它们休息的时候，喜欢靠在粗壮的树干上，或躺在茂密的草丛中睡觉。</a:t>
            </a:r>
            <a:r>
              <a:rPr lang="zh-CN" altLang="en-US" sz="3200" b="1" baseline="3000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②</a:t>
            </a:r>
            <a:endParaRPr lang="en-US" altLang="zh-CN" sz="3200" b="1" baseline="3000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    大熊猫不仅是我国的国宝，还是和平使者，快乐明星哦！</a:t>
            </a:r>
            <a:r>
              <a:rPr lang="zh-CN" altLang="en-US" sz="3200" b="1" baseline="3000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③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我国向世界各地赠送了</a:t>
            </a:r>
            <a:endParaRPr lang="en-US" altLang="zh-CN" sz="32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04913" y="455613"/>
            <a:ext cx="6913562" cy="1108075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10000"/>
              </a:lnSpc>
              <a:buFontTx/>
              <a:buNone/>
              <a:defRPr/>
            </a:pPr>
            <a:r>
              <a:rPr lang="zh-CN" altLang="en-US" sz="3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②介绍了大熊猫的居住地、所吃的食物、生活习性等信息，很详细。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09900" y="4222750"/>
            <a:ext cx="3527425" cy="600075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10000"/>
              </a:lnSpc>
              <a:buFontTx/>
              <a:buNone/>
              <a:defRPr/>
            </a:pPr>
            <a:r>
              <a:rPr lang="zh-CN" altLang="en-US" sz="3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③关联词用得恰当。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"/>
          <p:cNvSpPr txBox="1">
            <a:spLocks noChangeArrowheads="1"/>
          </p:cNvSpPr>
          <p:nvPr/>
        </p:nvSpPr>
        <p:spPr bwMode="auto">
          <a:xfrm>
            <a:off x="663575" y="1276350"/>
            <a:ext cx="8207375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许多只可爱的熊猫，为世界人民搭起了友谊的桥梁。它每到一处，就会给那里的小朋友带去无限的快乐。</a:t>
            </a:r>
            <a:r>
              <a:rPr lang="zh-CN" altLang="en-US" sz="3200" b="1" baseline="3000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63713" y="3513138"/>
            <a:ext cx="5832475" cy="601662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10000"/>
              </a:lnSpc>
              <a:buFontTx/>
              <a:buNone/>
              <a:defRPr/>
            </a:pPr>
            <a:r>
              <a:rPr lang="zh-CN" altLang="en-US" sz="3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④总结全文，点明大熊猫的价值。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"/>
          <p:cNvSpPr txBox="1">
            <a:spLocks noChangeArrowheads="1"/>
          </p:cNvSpPr>
          <p:nvPr/>
        </p:nvSpPr>
        <p:spPr bwMode="auto">
          <a:xfrm>
            <a:off x="663575" y="1276350"/>
            <a:ext cx="8207375" cy="265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宋体" pitchFamily="2" charset="-122"/>
              </a:rPr>
              <a:t>    </a:t>
            </a:r>
            <a:r>
              <a:rPr lang="zh-CN" altLang="en-US" sz="3200" b="1" dirty="0">
                <a:solidFill>
                  <a:srgbClr val="FF00FF"/>
                </a:solidFill>
                <a:latin typeface="宋体" pitchFamily="2" charset="-122"/>
              </a:rPr>
              <a:t>点评：</a:t>
            </a:r>
            <a:r>
              <a:rPr lang="zh-CN" altLang="en-US" sz="3200" b="1" dirty="0">
                <a:latin typeface="宋体" pitchFamily="2" charset="-122"/>
              </a:rPr>
              <a:t>小作者按顺序、有条理地记叙了大熊猫的外形、生活习性及价值，描写生动、具体。让人读了这篇作文，对大熊猫有了更清楚的认识，值得学习</a:t>
            </a:r>
            <a:r>
              <a:rPr lang="zh-CN" altLang="en-US" sz="3200" b="1" dirty="0" smtClean="0">
                <a:latin typeface="宋体" pitchFamily="2" charset="-122"/>
              </a:rPr>
              <a:t>。 </a:t>
            </a:r>
            <a:endParaRPr lang="en-US" altLang="zh-CN" sz="3200" b="1" dirty="0">
              <a:latin typeface="宋体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"/>
          <p:cNvSpPr txBox="1">
            <a:spLocks noChangeArrowheads="1"/>
          </p:cNvSpPr>
          <p:nvPr/>
        </p:nvSpPr>
        <p:spPr bwMode="auto">
          <a:xfrm>
            <a:off x="609600" y="485775"/>
            <a:ext cx="2951163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❃习作内容</a:t>
            </a:r>
          </a:p>
        </p:txBody>
      </p:sp>
      <p:sp>
        <p:nvSpPr>
          <p:cNvPr id="6147" name="TextBox 2"/>
          <p:cNvSpPr txBox="1">
            <a:spLocks noChangeArrowheads="1"/>
          </p:cNvSpPr>
          <p:nvPr/>
        </p:nvSpPr>
        <p:spPr bwMode="auto">
          <a:xfrm>
            <a:off x="611188" y="1328738"/>
            <a:ext cx="8207375" cy="2813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  本次习作内容是“国宝大熊猫”。我们可以围绕课本中所给的一些信息来介绍大熊猫，还可以通过查资料补充大熊猫的其他内容，突出大熊猫的特点。写作时注意知识介绍准确无误，语言通顺，内容完整，有条理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"/>
          <p:cNvSpPr txBox="1">
            <a:spLocks noChangeArrowheads="1"/>
          </p:cNvSpPr>
          <p:nvPr/>
        </p:nvSpPr>
        <p:spPr bwMode="auto">
          <a:xfrm>
            <a:off x="468313" y="415925"/>
            <a:ext cx="2951162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❃写法指导</a:t>
            </a:r>
          </a:p>
        </p:txBody>
      </p:sp>
      <p:sp>
        <p:nvSpPr>
          <p:cNvPr id="7171" name="TextBox 2"/>
          <p:cNvSpPr txBox="1">
            <a:spLocks noChangeArrowheads="1"/>
          </p:cNvSpPr>
          <p:nvPr/>
        </p:nvSpPr>
        <p:spPr bwMode="auto">
          <a:xfrm>
            <a:off x="539750" y="1563688"/>
            <a:ext cx="8207375" cy="2253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第一步：审题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本次写作是写国宝大熊猫，介绍大熊猫的外形及生活习性等。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第二步：立意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抓住大熊猫的特点进行描写，表达出对大熊猫的喜爱之情。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2"/>
          <p:cNvSpPr txBox="1">
            <a:spLocks noChangeArrowheads="1"/>
          </p:cNvSpPr>
          <p:nvPr/>
        </p:nvSpPr>
        <p:spPr bwMode="auto">
          <a:xfrm>
            <a:off x="539750" y="411163"/>
            <a:ext cx="8207375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第三步：思维导图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195" name="Picture 4" descr="C:\Users\Administrator\Desktop\图片2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779838" y="2066925"/>
            <a:ext cx="1533525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TextBox 1"/>
          <p:cNvSpPr txBox="1">
            <a:spLocks noChangeArrowheads="1"/>
          </p:cNvSpPr>
          <p:nvPr/>
        </p:nvSpPr>
        <p:spPr bwMode="auto">
          <a:xfrm>
            <a:off x="5219700" y="2544763"/>
            <a:ext cx="17287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FF0066"/>
                </a:solidFill>
                <a:latin typeface="宋体" pitchFamily="2" charset="-122"/>
              </a:rPr>
              <a:t>写什么？</a:t>
            </a:r>
          </a:p>
        </p:txBody>
      </p: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2051050" y="1870075"/>
            <a:ext cx="1225550" cy="792163"/>
            <a:chOff x="1691680" y="1563638"/>
            <a:chExt cx="1224136" cy="792088"/>
          </a:xfrm>
        </p:grpSpPr>
        <p:sp>
          <p:nvSpPr>
            <p:cNvPr id="4" name="椭圆 3"/>
            <p:cNvSpPr/>
            <p:nvPr/>
          </p:nvSpPr>
          <p:spPr>
            <a:xfrm>
              <a:off x="1691680" y="1563638"/>
              <a:ext cx="1224136" cy="792088"/>
            </a:xfrm>
            <a:prstGeom prst="ellipse">
              <a:avLst/>
            </a:prstGeom>
            <a:noFill/>
            <a:ln>
              <a:solidFill>
                <a:srgbClr val="00B0F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8199" name="TextBox 4"/>
            <p:cNvSpPr txBox="1">
              <a:spLocks noChangeArrowheads="1"/>
            </p:cNvSpPr>
            <p:nvPr/>
          </p:nvSpPr>
          <p:spPr bwMode="auto">
            <a:xfrm>
              <a:off x="1763688" y="1593428"/>
              <a:ext cx="1080120" cy="641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200" b="1">
                  <a:latin typeface="楷体" pitchFamily="49" charset="-122"/>
                  <a:ea typeface="楷体" pitchFamily="49" charset="-122"/>
                </a:rPr>
                <a:t>外形</a:t>
              </a: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3808413" y="1106488"/>
            <a:ext cx="1223962" cy="792162"/>
            <a:chOff x="1691680" y="1563638"/>
            <a:chExt cx="1224136" cy="792088"/>
          </a:xfrm>
        </p:grpSpPr>
        <p:sp>
          <p:nvSpPr>
            <p:cNvPr id="11" name="椭圆 10"/>
            <p:cNvSpPr/>
            <p:nvPr/>
          </p:nvSpPr>
          <p:spPr>
            <a:xfrm>
              <a:off x="1691680" y="1563638"/>
              <a:ext cx="1224136" cy="792088"/>
            </a:xfrm>
            <a:prstGeom prst="ellipse">
              <a:avLst/>
            </a:prstGeom>
            <a:noFill/>
            <a:ln>
              <a:solidFill>
                <a:srgbClr val="00B0F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8202" name="TextBox 11"/>
            <p:cNvSpPr txBox="1">
              <a:spLocks noChangeArrowheads="1"/>
            </p:cNvSpPr>
            <p:nvPr/>
          </p:nvSpPr>
          <p:spPr bwMode="auto">
            <a:xfrm>
              <a:off x="1763688" y="1593428"/>
              <a:ext cx="1080120" cy="641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200" b="1">
                  <a:latin typeface="楷体" pitchFamily="49" charset="-122"/>
                  <a:ea typeface="楷体" pitchFamily="49" charset="-122"/>
                </a:rPr>
                <a:t>食物</a:t>
              </a:r>
            </a:p>
          </p:txBody>
        </p: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2219325" y="3219450"/>
            <a:ext cx="1223963" cy="792163"/>
            <a:chOff x="1691680" y="1563638"/>
            <a:chExt cx="1224136" cy="792088"/>
          </a:xfrm>
        </p:grpSpPr>
        <p:sp>
          <p:nvSpPr>
            <p:cNvPr id="14" name="椭圆 13"/>
            <p:cNvSpPr/>
            <p:nvPr/>
          </p:nvSpPr>
          <p:spPr>
            <a:xfrm>
              <a:off x="1691680" y="1563638"/>
              <a:ext cx="1224136" cy="792088"/>
            </a:xfrm>
            <a:prstGeom prst="ellipse">
              <a:avLst/>
            </a:prstGeom>
            <a:noFill/>
            <a:ln>
              <a:solidFill>
                <a:srgbClr val="00B0F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8205" name="TextBox 14"/>
            <p:cNvSpPr txBox="1">
              <a:spLocks noChangeArrowheads="1"/>
            </p:cNvSpPr>
            <p:nvPr/>
          </p:nvSpPr>
          <p:spPr bwMode="auto">
            <a:xfrm>
              <a:off x="1763688" y="1593428"/>
              <a:ext cx="1080120" cy="73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200" b="1">
                  <a:latin typeface="楷体" pitchFamily="49" charset="-122"/>
                  <a:ea typeface="楷体" pitchFamily="49" charset="-122"/>
                </a:rPr>
                <a:t>名称</a:t>
              </a: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5651500" y="1714500"/>
            <a:ext cx="1223963" cy="792163"/>
            <a:chOff x="1691680" y="1563638"/>
            <a:chExt cx="1224136" cy="792088"/>
          </a:xfrm>
        </p:grpSpPr>
        <p:sp>
          <p:nvSpPr>
            <p:cNvPr id="17" name="椭圆 16"/>
            <p:cNvSpPr/>
            <p:nvPr/>
          </p:nvSpPr>
          <p:spPr>
            <a:xfrm>
              <a:off x="1691680" y="1563638"/>
              <a:ext cx="1224136" cy="792088"/>
            </a:xfrm>
            <a:prstGeom prst="ellipse">
              <a:avLst/>
            </a:prstGeom>
            <a:noFill/>
            <a:ln>
              <a:solidFill>
                <a:srgbClr val="00B0F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8208" name="TextBox 17"/>
            <p:cNvSpPr txBox="1">
              <a:spLocks noChangeArrowheads="1"/>
            </p:cNvSpPr>
            <p:nvPr/>
          </p:nvSpPr>
          <p:spPr bwMode="auto">
            <a:xfrm>
              <a:off x="1763688" y="1593428"/>
              <a:ext cx="1080120" cy="641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200" b="1">
                  <a:latin typeface="楷体" pitchFamily="49" charset="-122"/>
                  <a:ea typeface="楷体" pitchFamily="49" charset="-122"/>
                </a:rPr>
                <a:t>喜好</a:t>
              </a: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5418138" y="3363913"/>
            <a:ext cx="1223962" cy="792162"/>
            <a:chOff x="1691680" y="1563638"/>
            <a:chExt cx="1224136" cy="792088"/>
          </a:xfrm>
        </p:grpSpPr>
        <p:sp>
          <p:nvSpPr>
            <p:cNvPr id="20" name="椭圆 19"/>
            <p:cNvSpPr/>
            <p:nvPr/>
          </p:nvSpPr>
          <p:spPr>
            <a:xfrm>
              <a:off x="1691680" y="1563638"/>
              <a:ext cx="1224136" cy="792088"/>
            </a:xfrm>
            <a:prstGeom prst="ellipse">
              <a:avLst/>
            </a:prstGeom>
            <a:noFill/>
            <a:ln>
              <a:solidFill>
                <a:srgbClr val="00B0F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8211" name="TextBox 20"/>
            <p:cNvSpPr txBox="1">
              <a:spLocks noChangeArrowheads="1"/>
            </p:cNvSpPr>
            <p:nvPr/>
          </p:nvSpPr>
          <p:spPr bwMode="auto">
            <a:xfrm>
              <a:off x="1763688" y="1593428"/>
              <a:ext cx="1080120" cy="641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200" b="1">
                  <a:latin typeface="楷体" pitchFamily="49" charset="-122"/>
                  <a:ea typeface="楷体" pitchFamily="49" charset="-122"/>
                </a:rPr>
                <a:t>活动</a:t>
              </a:r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3808413" y="4011613"/>
            <a:ext cx="1223962" cy="792162"/>
            <a:chOff x="1691680" y="1563638"/>
            <a:chExt cx="1224136" cy="792088"/>
          </a:xfrm>
        </p:grpSpPr>
        <p:sp>
          <p:nvSpPr>
            <p:cNvPr id="23" name="椭圆 22"/>
            <p:cNvSpPr/>
            <p:nvPr/>
          </p:nvSpPr>
          <p:spPr>
            <a:xfrm>
              <a:off x="1691680" y="1563638"/>
              <a:ext cx="1224136" cy="792088"/>
            </a:xfrm>
            <a:prstGeom prst="ellipse">
              <a:avLst/>
            </a:prstGeom>
            <a:noFill/>
            <a:ln>
              <a:solidFill>
                <a:srgbClr val="00B0F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8214" name="TextBox 23"/>
            <p:cNvSpPr txBox="1">
              <a:spLocks noChangeArrowheads="1"/>
            </p:cNvSpPr>
            <p:nvPr/>
          </p:nvSpPr>
          <p:spPr bwMode="auto">
            <a:xfrm>
              <a:off x="1763688" y="1593428"/>
              <a:ext cx="1080120" cy="641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200" b="1">
                  <a:latin typeface="楷体" pitchFamily="49" charset="-122"/>
                  <a:ea typeface="楷体" pitchFamily="49" charset="-122"/>
                </a:rPr>
                <a:t>……</a:t>
              </a:r>
              <a:endParaRPr lang="zh-CN" altLang="en-US" sz="3200" b="1">
                <a:latin typeface="楷体" pitchFamily="49" charset="-122"/>
                <a:ea typeface="楷体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95288" y="1635125"/>
            <a:ext cx="2052637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Box 2"/>
          <p:cNvSpPr txBox="1">
            <a:spLocks noChangeArrowheads="1"/>
          </p:cNvSpPr>
          <p:nvPr/>
        </p:nvSpPr>
        <p:spPr bwMode="auto">
          <a:xfrm>
            <a:off x="538163" y="268288"/>
            <a:ext cx="1727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66"/>
                </a:solidFill>
                <a:latin typeface="宋体" pitchFamily="2" charset="-122"/>
              </a:rPr>
              <a:t>怎样写？</a:t>
            </a:r>
          </a:p>
        </p:txBody>
      </p:sp>
      <p:sp>
        <p:nvSpPr>
          <p:cNvPr id="2" name="左大括号 1"/>
          <p:cNvSpPr/>
          <p:nvPr/>
        </p:nvSpPr>
        <p:spPr>
          <a:xfrm>
            <a:off x="2535238" y="882650"/>
            <a:ext cx="217487" cy="3735388"/>
          </a:xfrm>
          <a:prstGeom prst="leftBrace">
            <a:avLst>
              <a:gd name="adj1" fmla="val 45140"/>
              <a:gd name="adj2" fmla="val 50000"/>
            </a:avLst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/>
          </a:p>
        </p:txBody>
      </p:sp>
      <p:sp>
        <p:nvSpPr>
          <p:cNvPr id="9221" name="TextBox 3"/>
          <p:cNvSpPr txBox="1">
            <a:spLocks noChangeArrowheads="1"/>
          </p:cNvSpPr>
          <p:nvPr/>
        </p:nvSpPr>
        <p:spPr bwMode="auto">
          <a:xfrm>
            <a:off x="2895600" y="731838"/>
            <a:ext cx="52578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开头：点明大熊猫是国宝</a:t>
            </a:r>
          </a:p>
        </p:txBody>
      </p:sp>
      <p:sp>
        <p:nvSpPr>
          <p:cNvPr id="9222" name="TextBox 5"/>
          <p:cNvSpPr txBox="1">
            <a:spLocks noChangeArrowheads="1"/>
          </p:cNvSpPr>
          <p:nvPr/>
        </p:nvSpPr>
        <p:spPr bwMode="auto">
          <a:xfrm>
            <a:off x="2895600" y="2281238"/>
            <a:ext cx="1008063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中间</a:t>
            </a:r>
          </a:p>
        </p:txBody>
      </p:sp>
      <p:sp>
        <p:nvSpPr>
          <p:cNvPr id="7" name="左大括号 6"/>
          <p:cNvSpPr/>
          <p:nvPr/>
        </p:nvSpPr>
        <p:spPr>
          <a:xfrm>
            <a:off x="3903663" y="1603375"/>
            <a:ext cx="215900" cy="2087563"/>
          </a:xfrm>
          <a:prstGeom prst="leftBrace">
            <a:avLst>
              <a:gd name="adj1" fmla="val 45140"/>
              <a:gd name="adj2" fmla="val 50000"/>
            </a:avLst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/>
          </a:p>
        </p:txBody>
      </p:sp>
      <p:sp>
        <p:nvSpPr>
          <p:cNvPr id="9224" name="TextBox 7"/>
          <p:cNvSpPr txBox="1">
            <a:spLocks noChangeArrowheads="1"/>
          </p:cNvSpPr>
          <p:nvPr/>
        </p:nvSpPr>
        <p:spPr bwMode="auto">
          <a:xfrm>
            <a:off x="4152900" y="1387475"/>
            <a:ext cx="4864100" cy="110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可爱的外形：身体胖嘟嘟、四肢、尾巴、毛色</a:t>
            </a:r>
          </a:p>
        </p:txBody>
      </p:sp>
      <p:sp>
        <p:nvSpPr>
          <p:cNvPr id="9225" name="TextBox 8"/>
          <p:cNvSpPr txBox="1">
            <a:spLocks noChangeArrowheads="1"/>
          </p:cNvSpPr>
          <p:nvPr/>
        </p:nvSpPr>
        <p:spPr bwMode="auto">
          <a:xfrm>
            <a:off x="4152900" y="2601913"/>
            <a:ext cx="4864100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贪吃的性格</a:t>
            </a:r>
          </a:p>
        </p:txBody>
      </p:sp>
      <p:sp>
        <p:nvSpPr>
          <p:cNvPr id="9226" name="TextBox 10"/>
          <p:cNvSpPr txBox="1">
            <a:spLocks noChangeArrowheads="1"/>
          </p:cNvSpPr>
          <p:nvPr/>
        </p:nvSpPr>
        <p:spPr bwMode="auto">
          <a:xfrm>
            <a:off x="4152900" y="3243263"/>
            <a:ext cx="48641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贪玩的本质</a:t>
            </a:r>
          </a:p>
        </p:txBody>
      </p:sp>
      <p:sp>
        <p:nvSpPr>
          <p:cNvPr id="9227" name="TextBox 12"/>
          <p:cNvSpPr txBox="1">
            <a:spLocks noChangeArrowheads="1"/>
          </p:cNvSpPr>
          <p:nvPr/>
        </p:nvSpPr>
        <p:spPr bwMode="auto">
          <a:xfrm>
            <a:off x="2895600" y="3976688"/>
            <a:ext cx="5257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结尾：大熊猫真是太可爱了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2"/>
          <p:cNvSpPr txBox="1">
            <a:spLocks noChangeArrowheads="1"/>
          </p:cNvSpPr>
          <p:nvPr/>
        </p:nvSpPr>
        <p:spPr bwMode="auto">
          <a:xfrm>
            <a:off x="468313" y="1635125"/>
            <a:ext cx="8064500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第四步：方法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可以采用“总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分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总”的结构，运用比喻修等辞手法进行描写。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"/>
          <p:cNvSpPr txBox="1">
            <a:spLocks noChangeArrowheads="1"/>
          </p:cNvSpPr>
          <p:nvPr/>
        </p:nvSpPr>
        <p:spPr bwMode="auto">
          <a:xfrm>
            <a:off x="466725" y="339725"/>
            <a:ext cx="2951163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❃佳作引路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38175" y="1131888"/>
            <a:ext cx="8281988" cy="312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可爱的大熊猫</a:t>
            </a:r>
            <a:endParaRPr lang="en-US" altLang="zh-CN" sz="3600" b="1" dirty="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    大熊猫是一种活泼可爱的珍稀动物。</a:t>
            </a:r>
            <a:r>
              <a:rPr lang="zh-CN" altLang="en-US" sz="3200" b="1" baseline="30000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①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它有黑白相间的皮毛，圆圆的脸上嵌着一对大大的黑色眼圈和闪闪发光的小眼睛。头顶上有着两只黑茸茸的耳朵，四肢黑乎乎的。它</a:t>
            </a:r>
            <a:endParaRPr lang="zh-CN" altLang="en-US" sz="3200" b="1" baseline="30000" dirty="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633413" y="1000125"/>
            <a:ext cx="8207375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的尾巴短小，身体圆圆的、胖乎乎的，真是憨态可掬。</a:t>
            </a:r>
            <a:r>
              <a:rPr lang="zh-CN" altLang="en-US" sz="3200" b="1" baseline="30000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①</a:t>
            </a:r>
            <a:endParaRPr lang="en-US" altLang="zh-CN" sz="3200" b="1" baseline="30000" dirty="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    大熊猫生活在竹林茂盛的高山峡谷之中。它天生是个近视眼，靠灵敏的听觉和嗅觉来寻找食物。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58888" y="411163"/>
            <a:ext cx="6553200" cy="600075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10000"/>
              </a:lnSpc>
              <a:buFontTx/>
              <a:buNone/>
              <a:defRPr/>
            </a:pPr>
            <a:r>
              <a:rPr lang="zh-CN" altLang="en-US" sz="3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①描写生动，写出了熊猫的外形特点。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684213" y="1058863"/>
            <a:ext cx="8108950" cy="256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    在竹林里，它们会挑选最鲜嫩的竹子，坐在地上大口大口地吃。它们还会用锋利宽厚的爪子刨竹笋吃呢。当然，除了竹子以外，大熊猫有时也会吃些其他的植物。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620</Words>
  <Characters>0</Characters>
  <Application>Microsoft Office PowerPoint</Application>
  <DocSecurity>0</DocSecurity>
  <PresentationFormat>全屏显示(16:9)</PresentationFormat>
  <Lines>0</Lines>
  <Paragraphs>48</Paragraphs>
  <Slides>12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第一PPT模板网-WWW.1PPT.COM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老百晓在线</cp:lastModifiedBy>
  <cp:revision>1</cp:revision>
  <dcterms:created xsi:type="dcterms:W3CDTF">2019-02-15T03:14:50Z</dcterms:created>
  <dcterms:modified xsi:type="dcterms:W3CDTF">2020-08-23T21:09:32Z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KSOProductBuildVer">
    <vt:lpwstr>2052-10.8.0.5648</vt:lpwstr>
  </property>
</Properties>
</file>