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A0751-AA11-4BEB-A3DF-89CC59EA9B46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2498D-8F48-4076-AB7F-26C3B125E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93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187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5171" name="文本占位符 118786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生物王国里生活着许多的小精灵。看看它们平时在家里的生活照，这里有没有你熟悉的朋友呢？你对你的朋友了解吗？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从你们高高举起的小手，我知道大家认识好多好多的小精灵，先把手放一下，好吗？本来今天有一位小动物要和小朋友见面的，可是他临时有事不能来了，但他带来了照片和录音，那么，请他来介绍一下自己吧！（出示熊猫图片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幻灯片图像占位符 12083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7219" name="文本占位符 12083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听了这位小精灵的介绍，你觉得这是一只怎样的熊猫？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训练说话：一只（      ）的熊猫　　　　　生：漂亮、可爱、活泼、淘气</a:t>
            </a:r>
            <a:r>
              <a:rPr lang="en-US" altLang="zh-CN" smtClean="0">
                <a:latin typeface="Calibri" pitchFamily="34" charset="0"/>
              </a:rPr>
              <a:t>……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大熊猫是那几个方面介绍自己的呢？请大家再仔细地读读，他先介绍了什么，再介绍什么？最后介绍的是什么？指名回答。　　　　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教师随机（板书：自我介绍   名字  样子  本领）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无论是哪一个小精灵，介绍时一定要将这三方面讲清楚，这样介绍完整的才是一个出色的“介绍员”。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幻灯片图像占位符 14131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7699" name="文本占位符 14131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en-US" altLang="zh-CN" smtClean="0">
                <a:latin typeface="Calibri" pitchFamily="34" charset="0"/>
              </a:rPr>
              <a:t>,</a:t>
            </a:r>
            <a:r>
              <a:rPr lang="zh-CN" altLang="en-US" smtClean="0">
                <a:latin typeface="Calibri" pitchFamily="34" charset="0"/>
              </a:rPr>
              <a:t>你看</a:t>
            </a:r>
            <a:r>
              <a:rPr lang="en-US" altLang="zh-CN" smtClean="0">
                <a:latin typeface="Calibri" pitchFamily="34" charset="0"/>
              </a:rPr>
              <a:t>——</a:t>
            </a:r>
            <a:r>
              <a:rPr lang="zh-CN" altLang="en-US" smtClean="0">
                <a:latin typeface="Calibri" pitchFamily="34" charset="0"/>
              </a:rPr>
              <a:t>（欣赏稀有生物的图片：银杏  熊猫  中华鲟）阅读课外资料。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幻灯片图像占位符 1433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9747" name="文本占位符 14336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en-US" altLang="zh-CN" smtClean="0">
                <a:latin typeface="Calibri" pitchFamily="34" charset="0"/>
              </a:rPr>
              <a:t>,</a:t>
            </a:r>
            <a:r>
              <a:rPr lang="zh-CN" altLang="en-US" smtClean="0">
                <a:latin typeface="Calibri" pitchFamily="34" charset="0"/>
              </a:rPr>
              <a:t>你看</a:t>
            </a:r>
            <a:r>
              <a:rPr lang="en-US" altLang="zh-CN" smtClean="0">
                <a:latin typeface="Calibri" pitchFamily="34" charset="0"/>
              </a:rPr>
              <a:t>——</a:t>
            </a:r>
            <a:r>
              <a:rPr lang="zh-CN" altLang="en-US" smtClean="0">
                <a:latin typeface="Calibri" pitchFamily="34" charset="0"/>
              </a:rPr>
              <a:t>（欣赏稀有生物的图片：银杏  熊猫  中华鲟）阅读课外资料。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幻灯片图像占位符 14540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61795" name="文本占位符 145410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en-US" altLang="zh-CN" smtClean="0">
                <a:latin typeface="Calibri" pitchFamily="34" charset="0"/>
              </a:rPr>
              <a:t>,</a:t>
            </a:r>
            <a:r>
              <a:rPr lang="zh-CN" altLang="en-US" smtClean="0">
                <a:latin typeface="Calibri" pitchFamily="34" charset="0"/>
              </a:rPr>
              <a:t>你看</a:t>
            </a:r>
            <a:r>
              <a:rPr lang="en-US" altLang="zh-CN" smtClean="0">
                <a:latin typeface="Calibri" pitchFamily="34" charset="0"/>
              </a:rPr>
              <a:t>——</a:t>
            </a:r>
            <a:r>
              <a:rPr lang="zh-CN" altLang="en-US" smtClean="0">
                <a:latin typeface="Calibri" pitchFamily="34" charset="0"/>
              </a:rPr>
              <a:t>（欣赏稀有生物的图片：银杏  熊猫  中华鲟）阅读课外资料。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幻灯片图像占位符 1474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63843" name="文本占位符 147458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en-US" altLang="zh-CN" smtClean="0">
                <a:latin typeface="Calibri" pitchFamily="34" charset="0"/>
              </a:rPr>
              <a:t>,</a:t>
            </a:r>
            <a:r>
              <a:rPr lang="zh-CN" altLang="en-US" smtClean="0">
                <a:latin typeface="Calibri" pitchFamily="34" charset="0"/>
              </a:rPr>
              <a:t>你看</a:t>
            </a:r>
            <a:r>
              <a:rPr lang="en-US" altLang="zh-CN" smtClean="0">
                <a:latin typeface="Calibri" pitchFamily="34" charset="0"/>
              </a:rPr>
              <a:t>——</a:t>
            </a:r>
            <a:r>
              <a:rPr lang="zh-CN" altLang="en-US" smtClean="0">
                <a:latin typeface="Calibri" pitchFamily="34" charset="0"/>
              </a:rPr>
              <a:t>（欣赏稀有生物的图片：银杏  熊猫  中华鲟）阅读课外资料。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幻灯片图像占位符 1495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65891" name="文本占位符 149506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今天我们认识了那么多有趣的动物和植物，它们是我们人类的朋友，它们与我们共同生活在同一片蓝天下。大家知道吗有一些动物和植物，由于我们以前没有保护好它们，它们的数量已经极少甚至濒临灭绝</a:t>
            </a:r>
            <a:r>
              <a:rPr lang="en-US" altLang="zh-CN" smtClean="0">
                <a:latin typeface="Calibri" pitchFamily="34" charset="0"/>
              </a:rPr>
              <a:t>,</a:t>
            </a:r>
            <a:r>
              <a:rPr lang="zh-CN" altLang="en-US" smtClean="0">
                <a:latin typeface="Calibri" pitchFamily="34" charset="0"/>
              </a:rPr>
              <a:t>你看</a:t>
            </a:r>
            <a:r>
              <a:rPr lang="en-US" altLang="zh-CN" smtClean="0">
                <a:latin typeface="Calibri" pitchFamily="34" charset="0"/>
              </a:rPr>
              <a:t>——</a:t>
            </a:r>
            <a:r>
              <a:rPr lang="zh-CN" altLang="en-US" smtClean="0">
                <a:latin typeface="Calibri" pitchFamily="34" charset="0"/>
              </a:rPr>
              <a:t>（欣赏稀有生物的图片：银杏  熊猫  中华鲟）阅读课外资料。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让我们一起保护环境，保护我们身边的动植物吧！！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幻灯片图像占位符 12288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9267" name="文本占位符 12288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生物王国里生活着许多的小精灵。看看它们平时在家里的生活照，这里有没有你熟悉的朋友呢？你对你的朋友了解吗？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从你们高高举起的小手，我知道大家认识好多好多的小精灵，先把手放一下，好吗？本来今天有一位小动物要和小朋友见面的，可是他临时有事不能来了，但他带来了照片和录音，那么，请他来介绍一下自己吧！（出示熊猫图片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2492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41413" y="684213"/>
            <a:ext cx="4572000" cy="34290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1315" name="文本占位符 124930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  <a:ln/>
          <a:extLs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</a:rPr>
              <a:t>大家介绍得真认真，认识了这么多的动物朋友，别忘了可爱的植物朋友啊。</a:t>
            </a:r>
          </a:p>
          <a:p>
            <a:pPr eaLnBrk="1" hangingPunct="1"/>
            <a:r>
              <a:rPr lang="zh-CN" altLang="en-US" smtClean="0">
                <a:latin typeface="Calibri" pitchFamily="34" charset="0"/>
              </a:rPr>
              <a:t>看我这里，我们的植物小精灵了，互相认识一下。我先来介绍：我的名字叫紫葡萄，大家看，我有碧绿的叶子，我有甜甜的果实，如果哪个小朋友口渴了，我就把我最甜美的果实送给你，你们愿意和我交朋友吗？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CBB16-7A60-4259-9F01-7336B050F385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796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1D24B-E181-40CE-AF81-762DEA7F89D5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452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DBD79-1F29-4B19-9585-77B8BD951767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54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564E97-5B8A-4F7D-860C-076EBCC398B3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58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96271-B41A-41C0-B058-BE6781B5F100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33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C7184-9BB8-4768-94F6-C264C2E774C2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357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94803-930B-43D6-9822-C3D0EE3531CD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2879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9DC5F-9FBC-4EDF-8F90-A93A85F408ED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2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AE6FF-556E-4079-B033-26D762234BDC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1148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59B57-7475-4BB4-BB6A-B456C52E1515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45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77245-37B3-4628-9C4F-FBADA826D185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215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5E5E7-399D-4C24-939D-B8D1C7C3BD62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29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65D6B-273A-4C90-99CE-B0091AD9D512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8517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9A90-AB89-4A33-BDA3-A1437966214A}" type="slidenum">
              <a:rPr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cs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>
                <a:solidFill>
                  <a:srgbClr val="000000"/>
                </a:solidFill>
              </a:rPr>
              <a:t>小学名校资料号，读书学习考试下资料的好地方</a:t>
            </a: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8762B2-5C74-49D1-949B-80575546A66C}" type="slidenum">
              <a:rPr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31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J:\&#21452;&#26519;&#19978;&#35838;\Tears.wma" TargetMode="Externa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.blog.sina.com.cn/showpic.html#blogid=5b25c2800100ggqk&amp;url=http://s4.sinaimg.cn/orignal/5b25c280g7bc701a7ccc3&amp;690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20.jpeg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文本占位符 11264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29027" name="图片 112642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7"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标题 11264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448800" cy="7239000"/>
          </a:xfrm>
        </p:spPr>
        <p:txBody>
          <a:bodyPr/>
          <a:lstStyle/>
          <a:p>
            <a:r>
              <a:rPr lang="zh-CN" altLang="en-US" sz="2800" b="1" smtClean="0"/>
              <a:t>二年级口语交际</a:t>
            </a:r>
            <a:br>
              <a:rPr lang="zh-CN" altLang="en-US" sz="2800" b="1" smtClean="0"/>
            </a:br>
            <a:r>
              <a:rPr lang="zh-CN" altLang="en-US" sz="2800" b="1" smtClean="0"/>
              <a:t/>
            </a:r>
            <a:br>
              <a:rPr lang="zh-CN" altLang="en-US" sz="2800" b="1" smtClean="0"/>
            </a:br>
            <a:r>
              <a:rPr lang="zh-CN" altLang="en-US" b="1" smtClean="0"/>
              <a:t> </a:t>
            </a:r>
            <a:r>
              <a:rPr lang="en-US" altLang="zh-CN" sz="7200" b="1" smtClean="0">
                <a:solidFill>
                  <a:srgbClr val="3333CC"/>
                </a:solidFill>
              </a:rPr>
              <a:t>《</a:t>
            </a:r>
            <a:r>
              <a:rPr lang="zh-CN" altLang="en-US" sz="7200" b="1" smtClean="0">
                <a:solidFill>
                  <a:srgbClr val="3333CC"/>
                </a:solidFill>
              </a:rPr>
              <a:t>有趣的动物</a:t>
            </a:r>
            <a:r>
              <a:rPr lang="en-US" altLang="zh-CN" sz="7200" b="1" smtClean="0">
                <a:solidFill>
                  <a:srgbClr val="3333CC"/>
                </a:solidFill>
              </a:rPr>
              <a:t>》</a:t>
            </a:r>
            <a:r>
              <a:rPr lang="en-US" altLang="zh-CN" b="1" smtClean="0"/>
              <a:t> </a:t>
            </a:r>
            <a:br>
              <a:rPr lang="en-US" altLang="zh-CN" b="1" smtClean="0"/>
            </a:br>
            <a:r>
              <a:rPr lang="en-US" altLang="zh-CN" b="1" smtClean="0"/>
              <a:t/>
            </a:r>
            <a:br>
              <a:rPr lang="en-US" altLang="zh-CN" b="1" smtClean="0"/>
            </a:br>
            <a:r>
              <a:rPr lang="en-US" altLang="zh-CN" b="1" smtClean="0"/>
              <a:t>   </a:t>
            </a:r>
            <a:endParaRPr lang="en-US" altLang="zh-CN" sz="2800" b="1" smtClean="0"/>
          </a:p>
        </p:txBody>
      </p:sp>
    </p:spTree>
    <p:extLst>
      <p:ext uri="{BB962C8B-B14F-4D97-AF65-F5344CB8AC3E}">
        <p14:creationId xmlns:p14="http://schemas.microsoft.com/office/powerpoint/2010/main" val="501561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文本占位符 12902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5411" name="图片 129026" descr="f99f4906d635189f7a8947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2" name="标题 129027"/>
          <p:cNvSpPr>
            <a:spLocks noGrp="1" noChangeArrowheads="1"/>
          </p:cNvSpPr>
          <p:nvPr>
            <p:ph type="title"/>
          </p:nvPr>
        </p:nvSpPr>
        <p:spPr>
          <a:xfrm>
            <a:off x="-304800" y="685800"/>
            <a:ext cx="3962400" cy="1143000"/>
          </a:xfrm>
        </p:spPr>
        <p:txBody>
          <a:bodyPr/>
          <a:lstStyle/>
          <a:p>
            <a:r>
              <a:rPr lang="zh-CN" altLang="en-US" sz="8000" b="1" smtClean="0">
                <a:solidFill>
                  <a:schemeClr val="bg1"/>
                </a:solidFill>
              </a:rPr>
              <a:t>猫头鹰</a:t>
            </a:r>
          </a:p>
        </p:txBody>
      </p:sp>
      <p:sp>
        <p:nvSpPr>
          <p:cNvPr id="145413" name="矩形 129028"/>
          <p:cNvSpPr>
            <a:spLocks noChangeArrowheads="1"/>
          </p:cNvSpPr>
          <p:nvPr/>
        </p:nvSpPr>
        <p:spPr bwMode="auto">
          <a:xfrm>
            <a:off x="3276600" y="5715000"/>
            <a:ext cx="6324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FFFFFF"/>
                </a:solidFill>
              </a:rPr>
              <a:t>猫头鹰是捕鼠能手</a:t>
            </a:r>
          </a:p>
        </p:txBody>
      </p:sp>
    </p:spTree>
    <p:extLst>
      <p:ext uri="{BB962C8B-B14F-4D97-AF65-F5344CB8AC3E}">
        <p14:creationId xmlns:p14="http://schemas.microsoft.com/office/powerpoint/2010/main" val="3664265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图片 130049" descr="2008512112221784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5" name="标题 130050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2590800" cy="1470025"/>
          </a:xfrm>
        </p:spPr>
        <p:txBody>
          <a:bodyPr anchor="ctr"/>
          <a:lstStyle/>
          <a:p>
            <a:r>
              <a:rPr lang="zh-CN" altLang="en-US" sz="6000" b="1" smtClean="0">
                <a:ea typeface="楷体_GB2312" pitchFamily="1" charset="-122"/>
              </a:rPr>
              <a:t>乌龟</a:t>
            </a:r>
          </a:p>
        </p:txBody>
      </p:sp>
      <p:sp>
        <p:nvSpPr>
          <p:cNvPr id="146436" name="副标题 130051"/>
          <p:cNvSpPr>
            <a:spLocks noGrp="1" noChangeArrowheads="1"/>
          </p:cNvSpPr>
          <p:nvPr>
            <p:ph type="subTitle" idx="1"/>
          </p:nvPr>
        </p:nvSpPr>
        <p:spPr>
          <a:xfrm>
            <a:off x="0" y="4724400"/>
            <a:ext cx="9144000" cy="1600200"/>
          </a:xfrm>
        </p:spPr>
        <p:txBody>
          <a:bodyPr/>
          <a:lstStyle/>
          <a:p>
            <a:r>
              <a:rPr lang="zh-CN" altLang="en-US" sz="3600" b="1" smtClean="0"/>
              <a:t>乌龟用很硬的外壳来保护自己，</a:t>
            </a:r>
          </a:p>
          <a:p>
            <a:r>
              <a:rPr lang="zh-CN" altLang="en-US" sz="3600" b="1" smtClean="0"/>
              <a:t>还会冬眠呢！</a:t>
            </a:r>
          </a:p>
          <a:p>
            <a:endParaRPr lang="zh-CN" altLang="en-US" sz="3200" smtClean="0"/>
          </a:p>
        </p:txBody>
      </p:sp>
    </p:spTree>
    <p:extLst>
      <p:ext uri="{BB962C8B-B14F-4D97-AF65-F5344CB8AC3E}">
        <p14:creationId xmlns:p14="http://schemas.microsoft.com/office/powerpoint/2010/main" val="799731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标题 136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2579" name="文本占位符 13619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2580" name="Picture 6" descr="大熊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4488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147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04" name="Picture 4" descr="蘑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908175" y="1412875"/>
            <a:ext cx="6192838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smtClean="0">
                <a:solidFill>
                  <a:srgbClr val="000000"/>
                </a:solidFill>
              </a:rPr>
              <a:t>    </a:t>
            </a:r>
            <a:r>
              <a:rPr lang="zh-CN" altLang="en-US" sz="4400" smtClean="0">
                <a:solidFill>
                  <a:srgbClr val="000000"/>
                </a:solidFill>
              </a:rPr>
              <a:t>小朋友们大家好，我的名字叫大熊猫。我黑白分明，长得胖胖的。我最喜欢吃新鲜的竹叶，还能爬到树上晒太阳呢！</a:t>
            </a:r>
          </a:p>
        </p:txBody>
      </p:sp>
    </p:spTree>
    <p:extLst>
      <p:ext uri="{BB962C8B-B14F-4D97-AF65-F5344CB8AC3E}">
        <p14:creationId xmlns:p14="http://schemas.microsoft.com/office/powerpoint/2010/main" val="2894070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图片 138241" descr="u=2771901198,2206798081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7" name="标题 138242"/>
          <p:cNvSpPr>
            <a:spLocks noGrp="1" noChangeArrowheads="1"/>
          </p:cNvSpPr>
          <p:nvPr>
            <p:ph type="title"/>
          </p:nvPr>
        </p:nvSpPr>
        <p:spPr>
          <a:xfrm>
            <a:off x="457200" y="1340768"/>
            <a:ext cx="8229600" cy="2773362"/>
          </a:xfrm>
        </p:spPr>
        <p:txBody>
          <a:bodyPr/>
          <a:lstStyle/>
          <a:p>
            <a:r>
              <a:rPr lang="zh-CN" altLang="en-US" sz="9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动物介绍</a:t>
            </a:r>
            <a:r>
              <a:rPr lang="zh-CN" altLang="en-US" sz="9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会</a:t>
            </a:r>
          </a:p>
        </p:txBody>
      </p:sp>
    </p:spTree>
    <p:extLst>
      <p:ext uri="{BB962C8B-B14F-4D97-AF65-F5344CB8AC3E}">
        <p14:creationId xmlns:p14="http://schemas.microsoft.com/office/powerpoint/2010/main" val="139967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文本框 139265"/>
          <p:cNvSpPr txBox="1">
            <a:spLocks noChangeArrowheads="1"/>
          </p:cNvSpPr>
          <p:nvPr/>
        </p:nvSpPr>
        <p:spPr bwMode="auto">
          <a:xfrm>
            <a:off x="0" y="152400"/>
            <a:ext cx="9144000" cy="643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FF0000"/>
                </a:solidFill>
              </a:rPr>
              <a:t>友情提示：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006600"/>
                </a:solidFill>
              </a:rPr>
              <a:t>介绍的同学：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000000"/>
                </a:solidFill>
              </a:rPr>
              <a:t>Ｉ、把要介绍的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动物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说清楚，把有趣的地方说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明白，吐字要清楚。</a:t>
            </a:r>
            <a:endParaRPr lang="zh-CN" altLang="en-US" sz="4400" b="1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000000"/>
                </a:solidFill>
              </a:rPr>
              <a:t>２、声音响亮，态度自然大方。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000099"/>
                </a:solidFill>
              </a:rPr>
              <a:t>听的同学：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要认真听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，有不明白的地方，要有礼貌地提问。</a:t>
            </a:r>
            <a:endParaRPr lang="zh-CN" altLang="en-US" sz="4400" b="1" dirty="0" smtClean="0">
              <a:solidFill>
                <a:srgbClr val="000000"/>
              </a:solidFill>
            </a:endParaRPr>
          </a:p>
        </p:txBody>
      </p:sp>
      <p:sp>
        <p:nvSpPr>
          <p:cNvPr id="155651" name="动作按钮: 前进或下一项 13926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172200"/>
            <a:ext cx="4572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06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文本框 140289"/>
          <p:cNvSpPr txBox="1">
            <a:spLocks noChangeArrowheads="1"/>
          </p:cNvSpPr>
          <p:nvPr/>
        </p:nvSpPr>
        <p:spPr bwMode="auto">
          <a:xfrm>
            <a:off x="827088" y="115888"/>
            <a:ext cx="7848600" cy="634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我喜欢的小动物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   </a:t>
            </a:r>
            <a:r>
              <a:rPr lang="zh-CN" altLang="en-US" sz="2800" smtClean="0">
                <a:solidFill>
                  <a:srgbClr val="000000"/>
                </a:solidFill>
                <a:latin typeface="Times New Roman" pitchFamily="18" charset="0"/>
              </a:rPr>
              <a:t>我喜欢的小动物可多了，比如喜欢小兔、小猫、小狗、小鸡</a:t>
            </a:r>
            <a:r>
              <a:rPr lang="en-US" altLang="zh-CN" sz="2800" smtClean="0">
                <a:solidFill>
                  <a:srgbClr val="000000"/>
                </a:solidFill>
                <a:latin typeface="Times New Roman" pitchFamily="18" charset="0"/>
              </a:rPr>
              <a:t>……</a:t>
            </a:r>
            <a:r>
              <a:rPr lang="zh-CN" altLang="en-US" sz="2800" smtClean="0">
                <a:solidFill>
                  <a:srgbClr val="000000"/>
                </a:solidFill>
                <a:latin typeface="Times New Roman" pitchFamily="18" charset="0"/>
              </a:rPr>
              <a:t>等，但其中我最喜欢的就是小兔子。因为我家曾经养过一只小兔子，名叫呗呗，它长得非常可爱，是我的心肝宝贝。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000000"/>
                </a:solidFill>
                <a:latin typeface="Times New Roman" pitchFamily="18" charset="0"/>
              </a:rPr>
              <a:t>       呗呗，最喜欢吃红萝卜和青菜。它有一身洁白的绒毛，像穿着雪白的毛衣。它的头顶上竖着一对长长的耳朵，两只眼睛大大的、红红的、圆圆的，像两个红色的球球一样，它还有一个三瓣嘴，尾巴短短的、翘翘的十分可爱。它的两条后腿比两条前腿强壮有力，走起路来一蹦一跳的。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000000"/>
                </a:solidFill>
                <a:latin typeface="Times New Roman" pitchFamily="18" charset="0"/>
              </a:rPr>
              <a:t>       小朋友们，你们想来我家看一看呗呗吗？相信你也会同我一样喜欢呗呗的</a:t>
            </a:r>
          </a:p>
        </p:txBody>
      </p:sp>
      <p:pic>
        <p:nvPicPr>
          <p:cNvPr id="140291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4461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02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029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文本框 142337"/>
          <p:cNvSpPr txBox="1">
            <a:spLocks noChangeArrowheads="1"/>
          </p:cNvSpPr>
          <p:nvPr/>
        </p:nvSpPr>
        <p:spPr bwMode="auto">
          <a:xfrm>
            <a:off x="0" y="0"/>
            <a:ext cx="9144000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我最喜欢的小动物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    我最喜欢的动物是小狗。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   小狗的身子不大，但是头却很大。有一双小小的三角形的耳朵，面孔也是小小的。一对宝石般灵活透亮的大眼睛，一个圆溜溜的黑鼻子。身上的毛呈土黄色，光滑得像涂了一层油。尾巴毛茸茸的，常摆来摆去，摸上去很舒服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小狗吃食物时会发出一点声响，吃得很快，好像很饿的样子。睡觉时一动不动，很安静，一有动静就抬起头看看，没事又继续趴在地上睡觉。做游戏时，如果很高兴，就会使劲摆尾巴，向远处跳来跳去，舌头经常伸出来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 因为我邻居家有一只小狗，所以我经常和它一起玩。小狗的头大，我就叫它“大头”。有一次，我刚回到家门口，看到小狗在路边玩耍，跑来跑去。我正准备开门，小狗马上跑了过来，在我跟前摇头摆尾，好像很欢迎我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我真喜欢这只可爱又顽皮的小狗！我相信你也会喜欢这只“大头”吧！</a:t>
            </a:r>
            <a:endParaRPr lang="zh-CN" altLang="en-US" sz="2400" smtClean="0">
              <a:solidFill>
                <a:srgbClr val="000000"/>
              </a:solidFill>
              <a:latin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142339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8994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23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233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文本框 144385"/>
          <p:cNvSpPr txBox="1">
            <a:spLocks noChangeArrowheads="1"/>
          </p:cNvSpPr>
          <p:nvPr/>
        </p:nvSpPr>
        <p:spPr bwMode="auto">
          <a:xfrm>
            <a:off x="0" y="-179388"/>
            <a:ext cx="9144000" cy="703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Times New Roman" pitchFamily="18" charset="0"/>
              </a:rPr>
              <a:t>我最喜欢的植物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  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我最喜欢的植物是荷花。</a:t>
            </a:r>
            <a:b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       荷花的色彩各种各样：有白色，有粉色，有绿色，还有粉白相间的。白色的是典雅，粉色是可爱迷人，绿色是清新，粉白是白里添粉，美丽极了！</a:t>
            </a:r>
            <a:b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       荷花还是花骨朵的时候是一个小花蕊，色彩是白色的，过了一个星期，它开出了一点儿空隙，你从上面看过去，远看像一只小桃子，里面有一层一层的花瓣。又过了个把星期荷花开了，它真实的色采是粉色，我又摸了摸它的花瓣，厚厚的。</a:t>
            </a:r>
            <a:b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      我闻了闻它，一股清香迎面扑来，似乎松林的味道，还像海风的味道，还像天边那彩虹的味道，大地生长的味道。我越闻越清香，越闻越好闻。</a:t>
            </a:r>
            <a:b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     大家喜欢荷花吗？ </a:t>
            </a:r>
          </a:p>
        </p:txBody>
      </p:sp>
      <p:pic>
        <p:nvPicPr>
          <p:cNvPr id="144387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6500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4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38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文本框 146433"/>
          <p:cNvSpPr txBox="1">
            <a:spLocks noChangeArrowheads="1"/>
          </p:cNvSpPr>
          <p:nvPr/>
        </p:nvSpPr>
        <p:spPr bwMode="auto">
          <a:xfrm>
            <a:off x="0" y="-179388"/>
            <a:ext cx="9144000" cy="617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Times New Roman" pitchFamily="18" charset="0"/>
              </a:rPr>
              <a:t>我最喜欢的植物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我最喜欢的植物是桃树。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　　我家的院子里长了几棵美丽的桃树。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　　每到夏天，桃树上就会挂许多桃子，我没事的时候便会去摘几个桃子吃。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　　桃树的叶子很特别，上面尖尖的，像天上落下的小雨滴，颜色是粉红色的，树枝和树干都是灰褐色的。桃树结的果实像小女孩分红的小脸蛋，吃起来甜甜的，汁水丰富，味道好极了。我很想把整个院子都种上许多美丽的桃树，这样一到夏天就可以和小伙伴一起吃上新鲜的桃子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　　桃树还是我们玩耍的好地方，我喜欢和伙伴们在树下乘凉和玩耍。有时候我还会把客人带到我家院子里面去看许多美丽诱人的桃树，我还把他们的小孩带到我家院子里摘桃子和玩耍。不管是哪一位客人来了，我都会带他们去参观一下这道美丽的风景线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　　桃树给我的生活带来了无穷无尽的乐趣，我喜欢我家院子里的桃树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!</a:t>
            </a:r>
          </a:p>
        </p:txBody>
      </p:sp>
      <p:pic>
        <p:nvPicPr>
          <p:cNvPr id="146435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031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6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643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4" descr="狮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1" name="矩形 113666"/>
          <p:cNvSpPr>
            <a:spLocks noChangeArrowheads="1" noChangeShapeType="1" noTextEdit="1"/>
          </p:cNvSpPr>
          <p:nvPr/>
        </p:nvSpPr>
        <p:spPr bwMode="auto">
          <a:xfrm rot="5400000">
            <a:off x="4763" y="2052637"/>
            <a:ext cx="3657600" cy="9239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8" lon="20699998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eaLnBrk="0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kern="10" smtClean="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宋体"/>
              </a:rPr>
              <a:t>森林之王</a:t>
            </a:r>
          </a:p>
        </p:txBody>
      </p:sp>
    </p:spTree>
    <p:extLst>
      <p:ext uri="{BB962C8B-B14F-4D97-AF65-F5344CB8AC3E}">
        <p14:creationId xmlns:p14="http://schemas.microsoft.com/office/powerpoint/2010/main" val="26758823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文本框 148481"/>
          <p:cNvSpPr txBox="1">
            <a:spLocks noChangeArrowheads="1"/>
          </p:cNvSpPr>
          <p:nvPr/>
        </p:nvSpPr>
        <p:spPr bwMode="auto">
          <a:xfrm>
            <a:off x="0" y="-179388"/>
            <a:ext cx="9144000" cy="557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00"/>
                </a:solidFill>
                <a:latin typeface="Times New Roman" pitchFamily="18" charset="0"/>
              </a:rPr>
              <a:t>我最喜欢的植物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           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我最喜欢的一种植物当然是含羞草啦</a:t>
            </a:r>
            <a:r>
              <a:rPr lang="en-US" altLang="zh-CN" sz="3200" smtClean="0">
                <a:solidFill>
                  <a:srgbClr val="000000"/>
                </a:solidFill>
                <a:latin typeface="Times New Roman" pitchFamily="18" charset="0"/>
              </a:rPr>
              <a:t>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　　含羞草生产于南美热带地区。春天，含羞草发芽了，小小的，绿绿的，可爱极了</a:t>
            </a:r>
            <a:r>
              <a:rPr lang="en-US" altLang="zh-CN" sz="3200" smtClean="0">
                <a:solidFill>
                  <a:srgbClr val="000000"/>
                </a:solidFill>
                <a:latin typeface="Times New Roman" pitchFamily="18" charset="0"/>
              </a:rPr>
              <a:t>;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夏天，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　　含羞草长出嫩绿的叶子</a:t>
            </a:r>
            <a:r>
              <a:rPr lang="en-US" altLang="zh-CN" sz="3200" smtClean="0">
                <a:solidFill>
                  <a:srgbClr val="000000"/>
                </a:solidFill>
                <a:latin typeface="Times New Roman" pitchFamily="18" charset="0"/>
              </a:rPr>
              <a:t>;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秋天，含羞草开花了，粉红色的，毛茸茸的，像一个小刺猬</a:t>
            </a:r>
            <a:r>
              <a:rPr lang="en-US" altLang="zh-CN" sz="3200" smtClean="0">
                <a:solidFill>
                  <a:srgbClr val="000000"/>
                </a:solidFill>
                <a:latin typeface="Times New Roman" pitchFamily="18" charset="0"/>
              </a:rPr>
              <a:t>;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冬天，含羞草结果了，一粒粒毛豆似的种子，圆溜溜的。它的特点就在于你只要一碰到它的叶子，他就会像一个小女孩害羞的低下头，模样甜甜的。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　　多么可爱的含羞草啊</a:t>
            </a:r>
            <a:r>
              <a:rPr lang="en-US" altLang="zh-CN" sz="3200" smtClean="0">
                <a:solidFill>
                  <a:srgbClr val="000000"/>
                </a:solidFill>
                <a:latin typeface="Times New Roman" pitchFamily="18" charset="0"/>
              </a:rPr>
              <a:t>!</a:t>
            </a:r>
            <a:r>
              <a:rPr lang="zh-CN" altLang="en-US" sz="3200" smtClean="0">
                <a:solidFill>
                  <a:srgbClr val="000000"/>
                </a:solidFill>
                <a:latin typeface="Times New Roman" pitchFamily="18" charset="0"/>
              </a:rPr>
              <a:t>它就是我最喜欢的一种植物。</a:t>
            </a:r>
          </a:p>
        </p:txBody>
      </p:sp>
      <p:pic>
        <p:nvPicPr>
          <p:cNvPr id="148483" name="Tears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741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65" fill="hold"/>
                                        <p:tgtEl>
                                          <p:spTgt spid="148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848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矩形 121857"/>
          <p:cNvSpPr>
            <a:spLocks noChangeArrowheads="1"/>
          </p:cNvSpPr>
          <p:nvPr/>
        </p:nvSpPr>
        <p:spPr bwMode="auto">
          <a:xfrm>
            <a:off x="323850" y="1844675"/>
            <a:ext cx="8243888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Times New Roman" pitchFamily="18" charset="0"/>
              </a:rPr>
              <a:t>         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</a:rPr>
              <a:t>我有碧绿的叶子，圆圆的，像珍珠，有时一颗颗的，有时一串串的、甜甜的果实。果实有各种各样的颜色，如红的、青的、紫的、暗红的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itchFamily="18" charset="0"/>
              </a:rPr>
              <a:t>……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</a:rPr>
              <a:t>如果哪个小朋友口渴了，我可以把最甜美的果实送给他。我的名字是（       ）。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8243" name="文本框 121858"/>
          <p:cNvSpPr txBox="1">
            <a:spLocks noChangeArrowheads="1"/>
          </p:cNvSpPr>
          <p:nvPr/>
        </p:nvSpPr>
        <p:spPr bwMode="auto">
          <a:xfrm>
            <a:off x="468313" y="549275"/>
            <a:ext cx="37433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smtClean="0">
                <a:solidFill>
                  <a:srgbClr val="FF3300"/>
                </a:solidFill>
                <a:latin typeface="Times New Roman" pitchFamily="18" charset="0"/>
              </a:rPr>
              <a:t>猜一猜</a:t>
            </a:r>
          </a:p>
        </p:txBody>
      </p:sp>
    </p:spTree>
    <p:extLst>
      <p:ext uri="{BB962C8B-B14F-4D97-AF65-F5344CB8AC3E}">
        <p14:creationId xmlns:p14="http://schemas.microsoft.com/office/powerpoint/2010/main" val="1289479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图片 123905" descr="753d5d54bee9123f3a2935b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1" name="文本框 123906"/>
          <p:cNvSpPr txBox="1">
            <a:spLocks noChangeArrowheads="1"/>
          </p:cNvSpPr>
          <p:nvPr/>
        </p:nvSpPr>
        <p:spPr bwMode="auto">
          <a:xfrm>
            <a:off x="179388" y="5734050"/>
            <a:ext cx="80851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40292" name="文本框 123907"/>
          <p:cNvSpPr txBox="1">
            <a:spLocks noChangeArrowheads="1"/>
          </p:cNvSpPr>
          <p:nvPr/>
        </p:nvSpPr>
        <p:spPr bwMode="auto">
          <a:xfrm>
            <a:off x="376238" y="58832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40293" name="文本框 123908"/>
          <p:cNvSpPr txBox="1">
            <a:spLocks noChangeArrowheads="1"/>
          </p:cNvSpPr>
          <p:nvPr/>
        </p:nvSpPr>
        <p:spPr bwMode="auto">
          <a:xfrm>
            <a:off x="395288" y="5734050"/>
            <a:ext cx="83724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         </a:t>
            </a:r>
            <a:r>
              <a:rPr lang="zh-CN" altLang="en-US" sz="2400" b="1" smtClean="0">
                <a:solidFill>
                  <a:srgbClr val="000000"/>
                </a:solidFill>
              </a:rPr>
              <a:t>我的名字叫紫葡萄。我有碧绿的叶子，甜甜的果实。如果哪个小朋友口渴了，我可以把最甜美的果实送给他。</a:t>
            </a:r>
          </a:p>
        </p:txBody>
      </p:sp>
    </p:spTree>
    <p:extLst>
      <p:ext uri="{BB962C8B-B14F-4D97-AF65-F5344CB8AC3E}">
        <p14:creationId xmlns:p14="http://schemas.microsoft.com/office/powerpoint/2010/main" val="144984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47460" name="Picture 4" descr="蘑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1" name="Picture 5" descr="向日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2051050" y="4652963"/>
            <a:ext cx="51133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</a:rPr>
              <a:t>向日葵它的叶子和花盘会随着太阳转动。</a:t>
            </a:r>
          </a:p>
        </p:txBody>
      </p:sp>
    </p:spTree>
    <p:extLst>
      <p:ext uri="{BB962C8B-B14F-4D97-AF65-F5344CB8AC3E}">
        <p14:creationId xmlns:p14="http://schemas.microsoft.com/office/powerpoint/2010/main" val="2592315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4" descr="含羞草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267200" cy="3979863"/>
          </a:xfrm>
        </p:spPr>
      </p:pic>
      <p:pic>
        <p:nvPicPr>
          <p:cNvPr id="148483" name="Picture 6" descr="含羞草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0"/>
            <a:ext cx="4876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00" name="Text Box 7"/>
          <p:cNvSpPr txBox="1">
            <a:spLocks noChangeArrowheads="1"/>
          </p:cNvSpPr>
          <p:nvPr/>
        </p:nvSpPr>
        <p:spPr bwMode="auto">
          <a:xfrm>
            <a:off x="539750" y="4365625"/>
            <a:ext cx="74993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FF0000"/>
                </a:solidFill>
              </a:rPr>
              <a:t>含羞草</a:t>
            </a:r>
            <a:r>
              <a:rPr lang="zh-CN" altLang="en-US" sz="3600" smtClean="0">
                <a:solidFill>
                  <a:srgbClr val="000000"/>
                </a:solidFill>
              </a:rPr>
              <a:t>，它的叶子细细的，用手轻轻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</a:rPr>
              <a:t>一碰就会立即合拢，像一个害羞的小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</a:rPr>
              <a:t>姑娘。</a:t>
            </a:r>
          </a:p>
        </p:txBody>
      </p:sp>
    </p:spTree>
    <p:extLst>
      <p:ext uri="{BB962C8B-B14F-4D97-AF65-F5344CB8AC3E}">
        <p14:creationId xmlns:p14="http://schemas.microsoft.com/office/powerpoint/2010/main" val="22540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6"/>
          <p:cNvSpPr txBox="1">
            <a:spLocks noChangeArrowheads="1"/>
          </p:cNvSpPr>
          <p:nvPr/>
        </p:nvSpPr>
        <p:spPr bwMode="auto">
          <a:xfrm>
            <a:off x="857250" y="0"/>
            <a:ext cx="76327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FF0000"/>
                </a:solidFill>
              </a:rPr>
              <a:t>猪笼草</a:t>
            </a:r>
            <a:r>
              <a:rPr lang="zh-CN" altLang="en-US" sz="3200" smtClean="0">
                <a:solidFill>
                  <a:srgbClr val="000000"/>
                </a:solidFill>
              </a:rPr>
              <a:t>是食虫植物。你看，它叶子的顶部长得像瓶子，上面还有一个小片，就像掀开的盖子，盖子的边上还有蜜，虫子如果飞到盖子上吃蜜，一下子就会滑进“瓶子”里，不一会儿就化了。哈哈，就会成营养物体被猪笼草吸收了。</a:t>
            </a:r>
          </a:p>
        </p:txBody>
      </p:sp>
      <p:pic>
        <p:nvPicPr>
          <p:cNvPr id="149507" name="Picture 10" descr="猪笼草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954338"/>
            <a:ext cx="5214938" cy="39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8" name="Picture 12" descr="有趣的植物（课前预习）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6088"/>
            <a:ext cx="3733800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2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0531" name="Picture 14" descr="http://www.cas.ac.cn/kxcb/kpwz/201308/W0201308263391349472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0"/>
            <a:ext cx="44767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2" name="Picture 2" descr="http://www.cas.cn/kxcb/kpwz/201308/W02013082633913555333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667250" cy="3500438"/>
          </a:xfrm>
        </p:spPr>
      </p:pic>
      <p:sp>
        <p:nvSpPr>
          <p:cNvPr id="134149" name="矩形 5"/>
          <p:cNvSpPr>
            <a:spLocks noChangeArrowheads="1"/>
          </p:cNvSpPr>
          <p:nvPr/>
        </p:nvSpPr>
        <p:spPr bwMode="auto">
          <a:xfrm>
            <a:off x="0" y="3786188"/>
            <a:ext cx="8501063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solidFill>
                  <a:srgbClr val="FF0000"/>
                </a:solidFill>
              </a:rPr>
              <a:t>                      </a:t>
            </a:r>
            <a:r>
              <a:rPr lang="zh-CN" altLang="en-US" sz="4000" b="1" smtClean="0">
                <a:solidFill>
                  <a:srgbClr val="FF0000"/>
                </a:solidFill>
              </a:rPr>
              <a:t>热唇草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  </a:t>
            </a:r>
            <a:endParaRPr lang="en-US" altLang="zh-CN" sz="320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</a:rPr>
              <a:t>热唇草长得像少女火热的双唇。</a:t>
            </a:r>
            <a:endParaRPr lang="zh-CN" altLang="en-US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 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3727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图片 135169" descr="F2009092411111830819466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5" name="标题 135170"/>
          <p:cNvSpPr>
            <a:spLocks noGrp="1" noChangeArrowheads="1"/>
          </p:cNvSpPr>
          <p:nvPr>
            <p:ph type="title"/>
          </p:nvPr>
        </p:nvSpPr>
        <p:spPr>
          <a:xfrm>
            <a:off x="309563" y="4191000"/>
            <a:ext cx="8726487" cy="2667000"/>
          </a:xfrm>
        </p:spPr>
        <p:txBody>
          <a:bodyPr/>
          <a:lstStyle/>
          <a:p>
            <a:pPr algn="l"/>
            <a:r>
              <a:rPr lang="zh-CN" altLang="en-US" smtClean="0"/>
              <a:t>捕蝇草，样貌像张开的血盆大口。</a:t>
            </a:r>
            <a:br>
              <a:rPr lang="zh-CN" altLang="en-US" smtClean="0"/>
            </a:br>
            <a:r>
              <a:rPr lang="zh-CN" altLang="en-US" smtClean="0"/>
              <a:t>有捕食昆虫的功能。</a:t>
            </a:r>
          </a:p>
        </p:txBody>
      </p:sp>
    </p:spTree>
    <p:extLst>
      <p:ext uri="{BB962C8B-B14F-4D97-AF65-F5344CB8AC3E}">
        <p14:creationId xmlns:p14="http://schemas.microsoft.com/office/powerpoint/2010/main" val="28135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4" descr="1向日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32138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5" name="Picture 8" descr="猪笼草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0"/>
            <a:ext cx="3095625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6" name="Picture 6" descr="飞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7563"/>
            <a:ext cx="3132138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7" name="Picture 14" descr="http://www.cas.ac.cn/kxcb/kpwz/201308/W020130826339134947291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2138" y="3357563"/>
            <a:ext cx="3095625" cy="3500437"/>
          </a:xfrm>
        </p:spPr>
      </p:pic>
      <p:pic>
        <p:nvPicPr>
          <p:cNvPr id="166918" name="Picture 4" descr="含羞草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0"/>
            <a:ext cx="2916237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9" name="图片 150534" descr="2fb1cc1fed37fffee0fe0be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352800"/>
            <a:ext cx="2971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70461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矩形 151553"/>
          <p:cNvSpPr>
            <a:spLocks noChangeArrowheads="1" noChangeShapeType="1" noTextEdit="1"/>
          </p:cNvSpPr>
          <p:nvPr/>
        </p:nvSpPr>
        <p:spPr bwMode="auto">
          <a:xfrm>
            <a:off x="609600" y="990600"/>
            <a:ext cx="7772400" cy="4191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</a:rPr>
              <a:t>有趣的动物、植物们，再见！</a:t>
            </a:r>
          </a:p>
        </p:txBody>
      </p:sp>
    </p:spTree>
    <p:extLst>
      <p:ext uri="{BB962C8B-B14F-4D97-AF65-F5344CB8AC3E}">
        <p14:creationId xmlns:p14="http://schemas.microsoft.com/office/powerpoint/2010/main" val="825204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椭圆 114689"/>
          <p:cNvSpPr>
            <a:spLocks noChangeArrowheads="1"/>
          </p:cNvSpPr>
          <p:nvPr/>
        </p:nvSpPr>
        <p:spPr bwMode="auto">
          <a:xfrm>
            <a:off x="0" y="533400"/>
            <a:ext cx="8915400" cy="6324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31075" name="文本占位符 114690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305800" cy="45720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altLang="zh-CN" smtClean="0"/>
              <a:t>          </a:t>
            </a:r>
            <a:r>
              <a:rPr lang="zh-CN" altLang="en-US" sz="4000" smtClean="0">
                <a:solidFill>
                  <a:srgbClr val="FF0000"/>
                </a:solidFill>
              </a:rPr>
              <a:t>大家好！上口语交际课时，同学们必须做到：</a:t>
            </a:r>
            <a:r>
              <a:rPr lang="zh-CN" altLang="en-US" sz="3600" b="1" smtClean="0">
                <a:solidFill>
                  <a:srgbClr val="3333CC"/>
                </a:solidFill>
                <a:ea typeface="黑体" pitchFamily="49" charset="-122"/>
              </a:rPr>
              <a:t/>
            </a:r>
            <a:br>
              <a:rPr lang="zh-CN" altLang="en-US" sz="3600" b="1" smtClean="0">
                <a:solidFill>
                  <a:srgbClr val="3333CC"/>
                </a:solidFill>
                <a:ea typeface="黑体" pitchFamily="49" charset="-122"/>
              </a:rPr>
            </a:br>
            <a:r>
              <a:rPr lang="zh-CN" altLang="en-US" sz="7200" b="1" smtClean="0">
                <a:solidFill>
                  <a:schemeClr val="accent2"/>
                </a:solidFill>
                <a:ea typeface="黑体" pitchFamily="49" charset="-122"/>
              </a:rPr>
              <a:t>大胆说、说清楚，认真听、听明白。</a:t>
            </a:r>
          </a:p>
        </p:txBody>
      </p:sp>
      <p:sp>
        <p:nvSpPr>
          <p:cNvPr id="131076" name="爆炸形 2 114691"/>
          <p:cNvSpPr>
            <a:spLocks noChangeArrowheads="1"/>
          </p:cNvSpPr>
          <p:nvPr/>
        </p:nvSpPr>
        <p:spPr bwMode="auto">
          <a:xfrm>
            <a:off x="3581400" y="228600"/>
            <a:ext cx="914400" cy="4572000"/>
          </a:xfrm>
          <a:prstGeom prst="irregularSeal2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76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图片 115713" descr="49ed225044d8be9f326f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4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099" name="标题 115714"/>
          <p:cNvSpPr>
            <a:spLocks noGrp="1" noChangeArrowheads="1"/>
          </p:cNvSpPr>
          <p:nvPr>
            <p:ph type="title"/>
          </p:nvPr>
        </p:nvSpPr>
        <p:spPr>
          <a:xfrm>
            <a:off x="157042" y="980728"/>
            <a:ext cx="6172200" cy="1143000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吐字要清楚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100" name="文本占位符 115715"/>
          <p:cNvSpPr>
            <a:spLocks noGrp="1" noChangeArrowheads="1"/>
          </p:cNvSpPr>
          <p:nvPr>
            <p:ph type="body" idx="1"/>
          </p:nvPr>
        </p:nvSpPr>
        <p:spPr>
          <a:xfrm>
            <a:off x="1187624" y="2564904"/>
            <a:ext cx="6705600" cy="25488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有不明白的地方，要有礼貌地提问。</a:t>
            </a:r>
            <a:endParaRPr lang="zh-CN" altLang="en-US" sz="4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02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/>
      <p:bldP spid="13210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矩形 117761"/>
          <p:cNvSpPr>
            <a:spLocks noChangeArrowheads="1"/>
          </p:cNvSpPr>
          <p:nvPr/>
        </p:nvSpPr>
        <p:spPr bwMode="auto">
          <a:xfrm>
            <a:off x="323850" y="1844675"/>
            <a:ext cx="8243888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</a:rPr>
              <a:t>我样子胖乎乎的，头和身子都是白色的，只有眼圈、耳朵和肩膀是黑色的。我喜欢生活在树林里，最喜欢吃竹子了。我有一个很大的本领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</a:rPr>
              <a:t>爬树，厉害吧！我还是“国宝”呢！同学们，猜猜我是谁？哈 哈，我就是可爱的（        ）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</a:p>
        </p:txBody>
      </p:sp>
      <p:sp>
        <p:nvSpPr>
          <p:cNvPr id="134147" name="文本框 117762"/>
          <p:cNvSpPr txBox="1">
            <a:spLocks noChangeArrowheads="1"/>
          </p:cNvSpPr>
          <p:nvPr/>
        </p:nvSpPr>
        <p:spPr bwMode="auto">
          <a:xfrm>
            <a:off x="468313" y="549275"/>
            <a:ext cx="37433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smtClean="0">
                <a:solidFill>
                  <a:srgbClr val="FF3300"/>
                </a:solidFill>
                <a:latin typeface="Times New Roman" pitchFamily="18" charset="0"/>
              </a:rPr>
              <a:t>猜一猜</a:t>
            </a:r>
          </a:p>
        </p:txBody>
      </p:sp>
    </p:spTree>
    <p:extLst>
      <p:ext uri="{BB962C8B-B14F-4D97-AF65-F5344CB8AC3E}">
        <p14:creationId xmlns:p14="http://schemas.microsoft.com/office/powerpoint/2010/main" val="2380180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图片 119809" descr="panda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914400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1" name="矩形 119810"/>
          <p:cNvSpPr>
            <a:spLocks noChangeArrowheads="1"/>
          </p:cNvSpPr>
          <p:nvPr/>
        </p:nvSpPr>
        <p:spPr bwMode="auto">
          <a:xfrm>
            <a:off x="539750" y="620713"/>
            <a:ext cx="29511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80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9812" name="矩形 119811"/>
          <p:cNvSpPr>
            <a:spLocks noChangeArrowheads="1"/>
          </p:cNvSpPr>
          <p:nvPr/>
        </p:nvSpPr>
        <p:spPr bwMode="auto">
          <a:xfrm>
            <a:off x="0" y="5670550"/>
            <a:ext cx="89646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我的名字叫大熊猫，样子胖乎乎的，头和身子都是白色的，只有眼圈、耳朵和肩膀是黑色的。我有一个很大的本领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爬树，厉害吧！</a:t>
            </a:r>
          </a:p>
        </p:txBody>
      </p:sp>
      <p:sp>
        <p:nvSpPr>
          <p:cNvPr id="119813" name="矩形 119812"/>
          <p:cNvSpPr>
            <a:spLocks noChangeArrowheads="1"/>
          </p:cNvSpPr>
          <p:nvPr/>
        </p:nvSpPr>
        <p:spPr bwMode="auto">
          <a:xfrm>
            <a:off x="14288" y="5656263"/>
            <a:ext cx="3536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FF3300"/>
                </a:solidFill>
                <a:latin typeface="Times New Roman" pitchFamily="18" charset="0"/>
              </a:rPr>
              <a:t>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70785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  <p:bldP spid="119812" grpId="0"/>
      <p:bldP spid="1198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标题 12595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endParaRPr lang="zh-CN" altLang="en-US" sz="4400" smtClean="0"/>
          </a:p>
        </p:txBody>
      </p:sp>
      <p:pic>
        <p:nvPicPr>
          <p:cNvPr id="142339" name="图片 125954" descr="srcpic_97gw0w06102601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文本框 125955"/>
          <p:cNvSpPr txBox="1">
            <a:spLocks noChangeArrowheads="1"/>
          </p:cNvSpPr>
          <p:nvPr/>
        </p:nvSpPr>
        <p:spPr bwMode="auto">
          <a:xfrm>
            <a:off x="1522413" y="1782763"/>
            <a:ext cx="458787" cy="591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42341" name="副标题 125956"/>
          <p:cNvSpPr>
            <a:spLocks noGrp="1" noChangeArrowheads="1"/>
          </p:cNvSpPr>
          <p:nvPr>
            <p:ph type="subTitle" idx="1"/>
          </p:nvPr>
        </p:nvSpPr>
        <p:spPr>
          <a:xfrm>
            <a:off x="-228600" y="1371600"/>
            <a:ext cx="4114800" cy="2057400"/>
          </a:xfrm>
        </p:spPr>
        <p:txBody>
          <a:bodyPr/>
          <a:lstStyle/>
          <a:p>
            <a:r>
              <a:rPr lang="zh-CN" altLang="en-US" sz="12800" b="1" smtClean="0">
                <a:solidFill>
                  <a:srgbClr val="D60093"/>
                </a:solidFill>
              </a:rPr>
              <a:t>鹦鹉</a:t>
            </a:r>
          </a:p>
          <a:p>
            <a:endParaRPr lang="zh-CN" altLang="en-US" sz="3200" b="1" smtClean="0"/>
          </a:p>
        </p:txBody>
      </p:sp>
      <p:sp>
        <p:nvSpPr>
          <p:cNvPr id="142342" name="矩形 125957"/>
          <p:cNvSpPr>
            <a:spLocks noChangeArrowheads="1"/>
          </p:cNvSpPr>
          <p:nvPr/>
        </p:nvSpPr>
        <p:spPr bwMode="auto">
          <a:xfrm>
            <a:off x="457200" y="4572000"/>
            <a:ext cx="4114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FF"/>
                </a:solidFill>
              </a:rPr>
              <a:t>能学人说话！</a:t>
            </a:r>
          </a:p>
        </p:txBody>
      </p:sp>
    </p:spTree>
    <p:extLst>
      <p:ext uri="{BB962C8B-B14F-4D97-AF65-F5344CB8AC3E}">
        <p14:creationId xmlns:p14="http://schemas.microsoft.com/office/powerpoint/2010/main" val="3403233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图片 126977" descr="12469327406g9iE9H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63" name="标题 126978"/>
          <p:cNvSpPr>
            <a:spLocks noGrp="1" noChangeArrowheads="1"/>
          </p:cNvSpPr>
          <p:nvPr>
            <p:ph type="title"/>
          </p:nvPr>
        </p:nvSpPr>
        <p:spPr>
          <a:xfrm>
            <a:off x="3505200" y="4953000"/>
            <a:ext cx="5867400" cy="1143000"/>
          </a:xfrm>
        </p:spPr>
        <p:txBody>
          <a:bodyPr/>
          <a:lstStyle/>
          <a:p>
            <a:r>
              <a:rPr lang="zh-CN" altLang="en-US" sz="4800" b="1" smtClean="0">
                <a:solidFill>
                  <a:schemeClr val="bg1"/>
                </a:solidFill>
              </a:rPr>
              <a:t>能帮人们搬运东西</a:t>
            </a:r>
          </a:p>
        </p:txBody>
      </p:sp>
      <p:sp>
        <p:nvSpPr>
          <p:cNvPr id="143364" name="矩形 126979"/>
          <p:cNvSpPr>
            <a:spLocks noChangeArrowheads="1"/>
          </p:cNvSpPr>
          <p:nvPr/>
        </p:nvSpPr>
        <p:spPr bwMode="auto">
          <a:xfrm>
            <a:off x="5181600" y="3657600"/>
            <a:ext cx="3581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smtClean="0">
                <a:solidFill>
                  <a:srgbClr val="FFFFFF"/>
                </a:solidFill>
              </a:rPr>
              <a:t>大象</a:t>
            </a:r>
          </a:p>
        </p:txBody>
      </p:sp>
    </p:spTree>
    <p:extLst>
      <p:ext uri="{BB962C8B-B14F-4D97-AF65-F5344CB8AC3E}">
        <p14:creationId xmlns:p14="http://schemas.microsoft.com/office/powerpoint/2010/main" val="338080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图片 128001" descr="ce6619804f6509e40df4d20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5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7" name="标题 128002"/>
          <p:cNvSpPr>
            <a:spLocks noGrp="1" noChangeArrowheads="1"/>
          </p:cNvSpPr>
          <p:nvPr>
            <p:ph type="title"/>
          </p:nvPr>
        </p:nvSpPr>
        <p:spPr>
          <a:xfrm>
            <a:off x="5715000" y="274638"/>
            <a:ext cx="2971800" cy="1143000"/>
          </a:xfrm>
        </p:spPr>
        <p:txBody>
          <a:bodyPr/>
          <a:lstStyle/>
          <a:p>
            <a:r>
              <a:rPr lang="zh-CN" altLang="en-US" smtClean="0"/>
              <a:t>袋鼠</a:t>
            </a:r>
          </a:p>
        </p:txBody>
      </p:sp>
      <p:sp>
        <p:nvSpPr>
          <p:cNvPr id="144388" name="文本占位符 128003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752600"/>
            <a:ext cx="3581400" cy="4373563"/>
          </a:xfrm>
        </p:spPr>
        <p:txBody>
          <a:bodyPr/>
          <a:lstStyle/>
          <a:p>
            <a:r>
              <a:rPr lang="zh-CN" altLang="en-US" sz="2800" smtClean="0"/>
              <a:t>袋鼠是一种有趣的动物。母袋鼠的腹部长着一只口袋，幼小的袋鼠经常呆在妈妈的口袋里。 </a:t>
            </a:r>
          </a:p>
        </p:txBody>
      </p:sp>
    </p:spTree>
    <p:extLst>
      <p:ext uri="{BB962C8B-B14F-4D97-AF65-F5344CB8AC3E}">
        <p14:creationId xmlns:p14="http://schemas.microsoft.com/office/powerpoint/2010/main" val="1942108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1781</Words>
  <Application>Microsoft Office PowerPoint</Application>
  <PresentationFormat>全屏显示(4:3)</PresentationFormat>
  <Paragraphs>88</Paragraphs>
  <Slides>29</Slides>
  <Notes>9</Notes>
  <HiddenSlides>0</HiddenSlides>
  <MMClips>5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默认设计模板</vt:lpstr>
      <vt:lpstr>二年级口语交际   《有趣的动物》      </vt:lpstr>
      <vt:lpstr>PowerPoint 演示文稿</vt:lpstr>
      <vt:lpstr>PowerPoint 演示文稿</vt:lpstr>
      <vt:lpstr>吐字要清楚</vt:lpstr>
      <vt:lpstr>PowerPoint 演示文稿</vt:lpstr>
      <vt:lpstr>PowerPoint 演示文稿</vt:lpstr>
      <vt:lpstr>PowerPoint 演示文稿</vt:lpstr>
      <vt:lpstr>能帮人们搬运东西</vt:lpstr>
      <vt:lpstr>袋鼠</vt:lpstr>
      <vt:lpstr>猫头鹰</vt:lpstr>
      <vt:lpstr>乌龟</vt:lpstr>
      <vt:lpstr>PowerPoint 演示文稿</vt:lpstr>
      <vt:lpstr>PowerPoint 演示文稿</vt:lpstr>
      <vt:lpstr>动物介绍会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捕蝇草，样貌像张开的血盆大口。 有捕食昆虫的功能。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二年级口语交际   《有趣的动物》</dc:title>
  <dc:creator>lenovo</dc:creator>
  <cp:lastModifiedBy>lenovo</cp:lastModifiedBy>
  <cp:revision>7</cp:revision>
  <dcterms:created xsi:type="dcterms:W3CDTF">2017-09-11T06:58:18Z</dcterms:created>
  <dcterms:modified xsi:type="dcterms:W3CDTF">2017-09-11T07:13:22Z</dcterms:modified>
</cp:coreProperties>
</file>