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99" r:id="rId2"/>
    <p:sldId id="278" r:id="rId3"/>
    <p:sldId id="257" r:id="rId4"/>
    <p:sldId id="258" r:id="rId5"/>
    <p:sldId id="266" r:id="rId6"/>
    <p:sldId id="317" r:id="rId7"/>
    <p:sldId id="318" r:id="rId8"/>
    <p:sldId id="268" r:id="rId9"/>
    <p:sldId id="269" r:id="rId10"/>
    <p:sldId id="270" r:id="rId11"/>
    <p:sldId id="271" r:id="rId12"/>
    <p:sldId id="302" r:id="rId13"/>
    <p:sldId id="272" r:id="rId14"/>
    <p:sldId id="259" r:id="rId15"/>
    <p:sldId id="261" r:id="rId16"/>
    <p:sldId id="304" r:id="rId17"/>
    <p:sldId id="319" r:id="rId18"/>
    <p:sldId id="262" r:id="rId19"/>
    <p:sldId id="264" r:id="rId20"/>
    <p:sldId id="307" r:id="rId21"/>
    <p:sldId id="320" r:id="rId22"/>
    <p:sldId id="289" r:id="rId23"/>
    <p:sldId id="290" r:id="rId24"/>
    <p:sldId id="294" r:id="rId25"/>
    <p:sldId id="313" r:id="rId26"/>
    <p:sldId id="296" r:id="rId27"/>
    <p:sldId id="300" r:id="rId28"/>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0066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802" autoAdjust="0"/>
    <p:restoredTop sz="94660"/>
  </p:normalViewPr>
  <p:slideViewPr>
    <p:cSldViewPr>
      <p:cViewPr varScale="1">
        <p:scale>
          <a:sx n="49" d="100"/>
          <a:sy n="49" d="100"/>
        </p:scale>
        <p:origin x="-114" y="-564"/>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pPr/>
              <a:t>2018-6-5</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pPr/>
              <a:t>‹#›</a:t>
            </a:fld>
            <a:endParaRPr lang="zh-CN" altLang="en-US"/>
          </a:p>
        </p:txBody>
      </p:sp>
    </p:spTree>
    <p:extLst>
      <p:ext uri="{BB962C8B-B14F-4D97-AF65-F5344CB8AC3E}">
        <p14:creationId xmlns="" xmlns:p14="http://schemas.microsoft.com/office/powerpoint/2010/main" val="2511326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pPr/>
              <a:t>13</a:t>
            </a:fld>
            <a:endParaRPr lang="zh-CN" altLang="en-US"/>
          </a:p>
        </p:txBody>
      </p:sp>
    </p:spTree>
    <p:extLst>
      <p:ext uri="{BB962C8B-B14F-4D97-AF65-F5344CB8AC3E}">
        <p14:creationId xmlns="" xmlns:p14="http://schemas.microsoft.com/office/powerpoint/2010/main" val="6682993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2065501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3701010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38043188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82340923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1203694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4142642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1352655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17205085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25570397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27445926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25539720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42052360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33592295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package" Target="../embeddings/Microsoft_Office_Word_2007___1.doc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4.xml"/><Relationship Id="rId1" Type="http://schemas.openxmlformats.org/officeDocument/2006/relationships/slideLayout" Target="../slideLayouts/slideLayout2.xml"/><Relationship Id="rId5" Type="http://schemas.openxmlformats.org/officeDocument/2006/relationships/slide" Target="slide23.xml"/><Relationship Id="rId4" Type="http://schemas.openxmlformats.org/officeDocument/2006/relationships/slide" Target="slide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a:spLocks noChangeArrowheads="1"/>
          </p:cNvSpPr>
          <p:nvPr/>
        </p:nvSpPr>
        <p:spPr bwMode="auto">
          <a:xfrm>
            <a:off x="2350790" y="2368724"/>
            <a:ext cx="3959225"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itchFamily="34" charset="-122"/>
                <a:ea typeface="微软雅黑" pitchFamily="34" charset="-122"/>
              </a:rPr>
              <a:t>第二单元</a:t>
            </a:r>
            <a:r>
              <a:rPr lang="zh-CN" altLang="en-US" sz="1600" i="1" dirty="0">
                <a:solidFill>
                  <a:schemeClr val="accent6">
                    <a:lumMod val="75000"/>
                  </a:schemeClr>
                </a:solidFill>
                <a:latin typeface="微软雅黑" pitchFamily="34" charset="-122"/>
                <a:ea typeface="微软雅黑" pitchFamily="34" charset="-122"/>
              </a:rPr>
              <a:t>　</a:t>
            </a:r>
            <a:endParaRPr lang="en-US" altLang="zh-CN" sz="1600" i="1" dirty="0">
              <a:solidFill>
                <a:schemeClr val="accent6">
                  <a:lumMod val="75000"/>
                </a:schemeClr>
              </a:solidFill>
              <a:latin typeface="微软雅黑" pitchFamily="34" charset="-122"/>
              <a:ea typeface="微软雅黑" pitchFamily="34" charset="-122"/>
            </a:endParaRPr>
          </a:p>
        </p:txBody>
      </p:sp>
      <p:sp>
        <p:nvSpPr>
          <p:cNvPr id="12" name="TextBox 11"/>
          <p:cNvSpPr txBox="1"/>
          <p:nvPr/>
        </p:nvSpPr>
        <p:spPr>
          <a:xfrm>
            <a:off x="2350790" y="2792939"/>
            <a:ext cx="8359785" cy="1015663"/>
          </a:xfrm>
          <a:prstGeom prst="rect">
            <a:avLst/>
          </a:prstGeom>
          <a:noFill/>
        </p:spPr>
        <p:txBody>
          <a:bodyPr wrap="square" rtlCol="0">
            <a:spAutoFit/>
          </a:bodyPr>
          <a:lstStyle/>
          <a:p>
            <a:r>
              <a:rPr lang="en-US" altLang="zh-CN"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8   </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方山</a:t>
            </a:r>
            <a:r>
              <a:rPr lang="zh-CN" altLang="en-US"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子传</a:t>
            </a:r>
            <a:endParaRPr lang="en-US" altLang="zh-CN"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pic>
        <p:nvPicPr>
          <p:cNvPr id="5" name="Picture 2" descr="F:\下图\创新人教1 幻灯片\写作2.pn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8407896" y="-12525"/>
            <a:ext cx="3769889" cy="221739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7531929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1"/>
            <a:ext cx="12190413" cy="53781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400">
              <a:latin typeface="微软雅黑" panose="020B0503020204020204" pitchFamily="34" charset="-122"/>
              <a:ea typeface="微软雅黑" panose="020B0503020204020204" pitchFamily="34" charset="-122"/>
            </a:endParaRPr>
          </a:p>
        </p:txBody>
      </p:sp>
      <p:sp>
        <p:nvSpPr>
          <p:cNvPr id="5" name="矩形 4"/>
          <p:cNvSpPr/>
          <p:nvPr/>
        </p:nvSpPr>
        <p:spPr>
          <a:xfrm>
            <a:off x="277390" y="908720"/>
            <a:ext cx="11578456" cy="5826723"/>
          </a:xfrm>
          <a:prstGeom prst="rect">
            <a:avLst/>
          </a:prstGeom>
        </p:spPr>
        <p:txBody>
          <a:bodyPr>
            <a:spAutoFit/>
          </a:bodyPr>
          <a:lstStyle/>
          <a:p>
            <a:pPr algn="ctr">
              <a:lnSpc>
                <a:spcPct val="150000"/>
              </a:lnSpc>
              <a:spcAft>
                <a:spcPts val="0"/>
              </a:spcAft>
              <a:tabLst>
                <a:tab pos="2250440" algn="l"/>
              </a:tabLst>
            </a:pPr>
            <a:r>
              <a:rPr lang="zh-CN" altLang="zh-CN" sz="2800" b="1" kern="100" dirty="0">
                <a:solidFill>
                  <a:srgbClr val="C00000"/>
                </a:solidFill>
                <a:latin typeface="Times New Roman"/>
                <a:ea typeface="华文细黑"/>
                <a:cs typeface="Times New Roman"/>
              </a:rPr>
              <a:t>风雨任平生</a:t>
            </a:r>
            <a:r>
              <a:rPr lang="en-US" altLang="zh-CN" sz="2800" b="1" kern="100" dirty="0">
                <a:solidFill>
                  <a:srgbClr val="C00000"/>
                </a:solidFill>
                <a:latin typeface="Times New Roman"/>
                <a:ea typeface="华文细黑"/>
                <a:cs typeface="Courier New"/>
              </a:rPr>
              <a:t>——</a:t>
            </a:r>
            <a:r>
              <a:rPr lang="zh-CN" altLang="zh-CN" sz="2800" b="1" kern="100" dirty="0">
                <a:solidFill>
                  <a:srgbClr val="C00000"/>
                </a:solidFill>
                <a:latin typeface="Times New Roman"/>
                <a:ea typeface="华文细黑"/>
                <a:cs typeface="Times New Roman"/>
              </a:rPr>
              <a:t>苏轼</a:t>
            </a:r>
            <a:endParaRPr lang="zh-CN" altLang="zh-CN" sz="1050" kern="100" dirty="0">
              <a:latin typeface="宋体"/>
              <a:cs typeface="Courier New"/>
            </a:endParaRPr>
          </a:p>
          <a:p>
            <a:pPr indent="711200" algn="just">
              <a:lnSpc>
                <a:spcPct val="150000"/>
              </a:lnSpc>
              <a:spcAft>
                <a:spcPts val="0"/>
              </a:spcAft>
              <a:tabLst>
                <a:tab pos="2250440" algn="l"/>
              </a:tabLst>
            </a:pPr>
            <a:r>
              <a:rPr lang="zh-CN" altLang="zh-CN" sz="2800" kern="100" dirty="0">
                <a:latin typeface="Times New Roman"/>
                <a:ea typeface="华文细黑"/>
                <a:cs typeface="Times New Roman"/>
              </a:rPr>
              <a:t>他的多情造就了他的豪放；他的豪放造就了他的豁达；他的豁达造就了他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风雨任平生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的伟岸。</a:t>
            </a:r>
            <a:endParaRPr lang="zh-CN" altLang="zh-CN" sz="1050" kern="100" dirty="0">
              <a:latin typeface="宋体"/>
              <a:cs typeface="Courier New"/>
            </a:endParaRPr>
          </a:p>
          <a:p>
            <a:pPr indent="711200" algn="just">
              <a:lnSpc>
                <a:spcPct val="150000"/>
              </a:lnSpc>
              <a:spcAft>
                <a:spcPts val="0"/>
              </a:spcAft>
              <a:tabLst>
                <a:tab pos="2250440" algn="l"/>
              </a:tabLst>
            </a:pPr>
            <a:r>
              <a:rPr lang="zh-CN" altLang="zh-CN" sz="2800" kern="100" dirty="0">
                <a:latin typeface="Times New Roman"/>
                <a:ea typeface="华文细黑"/>
                <a:cs typeface="Times New Roman"/>
              </a:rPr>
              <a:t>风风雨雨，坎坎坷坷。然而，无论他走到哪里，他的名字就响彻在那里的天空中，响彻在那里的人们的心坎上。他的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一蓑风雨任平生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道尽了千古的真理，让人懂得用开朗、宽容、豁达的心去面对身边的人，身边的事和物；让人知道用感激、豁达的心境去挑战人生。</a:t>
            </a:r>
            <a:r>
              <a:rPr lang="en-US" altLang="zh-CN" sz="2800" kern="100" dirty="0">
                <a:latin typeface="Times New Roman"/>
                <a:ea typeface="华文细黑"/>
                <a:cs typeface="Courier New"/>
              </a:rPr>
              <a:t> </a:t>
            </a:r>
            <a:endParaRPr lang="zh-CN" altLang="zh-CN" sz="1050" kern="100" dirty="0">
              <a:latin typeface="宋体"/>
              <a:cs typeface="Courier New"/>
            </a:endParaRPr>
          </a:p>
          <a:p>
            <a:pPr indent="711200" algn="just">
              <a:lnSpc>
                <a:spcPct val="150000"/>
              </a:lnSpc>
              <a:spcAft>
                <a:spcPts val="0"/>
              </a:spcAft>
              <a:tabLst>
                <a:tab pos="2250440" algn="l"/>
              </a:tabLst>
            </a:pPr>
            <a:r>
              <a:rPr lang="zh-CN" altLang="zh-CN" sz="2800" kern="100" dirty="0">
                <a:latin typeface="Times New Roman"/>
                <a:ea typeface="华文细黑"/>
                <a:cs typeface="Times New Roman"/>
              </a:rPr>
              <a:t>他将至情流动成笔下四溢的华彩，他将真我交织成理念奔腾的旋律，他将挚意挥洒成行云流水的文字，他用厚实的肩膀承担起生命的重量</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sp>
        <p:nvSpPr>
          <p:cNvPr id="4" name="TextBox 37"/>
          <p:cNvSpPr txBox="1"/>
          <p:nvPr/>
        </p:nvSpPr>
        <p:spPr>
          <a:xfrm>
            <a:off x="90027" y="76145"/>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自主积累       </a:t>
            </a:r>
            <a:r>
              <a:rPr kumimoji="0" lang="zh-CN" altLang="en-US" sz="2400" b="1" i="0" u="none" strike="noStrike" kern="0" cap="none" spc="0" normalizeH="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lang="zh-CN" altLang="en-US" sz="2400" b="1" kern="0" dirty="0" smtClean="0">
                <a:solidFill>
                  <a:schemeClr val="bg1"/>
                </a:solidFill>
                <a:latin typeface="华文新魏" pitchFamily="2" charset="-122"/>
                <a:ea typeface="华文新魏" pitchFamily="2" charset="-122"/>
              </a:rPr>
              <a:t>博</a:t>
            </a:r>
            <a:r>
              <a:rPr lang="zh-CN" altLang="en-US" sz="2400" b="1" kern="0" dirty="0">
                <a:solidFill>
                  <a:schemeClr val="bg1"/>
                </a:solidFill>
                <a:latin typeface="华文新魏" pitchFamily="2" charset="-122"/>
                <a:ea typeface="华文新魏" pitchFamily="2" charset="-122"/>
              </a:rPr>
              <a:t>观而约取，厚积而薄</a:t>
            </a:r>
            <a:r>
              <a:rPr lang="zh-CN" altLang="en-US" sz="2400" b="1" kern="0" dirty="0" smtClean="0">
                <a:solidFill>
                  <a:schemeClr val="bg1"/>
                </a:solidFill>
                <a:latin typeface="华文新魏" pitchFamily="2" charset="-122"/>
                <a:ea typeface="华文新魏" pitchFamily="2" charset="-122"/>
              </a:rPr>
              <a:t>发 </a:t>
            </a:r>
            <a:endParaRPr lang="zh-CN" altLang="en-US" sz="2400" b="1" kern="0" dirty="0">
              <a:solidFill>
                <a:schemeClr val="bg1"/>
              </a:solidFill>
              <a:latin typeface="华文新魏" pitchFamily="2" charset="-122"/>
              <a:ea typeface="华文新魏" pitchFamily="2" charset="-122"/>
            </a:endParaRPr>
          </a:p>
        </p:txBody>
      </p:sp>
      <p:sp>
        <p:nvSpPr>
          <p:cNvPr id="12" name="矩形 11"/>
          <p:cNvSpPr/>
          <p:nvPr/>
        </p:nvSpPr>
        <p:spPr>
          <a:xfrm>
            <a:off x="406574" y="908720"/>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effectLst/>
                <a:latin typeface="微软雅黑" pitchFamily="34" charset="-122"/>
                <a:ea typeface="微软雅黑"/>
              </a:rPr>
              <a:t>作者视窗</a:t>
            </a:r>
            <a:endParaRPr lang="zh-CN" altLang="en-US" sz="2400" kern="0" dirty="0">
              <a:solidFill>
                <a:sysClr val="window" lastClr="FFFFFF"/>
              </a:solidFill>
              <a:effectLst/>
              <a:latin typeface="微软雅黑" pitchFamily="34" charset="-122"/>
              <a:ea typeface="微软雅黑"/>
            </a:endParaRPr>
          </a:p>
        </p:txBody>
      </p:sp>
      <p:sp>
        <p:nvSpPr>
          <p:cNvPr id="13" name="矩形 12"/>
          <p:cNvSpPr/>
          <p:nvPr/>
        </p:nvSpPr>
        <p:spPr>
          <a:xfrm>
            <a:off x="-2526" y="908720"/>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itchFamily="34" charset="-122"/>
                <a:ea typeface="微软雅黑"/>
              </a:rPr>
              <a:t>一</a:t>
            </a:r>
            <a:endParaRPr lang="zh-CN" altLang="en-US" sz="2400" kern="0" dirty="0">
              <a:solidFill>
                <a:sysClr val="window" lastClr="FFFFFF"/>
              </a:solidFill>
              <a:latin typeface="微软雅黑" pitchFamily="34" charset="-122"/>
              <a:ea typeface="微软雅黑"/>
            </a:endParaRPr>
          </a:p>
        </p:txBody>
      </p:sp>
    </p:spTree>
    <p:extLst>
      <p:ext uri="{BB962C8B-B14F-4D97-AF65-F5344CB8AC3E}">
        <p14:creationId xmlns="" xmlns:p14="http://schemas.microsoft.com/office/powerpoint/2010/main" val="291625083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2246" y="897101"/>
            <a:ext cx="11645608" cy="1302408"/>
          </a:xfrm>
          <a:prstGeom prst="rect">
            <a:avLst/>
          </a:prstGeom>
          <a:noFill/>
        </p:spPr>
        <p:txBody>
          <a:bodyPr wrap="square" rtlCol="0">
            <a:spAutoFit/>
          </a:bodyPr>
          <a:lstStyle/>
          <a:p>
            <a:pPr indent="711200" algn="just">
              <a:lnSpc>
                <a:spcPct val="150000"/>
              </a:lnSpc>
              <a:spcAft>
                <a:spcPts val="0"/>
              </a:spcAft>
              <a:tabLst>
                <a:tab pos="2250440" algn="l"/>
              </a:tabLst>
            </a:pPr>
            <a:r>
              <a:rPr lang="zh-CN" altLang="zh-CN" sz="2800" kern="100" dirty="0">
                <a:latin typeface="Times New Roman"/>
                <a:ea typeface="华文细黑"/>
                <a:cs typeface="Times New Roman"/>
              </a:rPr>
              <a:t>风雨的一生，豁达的一生；美丽的一生，多情的一生。</a:t>
            </a:r>
            <a:r>
              <a:rPr lang="en-US" altLang="zh-CN" sz="2800" kern="100" dirty="0">
                <a:latin typeface="Times New Roman"/>
                <a:ea typeface="华文细黑"/>
                <a:cs typeface="Courier New"/>
              </a:rPr>
              <a:t> </a:t>
            </a:r>
            <a:endParaRPr lang="zh-CN" altLang="zh-CN" sz="1050" kern="100" dirty="0">
              <a:latin typeface="宋体"/>
              <a:cs typeface="Courier New"/>
            </a:endParaRPr>
          </a:p>
          <a:p>
            <a:pPr indent="711200" algn="just">
              <a:lnSpc>
                <a:spcPct val="150000"/>
              </a:lnSpc>
              <a:spcAft>
                <a:spcPts val="0"/>
              </a:spcAft>
              <a:tabLst>
                <a:tab pos="2250440" algn="l"/>
              </a:tabLst>
            </a:pPr>
            <a:r>
              <a:rPr lang="zh-CN" altLang="zh-CN" sz="2800" kern="100" dirty="0">
                <a:latin typeface="Times New Roman"/>
                <a:ea typeface="华文细黑"/>
                <a:cs typeface="Times New Roman"/>
              </a:rPr>
              <a:t>苏轼，永垂不朽。</a:t>
            </a:r>
            <a:endParaRPr lang="zh-CN" altLang="zh-CN" sz="1050" kern="100" dirty="0">
              <a:effectLst/>
              <a:latin typeface="宋体"/>
              <a:cs typeface="Courier New"/>
            </a:endParaRPr>
          </a:p>
        </p:txBody>
      </p:sp>
    </p:spTree>
    <p:extLst>
      <p:ext uri="{BB962C8B-B14F-4D97-AF65-F5344CB8AC3E}">
        <p14:creationId xmlns="" xmlns:p14="http://schemas.microsoft.com/office/powerpoint/2010/main" val="170283295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0550" y="620688"/>
            <a:ext cx="11645608" cy="5909310"/>
          </a:xfrm>
          <a:prstGeom prst="rect">
            <a:avLst/>
          </a:prstGeom>
          <a:noFill/>
        </p:spPr>
        <p:txBody>
          <a:bodyPr wrap="square" rtlCol="0">
            <a:spAutoFit/>
          </a:bodyPr>
          <a:lstStyle/>
          <a:p>
            <a:pPr indent="711200" algn="just">
              <a:lnSpc>
                <a:spcPct val="150000"/>
              </a:lnSpc>
              <a:spcAft>
                <a:spcPts val="0"/>
              </a:spcAft>
              <a:tabLst>
                <a:tab pos="2250440" algn="l"/>
              </a:tabLst>
            </a:pPr>
            <a:r>
              <a:rPr lang="zh-CN" altLang="zh-CN" sz="2800" kern="100" dirty="0">
                <a:latin typeface="Times New Roman"/>
                <a:ea typeface="华文细黑"/>
                <a:cs typeface="Times New Roman"/>
              </a:rPr>
              <a:t>苏轼</a:t>
            </a:r>
            <a:r>
              <a:rPr lang="en-US" altLang="zh-CN" sz="2800" kern="100" dirty="0">
                <a:latin typeface="Times New Roman"/>
                <a:ea typeface="华文细黑"/>
                <a:cs typeface="Courier New"/>
              </a:rPr>
              <a:t>(1037—1101)</a:t>
            </a:r>
            <a:r>
              <a:rPr lang="zh-CN" altLang="zh-CN" sz="2800" kern="100" dirty="0">
                <a:latin typeface="Times New Roman"/>
                <a:ea typeface="华文细黑"/>
                <a:cs typeface="Times New Roman"/>
              </a:rPr>
              <a:t>，字子瞻，号东坡居士，眉山</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今</a:t>
            </a:r>
            <a:r>
              <a:rPr lang="zh-CN" altLang="zh-CN" sz="2800" kern="100" dirty="0" smtClean="0">
                <a:latin typeface="Times New Roman"/>
                <a:ea typeface="华文细黑"/>
                <a:cs typeface="Times New Roman"/>
              </a:rPr>
              <a:t>四川</a:t>
            </a:r>
            <a:endParaRPr lang="en-US" altLang="zh-CN" sz="2800" kern="100" dirty="0" smtClean="0">
              <a:latin typeface="Times New Roman"/>
              <a:ea typeface="华文细黑"/>
              <a:cs typeface="Times New Roman"/>
            </a:endParaRPr>
          </a:p>
          <a:p>
            <a:pPr algn="just">
              <a:lnSpc>
                <a:spcPct val="150000"/>
              </a:lnSpc>
              <a:spcAft>
                <a:spcPts val="0"/>
              </a:spcAft>
              <a:tabLst>
                <a:tab pos="2250440" algn="l"/>
              </a:tabLst>
            </a:pPr>
            <a:r>
              <a:rPr lang="zh-CN" altLang="zh-CN" sz="2800" kern="100" dirty="0" smtClean="0">
                <a:latin typeface="Times New Roman"/>
                <a:ea typeface="华文细黑"/>
                <a:cs typeface="Times New Roman"/>
              </a:rPr>
              <a:t>眉</a:t>
            </a:r>
            <a:r>
              <a:rPr lang="zh-CN" altLang="zh-CN" sz="2800" kern="100" dirty="0">
                <a:latin typeface="Times New Roman"/>
                <a:ea typeface="华文细黑"/>
                <a:cs typeface="Times New Roman"/>
              </a:rPr>
              <a:t>山</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人，北宋杰出文学家、书画家，与父苏洵、弟苏辙并</a:t>
            </a:r>
            <a:r>
              <a:rPr lang="zh-CN" altLang="zh-CN" sz="2800" kern="100" dirty="0" smtClean="0">
                <a:latin typeface="Times New Roman"/>
                <a:ea typeface="华文细黑"/>
                <a:cs typeface="Times New Roman"/>
              </a:rPr>
              <a:t>称</a:t>
            </a:r>
            <a:endParaRPr lang="en-US" altLang="zh-CN" sz="2800" kern="100" dirty="0" smtClean="0">
              <a:latin typeface="Times New Roman"/>
              <a:ea typeface="华文细黑"/>
              <a:cs typeface="Times New Roman"/>
            </a:endParaRPr>
          </a:p>
          <a:p>
            <a:pPr algn="just">
              <a:lnSpc>
                <a:spcPct val="150000"/>
              </a:lnSpc>
              <a:spcAft>
                <a:spcPts val="0"/>
              </a:spcAft>
              <a:tabLst>
                <a:tab pos="2250440" algn="l"/>
              </a:tabLst>
            </a:pP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三苏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。苏轼二十一岁中进士，神宗时期曾在凤翔、杭州</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2250440" algn="l"/>
              </a:tabLst>
            </a:pPr>
            <a:r>
              <a:rPr lang="zh-CN" altLang="zh-CN" sz="2800" kern="100" dirty="0" smtClean="0">
                <a:latin typeface="Times New Roman"/>
                <a:ea typeface="华文细黑"/>
                <a:cs typeface="Times New Roman"/>
              </a:rPr>
              <a:t>密</a:t>
            </a:r>
            <a:r>
              <a:rPr lang="zh-CN" altLang="zh-CN" sz="2800" kern="100" dirty="0">
                <a:latin typeface="Times New Roman"/>
                <a:ea typeface="华文细黑"/>
                <a:cs typeface="Times New Roman"/>
              </a:rPr>
              <a:t>州、徐州、湖州等地任职。元丰三年</a:t>
            </a:r>
            <a:r>
              <a:rPr lang="en-US" altLang="zh-CN" sz="2800" kern="100" dirty="0">
                <a:latin typeface="Times New Roman"/>
                <a:ea typeface="华文细黑"/>
                <a:cs typeface="Courier New"/>
              </a:rPr>
              <a:t>(1080</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乌台</a:t>
            </a:r>
            <a:r>
              <a:rPr lang="zh-CN" altLang="zh-CN" sz="2800" kern="100" dirty="0" smtClean="0">
                <a:latin typeface="Times New Roman"/>
                <a:ea typeface="华文细黑"/>
                <a:cs typeface="Times New Roman"/>
              </a:rPr>
              <a:t>诗</a:t>
            </a:r>
            <a:endParaRPr lang="en-US" altLang="zh-CN" sz="2800" kern="100" dirty="0" smtClean="0">
              <a:latin typeface="Times New Roman"/>
              <a:ea typeface="华文细黑"/>
              <a:cs typeface="Times New Roman"/>
            </a:endParaRPr>
          </a:p>
          <a:p>
            <a:pPr algn="just">
              <a:lnSpc>
                <a:spcPct val="150000"/>
              </a:lnSpc>
              <a:spcAft>
                <a:spcPts val="0"/>
              </a:spcAft>
              <a:tabLst>
                <a:tab pos="2250440" algn="l"/>
              </a:tabLst>
            </a:pPr>
            <a:r>
              <a:rPr lang="zh-CN" altLang="zh-CN" sz="2800" kern="100" dirty="0" smtClean="0">
                <a:latin typeface="Times New Roman"/>
                <a:ea typeface="华文细黑"/>
                <a:cs typeface="Times New Roman"/>
              </a:rPr>
              <a:t>案</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受诬陷被贬黄州任团练副使，在黄州四年多曾于城东</a:t>
            </a:r>
            <a:r>
              <a:rPr lang="zh-CN" altLang="zh-CN" sz="2800" kern="100" dirty="0" smtClean="0">
                <a:latin typeface="Times New Roman"/>
                <a:ea typeface="华文细黑"/>
                <a:cs typeface="Times New Roman"/>
              </a:rPr>
              <a:t>之</a:t>
            </a:r>
            <a:endParaRPr lang="en-US" altLang="zh-CN" sz="2800" kern="100" dirty="0" smtClean="0">
              <a:latin typeface="Times New Roman"/>
              <a:ea typeface="华文细黑"/>
              <a:cs typeface="Times New Roman"/>
            </a:endParaRPr>
          </a:p>
          <a:p>
            <a:pPr algn="just">
              <a:lnSpc>
                <a:spcPct val="150000"/>
              </a:lnSpc>
              <a:spcAft>
                <a:spcPts val="0"/>
              </a:spcAft>
              <a:tabLst>
                <a:tab pos="2250440" algn="l"/>
              </a:tabLst>
            </a:pPr>
            <a:r>
              <a:rPr lang="zh-CN" altLang="zh-CN" sz="2800" kern="100" dirty="0" smtClean="0">
                <a:latin typeface="Times New Roman"/>
                <a:ea typeface="华文细黑"/>
                <a:cs typeface="Times New Roman"/>
              </a:rPr>
              <a:t>东</a:t>
            </a:r>
            <a:r>
              <a:rPr lang="zh-CN" altLang="zh-CN" sz="2800" kern="100" dirty="0">
                <a:latin typeface="Times New Roman"/>
                <a:ea typeface="华文细黑"/>
                <a:cs typeface="Times New Roman"/>
              </a:rPr>
              <a:t>坡开荒种田，故自号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东坡居士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。哲宗即位后，曾任翰林学士、侍读学士、礼部尚书等职，并出知杭州、颍州、扬州、定州等地，晚年被贬惠州、儋州。大赦北还，途中病死在常州，葬于河南郏县，追谥文忠公。有诗文集《东坡全集》等。</a:t>
            </a:r>
            <a:r>
              <a:rPr lang="en-US" altLang="zh-CN" sz="2800" kern="100" dirty="0">
                <a:latin typeface="Times New Roman"/>
                <a:ea typeface="华文细黑"/>
                <a:cs typeface="Courier New"/>
              </a:rPr>
              <a:t>  </a:t>
            </a:r>
            <a:endParaRPr lang="zh-CN" altLang="zh-CN" sz="1050" kern="100" dirty="0">
              <a:effectLst/>
              <a:latin typeface="宋体"/>
              <a:cs typeface="Courier New"/>
            </a:endParaRPr>
          </a:p>
        </p:txBody>
      </p:sp>
      <p:pic>
        <p:nvPicPr>
          <p:cNvPr id="3" name="Picture 2" descr="苏轼"/>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9695606" y="843887"/>
            <a:ext cx="2227383" cy="29979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149049903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24505" y="907680"/>
            <a:ext cx="11681441" cy="3887731"/>
          </a:xfrm>
          <a:prstGeom prst="rect">
            <a:avLst/>
          </a:prstGeom>
          <a:noFill/>
        </p:spPr>
        <p:txBody>
          <a:bodyPr wrap="square" rtlCol="0">
            <a:spAutoFit/>
          </a:bodyPr>
          <a:lstStyle/>
          <a:p>
            <a:pPr indent="711200" algn="just">
              <a:lnSpc>
                <a:spcPct val="150000"/>
              </a:lnSpc>
              <a:spcAft>
                <a:spcPts val="0"/>
              </a:spcAft>
              <a:tabLst>
                <a:tab pos="2250440" algn="l"/>
              </a:tabLst>
            </a:pPr>
            <a:r>
              <a:rPr lang="zh-CN" altLang="zh-CN" sz="2800" kern="100" dirty="0">
                <a:latin typeface="Times New Roman"/>
                <a:ea typeface="华文细黑"/>
                <a:cs typeface="Times New Roman"/>
              </a:rPr>
              <a:t>元丰三年，苏轼因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乌台诗案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贬官黄州，与陈慥不期而遇。发现这位当年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使酒好剑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、有五陵年少作风的豪侠，如今竟成了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庵居蔬食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的隐士，苏轼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耸然异之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之余，乃为之作传。文中借方山子有才而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终不遇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，来寄托自己的身世感慨。既把陈慥写得形神俱出，更有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借他人酒杯，浇自己块垒</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的旨意；可以和司马迁《伯夷列传》、《游侠列传》一类文章一同看待。</a:t>
            </a:r>
            <a:endParaRPr lang="zh-CN" altLang="zh-CN" sz="1050" kern="100" dirty="0">
              <a:effectLst/>
              <a:latin typeface="宋体"/>
              <a:cs typeface="Courier New"/>
            </a:endParaRPr>
          </a:p>
        </p:txBody>
      </p:sp>
      <p:sp>
        <p:nvSpPr>
          <p:cNvPr id="8" name="矩形 7"/>
          <p:cNvSpPr/>
          <p:nvPr/>
        </p:nvSpPr>
        <p:spPr>
          <a:xfrm>
            <a:off x="406574" y="332656"/>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effectLst/>
                <a:latin typeface="微软雅黑" pitchFamily="34" charset="-122"/>
                <a:ea typeface="微软雅黑"/>
              </a:rPr>
              <a:t>写作背景</a:t>
            </a:r>
            <a:endParaRPr lang="zh-CN" altLang="en-US" sz="2400" kern="0" dirty="0">
              <a:solidFill>
                <a:sysClr val="window" lastClr="FFFFFF"/>
              </a:solidFill>
              <a:effectLst/>
              <a:latin typeface="微软雅黑" pitchFamily="34" charset="-122"/>
              <a:ea typeface="微软雅黑"/>
            </a:endParaRPr>
          </a:p>
        </p:txBody>
      </p:sp>
      <p:sp>
        <p:nvSpPr>
          <p:cNvPr id="9" name="矩形 8"/>
          <p:cNvSpPr/>
          <p:nvPr/>
        </p:nvSpPr>
        <p:spPr>
          <a:xfrm>
            <a:off x="-2526" y="332656"/>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itchFamily="34" charset="-122"/>
                <a:ea typeface="微软雅黑"/>
              </a:rPr>
              <a:t>二</a:t>
            </a:r>
            <a:endParaRPr lang="zh-CN" altLang="en-US" sz="2400" kern="0" dirty="0">
              <a:solidFill>
                <a:sysClr val="window" lastClr="FFFFFF"/>
              </a:solidFill>
              <a:latin typeface="微软雅黑" pitchFamily="34" charset="-122"/>
              <a:ea typeface="微软雅黑"/>
            </a:endParaRPr>
          </a:p>
        </p:txBody>
      </p:sp>
    </p:spTree>
    <p:extLst>
      <p:ext uri="{BB962C8B-B14F-4D97-AF65-F5344CB8AC3E}">
        <p14:creationId xmlns="" xmlns:p14="http://schemas.microsoft.com/office/powerpoint/2010/main" val="154229153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52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335728" y="828707"/>
            <a:ext cx="11232086" cy="656077"/>
          </a:xfrm>
          <a:prstGeom prst="rect">
            <a:avLst/>
          </a:prstGeom>
        </p:spPr>
        <p:txBody>
          <a:bodyPr>
            <a:spAutoFit/>
          </a:bodyPr>
          <a:lstStyle/>
          <a:p>
            <a:pPr algn="just">
              <a:lnSpc>
                <a:spcPct val="150000"/>
              </a:lnSpc>
              <a:spcAft>
                <a:spcPts val="0"/>
              </a:spcAft>
              <a:tabLst>
                <a:tab pos="225044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一词多义</a:t>
            </a:r>
            <a:endParaRPr lang="zh-CN" altLang="zh-CN" sz="1050" kern="100" dirty="0">
              <a:effectLst/>
              <a:latin typeface="宋体"/>
              <a:cs typeface="Courier New"/>
            </a:endParaRPr>
          </a:p>
        </p:txBody>
      </p:sp>
      <p:sp>
        <p:nvSpPr>
          <p:cNvPr id="11" name="圆角矩形 1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0" name="矩形 9"/>
          <p:cNvSpPr/>
          <p:nvPr/>
        </p:nvSpPr>
        <p:spPr>
          <a:xfrm>
            <a:off x="334566" y="1908827"/>
            <a:ext cx="1140343" cy="656077"/>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rPr>
              <a:t>(1)</a:t>
            </a:r>
            <a:r>
              <a:rPr lang="zh-CN" altLang="zh-CN" sz="2800" kern="100" dirty="0">
                <a:latin typeface="Times New Roman"/>
                <a:ea typeface="华文细黑"/>
                <a:cs typeface="Times New Roman"/>
              </a:rPr>
              <a:t>谓</a:t>
            </a:r>
            <a:endParaRPr lang="zh-CN" altLang="zh-CN" sz="1050" kern="100" dirty="0">
              <a:effectLst/>
              <a:latin typeface="宋体"/>
              <a:cs typeface="Courier New"/>
            </a:endParaRPr>
          </a:p>
        </p:txBody>
      </p:sp>
      <p:sp>
        <p:nvSpPr>
          <p:cNvPr id="4" name="左大括号 3"/>
          <p:cNvSpPr/>
          <p:nvPr/>
        </p:nvSpPr>
        <p:spPr>
          <a:xfrm>
            <a:off x="1342678" y="1772816"/>
            <a:ext cx="360040" cy="980038"/>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矩形 11"/>
          <p:cNvSpPr/>
          <p:nvPr/>
        </p:nvSpPr>
        <p:spPr>
          <a:xfrm>
            <a:off x="1785261" y="1484784"/>
            <a:ext cx="6974241" cy="1384995"/>
          </a:xfrm>
          <a:prstGeom prst="rect">
            <a:avLst/>
          </a:prstGeom>
        </p:spPr>
        <p:txBody>
          <a:bodyPr>
            <a:spAutoFit/>
          </a:bodyPr>
          <a:lstStyle/>
          <a:p>
            <a:pPr algn="just">
              <a:lnSpc>
                <a:spcPct val="150000"/>
              </a:lnSpc>
              <a:spcAft>
                <a:spcPts val="0"/>
              </a:spcAft>
            </a:pPr>
            <a:r>
              <a:rPr lang="zh-CN" altLang="zh-CN" sz="2800" kern="100" dirty="0">
                <a:latin typeface="Times New Roman"/>
                <a:ea typeface="华文细黑"/>
                <a:cs typeface="Times New Roman"/>
              </a:rPr>
              <a:t>因</a:t>
            </a:r>
            <a:r>
              <a:rPr lang="zh-CN" altLang="zh-CN" sz="2800" kern="100" dirty="0">
                <a:solidFill>
                  <a:srgbClr val="FF0000"/>
                </a:solidFill>
                <a:latin typeface="Times New Roman"/>
                <a:ea typeface="华文细黑"/>
                <a:cs typeface="Times New Roman"/>
              </a:rPr>
              <a:t>谓</a:t>
            </a:r>
            <a:r>
              <a:rPr lang="zh-CN" altLang="zh-CN" sz="2800" kern="100" dirty="0">
                <a:latin typeface="Times New Roman"/>
                <a:ea typeface="华文细黑"/>
                <a:cs typeface="Times New Roman"/>
              </a:rPr>
              <a:t>之方山</a:t>
            </a:r>
            <a:r>
              <a:rPr lang="zh-CN" altLang="zh-CN" sz="2800" kern="100" dirty="0" smtClean="0">
                <a:latin typeface="Times New Roman"/>
                <a:ea typeface="华文细黑"/>
                <a:cs typeface="Times New Roman"/>
              </a:rPr>
              <a:t>子</a:t>
            </a:r>
            <a:r>
              <a:rPr lang="en-US" altLang="zh-CN" sz="2800" kern="100" dirty="0" smtClean="0">
                <a:latin typeface="Times New Roman"/>
                <a:ea typeface="华文细黑"/>
                <a:cs typeface="Times New Roman"/>
              </a:rPr>
              <a:t>________________</a:t>
            </a:r>
            <a:r>
              <a:rPr lang="zh-CN" altLang="zh-CN" sz="2800" u="sng" kern="100" dirty="0">
                <a:latin typeface="Times New Roman"/>
                <a:ea typeface="华文细黑"/>
                <a:cs typeface="Times New Roman"/>
              </a:rPr>
              <a:t>　　　　　　　　</a:t>
            </a:r>
            <a:endParaRPr lang="en-US" altLang="zh-CN" sz="2800" kern="100" dirty="0" smtClean="0">
              <a:latin typeface="Times New Roman"/>
              <a:ea typeface="华文细黑"/>
            </a:endParaRPr>
          </a:p>
          <a:p>
            <a:pPr algn="just">
              <a:lnSpc>
                <a:spcPct val="150000"/>
              </a:lnSpc>
              <a:spcAft>
                <a:spcPts val="0"/>
              </a:spcAft>
            </a:pPr>
            <a:r>
              <a:rPr lang="zh-CN" altLang="zh-CN" sz="2800" kern="100" dirty="0" smtClean="0">
                <a:latin typeface="Times New Roman"/>
                <a:ea typeface="华文细黑"/>
                <a:cs typeface="Times New Roman"/>
              </a:rPr>
              <a:t>自</a:t>
            </a:r>
            <a:r>
              <a:rPr lang="zh-CN" altLang="zh-CN" sz="2800" kern="100" dirty="0">
                <a:solidFill>
                  <a:srgbClr val="FF0000"/>
                </a:solidFill>
                <a:latin typeface="Times New Roman"/>
                <a:ea typeface="华文细黑"/>
                <a:cs typeface="Times New Roman"/>
              </a:rPr>
              <a:t>谓</a:t>
            </a:r>
            <a:r>
              <a:rPr lang="zh-CN" altLang="zh-CN" sz="2800" kern="100" dirty="0">
                <a:latin typeface="Times New Roman"/>
                <a:ea typeface="华文细黑"/>
                <a:cs typeface="Times New Roman"/>
              </a:rPr>
              <a:t>一世</a:t>
            </a:r>
            <a:r>
              <a:rPr lang="zh-CN" altLang="zh-CN" sz="2800" kern="100" dirty="0" smtClean="0">
                <a:latin typeface="Times New Roman"/>
                <a:ea typeface="华文细黑"/>
                <a:cs typeface="Times New Roman"/>
              </a:rPr>
              <a:t>豪士</a:t>
            </a:r>
            <a:r>
              <a:rPr lang="en-US" altLang="zh-CN" sz="2800" kern="100" dirty="0">
                <a:latin typeface="Times New Roman"/>
                <a:ea typeface="华文细黑"/>
                <a:cs typeface="Times New Roman"/>
              </a:rPr>
              <a:t>__________ </a:t>
            </a:r>
            <a:r>
              <a:rPr lang="zh-CN" altLang="zh-CN" sz="2800" u="sng" kern="100" dirty="0">
                <a:latin typeface="Times New Roman"/>
                <a:ea typeface="华文细黑"/>
                <a:cs typeface="Times New Roman"/>
              </a:rPr>
              <a:t>　　　　　　　　</a:t>
            </a:r>
            <a:endParaRPr lang="zh-CN" altLang="zh-CN" sz="1050" kern="100" dirty="0">
              <a:effectLst/>
              <a:latin typeface="宋体"/>
              <a:cs typeface="Courier New"/>
            </a:endParaRPr>
          </a:p>
        </p:txBody>
      </p:sp>
      <p:sp>
        <p:nvSpPr>
          <p:cNvPr id="13" name="矩形 12"/>
          <p:cNvSpPr/>
          <p:nvPr/>
        </p:nvSpPr>
        <p:spPr>
          <a:xfrm>
            <a:off x="334566" y="3420995"/>
            <a:ext cx="1140343" cy="656077"/>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rPr>
              <a:t>(2)</a:t>
            </a:r>
            <a:r>
              <a:rPr lang="zh-CN" altLang="zh-CN" sz="2800" kern="100" dirty="0">
                <a:latin typeface="Times New Roman"/>
                <a:ea typeface="华文细黑"/>
                <a:cs typeface="Times New Roman"/>
              </a:rPr>
              <a:t>而</a:t>
            </a:r>
            <a:endParaRPr lang="zh-CN" altLang="zh-CN" sz="1050" kern="100" dirty="0">
              <a:effectLst/>
              <a:latin typeface="宋体"/>
              <a:cs typeface="Courier New"/>
            </a:endParaRPr>
          </a:p>
        </p:txBody>
      </p:sp>
      <p:sp>
        <p:nvSpPr>
          <p:cNvPr id="14" name="左大括号 13"/>
          <p:cNvSpPr/>
          <p:nvPr/>
        </p:nvSpPr>
        <p:spPr>
          <a:xfrm>
            <a:off x="1342678" y="3146254"/>
            <a:ext cx="360040" cy="1434874"/>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矩形 14"/>
          <p:cNvSpPr/>
          <p:nvPr/>
        </p:nvSpPr>
        <p:spPr>
          <a:xfrm>
            <a:off x="1785261" y="2780928"/>
            <a:ext cx="6974241" cy="2031325"/>
          </a:xfrm>
          <a:prstGeom prst="rect">
            <a:avLst/>
          </a:prstGeom>
        </p:spPr>
        <p:txBody>
          <a:bodyPr>
            <a:spAutoFit/>
          </a:bodyPr>
          <a:lstStyle/>
          <a:p>
            <a:pPr algn="just">
              <a:lnSpc>
                <a:spcPct val="150000"/>
              </a:lnSpc>
              <a:spcAft>
                <a:spcPts val="0"/>
              </a:spcAft>
            </a:pPr>
            <a:r>
              <a:rPr lang="zh-CN" altLang="zh-CN" sz="2800" kern="100" dirty="0">
                <a:latin typeface="Times New Roman"/>
                <a:ea typeface="华文细黑"/>
                <a:cs typeface="Times New Roman"/>
              </a:rPr>
              <a:t>俯</a:t>
            </a:r>
            <a:r>
              <a:rPr lang="zh-CN" altLang="zh-CN" sz="2800" kern="100" dirty="0">
                <a:solidFill>
                  <a:srgbClr val="FF0000"/>
                </a:solidFill>
                <a:latin typeface="Times New Roman"/>
                <a:ea typeface="华文细黑"/>
                <a:cs typeface="Times New Roman"/>
              </a:rPr>
              <a:t>而</a:t>
            </a:r>
            <a:r>
              <a:rPr lang="zh-CN" altLang="zh-CN" sz="2800" kern="100" dirty="0">
                <a:latin typeface="Times New Roman"/>
                <a:ea typeface="华文细黑"/>
                <a:cs typeface="Times New Roman"/>
              </a:rPr>
              <a:t>不</a:t>
            </a:r>
            <a:r>
              <a:rPr lang="zh-CN" altLang="zh-CN" sz="2800" kern="100" dirty="0" smtClean="0">
                <a:latin typeface="Times New Roman"/>
                <a:ea typeface="华文细黑"/>
                <a:cs typeface="Times New Roman"/>
              </a:rPr>
              <a:t>答</a:t>
            </a:r>
            <a:r>
              <a:rPr lang="en-US" altLang="zh-CN" sz="2800" kern="100" dirty="0" smtClean="0">
                <a:latin typeface="Times New Roman"/>
                <a:ea typeface="华文细黑"/>
                <a:cs typeface="Times New Roman"/>
              </a:rPr>
              <a:t>______________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使</a:t>
            </a:r>
            <a:r>
              <a:rPr lang="zh-CN" altLang="zh-CN" sz="2800" kern="100" dirty="0">
                <a:latin typeface="Times New Roman"/>
                <a:ea typeface="华文细黑"/>
                <a:cs typeface="Times New Roman"/>
              </a:rPr>
              <a:t>骑逐</a:t>
            </a:r>
            <a:r>
              <a:rPr lang="zh-CN" altLang="zh-CN" sz="2800" kern="100" dirty="0">
                <a:solidFill>
                  <a:srgbClr val="FF0000"/>
                </a:solidFill>
                <a:latin typeface="Times New Roman"/>
                <a:ea typeface="华文细黑"/>
                <a:cs typeface="Times New Roman"/>
              </a:rPr>
              <a:t>而</a:t>
            </a:r>
            <a:r>
              <a:rPr lang="zh-CN" altLang="zh-CN" sz="2800" kern="100" dirty="0">
                <a:latin typeface="Times New Roman"/>
                <a:ea typeface="华文细黑"/>
                <a:cs typeface="Times New Roman"/>
              </a:rPr>
              <a:t>射</a:t>
            </a:r>
            <a:r>
              <a:rPr lang="zh-CN" altLang="zh-CN" sz="2800" kern="100" dirty="0" smtClean="0">
                <a:latin typeface="Times New Roman"/>
                <a:ea typeface="华文细黑"/>
                <a:cs typeface="Times New Roman"/>
              </a:rPr>
              <a:t>之</a:t>
            </a:r>
            <a:r>
              <a:rPr lang="en-US" altLang="zh-CN" sz="2800" kern="100" dirty="0" smtClean="0">
                <a:latin typeface="Times New Roman"/>
                <a:ea typeface="华文细黑"/>
                <a:cs typeface="Times New Roman"/>
              </a:rPr>
              <a:t>_____________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方</a:t>
            </a:r>
            <a:r>
              <a:rPr lang="zh-CN" altLang="zh-CN" sz="2800" kern="100" dirty="0">
                <a:latin typeface="Times New Roman"/>
                <a:ea typeface="华文细黑"/>
                <a:cs typeface="Times New Roman"/>
              </a:rPr>
              <a:t>屋</a:t>
            </a:r>
            <a:r>
              <a:rPr lang="zh-CN" altLang="zh-CN" sz="2800" kern="100" dirty="0">
                <a:solidFill>
                  <a:srgbClr val="FF0000"/>
                </a:solidFill>
                <a:latin typeface="Times New Roman"/>
                <a:ea typeface="华文细黑"/>
                <a:cs typeface="Times New Roman"/>
              </a:rPr>
              <a:t>而</a:t>
            </a:r>
            <a:r>
              <a:rPr lang="zh-CN" altLang="zh-CN" sz="2800" kern="100" dirty="0" smtClean="0">
                <a:latin typeface="Times New Roman"/>
                <a:ea typeface="华文细黑"/>
                <a:cs typeface="Times New Roman"/>
              </a:rPr>
              <a:t>高</a:t>
            </a:r>
            <a:r>
              <a:rPr lang="en-US" altLang="zh-CN" sz="2800" kern="100" dirty="0" smtClean="0">
                <a:latin typeface="Times New Roman"/>
                <a:ea typeface="华文细黑"/>
                <a:cs typeface="Times New Roman"/>
              </a:rPr>
              <a:t>______________ </a:t>
            </a:r>
            <a:r>
              <a:rPr lang="zh-CN" altLang="zh-CN" sz="2800" u="sng" kern="100" dirty="0">
                <a:latin typeface="Times New Roman"/>
                <a:ea typeface="华文细黑"/>
                <a:cs typeface="Times New Roman"/>
              </a:rPr>
              <a:t>　　　　　　　　</a:t>
            </a:r>
            <a:endParaRPr lang="zh-CN" altLang="zh-CN" sz="1050" kern="100" dirty="0">
              <a:effectLst/>
              <a:latin typeface="宋体"/>
              <a:cs typeface="Courier New"/>
            </a:endParaRPr>
          </a:p>
        </p:txBody>
      </p:sp>
      <p:sp>
        <p:nvSpPr>
          <p:cNvPr id="21" name="矩形 20"/>
          <p:cNvSpPr/>
          <p:nvPr/>
        </p:nvSpPr>
        <p:spPr>
          <a:xfrm>
            <a:off x="334566" y="5293203"/>
            <a:ext cx="1140343" cy="656077"/>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rPr>
              <a:t>(3)</a:t>
            </a:r>
            <a:r>
              <a:rPr lang="zh-CN" altLang="zh-CN" sz="2800" kern="100" dirty="0">
                <a:latin typeface="Times New Roman"/>
                <a:ea typeface="华文细黑"/>
                <a:cs typeface="Times New Roman"/>
              </a:rPr>
              <a:t>之</a:t>
            </a:r>
            <a:endParaRPr lang="zh-CN" altLang="zh-CN" sz="1050" kern="100" dirty="0">
              <a:effectLst/>
              <a:latin typeface="宋体"/>
              <a:cs typeface="Courier New"/>
            </a:endParaRPr>
          </a:p>
        </p:txBody>
      </p:sp>
      <p:sp>
        <p:nvSpPr>
          <p:cNvPr id="22" name="左大括号 21"/>
          <p:cNvSpPr/>
          <p:nvPr/>
        </p:nvSpPr>
        <p:spPr>
          <a:xfrm>
            <a:off x="1342678" y="5018462"/>
            <a:ext cx="360040" cy="1434874"/>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矩形 22"/>
          <p:cNvSpPr/>
          <p:nvPr/>
        </p:nvSpPr>
        <p:spPr>
          <a:xfrm>
            <a:off x="1785261" y="4653136"/>
            <a:ext cx="8486409" cy="2031325"/>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而岂山中</a:t>
            </a:r>
            <a:r>
              <a:rPr lang="zh-CN" altLang="zh-CN" sz="2800" kern="100" dirty="0">
                <a:solidFill>
                  <a:srgbClr val="FF0000"/>
                </a:solidFill>
                <a:latin typeface="Times New Roman"/>
                <a:ea typeface="华文细黑"/>
                <a:cs typeface="Times New Roman"/>
              </a:rPr>
              <a:t>之</a:t>
            </a:r>
            <a:r>
              <a:rPr lang="zh-CN" altLang="zh-CN" sz="2800" kern="100" dirty="0">
                <a:latin typeface="Times New Roman"/>
                <a:ea typeface="华文细黑"/>
                <a:cs typeface="Times New Roman"/>
              </a:rPr>
              <a:t>人</a:t>
            </a:r>
            <a:r>
              <a:rPr lang="zh-CN" altLang="zh-CN" sz="2800" kern="100" dirty="0" smtClean="0">
                <a:latin typeface="Times New Roman"/>
                <a:ea typeface="华文细黑"/>
                <a:cs typeface="Times New Roman"/>
              </a:rPr>
              <a:t>哉</a:t>
            </a:r>
            <a:r>
              <a:rPr lang="en-US" altLang="zh-CN" sz="2800" kern="100" dirty="0" smtClean="0">
                <a:latin typeface="Times New Roman"/>
                <a:ea typeface="华文细黑"/>
                <a:cs typeface="Times New Roman"/>
              </a:rPr>
              <a:t>_____________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余</a:t>
            </a:r>
            <a:r>
              <a:rPr lang="zh-CN" altLang="zh-CN" sz="2800" kern="100" dirty="0">
                <a:latin typeface="Times New Roman"/>
                <a:ea typeface="华文细黑"/>
                <a:cs typeface="Times New Roman"/>
              </a:rPr>
              <a:t>既耸然异</a:t>
            </a:r>
            <a:r>
              <a:rPr lang="zh-CN" altLang="zh-CN" sz="2800" kern="100" dirty="0" smtClean="0">
                <a:solidFill>
                  <a:srgbClr val="FF0000"/>
                </a:solidFill>
                <a:latin typeface="Times New Roman"/>
                <a:ea typeface="华文细黑"/>
                <a:cs typeface="Times New Roman"/>
              </a:rPr>
              <a:t>之</a:t>
            </a:r>
            <a:r>
              <a:rPr lang="en-US" altLang="zh-CN" sz="2800" kern="100" dirty="0" smtClean="0">
                <a:latin typeface="Times New Roman"/>
                <a:ea typeface="华文细黑"/>
                <a:cs typeface="Times New Roman"/>
              </a:rPr>
              <a:t>_________</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故</a:t>
            </a:r>
            <a:r>
              <a:rPr lang="zh-CN" altLang="zh-CN" sz="2800" kern="100" dirty="0">
                <a:latin typeface="Times New Roman"/>
                <a:ea typeface="华文细黑"/>
                <a:cs typeface="Times New Roman"/>
              </a:rPr>
              <a:t>为</a:t>
            </a:r>
            <a:r>
              <a:rPr lang="zh-CN" altLang="zh-CN" sz="2800" kern="100" dirty="0">
                <a:solidFill>
                  <a:srgbClr val="FF0000"/>
                </a:solidFill>
                <a:latin typeface="Times New Roman"/>
                <a:ea typeface="华文细黑"/>
                <a:cs typeface="Times New Roman"/>
              </a:rPr>
              <a:t>之</a:t>
            </a:r>
            <a:r>
              <a:rPr lang="zh-CN" altLang="zh-CN" sz="2800" kern="100" dirty="0">
                <a:latin typeface="Times New Roman"/>
                <a:ea typeface="华文细黑"/>
                <a:cs typeface="Times New Roman"/>
              </a:rPr>
              <a:t>说，以俟夫观人风者得</a:t>
            </a:r>
            <a:r>
              <a:rPr lang="zh-CN" altLang="zh-CN" sz="2800" kern="100" dirty="0" smtClean="0">
                <a:latin typeface="Times New Roman"/>
                <a:ea typeface="华文细黑"/>
                <a:cs typeface="Times New Roman"/>
              </a:rPr>
              <a:t>焉</a:t>
            </a:r>
            <a:r>
              <a:rPr lang="en-US" altLang="zh-CN" sz="2800" kern="100" dirty="0" smtClean="0">
                <a:latin typeface="Times New Roman"/>
                <a:ea typeface="华文细黑"/>
                <a:cs typeface="Times New Roman"/>
              </a:rPr>
              <a:t>_____________ </a:t>
            </a:r>
            <a:r>
              <a:rPr lang="zh-CN" altLang="zh-CN" sz="2800" u="sng" kern="100" dirty="0">
                <a:latin typeface="Times New Roman"/>
                <a:ea typeface="华文细黑"/>
                <a:cs typeface="Times New Roman"/>
              </a:rPr>
              <a:t>　　　　　　</a:t>
            </a:r>
            <a:endParaRPr lang="zh-CN" altLang="zh-CN" sz="1050" kern="100" dirty="0">
              <a:effectLst/>
              <a:latin typeface="宋体"/>
              <a:cs typeface="Courier New"/>
            </a:endParaRPr>
          </a:p>
        </p:txBody>
      </p:sp>
      <p:sp>
        <p:nvSpPr>
          <p:cNvPr id="20" name="矩形 19"/>
          <p:cNvSpPr/>
          <p:nvPr/>
        </p:nvSpPr>
        <p:spPr>
          <a:xfrm>
            <a:off x="406574" y="476672"/>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latin typeface="微软雅黑" pitchFamily="34" charset="-122"/>
                <a:ea typeface="微软雅黑"/>
              </a:rPr>
              <a:t>基础梳理</a:t>
            </a:r>
            <a:endParaRPr lang="zh-CN" altLang="en-US" sz="2400" kern="0" dirty="0">
              <a:solidFill>
                <a:sysClr val="window" lastClr="FFFFFF"/>
              </a:solidFill>
              <a:latin typeface="微软雅黑" pitchFamily="34" charset="-122"/>
              <a:ea typeface="微软雅黑"/>
            </a:endParaRPr>
          </a:p>
        </p:txBody>
      </p:sp>
      <p:sp>
        <p:nvSpPr>
          <p:cNvPr id="26" name="矩形 25"/>
          <p:cNvSpPr/>
          <p:nvPr/>
        </p:nvSpPr>
        <p:spPr>
          <a:xfrm>
            <a:off x="-2526" y="476672"/>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itchFamily="34" charset="-122"/>
                <a:ea typeface="微软雅黑"/>
              </a:rPr>
              <a:t>三</a:t>
            </a:r>
            <a:endParaRPr lang="zh-CN" altLang="en-US" sz="2400" kern="0" dirty="0">
              <a:solidFill>
                <a:sysClr val="window" lastClr="FFFFFF"/>
              </a:solidFill>
              <a:latin typeface="微软雅黑" pitchFamily="34" charset="-122"/>
              <a:ea typeface="微软雅黑"/>
            </a:endParaRPr>
          </a:p>
        </p:txBody>
      </p:sp>
      <p:sp>
        <p:nvSpPr>
          <p:cNvPr id="5" name="矩形 4"/>
          <p:cNvSpPr/>
          <p:nvPr/>
        </p:nvSpPr>
        <p:spPr>
          <a:xfrm>
            <a:off x="4078982" y="1556792"/>
            <a:ext cx="2787943"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叫、称呼，动词</a:t>
            </a:r>
            <a:r>
              <a:rPr lang="en-US" altLang="zh-CN" sz="2800" kern="100" dirty="0">
                <a:solidFill>
                  <a:srgbClr val="3333FF"/>
                </a:solidFill>
                <a:latin typeface="Times New Roman"/>
                <a:ea typeface="华文细黑"/>
                <a:cs typeface="Times New Roman"/>
              </a:rPr>
              <a:t> </a:t>
            </a:r>
            <a:endParaRPr lang="zh-CN" altLang="en-US" sz="2800" kern="100" dirty="0">
              <a:solidFill>
                <a:srgbClr val="3333FF"/>
              </a:solidFill>
              <a:latin typeface="Times New Roman"/>
              <a:ea typeface="华文细黑"/>
              <a:cs typeface="Times New Roman"/>
            </a:endParaRPr>
          </a:p>
        </p:txBody>
      </p:sp>
      <p:sp>
        <p:nvSpPr>
          <p:cNvPr id="16" name="矩形 15"/>
          <p:cNvSpPr/>
          <p:nvPr/>
        </p:nvSpPr>
        <p:spPr>
          <a:xfrm>
            <a:off x="3898470" y="2237525"/>
            <a:ext cx="1980029" cy="475655"/>
          </a:xfrm>
          <a:prstGeom prst="rect">
            <a:avLst/>
          </a:prstGeom>
        </p:spPr>
        <p:txBody>
          <a:bodyPr wrap="none">
            <a:spAutoFit/>
          </a:bodyPr>
          <a:lstStyle/>
          <a:p>
            <a:r>
              <a:rPr lang="zh-CN" altLang="zh-CN" sz="2800" kern="100">
                <a:solidFill>
                  <a:srgbClr val="3333FF"/>
                </a:solidFill>
                <a:latin typeface="Times New Roman"/>
                <a:ea typeface="华文细黑"/>
                <a:cs typeface="Times New Roman"/>
              </a:rPr>
              <a:t>认为，动词</a:t>
            </a:r>
            <a:endParaRPr lang="zh-CN" altLang="en-US" sz="2800" kern="100">
              <a:solidFill>
                <a:srgbClr val="3333FF"/>
              </a:solidFill>
              <a:latin typeface="Times New Roman"/>
              <a:ea typeface="华文细黑"/>
              <a:cs typeface="Times New Roman"/>
            </a:endParaRPr>
          </a:p>
        </p:txBody>
      </p:sp>
      <p:sp>
        <p:nvSpPr>
          <p:cNvPr id="17" name="矩形 16"/>
          <p:cNvSpPr/>
          <p:nvPr/>
        </p:nvSpPr>
        <p:spPr>
          <a:xfrm>
            <a:off x="3387186" y="2870692"/>
            <a:ext cx="2339102"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连词，表修饰</a:t>
            </a:r>
          </a:p>
        </p:txBody>
      </p:sp>
      <p:sp>
        <p:nvSpPr>
          <p:cNvPr id="18" name="矩形 17"/>
          <p:cNvSpPr/>
          <p:nvPr/>
        </p:nvSpPr>
        <p:spPr>
          <a:xfrm>
            <a:off x="3934966" y="3501008"/>
            <a:ext cx="2339102"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连词，表修饰</a:t>
            </a:r>
            <a:endParaRPr lang="zh-CN" altLang="en-US" sz="2800" kern="100" dirty="0">
              <a:solidFill>
                <a:srgbClr val="3333FF"/>
              </a:solidFill>
              <a:latin typeface="Times New Roman"/>
              <a:ea typeface="华文细黑"/>
              <a:cs typeface="Times New Roman"/>
            </a:endParaRPr>
          </a:p>
        </p:txBody>
      </p:sp>
      <p:sp>
        <p:nvSpPr>
          <p:cNvPr id="19" name="矩形 18"/>
          <p:cNvSpPr/>
          <p:nvPr/>
        </p:nvSpPr>
        <p:spPr>
          <a:xfrm>
            <a:off x="3286894" y="4149080"/>
            <a:ext cx="2339102"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连词，表并列</a:t>
            </a:r>
            <a:endParaRPr lang="zh-CN" altLang="en-US" sz="2800" kern="100" dirty="0">
              <a:solidFill>
                <a:srgbClr val="3333FF"/>
              </a:solidFill>
              <a:latin typeface="Times New Roman"/>
              <a:ea typeface="华文细黑"/>
              <a:cs typeface="Times New Roman"/>
            </a:endParaRPr>
          </a:p>
        </p:txBody>
      </p:sp>
      <p:sp>
        <p:nvSpPr>
          <p:cNvPr id="27" name="矩形 26"/>
          <p:cNvSpPr/>
          <p:nvPr/>
        </p:nvSpPr>
        <p:spPr>
          <a:xfrm>
            <a:off x="4295006" y="4725144"/>
            <a:ext cx="2339102"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的，结构助词</a:t>
            </a:r>
            <a:endParaRPr lang="zh-CN" altLang="en-US" sz="2800" kern="100" dirty="0">
              <a:solidFill>
                <a:srgbClr val="3333FF"/>
              </a:solidFill>
              <a:latin typeface="Times New Roman"/>
              <a:ea typeface="华文细黑"/>
              <a:cs typeface="Times New Roman"/>
            </a:endParaRPr>
          </a:p>
        </p:txBody>
      </p:sp>
      <p:sp>
        <p:nvSpPr>
          <p:cNvPr id="28" name="矩形 27"/>
          <p:cNvSpPr/>
          <p:nvPr/>
        </p:nvSpPr>
        <p:spPr>
          <a:xfrm>
            <a:off x="3934966" y="5377835"/>
            <a:ext cx="1620957" cy="475655"/>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他，代词</a:t>
            </a:r>
            <a:endParaRPr lang="zh-CN" altLang="en-US" sz="2800" kern="100" dirty="0">
              <a:solidFill>
                <a:srgbClr val="3333FF"/>
              </a:solidFill>
              <a:latin typeface="Times New Roman"/>
              <a:ea typeface="华文细黑"/>
              <a:cs typeface="Times New Roman"/>
            </a:endParaRPr>
          </a:p>
        </p:txBody>
      </p:sp>
      <p:sp>
        <p:nvSpPr>
          <p:cNvPr id="29" name="矩形 28"/>
          <p:cNvSpPr/>
          <p:nvPr/>
        </p:nvSpPr>
        <p:spPr>
          <a:xfrm>
            <a:off x="6815286" y="6002124"/>
            <a:ext cx="2339102"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这，指示代词</a:t>
            </a:r>
            <a:endParaRPr lang="zh-CN" altLang="en-US" sz="2800" kern="100" dirty="0">
              <a:solidFill>
                <a:srgbClr val="3333FF"/>
              </a:solidFill>
              <a:latin typeface="Times New Roman"/>
              <a:ea typeface="华文细黑"/>
              <a:cs typeface="Times New Roman"/>
            </a:endParaRPr>
          </a:p>
        </p:txBody>
      </p:sp>
    </p:spTree>
    <p:extLst>
      <p:ext uri="{BB962C8B-B14F-4D97-AF65-F5344CB8AC3E}">
        <p14:creationId xmlns="" xmlns:p14="http://schemas.microsoft.com/office/powerpoint/2010/main" val="275710806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blinds(horizontal)">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linds(horizontal)">
                                      <p:cBhvr>
                                        <p:cTn id="15" dur="500"/>
                                        <p:tgtEl>
                                          <p:spTgt spid="17"/>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blinds(horizontal)">
                                      <p:cBhvr>
                                        <p:cTn id="18" dur="500"/>
                                        <p:tgtEl>
                                          <p:spTgt spid="18"/>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blinds(horizontal)">
                                      <p:cBhvr>
                                        <p:cTn id="21" dur="500"/>
                                        <p:tgtEl>
                                          <p:spTgt spid="19"/>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blinds(horizontal)">
                                      <p:cBhvr>
                                        <p:cTn id="26" dur="500"/>
                                        <p:tgtEl>
                                          <p:spTgt spid="27"/>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blinds(horizontal)">
                                      <p:cBhvr>
                                        <p:cTn id="29" dur="500"/>
                                        <p:tgtEl>
                                          <p:spTgt spid="28"/>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blinds(horizontal)">
                                      <p:cBhvr>
                                        <p:cTn id="32" dur="500"/>
                                        <p:tgtEl>
                                          <p:spTgt spid="2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5"/>
                                        </p:tgtEl>
                                      </p:cBhvr>
                                    </p:animEffect>
                                    <p:set>
                                      <p:cBhvr>
                                        <p:cTn id="37" dur="1" fill="hold">
                                          <p:stCondLst>
                                            <p:cond delay="499"/>
                                          </p:stCondLst>
                                        </p:cTn>
                                        <p:tgtEl>
                                          <p:spTgt spid="5"/>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16"/>
                                        </p:tgtEl>
                                      </p:cBhvr>
                                    </p:animEffect>
                                    <p:set>
                                      <p:cBhvr>
                                        <p:cTn id="40" dur="1" fill="hold">
                                          <p:stCondLst>
                                            <p:cond delay="499"/>
                                          </p:stCondLst>
                                        </p:cTn>
                                        <p:tgtEl>
                                          <p:spTgt spid="16"/>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17"/>
                                        </p:tgtEl>
                                      </p:cBhvr>
                                    </p:animEffect>
                                    <p:set>
                                      <p:cBhvr>
                                        <p:cTn id="43" dur="1" fill="hold">
                                          <p:stCondLst>
                                            <p:cond delay="499"/>
                                          </p:stCondLst>
                                        </p:cTn>
                                        <p:tgtEl>
                                          <p:spTgt spid="17"/>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8"/>
                                        </p:tgtEl>
                                      </p:cBhvr>
                                    </p:animEffect>
                                    <p:set>
                                      <p:cBhvr>
                                        <p:cTn id="46" dur="1" fill="hold">
                                          <p:stCondLst>
                                            <p:cond delay="499"/>
                                          </p:stCondLst>
                                        </p:cTn>
                                        <p:tgtEl>
                                          <p:spTgt spid="18"/>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19"/>
                                        </p:tgtEl>
                                      </p:cBhvr>
                                    </p:animEffect>
                                    <p:set>
                                      <p:cBhvr>
                                        <p:cTn id="49" dur="1" fill="hold">
                                          <p:stCondLst>
                                            <p:cond delay="499"/>
                                          </p:stCondLst>
                                        </p:cTn>
                                        <p:tgtEl>
                                          <p:spTgt spid="19"/>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27"/>
                                        </p:tgtEl>
                                      </p:cBhvr>
                                    </p:animEffect>
                                    <p:set>
                                      <p:cBhvr>
                                        <p:cTn id="52" dur="1" fill="hold">
                                          <p:stCondLst>
                                            <p:cond delay="499"/>
                                          </p:stCondLst>
                                        </p:cTn>
                                        <p:tgtEl>
                                          <p:spTgt spid="27"/>
                                        </p:tgtEl>
                                        <p:attrNameLst>
                                          <p:attrName>style.visibility</p:attrName>
                                        </p:attrNameLst>
                                      </p:cBhvr>
                                      <p:to>
                                        <p:strVal val="hidden"/>
                                      </p:to>
                                    </p:set>
                                  </p:childTnLst>
                                </p:cTn>
                              </p:par>
                              <p:par>
                                <p:cTn id="53" presetID="10" presetClass="exit" presetSubtype="0" fill="hold" grpId="1" nodeType="withEffect">
                                  <p:stCondLst>
                                    <p:cond delay="0"/>
                                  </p:stCondLst>
                                  <p:childTnLst>
                                    <p:animEffect transition="out" filter="fade">
                                      <p:cBhvr>
                                        <p:cTn id="54" dur="500"/>
                                        <p:tgtEl>
                                          <p:spTgt spid="28"/>
                                        </p:tgtEl>
                                      </p:cBhvr>
                                    </p:animEffect>
                                    <p:set>
                                      <p:cBhvr>
                                        <p:cTn id="55" dur="1" fill="hold">
                                          <p:stCondLst>
                                            <p:cond delay="499"/>
                                          </p:stCondLst>
                                        </p:cTn>
                                        <p:tgtEl>
                                          <p:spTgt spid="28"/>
                                        </p:tgtEl>
                                        <p:attrNameLst>
                                          <p:attrName>style.visibility</p:attrName>
                                        </p:attrNameLst>
                                      </p:cBhvr>
                                      <p:to>
                                        <p:strVal val="hidden"/>
                                      </p:to>
                                    </p:set>
                                  </p:childTnLst>
                                </p:cTn>
                              </p:par>
                              <p:par>
                                <p:cTn id="56" presetID="10" presetClass="exit" presetSubtype="0" fill="hold" grpId="1" nodeType="withEffect">
                                  <p:stCondLst>
                                    <p:cond delay="0"/>
                                  </p:stCondLst>
                                  <p:childTnLst>
                                    <p:animEffect transition="out" filter="fade">
                                      <p:cBhvr>
                                        <p:cTn id="57" dur="500"/>
                                        <p:tgtEl>
                                          <p:spTgt spid="29"/>
                                        </p:tgtEl>
                                      </p:cBhvr>
                                    </p:animEffect>
                                    <p:set>
                                      <p:cBhvr>
                                        <p:cTn id="58" dur="1" fill="hold">
                                          <p:stCondLst>
                                            <p:cond delay="499"/>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5" grpId="0"/>
      <p:bldP spid="5" grpId="1"/>
      <p:bldP spid="16" grpId="0"/>
      <p:bldP spid="16" grpId="1"/>
      <p:bldP spid="17" grpId="0"/>
      <p:bldP spid="17" grpId="1"/>
      <p:bldP spid="18" grpId="0"/>
      <p:bldP spid="18" grpId="1"/>
      <p:bldP spid="19" grpId="0"/>
      <p:bldP spid="19" grpId="1"/>
      <p:bldP spid="27" grpId="0"/>
      <p:bldP spid="27" grpId="1"/>
      <p:bldP spid="28" grpId="0"/>
      <p:bldP spid="28" grpId="1"/>
      <p:bldP spid="29" grpId="0"/>
      <p:bldP spid="29"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470003" y="692696"/>
            <a:ext cx="11457851" cy="2677656"/>
          </a:xfrm>
          <a:prstGeom prst="rect">
            <a:avLst/>
          </a:prstGeom>
        </p:spPr>
        <p:txBody>
          <a:bodyPr>
            <a:spAutoFit/>
          </a:bodyPr>
          <a:lstStyle/>
          <a:p>
            <a:pPr algn="just">
              <a:lnSpc>
                <a:spcPct val="150000"/>
              </a:lnSpc>
              <a:spcAft>
                <a:spcPts val="0"/>
              </a:spcAft>
              <a:tabLst>
                <a:tab pos="225044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词类活用</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余既耸然</a:t>
            </a:r>
            <a:r>
              <a:rPr lang="zh-CN" altLang="zh-CN" sz="2800" kern="100" dirty="0">
                <a:solidFill>
                  <a:srgbClr val="FF0000"/>
                </a:solidFill>
                <a:latin typeface="Times New Roman"/>
                <a:ea typeface="华文细黑"/>
                <a:cs typeface="Times New Roman"/>
              </a:rPr>
              <a:t>异</a:t>
            </a:r>
            <a:r>
              <a:rPr lang="zh-CN" altLang="zh-CN" sz="2800" kern="100" dirty="0">
                <a:latin typeface="Times New Roman"/>
                <a:ea typeface="华文细黑"/>
                <a:cs typeface="Times New Roman"/>
              </a:rPr>
              <a:t>之</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见方山子</a:t>
            </a:r>
            <a:r>
              <a:rPr lang="zh-CN" altLang="zh-CN" sz="2800" kern="100" dirty="0">
                <a:solidFill>
                  <a:srgbClr val="FF0000"/>
                </a:solidFill>
                <a:latin typeface="Times New Roman"/>
                <a:ea typeface="华文细黑"/>
                <a:cs typeface="Times New Roman"/>
              </a:rPr>
              <a:t>从</a:t>
            </a:r>
            <a:r>
              <a:rPr lang="zh-CN" altLang="zh-CN" sz="2800" kern="100" dirty="0">
                <a:latin typeface="Times New Roman"/>
                <a:ea typeface="华文细黑"/>
                <a:cs typeface="Times New Roman"/>
              </a:rPr>
              <a:t>两骑</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(3)</a:t>
            </a:r>
            <a:r>
              <a:rPr lang="zh-CN" altLang="zh-CN" sz="2800" kern="100" dirty="0">
                <a:solidFill>
                  <a:srgbClr val="FF0000"/>
                </a:solidFill>
                <a:latin typeface="Times New Roman"/>
                <a:ea typeface="华文细黑"/>
                <a:cs typeface="Times New Roman"/>
              </a:rPr>
              <a:t>岁</a:t>
            </a:r>
            <a:r>
              <a:rPr lang="zh-CN" altLang="zh-CN" sz="2800" kern="100" dirty="0">
                <a:latin typeface="Times New Roman"/>
                <a:ea typeface="华文细黑"/>
                <a:cs typeface="Times New Roman"/>
              </a:rPr>
              <a:t>得帛千匹</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smtClean="0">
                <a:latin typeface="宋体"/>
                <a:ea typeface="Times New Roman"/>
                <a:cs typeface="Courier New"/>
              </a:rPr>
              <a:t> </a:t>
            </a:r>
            <a:endParaRPr lang="zh-CN" altLang="zh-CN" sz="1050" kern="100" dirty="0">
              <a:effectLst/>
              <a:latin typeface="宋体"/>
              <a:cs typeface="Courier New"/>
            </a:endParaRPr>
          </a:p>
        </p:txBody>
      </p:sp>
      <p:sp>
        <p:nvSpPr>
          <p:cNvPr id="10" name="圆角矩形 9"/>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2" name="矩形 1"/>
          <p:cNvSpPr/>
          <p:nvPr/>
        </p:nvSpPr>
        <p:spPr>
          <a:xfrm>
            <a:off x="3425532" y="1409954"/>
            <a:ext cx="4685898" cy="475655"/>
          </a:xfrm>
          <a:prstGeom prst="rect">
            <a:avLst/>
          </a:prstGeom>
        </p:spPr>
        <p:txBody>
          <a:bodyPr wrap="none">
            <a:spAutoFit/>
          </a:bodyPr>
          <a:lstStyle/>
          <a:p>
            <a:r>
              <a:rPr lang="zh-CN" altLang="zh-CN" sz="2800" kern="100" spc="-100" dirty="0">
                <a:solidFill>
                  <a:srgbClr val="3333FF"/>
                </a:solidFill>
                <a:latin typeface="Times New Roman"/>
                <a:ea typeface="华文细黑"/>
                <a:cs typeface="Times New Roman"/>
              </a:rPr>
              <a:t>意动用法，对</a:t>
            </a:r>
            <a:r>
              <a:rPr lang="en-US" altLang="zh-CN" sz="2800" kern="100" spc="-100" dirty="0">
                <a:solidFill>
                  <a:srgbClr val="3333FF"/>
                </a:solidFill>
                <a:latin typeface="宋体"/>
                <a:ea typeface="华文细黑"/>
                <a:cs typeface="Times New Roman"/>
              </a:rPr>
              <a:t>……</a:t>
            </a:r>
            <a:r>
              <a:rPr lang="zh-CN" altLang="zh-CN" sz="2800" kern="100" spc="-100" dirty="0">
                <a:solidFill>
                  <a:srgbClr val="3333FF"/>
                </a:solidFill>
                <a:latin typeface="Times New Roman"/>
                <a:ea typeface="华文细黑"/>
                <a:cs typeface="Times New Roman"/>
              </a:rPr>
              <a:t>感到奇怪。</a:t>
            </a:r>
            <a:endParaRPr lang="zh-CN" altLang="en-US" sz="2800" kern="100" spc="-100" dirty="0">
              <a:solidFill>
                <a:srgbClr val="3333FF"/>
              </a:solidFill>
              <a:latin typeface="宋体"/>
              <a:ea typeface="华文细黑"/>
              <a:cs typeface="Times New Roman"/>
            </a:endParaRPr>
          </a:p>
        </p:txBody>
      </p:sp>
      <p:sp>
        <p:nvSpPr>
          <p:cNvPr id="4" name="矩形 3"/>
          <p:cNvSpPr/>
          <p:nvPr/>
        </p:nvSpPr>
        <p:spPr>
          <a:xfrm>
            <a:off x="3832949" y="2034687"/>
            <a:ext cx="4134465" cy="575542"/>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使动用法，使</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跟从。</a:t>
            </a:r>
            <a:endParaRPr lang="zh-CN" altLang="en-US" sz="2800" kern="100" dirty="0">
              <a:solidFill>
                <a:srgbClr val="3333FF"/>
              </a:solidFill>
              <a:latin typeface="宋体"/>
              <a:ea typeface="华文细黑"/>
              <a:cs typeface="Times New Roman"/>
            </a:endParaRPr>
          </a:p>
        </p:txBody>
      </p:sp>
      <p:sp>
        <p:nvSpPr>
          <p:cNvPr id="5" name="矩形 4"/>
          <p:cNvSpPr/>
          <p:nvPr/>
        </p:nvSpPr>
        <p:spPr>
          <a:xfrm>
            <a:off x="2998862" y="2689756"/>
            <a:ext cx="3416320" cy="523220"/>
          </a:xfrm>
          <a:prstGeom prst="rect">
            <a:avLst/>
          </a:prstGeom>
        </p:spPr>
        <p:txBody>
          <a:bodyPr wrap="none">
            <a:spAutoFit/>
          </a:bodyPr>
          <a:lstStyle/>
          <a:p>
            <a:r>
              <a:rPr lang="zh-CN" altLang="zh-CN" sz="2800" kern="100" spc="-100" dirty="0">
                <a:solidFill>
                  <a:srgbClr val="3333FF"/>
                </a:solidFill>
                <a:latin typeface="Times New Roman"/>
                <a:ea typeface="华文细黑"/>
                <a:cs typeface="Times New Roman"/>
              </a:rPr>
              <a:t>名词作状语，每年。</a:t>
            </a:r>
            <a:endParaRPr lang="zh-CN" altLang="en-US" sz="2800" kern="100" spc="-100" dirty="0">
              <a:solidFill>
                <a:srgbClr val="3333FF"/>
              </a:solidFill>
              <a:latin typeface="宋体"/>
              <a:ea typeface="华文细黑"/>
              <a:cs typeface="Times New Roman"/>
            </a:endParaRPr>
          </a:p>
        </p:txBody>
      </p:sp>
    </p:spTree>
    <p:extLst>
      <p:ext uri="{BB962C8B-B14F-4D97-AF65-F5344CB8AC3E}">
        <p14:creationId xmlns="" xmlns:p14="http://schemas.microsoft.com/office/powerpoint/2010/main" val="268435042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2"/>
                                        </p:tgtEl>
                                      </p:cBhvr>
                                    </p:animEffect>
                                    <p:set>
                                      <p:cBhvr>
                                        <p:cTn id="22" dur="1" fill="hold">
                                          <p:stCondLst>
                                            <p:cond delay="499"/>
                                          </p:stCondLst>
                                        </p:cTn>
                                        <p:tgtEl>
                                          <p:spTgt spid="2"/>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4"/>
                                        </p:tgtEl>
                                      </p:cBhvr>
                                    </p:animEffect>
                                    <p:set>
                                      <p:cBhvr>
                                        <p:cTn id="25" dur="1" fill="hold">
                                          <p:stCondLst>
                                            <p:cond delay="499"/>
                                          </p:stCondLst>
                                        </p:cTn>
                                        <p:tgtEl>
                                          <p:spTgt spid="4"/>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5"/>
                                        </p:tgtEl>
                                      </p:cBhvr>
                                    </p:animEffect>
                                    <p:set>
                                      <p:cBhvr>
                                        <p:cTn id="28"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2" grpId="0"/>
      <p:bldP spid="2" grpId="1"/>
      <p:bldP spid="4" grpId="0"/>
      <p:bldP spid="4" grpId="1"/>
      <p:bldP spid="5" grpId="0"/>
      <p:bldP spid="5"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470003" y="692696"/>
            <a:ext cx="11457851" cy="2677656"/>
          </a:xfrm>
          <a:prstGeom prst="rect">
            <a:avLst/>
          </a:prstGeom>
        </p:spPr>
        <p:txBody>
          <a:bodyPr>
            <a:spAutoFit/>
          </a:bodyPr>
          <a:lstStyle/>
          <a:p>
            <a:pPr algn="just">
              <a:lnSpc>
                <a:spcPct val="150000"/>
              </a:lnSpc>
              <a:spcAft>
                <a:spcPts val="0"/>
              </a:spcAft>
              <a:tabLst>
                <a:tab pos="2250440"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文言句式</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方山子，光、黄间隐人也</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何为而在此</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呼余宿其家</a:t>
            </a:r>
            <a:r>
              <a:rPr lang="zh-CN" altLang="zh-CN" sz="2800" kern="100" dirty="0" smtClean="0">
                <a:latin typeface="Times New Roman"/>
                <a:ea typeface="华文细黑"/>
                <a:cs typeface="Times New Roman"/>
              </a:rPr>
              <a:t>：</a:t>
            </a:r>
            <a:r>
              <a:rPr lang="en-US" altLang="zh-CN" sz="2800" kern="100" dirty="0" smtClean="0">
                <a:latin typeface="+mj-ea"/>
                <a:ea typeface="+mj-ea"/>
                <a:cs typeface="Times New Roman"/>
              </a:rPr>
              <a:t>_______________________</a:t>
            </a:r>
            <a:endParaRPr lang="zh-CN" altLang="zh-CN" sz="1050" kern="100" dirty="0">
              <a:effectLst/>
              <a:latin typeface="+mj-ea"/>
              <a:ea typeface="+mj-ea"/>
              <a:cs typeface="Courier New"/>
            </a:endParaRPr>
          </a:p>
        </p:txBody>
      </p:sp>
      <p:sp>
        <p:nvSpPr>
          <p:cNvPr id="10" name="圆角矩形 9"/>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2" name="矩形 1"/>
          <p:cNvSpPr/>
          <p:nvPr/>
        </p:nvSpPr>
        <p:spPr>
          <a:xfrm>
            <a:off x="5143947" y="1412776"/>
            <a:ext cx="3057247"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判断句，</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也。</a:t>
            </a:r>
            <a:endParaRPr lang="zh-CN" altLang="en-US" sz="2800" kern="100" dirty="0">
              <a:solidFill>
                <a:srgbClr val="3333FF"/>
              </a:solidFill>
              <a:latin typeface="宋体"/>
              <a:ea typeface="华文细黑"/>
              <a:cs typeface="Times New Roman"/>
            </a:endParaRPr>
          </a:p>
        </p:txBody>
      </p:sp>
      <p:sp>
        <p:nvSpPr>
          <p:cNvPr id="4" name="矩形 3"/>
          <p:cNvSpPr/>
          <p:nvPr/>
        </p:nvSpPr>
        <p:spPr>
          <a:xfrm>
            <a:off x="3045698" y="2051970"/>
            <a:ext cx="5929828"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宾语前置句，</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何为</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即</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为何</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a:t>
            </a:r>
            <a:endParaRPr lang="zh-CN" altLang="en-US" sz="2800" kern="100" dirty="0">
              <a:solidFill>
                <a:srgbClr val="3333FF"/>
              </a:solidFill>
              <a:latin typeface="宋体"/>
              <a:ea typeface="华文细黑"/>
              <a:cs typeface="Times New Roman"/>
            </a:endParaRPr>
          </a:p>
        </p:txBody>
      </p:sp>
      <p:sp>
        <p:nvSpPr>
          <p:cNvPr id="8" name="矩形 7"/>
          <p:cNvSpPr/>
          <p:nvPr/>
        </p:nvSpPr>
        <p:spPr>
          <a:xfrm>
            <a:off x="2998862" y="2682759"/>
            <a:ext cx="4493538" cy="575542"/>
          </a:xfrm>
          <a:prstGeom prst="rect">
            <a:avLst/>
          </a:prstGeom>
        </p:spPr>
        <p:txBody>
          <a:bodyPr wrap="none">
            <a:spAutoFit/>
          </a:bodyPr>
          <a:lstStyle/>
          <a:p>
            <a:r>
              <a:rPr lang="zh-CN" altLang="en-US" sz="2800" kern="100" dirty="0">
                <a:solidFill>
                  <a:srgbClr val="3333FF"/>
                </a:solidFill>
                <a:latin typeface="宋体"/>
                <a:ea typeface="华文细黑"/>
                <a:cs typeface="Times New Roman"/>
              </a:rPr>
              <a:t>省略句，呼余宿</a:t>
            </a:r>
            <a:r>
              <a:rPr lang="en-US" altLang="zh-CN" sz="2800" kern="100" dirty="0">
                <a:solidFill>
                  <a:srgbClr val="3333FF"/>
                </a:solidFill>
                <a:latin typeface="宋体"/>
                <a:ea typeface="华文细黑"/>
                <a:cs typeface="Times New Roman"/>
              </a:rPr>
              <a:t>(</a:t>
            </a:r>
            <a:r>
              <a:rPr lang="zh-CN" altLang="en-US" sz="2800" kern="100" dirty="0">
                <a:solidFill>
                  <a:srgbClr val="3333FF"/>
                </a:solidFill>
                <a:latin typeface="宋体"/>
                <a:ea typeface="华文细黑"/>
                <a:cs typeface="Times New Roman"/>
              </a:rPr>
              <a:t>于</a:t>
            </a:r>
            <a:r>
              <a:rPr lang="en-US" altLang="zh-CN" sz="2800" kern="100" dirty="0">
                <a:solidFill>
                  <a:srgbClr val="3333FF"/>
                </a:solidFill>
                <a:latin typeface="宋体"/>
                <a:ea typeface="华文细黑"/>
                <a:cs typeface="Times New Roman"/>
              </a:rPr>
              <a:t>)</a:t>
            </a:r>
            <a:r>
              <a:rPr lang="zh-CN" altLang="en-US" sz="2800" kern="100" dirty="0">
                <a:solidFill>
                  <a:srgbClr val="3333FF"/>
                </a:solidFill>
                <a:latin typeface="宋体"/>
                <a:ea typeface="华文细黑"/>
                <a:cs typeface="Times New Roman"/>
              </a:rPr>
              <a:t>其家。</a:t>
            </a:r>
          </a:p>
        </p:txBody>
      </p:sp>
    </p:spTree>
    <p:extLst>
      <p:ext uri="{BB962C8B-B14F-4D97-AF65-F5344CB8AC3E}">
        <p14:creationId xmlns="" xmlns:p14="http://schemas.microsoft.com/office/powerpoint/2010/main" val="77774949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2"/>
                                        </p:tgtEl>
                                      </p:cBhvr>
                                    </p:animEffect>
                                    <p:set>
                                      <p:cBhvr>
                                        <p:cTn id="22" dur="1" fill="hold">
                                          <p:stCondLst>
                                            <p:cond delay="499"/>
                                          </p:stCondLst>
                                        </p:cTn>
                                        <p:tgtEl>
                                          <p:spTgt spid="2"/>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4"/>
                                        </p:tgtEl>
                                      </p:cBhvr>
                                    </p:animEffect>
                                    <p:set>
                                      <p:cBhvr>
                                        <p:cTn id="25" dur="1" fill="hold">
                                          <p:stCondLst>
                                            <p:cond delay="499"/>
                                          </p:stCondLst>
                                        </p:cTn>
                                        <p:tgtEl>
                                          <p:spTgt spid="4"/>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8"/>
                                        </p:tgtEl>
                                      </p:cBhvr>
                                    </p:animEffect>
                                    <p:set>
                                      <p:cBhvr>
                                        <p:cTn id="28"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2" grpId="0"/>
      <p:bldP spid="2" grpId="1"/>
      <p:bldP spid="4" grpId="0"/>
      <p:bldP spid="4" grpId="1"/>
      <p:bldP spid="8" grpId="0"/>
      <p:bldP spid="8"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266834" y="686009"/>
            <a:ext cx="11805036" cy="5349632"/>
          </a:xfrm>
          <a:prstGeom prst="rect">
            <a:avLst/>
          </a:prstGeom>
        </p:spPr>
        <p:txBody>
          <a:bodyPr>
            <a:spAutoFit/>
          </a:bodyPr>
          <a:lstStyle/>
          <a:p>
            <a:pPr algn="just">
              <a:lnSpc>
                <a:spcPct val="150000"/>
              </a:lnSpc>
              <a:spcAft>
                <a:spcPts val="0"/>
              </a:spcAft>
              <a:tabLst>
                <a:tab pos="2250440"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翻译句子</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环堵萧然，而妻子奴婢皆有自得之意。</a:t>
            </a:r>
            <a:endParaRPr lang="zh-CN" altLang="zh-CN" sz="1050" kern="100" dirty="0">
              <a:latin typeface="宋体"/>
              <a:cs typeface="Courier New"/>
            </a:endParaRPr>
          </a:p>
          <a:p>
            <a:pPr algn="just">
              <a:lnSpc>
                <a:spcPct val="150000"/>
              </a:lnSpc>
              <a:spcAft>
                <a:spcPts val="0"/>
              </a:spcAft>
              <a:tabLst>
                <a:tab pos="2250440" algn="l"/>
              </a:tabLst>
            </a:pPr>
            <a:r>
              <a:rPr lang="zh-CN" altLang="zh-CN" sz="2800" b="1" kern="100" dirty="0">
                <a:solidFill>
                  <a:srgbClr val="C00000"/>
                </a:solidFill>
                <a:latin typeface="Times New Roman"/>
                <a:ea typeface="黑体"/>
                <a:cs typeface="Times New Roman"/>
              </a:rPr>
              <a:t>答案</a:t>
            </a:r>
            <a:r>
              <a:rPr lang="zh-CN" altLang="zh-CN" sz="2800" b="1" kern="100" dirty="0">
                <a:solidFill>
                  <a:srgbClr val="0000FF"/>
                </a:solidFill>
                <a:latin typeface="Times New Roman"/>
                <a:ea typeface="黑体"/>
                <a:cs typeface="Times New Roman"/>
              </a:rPr>
              <a:t>　</a:t>
            </a:r>
            <a:r>
              <a:rPr lang="en-US" altLang="zh-CN" sz="2800" kern="100" dirty="0" smtClean="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他的家里</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四壁萧然，然而他的妻子、儿女和奴仆都带着自足的神色。</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因与余马上论用兵及古今成败，自谓一世豪士。</a:t>
            </a:r>
            <a:endParaRPr lang="zh-CN" altLang="zh-CN" sz="1050" kern="100" dirty="0">
              <a:latin typeface="宋体"/>
              <a:cs typeface="Courier New"/>
            </a:endParaRPr>
          </a:p>
          <a:p>
            <a:pPr algn="just">
              <a:lnSpc>
                <a:spcPct val="150000"/>
              </a:lnSpc>
              <a:spcAft>
                <a:spcPts val="0"/>
              </a:spcAft>
              <a:tabLst>
                <a:tab pos="2250440" algn="l"/>
              </a:tabLst>
            </a:pPr>
            <a:r>
              <a:rPr lang="zh-CN" altLang="zh-CN" sz="2800" b="1" kern="100" dirty="0">
                <a:solidFill>
                  <a:srgbClr val="C00000"/>
                </a:solidFill>
                <a:latin typeface="Times New Roman"/>
                <a:ea typeface="黑体"/>
                <a:cs typeface="Times New Roman"/>
              </a:rPr>
              <a:t>答案</a:t>
            </a:r>
            <a:r>
              <a:rPr lang="zh-CN" altLang="zh-CN" sz="2800" b="1" kern="100" dirty="0">
                <a:solidFill>
                  <a:srgbClr val="0000FF"/>
                </a:solidFill>
                <a:latin typeface="Times New Roman"/>
                <a:ea typeface="黑体"/>
                <a:cs typeface="Times New Roman"/>
              </a:rPr>
              <a:t>　</a:t>
            </a:r>
            <a:r>
              <a:rPr lang="zh-CN" altLang="zh-CN" sz="2800" kern="100" dirty="0" smtClean="0">
                <a:solidFill>
                  <a:srgbClr val="0000FF"/>
                </a:solidFill>
                <a:latin typeface="Times New Roman"/>
                <a:ea typeface="华文细黑"/>
                <a:cs typeface="Times New Roman"/>
              </a:rPr>
              <a:t>借此机会</a:t>
            </a:r>
            <a:r>
              <a:rPr lang="zh-CN" altLang="zh-CN" sz="2800" kern="100" dirty="0">
                <a:solidFill>
                  <a:srgbClr val="0000FF"/>
                </a:solidFill>
                <a:latin typeface="Times New Roman"/>
                <a:ea typeface="华文细黑"/>
                <a:cs typeface="Times New Roman"/>
              </a:rPr>
              <a:t>与我在马上谈论军事及古往今来的成败得失，自认为是当世的豪杰、志士。</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皆弃不取，独来穷山中，此岂无得而然哉？</a:t>
            </a:r>
            <a:endParaRPr lang="zh-CN" altLang="zh-CN" sz="1050" kern="100" dirty="0">
              <a:latin typeface="宋体"/>
              <a:cs typeface="Courier New"/>
            </a:endParaRPr>
          </a:p>
          <a:p>
            <a:pPr algn="just">
              <a:lnSpc>
                <a:spcPct val="150000"/>
              </a:lnSpc>
              <a:spcAft>
                <a:spcPts val="0"/>
              </a:spcAft>
              <a:tabLst>
                <a:tab pos="2250440" algn="l"/>
              </a:tabLst>
            </a:pPr>
            <a:r>
              <a:rPr lang="zh-CN" altLang="zh-CN" sz="2800" b="1" kern="100" dirty="0">
                <a:solidFill>
                  <a:srgbClr val="C00000"/>
                </a:solidFill>
                <a:latin typeface="Times New Roman"/>
                <a:ea typeface="黑体"/>
                <a:cs typeface="Times New Roman"/>
              </a:rPr>
              <a:t>答案</a:t>
            </a:r>
            <a:r>
              <a:rPr lang="zh-CN" altLang="zh-CN" sz="2800" b="1" kern="100" dirty="0">
                <a:solidFill>
                  <a:srgbClr val="0000FF"/>
                </a:solidFill>
                <a:latin typeface="Times New Roman"/>
                <a:ea typeface="黑体"/>
                <a:cs typeface="Times New Roman"/>
              </a:rPr>
              <a:t>　</a:t>
            </a:r>
            <a:r>
              <a:rPr lang="zh-CN" altLang="zh-CN" sz="2800" kern="100" dirty="0" smtClean="0">
                <a:solidFill>
                  <a:srgbClr val="0000FF"/>
                </a:solidFill>
                <a:latin typeface="Times New Roman"/>
                <a:ea typeface="华文细黑"/>
                <a:cs typeface="Times New Roman"/>
              </a:rPr>
              <a:t>他</a:t>
            </a:r>
            <a:r>
              <a:rPr lang="zh-CN" altLang="zh-CN" sz="2800" kern="100" dirty="0">
                <a:solidFill>
                  <a:srgbClr val="0000FF"/>
                </a:solidFill>
                <a:latin typeface="Times New Roman"/>
                <a:ea typeface="华文细黑"/>
                <a:cs typeface="Times New Roman"/>
              </a:rPr>
              <a:t>都舍弃不取，独独到这穷山隐居，这岂是无缘无故而能如此的呢</a:t>
            </a:r>
            <a:r>
              <a:rPr lang="zh-CN" altLang="zh-CN" sz="2800" kern="100" dirty="0" smtClean="0">
                <a:solidFill>
                  <a:srgbClr val="0000FF"/>
                </a:solidFill>
                <a:latin typeface="Times New Roman"/>
                <a:ea typeface="华文细黑"/>
                <a:cs typeface="Times New Roman"/>
              </a:rPr>
              <a:t>？</a:t>
            </a:r>
            <a:r>
              <a:rPr lang="en-US" altLang="zh-CN" sz="2800" kern="100" dirty="0" smtClean="0">
                <a:solidFill>
                  <a:srgbClr val="0000FF"/>
                </a:solidFill>
                <a:latin typeface="Times New Roman"/>
                <a:ea typeface="华文细黑"/>
                <a:cs typeface="Times New Roman"/>
              </a:rPr>
              <a:t> </a:t>
            </a:r>
            <a:endParaRPr lang="zh-CN" altLang="zh-CN" sz="1050" kern="100" dirty="0">
              <a:effectLst/>
              <a:latin typeface="宋体"/>
              <a:cs typeface="Courier New"/>
            </a:endParaRPr>
          </a:p>
        </p:txBody>
      </p:sp>
      <p:sp>
        <p:nvSpPr>
          <p:cNvPr id="10" name="圆角矩形 9"/>
          <p:cNvSpPr/>
          <p:nvPr/>
        </p:nvSpPr>
        <p:spPr>
          <a:xfrm>
            <a:off x="10415686"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4" name="圆角矩形 13">
            <a:hlinkClick r:id="rId2"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 xmlns:p14="http://schemas.microsoft.com/office/powerpoint/2010/main" val="392391475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linds(horizontal)">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blinds(horizontal)">
                                      <p:cBhvr>
                                        <p:cTn id="17" dur="5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3">
                                            <p:txEl>
                                              <p:pRg st="2" end="2"/>
                                            </p:txEl>
                                          </p:spTgt>
                                        </p:tgtEl>
                                      </p:cBhvr>
                                    </p:animEffect>
                                    <p:set>
                                      <p:cBhvr>
                                        <p:cTn id="22" dur="1" fill="hold">
                                          <p:stCondLst>
                                            <p:cond delay="499"/>
                                          </p:stCondLst>
                                        </p:cTn>
                                        <p:tgtEl>
                                          <p:spTgt spid="3">
                                            <p:txEl>
                                              <p:pRg st="2" end="2"/>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3">
                                            <p:txEl>
                                              <p:pRg st="4" end="4"/>
                                            </p:txEl>
                                          </p:spTgt>
                                        </p:tgtEl>
                                      </p:cBhvr>
                                    </p:animEffect>
                                    <p:set>
                                      <p:cBhvr>
                                        <p:cTn id="25" dur="1" fill="hold">
                                          <p:stCondLst>
                                            <p:cond delay="499"/>
                                          </p:stCondLst>
                                        </p:cTn>
                                        <p:tgtEl>
                                          <p:spTgt spid="3">
                                            <p:txEl>
                                              <p:pRg st="4" end="4"/>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3">
                                            <p:txEl>
                                              <p:pRg st="6" end="6"/>
                                            </p:txEl>
                                          </p:spTgt>
                                        </p:tgtEl>
                                      </p:cBhvr>
                                    </p:animEffect>
                                    <p:set>
                                      <p:cBhvr>
                                        <p:cTn id="28" dur="1" fill="hold">
                                          <p:stCondLst>
                                            <p:cond delay="499"/>
                                          </p:stCondLst>
                                        </p:cTn>
                                        <p:tgtEl>
                                          <p:spTgt spid="3">
                                            <p:txEl>
                                              <p:pRg st="6" end="6"/>
                                            </p:txEl>
                                          </p:spTgt>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27384"/>
            <a:ext cx="12190412" cy="582887"/>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Light" panose="020B0502040204020203" pitchFamily="34" charset="-122"/>
              <a:ea typeface="微软雅黑 Light" panose="020B0502040204020203" pitchFamily="34" charset="-122"/>
            </a:endParaRPr>
          </a:p>
        </p:txBody>
      </p:sp>
      <p:sp>
        <p:nvSpPr>
          <p:cNvPr id="5" name="TextBox 37"/>
          <p:cNvSpPr txBox="1"/>
          <p:nvPr/>
        </p:nvSpPr>
        <p:spPr>
          <a:xfrm>
            <a:off x="90027" y="76145"/>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合作探究       </a:t>
            </a:r>
            <a:r>
              <a:rPr kumimoji="0" lang="zh-CN" altLang="en-US" sz="2400" b="1" i="0" u="none" strike="noStrike" kern="0" cap="none" spc="0" normalizeH="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baseline="0" noProof="0" dirty="0" smtClean="0">
                <a:ln>
                  <a:noFill/>
                </a:ln>
                <a:solidFill>
                  <a:schemeClr val="bg1"/>
                </a:solidFill>
                <a:effectLst/>
                <a:uLnTx/>
                <a:uFillTx/>
                <a:latin typeface="华文新魏" pitchFamily="2" charset="-122"/>
                <a:ea typeface="华文新魏" pitchFamily="2" charset="-122"/>
              </a:rPr>
              <a:t>奇文共欣赏，疑义相与析</a:t>
            </a:r>
            <a:endParaRPr lang="zh-CN" altLang="en-US" sz="2400" b="1" kern="0" dirty="0">
              <a:solidFill>
                <a:schemeClr val="bg1"/>
              </a:solidFill>
              <a:latin typeface="华文新魏" pitchFamily="2" charset="-122"/>
              <a:ea typeface="华文新魏" pitchFamily="2" charset="-122"/>
            </a:endParaRPr>
          </a:p>
        </p:txBody>
      </p:sp>
      <p:sp>
        <p:nvSpPr>
          <p:cNvPr id="13" name="TextBox 12"/>
          <p:cNvSpPr txBox="1"/>
          <p:nvPr/>
        </p:nvSpPr>
        <p:spPr>
          <a:xfrm>
            <a:off x="118542" y="908720"/>
            <a:ext cx="2880321" cy="523220"/>
          </a:xfrm>
          <a:prstGeom prst="rect">
            <a:avLst/>
          </a:prstGeom>
          <a:noFill/>
        </p:spPr>
        <p:txBody>
          <a:bodyPr wrap="square" rtlCol="0">
            <a:spAutoFit/>
          </a:bodyPr>
          <a:lstStyle/>
          <a:p>
            <a:r>
              <a:rPr lang="zh-CN" altLang="en-US" sz="2800" b="1" dirty="0" smtClean="0">
                <a:solidFill>
                  <a:srgbClr val="0066FF"/>
                </a:solidFill>
                <a:latin typeface="微软雅黑" pitchFamily="34" charset="-122"/>
                <a:ea typeface="微软雅黑" pitchFamily="34" charset="-122"/>
              </a:rPr>
              <a:t>一 、结构</a:t>
            </a:r>
            <a:r>
              <a:rPr lang="zh-CN" altLang="en-US" sz="2800" b="1" dirty="0">
                <a:solidFill>
                  <a:srgbClr val="0066FF"/>
                </a:solidFill>
                <a:latin typeface="微软雅黑" pitchFamily="34" charset="-122"/>
                <a:ea typeface="微软雅黑" pitchFamily="34" charset="-122"/>
              </a:rPr>
              <a:t>图示</a:t>
            </a:r>
          </a:p>
        </p:txBody>
      </p:sp>
      <p:graphicFrame>
        <p:nvGraphicFramePr>
          <p:cNvPr id="2" name="对象 1"/>
          <p:cNvGraphicFramePr>
            <a:graphicFrameLocks noChangeAspect="1"/>
          </p:cNvGraphicFramePr>
          <p:nvPr>
            <p:extLst>
              <p:ext uri="{D42A27DB-BD31-4B8C-83A1-F6EECF244321}">
                <p14:modId xmlns="" xmlns:p14="http://schemas.microsoft.com/office/powerpoint/2010/main" val="2495145540"/>
              </p:ext>
            </p:extLst>
          </p:nvPr>
        </p:nvGraphicFramePr>
        <p:xfrm>
          <a:off x="334963" y="1430338"/>
          <a:ext cx="11018837" cy="4906962"/>
        </p:xfrm>
        <a:graphic>
          <a:graphicData uri="http://schemas.openxmlformats.org/presentationml/2006/ole">
            <p:oleObj spid="_x0000_s5154" name="文档" r:id="rId3" imgW="11255227" imgH="5028479" progId="Word.Document.12">
              <p:embed/>
            </p:oleObj>
          </a:graphicData>
        </a:graphic>
      </p:graphicFrame>
    </p:spTree>
    <p:extLst>
      <p:ext uri="{BB962C8B-B14F-4D97-AF65-F5344CB8AC3E}">
        <p14:creationId xmlns="" xmlns:p14="http://schemas.microsoft.com/office/powerpoint/2010/main" val="95710512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矩形 3"/>
          <p:cNvSpPr/>
          <p:nvPr/>
        </p:nvSpPr>
        <p:spPr>
          <a:xfrm>
            <a:off x="357201" y="1115970"/>
            <a:ext cx="11555852" cy="5262979"/>
          </a:xfrm>
          <a:prstGeom prst="rect">
            <a:avLst/>
          </a:prstGeom>
        </p:spPr>
        <p:txBody>
          <a:bodyPr wrap="square">
            <a:spAutoFit/>
          </a:bodyPr>
          <a:lstStyle/>
          <a:p>
            <a:pPr algn="just">
              <a:lnSpc>
                <a:spcPct val="150000"/>
              </a:lnSpc>
              <a:spcAft>
                <a:spcPts val="0"/>
              </a:spcAft>
              <a:tabLst>
                <a:tab pos="2250440" algn="l"/>
              </a:tabLst>
            </a:pPr>
            <a:r>
              <a:rPr lang="zh-CN" altLang="zh-CN" sz="2800" kern="100" dirty="0">
                <a:latin typeface="Times New Roman"/>
                <a:ea typeface="华文细黑"/>
                <a:cs typeface="Times New Roman"/>
              </a:rPr>
              <a:t>一、方山子身上能打动作者的不同常人的地方表现在哪里？</a:t>
            </a:r>
            <a:endParaRPr lang="zh-CN" altLang="zh-CN" sz="1050" kern="100" dirty="0">
              <a:latin typeface="宋体"/>
              <a:cs typeface="Courier New"/>
            </a:endParaRPr>
          </a:p>
          <a:p>
            <a:pPr algn="just">
              <a:lnSpc>
                <a:spcPct val="150000"/>
              </a:lnSpc>
              <a:spcAft>
                <a:spcPts val="0"/>
              </a:spcAft>
              <a:tabLst>
                <a:tab pos="2250440" algn="l"/>
              </a:tabLst>
            </a:pPr>
            <a:r>
              <a:rPr lang="zh-CN" altLang="zh-CN" sz="2800" b="1" kern="100" dirty="0">
                <a:solidFill>
                  <a:srgbClr val="C00000"/>
                </a:solidFill>
                <a:latin typeface="Times New Roman"/>
                <a:ea typeface="黑体"/>
                <a:cs typeface="Times New Roman"/>
              </a:rPr>
              <a:t>答案</a:t>
            </a:r>
            <a:r>
              <a:rPr lang="zh-CN" altLang="zh-CN" sz="2800" b="1" kern="100" dirty="0">
                <a:solidFill>
                  <a:srgbClr val="3333FF"/>
                </a:solidFill>
                <a:latin typeface="Times New Roman"/>
                <a:ea typeface="黑体"/>
                <a:cs typeface="Times New Roman"/>
              </a:rPr>
              <a:t>　</a:t>
            </a:r>
            <a:r>
              <a:rPr lang="en-US" altLang="zh-CN" sz="2800" kern="100" dirty="0">
                <a:solidFill>
                  <a:srgbClr val="3333FF"/>
                </a:solidFill>
                <a:latin typeface="宋体"/>
                <a:ea typeface="华文细黑"/>
                <a:cs typeface="Times New Roman"/>
              </a:rPr>
              <a:t>①</a:t>
            </a:r>
            <a:r>
              <a:rPr lang="zh-CN" altLang="zh-CN" sz="2800" kern="100" dirty="0">
                <a:solidFill>
                  <a:srgbClr val="3333FF"/>
                </a:solidFill>
                <a:latin typeface="Times New Roman"/>
                <a:ea typeface="华文细黑"/>
                <a:cs typeface="Times New Roman"/>
              </a:rPr>
              <a:t>方山子与常人不同的生活道路：少年血气方刚，一身侠气；成年折节读书，有志用世；晚年无所遇合，遁于光、黄间</a:t>
            </a:r>
            <a:r>
              <a:rPr lang="zh-CN" altLang="zh-CN" sz="2800" kern="100" dirty="0" smtClean="0">
                <a:solidFill>
                  <a:srgbClr val="3333FF"/>
                </a:solidFill>
                <a:latin typeface="Times New Roman"/>
                <a:ea typeface="华文细黑"/>
                <a:cs typeface="Times New Roman"/>
              </a:rPr>
              <a:t>。</a:t>
            </a:r>
            <a:endParaRPr lang="en-US" altLang="zh-CN" sz="2800" kern="100" dirty="0" smtClean="0">
              <a:solidFill>
                <a:srgbClr val="3333FF"/>
              </a:solidFill>
              <a:latin typeface="Times New Roman"/>
              <a:ea typeface="华文细黑"/>
              <a:cs typeface="Times New Roman"/>
            </a:endParaRPr>
          </a:p>
          <a:p>
            <a:pPr algn="just">
              <a:lnSpc>
                <a:spcPct val="150000"/>
              </a:lnSpc>
              <a:spcAft>
                <a:spcPts val="0"/>
              </a:spcAft>
              <a:tabLst>
                <a:tab pos="2250440" algn="l"/>
              </a:tabLst>
            </a:pPr>
            <a:r>
              <a:rPr lang="en-US" altLang="zh-CN" sz="2800" kern="100" dirty="0" smtClean="0">
                <a:solidFill>
                  <a:srgbClr val="3333FF"/>
                </a:solidFill>
                <a:latin typeface="宋体"/>
                <a:ea typeface="华文细黑"/>
                <a:cs typeface="Times New Roman"/>
              </a:rPr>
              <a:t>②</a:t>
            </a:r>
            <a:r>
              <a:rPr lang="zh-CN" altLang="zh-CN" sz="2800" kern="100" dirty="0">
                <a:solidFill>
                  <a:srgbClr val="3333FF"/>
                </a:solidFill>
                <a:latin typeface="Times New Roman"/>
                <a:ea typeface="华文细黑"/>
                <a:cs typeface="Times New Roman"/>
              </a:rPr>
              <a:t>生活态度的独特：庵居蔬食，弃车马，毁冠服，徒步往来山中，所著帽，方屋而高</a:t>
            </a:r>
            <a:r>
              <a:rPr lang="zh-CN" altLang="zh-CN" sz="2800" kern="100" dirty="0" smtClean="0">
                <a:solidFill>
                  <a:srgbClr val="3333FF"/>
                </a:solidFill>
                <a:latin typeface="Times New Roman"/>
                <a:ea typeface="华文细黑"/>
                <a:cs typeface="Times New Roman"/>
              </a:rPr>
              <a:t>。</a:t>
            </a:r>
            <a:endParaRPr lang="en-US" altLang="zh-CN" sz="2800" kern="100" dirty="0" smtClean="0">
              <a:solidFill>
                <a:srgbClr val="3333FF"/>
              </a:solidFill>
              <a:latin typeface="Times New Roman"/>
              <a:ea typeface="华文细黑"/>
              <a:cs typeface="Times New Roman"/>
            </a:endParaRPr>
          </a:p>
          <a:p>
            <a:pPr algn="just">
              <a:lnSpc>
                <a:spcPct val="150000"/>
              </a:lnSpc>
              <a:spcAft>
                <a:spcPts val="0"/>
              </a:spcAft>
              <a:tabLst>
                <a:tab pos="2250440" algn="l"/>
              </a:tabLst>
            </a:pPr>
            <a:r>
              <a:rPr lang="en-US" altLang="zh-CN" sz="2800" kern="100" dirty="0" smtClean="0">
                <a:solidFill>
                  <a:srgbClr val="3333FF"/>
                </a:solidFill>
                <a:latin typeface="宋体"/>
                <a:ea typeface="华文细黑"/>
                <a:cs typeface="Times New Roman"/>
              </a:rPr>
              <a:t>③</a:t>
            </a:r>
            <a:r>
              <a:rPr lang="zh-CN" altLang="zh-CN" sz="2800" kern="100" dirty="0">
                <a:solidFill>
                  <a:srgbClr val="3333FF"/>
                </a:solidFill>
                <a:latin typeface="Times New Roman"/>
                <a:ea typeface="华文细黑"/>
                <a:cs typeface="Times New Roman"/>
              </a:rPr>
              <a:t>待人接物的方式：不与世相闻，人莫识</a:t>
            </a:r>
            <a:r>
              <a:rPr lang="zh-CN" altLang="zh-CN" sz="2800" kern="100">
                <a:solidFill>
                  <a:srgbClr val="3333FF"/>
                </a:solidFill>
                <a:latin typeface="Times New Roman"/>
                <a:ea typeface="华文细黑"/>
                <a:cs typeface="Times New Roman"/>
              </a:rPr>
              <a:t>也</a:t>
            </a:r>
            <a:r>
              <a:rPr lang="zh-CN" altLang="zh-CN" sz="2800" kern="100" smtClean="0">
                <a:solidFill>
                  <a:srgbClr val="3333FF"/>
                </a:solidFill>
                <a:latin typeface="Times New Roman"/>
                <a:ea typeface="华文细黑"/>
                <a:cs typeface="Times New Roman"/>
              </a:rPr>
              <a:t>。</a:t>
            </a:r>
            <a:endParaRPr lang="en-US" altLang="zh-CN" sz="2800" kern="100" smtClean="0">
              <a:solidFill>
                <a:srgbClr val="3333FF"/>
              </a:solidFill>
              <a:latin typeface="Times New Roman"/>
              <a:ea typeface="华文细黑"/>
              <a:cs typeface="Times New Roman"/>
            </a:endParaRPr>
          </a:p>
          <a:p>
            <a:pPr algn="just">
              <a:lnSpc>
                <a:spcPct val="150000"/>
              </a:lnSpc>
              <a:spcAft>
                <a:spcPts val="0"/>
              </a:spcAft>
              <a:tabLst>
                <a:tab pos="2250440" algn="l"/>
              </a:tabLst>
            </a:pPr>
            <a:r>
              <a:rPr lang="en-US" altLang="zh-CN" sz="2800" kern="100" smtClean="0">
                <a:solidFill>
                  <a:srgbClr val="3333FF"/>
                </a:solidFill>
                <a:latin typeface="宋体"/>
                <a:ea typeface="华文细黑"/>
                <a:cs typeface="Times New Roman"/>
              </a:rPr>
              <a:t>④</a:t>
            </a:r>
            <a:r>
              <a:rPr lang="zh-CN" altLang="zh-CN" sz="2800" kern="100" dirty="0">
                <a:solidFill>
                  <a:srgbClr val="3333FF"/>
                </a:solidFill>
                <a:latin typeface="Times New Roman"/>
                <a:ea typeface="华文细黑"/>
                <a:cs typeface="Times New Roman"/>
              </a:rPr>
              <a:t>其家庭情况及其大气、大方的行为作风：世有勋阀，岁得帛千匹；少时使酒好剑，用财如粪土。</a:t>
            </a:r>
            <a:endParaRPr lang="zh-CN" altLang="zh-CN" sz="1050" kern="100" dirty="0">
              <a:solidFill>
                <a:srgbClr val="3333FF"/>
              </a:solidFill>
              <a:effectLst/>
              <a:latin typeface="宋体"/>
              <a:cs typeface="Courier New"/>
            </a:endParaRPr>
          </a:p>
        </p:txBody>
      </p:sp>
      <p:sp>
        <p:nvSpPr>
          <p:cNvPr id="13" name="圆角矩形 12"/>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9" name="TextBox 18"/>
          <p:cNvSpPr txBox="1"/>
          <p:nvPr/>
        </p:nvSpPr>
        <p:spPr>
          <a:xfrm>
            <a:off x="118542" y="548680"/>
            <a:ext cx="2880321" cy="523220"/>
          </a:xfrm>
          <a:prstGeom prst="rect">
            <a:avLst/>
          </a:prstGeom>
          <a:noFill/>
        </p:spPr>
        <p:txBody>
          <a:bodyPr wrap="square" rtlCol="0">
            <a:spAutoFit/>
          </a:bodyPr>
          <a:lstStyle/>
          <a:p>
            <a:r>
              <a:rPr lang="zh-CN" altLang="en-US" sz="2800" b="1" smtClean="0">
                <a:solidFill>
                  <a:srgbClr val="0066FF"/>
                </a:solidFill>
                <a:latin typeface="微软雅黑" pitchFamily="34" charset="-122"/>
                <a:ea typeface="微软雅黑" pitchFamily="34" charset="-122"/>
              </a:rPr>
              <a:t>二、重点突破</a:t>
            </a:r>
            <a:endParaRPr lang="zh-CN" altLang="en-US" sz="2800" b="1" dirty="0">
              <a:solidFill>
                <a:srgbClr val="0066FF"/>
              </a:solidFill>
              <a:latin typeface="微软雅黑" pitchFamily="34" charset="-122"/>
              <a:ea typeface="微软雅黑" pitchFamily="34" charset="-122"/>
            </a:endParaRPr>
          </a:p>
        </p:txBody>
      </p:sp>
    </p:spTree>
    <p:extLst>
      <p:ext uri="{BB962C8B-B14F-4D97-AF65-F5344CB8AC3E}">
        <p14:creationId xmlns="" xmlns:p14="http://schemas.microsoft.com/office/powerpoint/2010/main" val="402108523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blinds(horizontal)">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blinds(horizontal)">
                                      <p:cBhvr>
                                        <p:cTn id="17" dur="500"/>
                                        <p:tgtEl>
                                          <p:spTgt spid="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blinds(horizontal)">
                                      <p:cBhvr>
                                        <p:cTn id="22" dur="500"/>
                                        <p:tgtEl>
                                          <p:spTgt spid="4">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4">
                                            <p:txEl>
                                              <p:pRg st="1" end="1"/>
                                            </p:txEl>
                                          </p:spTgt>
                                        </p:tgtEl>
                                      </p:cBhvr>
                                    </p:animEffect>
                                    <p:set>
                                      <p:cBhvr>
                                        <p:cTn id="27" dur="1" fill="hold">
                                          <p:stCondLst>
                                            <p:cond delay="499"/>
                                          </p:stCondLst>
                                        </p:cTn>
                                        <p:tgtEl>
                                          <p:spTgt spid="4">
                                            <p:txEl>
                                              <p:pRg st="1" end="1"/>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4">
                                            <p:txEl>
                                              <p:pRg st="2" end="2"/>
                                            </p:txEl>
                                          </p:spTgt>
                                        </p:tgtEl>
                                      </p:cBhvr>
                                    </p:animEffect>
                                    <p:set>
                                      <p:cBhvr>
                                        <p:cTn id="30" dur="1" fill="hold">
                                          <p:stCondLst>
                                            <p:cond delay="499"/>
                                          </p:stCondLst>
                                        </p:cTn>
                                        <p:tgtEl>
                                          <p:spTgt spid="4">
                                            <p:txEl>
                                              <p:pRg st="2" end="2"/>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4">
                                            <p:txEl>
                                              <p:pRg st="3" end="3"/>
                                            </p:txEl>
                                          </p:spTgt>
                                        </p:tgtEl>
                                      </p:cBhvr>
                                    </p:animEffect>
                                    <p:set>
                                      <p:cBhvr>
                                        <p:cTn id="33" dur="1" fill="hold">
                                          <p:stCondLst>
                                            <p:cond delay="499"/>
                                          </p:stCondLst>
                                        </p:cTn>
                                        <p:tgtEl>
                                          <p:spTgt spid="4">
                                            <p:txEl>
                                              <p:pRg st="3" end="3"/>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4">
                                            <p:txEl>
                                              <p:pRg st="4" end="4"/>
                                            </p:txEl>
                                          </p:spTgt>
                                        </p:tgtEl>
                                      </p:cBhvr>
                                    </p:animEffect>
                                    <p:set>
                                      <p:cBhvr>
                                        <p:cTn id="36" dur="1" fill="hold">
                                          <p:stCondLst>
                                            <p:cond delay="499"/>
                                          </p:stCondLst>
                                        </p:cTn>
                                        <p:tgtEl>
                                          <p:spTgt spid="4">
                                            <p:txEl>
                                              <p:pRg st="4" end="4"/>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50590" y="1408253"/>
            <a:ext cx="11089232" cy="1948739"/>
          </a:xfrm>
          <a:prstGeom prst="rect">
            <a:avLst/>
          </a:prstGeom>
        </p:spPr>
        <p:txBody>
          <a:bodyPr wrap="square">
            <a:spAutoFit/>
          </a:bodyPr>
          <a:lstStyle/>
          <a:p>
            <a:pPr indent="711200" algn="just">
              <a:lnSpc>
                <a:spcPct val="150000"/>
              </a:lnSpc>
              <a:spcAft>
                <a:spcPts val="0"/>
              </a:spcAft>
              <a:tabLst>
                <a:tab pos="2250440" algn="l"/>
              </a:tabLst>
            </a:pPr>
            <a:r>
              <a:rPr lang="zh-CN" altLang="zh-CN" sz="2800" kern="100" dirty="0">
                <a:latin typeface="Times New Roman"/>
                <a:ea typeface="华文细黑"/>
                <a:cs typeface="Times New Roman"/>
              </a:rPr>
              <a:t>本文作者为方山子立传，抓住方山子异于常人的特点，写他少年的意气风发和晚年的闲适安贫，突出了方山子特立独行的个性，同时流露出自己侠与隐的矛盾心态。</a:t>
            </a:r>
            <a:endParaRPr lang="zh-CN" altLang="zh-CN" sz="1050" kern="100" dirty="0">
              <a:effectLst/>
              <a:latin typeface="宋体"/>
              <a:cs typeface="Courier New"/>
            </a:endParaRPr>
          </a:p>
        </p:txBody>
      </p:sp>
    </p:spTree>
    <p:extLst>
      <p:ext uri="{BB962C8B-B14F-4D97-AF65-F5344CB8AC3E}">
        <p14:creationId xmlns="" xmlns:p14="http://schemas.microsoft.com/office/powerpoint/2010/main" val="411562694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矩形 3"/>
          <p:cNvSpPr/>
          <p:nvPr/>
        </p:nvSpPr>
        <p:spPr>
          <a:xfrm>
            <a:off x="334566" y="548680"/>
            <a:ext cx="11555852" cy="3241400"/>
          </a:xfrm>
          <a:prstGeom prst="rect">
            <a:avLst/>
          </a:prstGeom>
        </p:spPr>
        <p:txBody>
          <a:bodyPr wrap="square">
            <a:spAutoFit/>
          </a:bodyPr>
          <a:lstStyle/>
          <a:p>
            <a:pPr algn="just">
              <a:lnSpc>
                <a:spcPct val="150000"/>
              </a:lnSpc>
              <a:spcAft>
                <a:spcPts val="0"/>
              </a:spcAft>
              <a:tabLst>
                <a:tab pos="2250440" algn="l"/>
              </a:tabLst>
            </a:pPr>
            <a:r>
              <a:rPr lang="zh-CN" altLang="zh-CN" sz="2800" kern="100" dirty="0">
                <a:latin typeface="Times New Roman"/>
                <a:ea typeface="华文细黑"/>
                <a:cs typeface="Times New Roman"/>
              </a:rPr>
              <a:t>二、为什么方山子听了苏轼的遭遇后，表现出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俯而不答，仰而笑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的情态？</a:t>
            </a:r>
            <a:endParaRPr lang="zh-CN" altLang="zh-CN" sz="1050" kern="100" dirty="0">
              <a:latin typeface="宋体"/>
              <a:cs typeface="Courier New"/>
            </a:endParaRPr>
          </a:p>
          <a:p>
            <a:pPr algn="just">
              <a:lnSpc>
                <a:spcPct val="150000"/>
              </a:lnSpc>
              <a:spcAft>
                <a:spcPts val="0"/>
              </a:spcAft>
              <a:tabLst>
                <a:tab pos="2250440" algn="l"/>
              </a:tabLst>
            </a:pPr>
            <a:r>
              <a:rPr lang="zh-CN" altLang="zh-CN" sz="2800" b="1" kern="100" dirty="0">
                <a:solidFill>
                  <a:srgbClr val="C00000"/>
                </a:solidFill>
                <a:latin typeface="Times New Roman"/>
                <a:ea typeface="黑体"/>
                <a:cs typeface="Times New Roman"/>
              </a:rPr>
              <a:t>答案</a:t>
            </a:r>
            <a:r>
              <a:rPr lang="zh-CN" altLang="zh-CN" sz="2800" b="1" kern="100" dirty="0">
                <a:solidFill>
                  <a:srgbClr val="3333FF"/>
                </a:solidFill>
                <a:latin typeface="Times New Roman"/>
                <a:ea typeface="黑体"/>
                <a:cs typeface="Times New Roman"/>
              </a:rPr>
              <a:t>　</a:t>
            </a:r>
            <a:r>
              <a:rPr lang="zh-CN" altLang="zh-CN" sz="2800" kern="100" dirty="0">
                <a:solidFill>
                  <a:srgbClr val="3333FF"/>
                </a:solidFill>
                <a:latin typeface="Times New Roman"/>
                <a:ea typeface="华文细黑"/>
                <a:cs typeface="Times New Roman"/>
              </a:rPr>
              <a:t>这既表现了方山子对于世道的熟悉，因为他是过来人，所以见怪不惊。又极含蓄地表现了他对作者的理解、同情以及对打击诬蔑苏轼的那些奸邪小人的蔑视。</a:t>
            </a:r>
            <a:endParaRPr lang="zh-CN" altLang="zh-CN" sz="1050" kern="100" dirty="0">
              <a:solidFill>
                <a:srgbClr val="3333FF"/>
              </a:solidFill>
              <a:effectLst/>
              <a:latin typeface="宋体"/>
              <a:cs typeface="Courier New"/>
            </a:endParaRPr>
          </a:p>
        </p:txBody>
      </p:sp>
      <p:sp>
        <p:nvSpPr>
          <p:cNvPr id="13" name="圆角矩形 12"/>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53181188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1" end="1"/>
                                            </p:txEl>
                                          </p:spTgt>
                                        </p:tgtEl>
                                      </p:cBhvr>
                                    </p:animEffect>
                                    <p:set>
                                      <p:cBhvr>
                                        <p:cTn id="12" dur="1" fill="hold">
                                          <p:stCondLst>
                                            <p:cond delay="499"/>
                                          </p:stCondLst>
                                        </p:cTn>
                                        <p:tgtEl>
                                          <p:spTgt spid="4">
                                            <p:txEl>
                                              <p:pRg st="1" end="1"/>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矩形 3"/>
          <p:cNvSpPr/>
          <p:nvPr/>
        </p:nvSpPr>
        <p:spPr>
          <a:xfrm>
            <a:off x="299422" y="548680"/>
            <a:ext cx="11671411" cy="2595069"/>
          </a:xfrm>
          <a:prstGeom prst="rect">
            <a:avLst/>
          </a:prstGeom>
        </p:spPr>
        <p:txBody>
          <a:bodyPr wrap="square">
            <a:spAutoFit/>
          </a:bodyPr>
          <a:lstStyle/>
          <a:p>
            <a:pPr algn="just">
              <a:lnSpc>
                <a:spcPct val="150000"/>
              </a:lnSpc>
              <a:spcAft>
                <a:spcPts val="0"/>
              </a:spcAft>
              <a:tabLst>
                <a:tab pos="2250440" algn="l"/>
              </a:tabLst>
            </a:pPr>
            <a:r>
              <a:rPr lang="zh-CN" altLang="zh-CN" sz="2800" kern="100" dirty="0">
                <a:latin typeface="Times New Roman"/>
                <a:ea typeface="华文细黑"/>
                <a:cs typeface="Times New Roman"/>
              </a:rPr>
              <a:t>三、作者为何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耸然异之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，继而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独念</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少年方山子之意气风发之状？</a:t>
            </a:r>
            <a:endParaRPr lang="zh-CN" altLang="zh-CN" sz="1050" kern="100" dirty="0">
              <a:latin typeface="宋体"/>
              <a:cs typeface="Courier New"/>
            </a:endParaRPr>
          </a:p>
          <a:p>
            <a:pPr algn="just">
              <a:lnSpc>
                <a:spcPct val="150000"/>
              </a:lnSpc>
              <a:spcAft>
                <a:spcPts val="0"/>
              </a:spcAft>
              <a:tabLst>
                <a:tab pos="2250440" algn="l"/>
              </a:tabLst>
            </a:pPr>
            <a:r>
              <a:rPr lang="zh-CN" altLang="zh-CN" sz="2800" b="1" kern="100" dirty="0">
                <a:solidFill>
                  <a:srgbClr val="C00000"/>
                </a:solidFill>
                <a:latin typeface="Times New Roman"/>
                <a:ea typeface="黑体"/>
                <a:cs typeface="Times New Roman"/>
              </a:rPr>
              <a:t>答案</a:t>
            </a:r>
            <a:r>
              <a:rPr lang="zh-CN" altLang="zh-CN" sz="2800" b="1" kern="100" dirty="0">
                <a:solidFill>
                  <a:srgbClr val="3333FF"/>
                </a:solidFill>
                <a:latin typeface="Times New Roman"/>
                <a:ea typeface="黑体"/>
                <a:cs typeface="Times New Roman"/>
              </a:rPr>
              <a:t>　</a:t>
            </a:r>
            <a:r>
              <a:rPr lang="zh-CN" altLang="zh-CN" sz="2800" kern="100" dirty="0">
                <a:solidFill>
                  <a:srgbClr val="3333FF"/>
                </a:solidFill>
                <a:latin typeface="Times New Roman"/>
                <a:ea typeface="华文细黑"/>
                <a:cs typeface="Times New Roman"/>
              </a:rPr>
              <a:t>方山子的表现不是常人的表现，超乎寻常，因而作者</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耸然异之</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；在其看到方山子家中萧条的景象后，作者自然联想到方山子少年时意气风发之状。同时，也使前后形成对比，突出方山子淡泊的心态个性。</a:t>
            </a:r>
            <a:endParaRPr lang="zh-CN" altLang="zh-CN" sz="1050" kern="100" dirty="0">
              <a:solidFill>
                <a:srgbClr val="3333FF"/>
              </a:solidFill>
              <a:effectLst/>
              <a:latin typeface="宋体"/>
              <a:cs typeface="Courier New"/>
            </a:endParaRPr>
          </a:p>
        </p:txBody>
      </p:sp>
      <p:sp>
        <p:nvSpPr>
          <p:cNvPr id="13" name="圆角矩形 12"/>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74620567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1" end="1"/>
                                            </p:txEl>
                                          </p:spTgt>
                                        </p:tgtEl>
                                      </p:cBhvr>
                                    </p:animEffect>
                                    <p:set>
                                      <p:cBhvr>
                                        <p:cTn id="12" dur="1" fill="hold">
                                          <p:stCondLst>
                                            <p:cond delay="499"/>
                                          </p:stCondLst>
                                        </p:cTn>
                                        <p:tgtEl>
                                          <p:spTgt spid="4">
                                            <p:txEl>
                                              <p:pRg st="1" end="1"/>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a:hlinkClick r:id="rId2"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9" name="圆角矩形 8"/>
          <p:cNvSpPr/>
          <p:nvPr/>
        </p:nvSpPr>
        <p:spPr>
          <a:xfrm>
            <a:off x="10415774"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0" name="矩形 9"/>
          <p:cNvSpPr/>
          <p:nvPr/>
        </p:nvSpPr>
        <p:spPr>
          <a:xfrm>
            <a:off x="182124" y="476672"/>
            <a:ext cx="11906006" cy="3887731"/>
          </a:xfrm>
          <a:prstGeom prst="rect">
            <a:avLst/>
          </a:prstGeom>
        </p:spPr>
        <p:txBody>
          <a:bodyPr wrap="square">
            <a:spAutoFit/>
          </a:bodyPr>
          <a:lstStyle/>
          <a:p>
            <a:pPr algn="just">
              <a:lnSpc>
                <a:spcPct val="150000"/>
              </a:lnSpc>
              <a:spcAft>
                <a:spcPts val="0"/>
              </a:spcAft>
              <a:tabLst>
                <a:tab pos="2250440" algn="l"/>
              </a:tabLst>
            </a:pPr>
            <a:r>
              <a:rPr lang="zh-CN" altLang="zh-CN" sz="2800" kern="100" dirty="0">
                <a:latin typeface="Times New Roman"/>
                <a:ea typeface="华文细黑"/>
                <a:cs typeface="Times New Roman"/>
              </a:rPr>
              <a:t>四、作者选择某人作为传主，一定是对方的身上有着某些令他特别感兴趣的东西。那么，本文的写作动机是什么？</a:t>
            </a:r>
            <a:endParaRPr lang="zh-CN" altLang="zh-CN" sz="1050" kern="100" dirty="0">
              <a:latin typeface="宋体"/>
              <a:cs typeface="Courier New"/>
            </a:endParaRPr>
          </a:p>
          <a:p>
            <a:pPr algn="just">
              <a:lnSpc>
                <a:spcPct val="150000"/>
              </a:lnSpc>
              <a:spcAft>
                <a:spcPts val="0"/>
              </a:spcAft>
              <a:tabLst>
                <a:tab pos="2250440" algn="l"/>
              </a:tabLst>
            </a:pPr>
            <a:r>
              <a:rPr lang="zh-CN" altLang="zh-CN" sz="2800" b="1" kern="100" dirty="0">
                <a:solidFill>
                  <a:srgbClr val="C00000"/>
                </a:solidFill>
                <a:latin typeface="Times New Roman"/>
                <a:ea typeface="黑体"/>
                <a:cs typeface="Times New Roman"/>
              </a:rPr>
              <a:t>答案</a:t>
            </a:r>
            <a:r>
              <a:rPr lang="zh-CN" altLang="zh-CN" sz="2800" b="1" kern="100" dirty="0">
                <a:solidFill>
                  <a:srgbClr val="3333FF"/>
                </a:solidFill>
                <a:latin typeface="Times New Roman"/>
                <a:ea typeface="黑体"/>
                <a:cs typeface="Times New Roman"/>
              </a:rPr>
              <a:t>　</a:t>
            </a:r>
            <a:r>
              <a:rPr lang="zh-CN" altLang="zh-CN" sz="2800" kern="100" dirty="0">
                <a:solidFill>
                  <a:srgbClr val="3333FF"/>
                </a:solidFill>
                <a:latin typeface="Times New Roman"/>
                <a:ea typeface="华文细黑"/>
                <a:cs typeface="Times New Roman"/>
              </a:rPr>
              <a:t>方山子舍弃荣利功名而自甘淡泊贫贱的行动，对大难不死的苏轼有不少触动，作者结合自己当时被贬黄州的处境，于文字之外，又寓有自己之情，是借他人之酒杯浇自己胸中之块垒。写方山子未尝不是自悲不遇，本文可以说是作者在黄州心态的一种形象的折射</a:t>
            </a:r>
            <a:r>
              <a:rPr lang="zh-CN" altLang="zh-CN" sz="2800" kern="100" dirty="0" smtClean="0">
                <a:solidFill>
                  <a:srgbClr val="3333FF"/>
                </a:solidFill>
                <a:latin typeface="Times New Roman"/>
                <a:ea typeface="华文细黑"/>
                <a:cs typeface="Times New Roman"/>
              </a:rPr>
              <a:t>。</a:t>
            </a:r>
            <a:r>
              <a:rPr lang="en-US" altLang="zh-CN" sz="2800" kern="100" dirty="0" smtClean="0">
                <a:solidFill>
                  <a:srgbClr val="3333FF"/>
                </a:solidFill>
                <a:latin typeface="Times New Roman"/>
                <a:ea typeface="华文细黑"/>
                <a:cs typeface="Times New Roman"/>
              </a:rPr>
              <a:t> </a:t>
            </a:r>
            <a:endParaRPr lang="zh-CN" altLang="zh-CN" sz="1050" kern="100" dirty="0">
              <a:solidFill>
                <a:srgbClr val="3333FF"/>
              </a:solidFill>
              <a:effectLst/>
              <a:latin typeface="宋体"/>
              <a:cs typeface="Courier New"/>
            </a:endParaRPr>
          </a:p>
        </p:txBody>
      </p:sp>
    </p:spTree>
    <p:extLst>
      <p:ext uri="{BB962C8B-B14F-4D97-AF65-F5344CB8AC3E}">
        <p14:creationId xmlns="" xmlns:p14="http://schemas.microsoft.com/office/powerpoint/2010/main" val="69167154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Effect transition="in" filter="blinds(horizontal)">
                                      <p:cBhvr>
                                        <p:cTn id="7" dur="500"/>
                                        <p:tgtEl>
                                          <p:spTgt spid="1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0">
                                            <p:txEl>
                                              <p:pRg st="1" end="1"/>
                                            </p:txEl>
                                          </p:spTgt>
                                        </p:tgtEl>
                                      </p:cBhvr>
                                    </p:animEffect>
                                    <p:set>
                                      <p:cBhvr>
                                        <p:cTn id="12" dur="1" fill="hold">
                                          <p:stCondLst>
                                            <p:cond delay="499"/>
                                          </p:stCondLst>
                                        </p:cTn>
                                        <p:tgtEl>
                                          <p:spTgt spid="10">
                                            <p:txEl>
                                              <p:pRg st="1" end="1"/>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1"/>
            <a:ext cx="12190413" cy="53781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400">
              <a:latin typeface="微软雅黑" panose="020B0503020204020204" pitchFamily="34" charset="-122"/>
              <a:ea typeface="微软雅黑" panose="020B0503020204020204" pitchFamily="34" charset="-122"/>
            </a:endParaRPr>
          </a:p>
        </p:txBody>
      </p:sp>
      <p:sp>
        <p:nvSpPr>
          <p:cNvPr id="3" name="矩形 2"/>
          <p:cNvSpPr/>
          <p:nvPr/>
        </p:nvSpPr>
        <p:spPr>
          <a:xfrm>
            <a:off x="191894" y="620688"/>
            <a:ext cx="11805036" cy="612475"/>
          </a:xfrm>
          <a:prstGeom prst="rect">
            <a:avLst/>
          </a:prstGeom>
        </p:spPr>
        <p:txBody>
          <a:bodyPr>
            <a:spAutoFit/>
          </a:bodyPr>
          <a:lstStyle/>
          <a:p>
            <a:pPr lvl="0">
              <a:lnSpc>
                <a:spcPct val="130000"/>
              </a:lnSpc>
              <a:spcBef>
                <a:spcPts val="600"/>
              </a:spcBef>
              <a:tabLst>
                <a:tab pos="2430780" algn="l"/>
              </a:tabLst>
            </a:pPr>
            <a:r>
              <a:rPr lang="zh-CN" altLang="en-US" sz="2600" b="1" dirty="0" smtClean="0">
                <a:solidFill>
                  <a:srgbClr val="3333FF"/>
                </a:solidFill>
                <a:latin typeface="微软雅黑" pitchFamily="34" charset="-122"/>
                <a:ea typeface="微软雅黑" pitchFamily="34" charset="-122"/>
              </a:rPr>
              <a:t>一、技法赏析</a:t>
            </a:r>
            <a:endParaRPr lang="zh-CN" altLang="zh-CN" sz="2600" b="1" dirty="0">
              <a:solidFill>
                <a:srgbClr val="3333FF"/>
              </a:solidFill>
              <a:latin typeface="微软雅黑" pitchFamily="34" charset="-122"/>
              <a:ea typeface="微软雅黑" pitchFamily="34" charset="-122"/>
            </a:endParaRPr>
          </a:p>
        </p:txBody>
      </p:sp>
      <p:sp>
        <p:nvSpPr>
          <p:cNvPr id="5" name="TextBox 37"/>
          <p:cNvSpPr txBox="1"/>
          <p:nvPr/>
        </p:nvSpPr>
        <p:spPr>
          <a:xfrm>
            <a:off x="90027" y="76145"/>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lang="zh-CN" altLang="en-US" sz="2400" b="1" kern="0" dirty="0" smtClean="0">
                <a:solidFill>
                  <a:schemeClr val="bg1"/>
                </a:solidFill>
                <a:latin typeface="微软雅黑" pitchFamily="34" charset="-122"/>
                <a:ea typeface="微软雅黑" pitchFamily="34" charset="-122"/>
              </a:rPr>
              <a:t>文本拓展        　　　　　　　　　　　　　　　　　　　　　</a:t>
            </a:r>
            <a:r>
              <a:rPr lang="zh-CN" altLang="en-US" sz="2400" b="1" kern="0" dirty="0" smtClean="0">
                <a:solidFill>
                  <a:schemeClr val="bg1"/>
                </a:solidFill>
                <a:latin typeface="华文新魏" pitchFamily="2" charset="-122"/>
                <a:ea typeface="华文新魏" pitchFamily="2" charset="-122"/>
              </a:rPr>
              <a:t>掬</a:t>
            </a:r>
            <a:r>
              <a:rPr lang="zh-CN" altLang="en-US" sz="2400" b="1" kern="0" dirty="0">
                <a:solidFill>
                  <a:schemeClr val="bg1"/>
                </a:solidFill>
                <a:latin typeface="华文新魏" pitchFamily="2" charset="-122"/>
                <a:ea typeface="华文新魏" pitchFamily="2" charset="-122"/>
              </a:rPr>
              <a:t>水月在手，弄花香满衣</a:t>
            </a:r>
          </a:p>
        </p:txBody>
      </p:sp>
      <p:sp>
        <p:nvSpPr>
          <p:cNvPr id="6" name="矩形 5"/>
          <p:cNvSpPr/>
          <p:nvPr/>
        </p:nvSpPr>
        <p:spPr>
          <a:xfrm>
            <a:off x="191894" y="1048082"/>
            <a:ext cx="11805036" cy="5909310"/>
          </a:xfrm>
          <a:prstGeom prst="rect">
            <a:avLst/>
          </a:prstGeom>
        </p:spPr>
        <p:txBody>
          <a:bodyPr>
            <a:spAutoFit/>
          </a:bodyPr>
          <a:lstStyle/>
          <a:p>
            <a:pPr algn="just">
              <a:lnSpc>
                <a:spcPct val="150000"/>
              </a:lnSpc>
              <a:spcAft>
                <a:spcPts val="0"/>
              </a:spcAft>
              <a:tabLst>
                <a:tab pos="225044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对比反衬，突出主旨。</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第二、三自然段以今昔两次邂逅作对比，指出方山子并非寻常的隐逸之辈。</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末段以光、黄其他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阳狂垢污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的异人来反衬方山子，表达了作者对方山子及同类人生活的向往</a:t>
            </a:r>
            <a:r>
              <a:rPr lang="zh-CN" altLang="zh-CN" sz="2800" kern="100" dirty="0" smtClean="0">
                <a:latin typeface="Times New Roman"/>
                <a:ea typeface="华文细黑"/>
                <a:cs typeface="Times New Roman"/>
              </a:rPr>
              <a:t>。</a:t>
            </a:r>
            <a:endParaRPr lang="en-US" altLang="zh-CN" sz="1050" kern="100" dirty="0" smtClean="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独特新颖的结构艺术。</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本文结构的突出特色，一是不主故常，灵活运笔，不囿于固定的结构程式和布局章法。如起笔一段就抛开了常见的叙姓名、籍贯的布局方法，先写主人公得到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方山子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这样一个特殊称号的缘由，可谓别开生面。二是一线贯串，不离主旨。文章貌似杂乱，实际上形散而神不散，它以方山子</a:t>
            </a:r>
            <a:r>
              <a:rPr lang="zh-CN" altLang="zh-CN" sz="2800" kern="100" dirty="0" smtClean="0">
                <a:latin typeface="Times New Roman"/>
                <a:ea typeface="华文细黑"/>
                <a:cs typeface="Times New Roman"/>
              </a:rPr>
              <a:t>的</a:t>
            </a:r>
            <a:endParaRPr lang="en-US" altLang="zh-CN" sz="2800" kern="100" dirty="0" smtClean="0">
              <a:latin typeface="Times New Roman"/>
              <a:ea typeface="华文细黑"/>
              <a:cs typeface="Times New Roman"/>
            </a:endParaRPr>
          </a:p>
        </p:txBody>
      </p:sp>
    </p:spTree>
    <p:extLst>
      <p:ext uri="{BB962C8B-B14F-4D97-AF65-F5344CB8AC3E}">
        <p14:creationId xmlns="" xmlns:p14="http://schemas.microsoft.com/office/powerpoint/2010/main" val="287845023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2558" y="1045017"/>
            <a:ext cx="11688154" cy="2600007"/>
          </a:xfrm>
          <a:prstGeom prst="rect">
            <a:avLst/>
          </a:prstGeom>
        </p:spPr>
        <p:txBody>
          <a:bodyPr wrap="square">
            <a:spAutoFit/>
          </a:bodyPr>
          <a:lstStyle/>
          <a:p>
            <a:pPr algn="just">
              <a:lnSpc>
                <a:spcPct val="150000"/>
              </a:lnSpc>
              <a:spcAft>
                <a:spcPts val="0"/>
              </a:spcAft>
              <a:tabLst>
                <a:tab pos="2250440"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结构全篇，所有的材料都围绕这条主线来写。三是变化多端，舒卷自如。全篇以内在的思想线为结构的主要线索，而又考虑时间和空间顺序的外在情节线，有顺叙、倒叙、插叙，变化多姿。这可看出作者结构艺术的超人之处了。</a:t>
            </a:r>
            <a:endParaRPr lang="en-US" altLang="zh-CN" sz="2800" kern="100" dirty="0">
              <a:latin typeface="Times New Roman"/>
              <a:ea typeface="华文细黑"/>
              <a:cs typeface="Times New Roman"/>
            </a:endParaRPr>
          </a:p>
        </p:txBody>
      </p:sp>
    </p:spTree>
    <p:extLst>
      <p:ext uri="{BB962C8B-B14F-4D97-AF65-F5344CB8AC3E}">
        <p14:creationId xmlns="" xmlns:p14="http://schemas.microsoft.com/office/powerpoint/2010/main" val="129562534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6834" y="404664"/>
            <a:ext cx="11688154" cy="612475"/>
          </a:xfrm>
          <a:prstGeom prst="rect">
            <a:avLst/>
          </a:prstGeom>
        </p:spPr>
        <p:txBody>
          <a:bodyPr>
            <a:spAutoFit/>
          </a:bodyPr>
          <a:lstStyle/>
          <a:p>
            <a:pPr>
              <a:lnSpc>
                <a:spcPct val="130000"/>
              </a:lnSpc>
              <a:spcBef>
                <a:spcPts val="600"/>
              </a:spcBef>
            </a:pPr>
            <a:r>
              <a:rPr lang="zh-CN" altLang="zh-CN" sz="2600" b="1" dirty="0">
                <a:solidFill>
                  <a:srgbClr val="3333FF"/>
                </a:solidFill>
                <a:latin typeface="微软雅黑" pitchFamily="34" charset="-122"/>
                <a:ea typeface="微软雅黑" pitchFamily="34" charset="-122"/>
              </a:rPr>
              <a:t>二、</a:t>
            </a:r>
            <a:r>
              <a:rPr lang="zh-CN" altLang="zh-CN" sz="2600" b="1" dirty="0" smtClean="0">
                <a:solidFill>
                  <a:srgbClr val="3333FF"/>
                </a:solidFill>
                <a:latin typeface="微软雅黑" pitchFamily="34" charset="-122"/>
                <a:ea typeface="微软雅黑" pitchFamily="34" charset="-122"/>
              </a:rPr>
              <a:t>写</a:t>
            </a:r>
            <a:r>
              <a:rPr lang="zh-CN" altLang="en-US" sz="2600" b="1" dirty="0" smtClean="0">
                <a:solidFill>
                  <a:srgbClr val="3333FF"/>
                </a:solidFill>
                <a:latin typeface="微软雅黑" pitchFamily="34" charset="-122"/>
                <a:ea typeface="微软雅黑" pitchFamily="34" charset="-122"/>
              </a:rPr>
              <a:t>作</a:t>
            </a:r>
            <a:r>
              <a:rPr lang="zh-CN" altLang="zh-CN" sz="2600" b="1" dirty="0" smtClean="0">
                <a:solidFill>
                  <a:srgbClr val="3333FF"/>
                </a:solidFill>
                <a:latin typeface="微软雅黑" pitchFamily="34" charset="-122"/>
                <a:ea typeface="微软雅黑" pitchFamily="34" charset="-122"/>
              </a:rPr>
              <a:t>迁移</a:t>
            </a:r>
            <a:endParaRPr lang="zh-CN" altLang="zh-CN" sz="2600" b="1" dirty="0">
              <a:solidFill>
                <a:srgbClr val="3333FF"/>
              </a:solidFill>
              <a:latin typeface="微软雅黑" pitchFamily="34" charset="-122"/>
              <a:ea typeface="微软雅黑" pitchFamily="34" charset="-122"/>
            </a:endParaRPr>
          </a:p>
        </p:txBody>
      </p:sp>
      <p:sp>
        <p:nvSpPr>
          <p:cNvPr id="4" name="矩形 3"/>
          <p:cNvSpPr/>
          <p:nvPr/>
        </p:nvSpPr>
        <p:spPr>
          <a:xfrm>
            <a:off x="266834" y="908720"/>
            <a:ext cx="11688154" cy="1302408"/>
          </a:xfrm>
          <a:prstGeom prst="rect">
            <a:avLst/>
          </a:prstGeom>
        </p:spPr>
        <p:txBody>
          <a:bodyPr wrap="square">
            <a:spAutoFit/>
          </a:bodyPr>
          <a:lstStyle/>
          <a:p>
            <a:pPr algn="just">
              <a:lnSpc>
                <a:spcPct val="150000"/>
              </a:lnSpc>
              <a:spcAft>
                <a:spcPts val="0"/>
              </a:spcAft>
              <a:tabLst>
                <a:tab pos="2250440" algn="l"/>
              </a:tabLst>
            </a:pPr>
            <a:r>
              <a:rPr lang="zh-CN" altLang="zh-CN" sz="2800" b="1" kern="100" dirty="0">
                <a:solidFill>
                  <a:srgbClr val="C00000"/>
                </a:solidFill>
                <a:latin typeface="Times New Roman"/>
                <a:ea typeface="黑体"/>
                <a:cs typeface="Times New Roman"/>
              </a:rPr>
              <a:t>角度</a:t>
            </a:r>
            <a:r>
              <a:rPr lang="zh-CN" altLang="zh-CN" sz="2800" kern="100" dirty="0">
                <a:latin typeface="Times New Roman"/>
                <a:ea typeface="华文细黑"/>
                <a:cs typeface="Times New Roman"/>
              </a:rPr>
              <a:t>　</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隐</a:t>
            </a:r>
            <a:r>
              <a:rPr lang="en-US" altLang="zh-CN" sz="2800" kern="100" dirty="0">
                <a:latin typeface="宋体"/>
                <a:ea typeface="华文细黑"/>
                <a:cs typeface="Times New Roman"/>
              </a:rPr>
              <a:t>”</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题目：方山子的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，是不是真正的消极遁世？说说你的看法。</a:t>
            </a:r>
            <a:endParaRPr lang="zh-CN" altLang="zh-CN" sz="1050" kern="100" dirty="0">
              <a:effectLst/>
              <a:latin typeface="宋体"/>
              <a:cs typeface="Courier New"/>
            </a:endParaRPr>
          </a:p>
        </p:txBody>
      </p:sp>
      <p:sp>
        <p:nvSpPr>
          <p:cNvPr id="5" name="矩形 4"/>
          <p:cNvSpPr/>
          <p:nvPr/>
        </p:nvSpPr>
        <p:spPr>
          <a:xfrm>
            <a:off x="-452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2"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8" name="圆角矩形 7">
            <a:hlinkClick r:id="rId3" action="ppaction://hlinksldjump"/>
          </p:cNvPr>
          <p:cNvSpPr/>
          <p:nvPr/>
        </p:nvSpPr>
        <p:spPr>
          <a:xfrm>
            <a:off x="10343678"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101969672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15452" y="259961"/>
            <a:ext cx="11344407" cy="5338157"/>
          </a:xfrm>
          <a:prstGeom prst="rect">
            <a:avLst/>
          </a:prstGeom>
        </p:spPr>
        <p:txBody>
          <a:bodyPr>
            <a:spAutoFit/>
          </a:bodyPr>
          <a:lstStyle/>
          <a:p>
            <a:pPr lvl="0">
              <a:lnSpc>
                <a:spcPct val="150000"/>
              </a:lnSpc>
            </a:pPr>
            <a:r>
              <a:rPr lang="zh-CN" altLang="zh-CN" sz="2800" b="1" kern="100" dirty="0" smtClean="0">
                <a:solidFill>
                  <a:srgbClr val="C00000"/>
                </a:solidFill>
                <a:latin typeface="Times New Roman"/>
                <a:ea typeface="黑体"/>
                <a:cs typeface="Times New Roman"/>
              </a:rPr>
              <a:t>示例</a:t>
            </a:r>
            <a:r>
              <a:rPr lang="en-US" altLang="zh-CN" sz="2800" kern="100" dirty="0" smtClean="0">
                <a:solidFill>
                  <a:srgbClr val="3333FF"/>
                </a:solidFill>
                <a:latin typeface="Times New Roman"/>
                <a:ea typeface="华文细黑"/>
                <a:cs typeface="Times New Roman"/>
              </a:rPr>
              <a:t>      </a:t>
            </a:r>
            <a:r>
              <a:rPr lang="zh-CN" altLang="zh-CN" sz="2800" kern="100" dirty="0" smtClean="0">
                <a:solidFill>
                  <a:srgbClr val="3333FF"/>
                </a:solidFill>
                <a:latin typeface="Times New Roman"/>
                <a:ea typeface="华文细黑"/>
                <a:cs typeface="Times New Roman"/>
              </a:rPr>
              <a:t>方山子的由侠到隐、由入世到出世，不可能是思想感情上的彻底消解，作者已经从他的神情上看到了这一点：</a:t>
            </a:r>
            <a:r>
              <a:rPr lang="en-US" altLang="zh-CN" sz="2800" kern="100" dirty="0" smtClean="0">
                <a:solidFill>
                  <a:srgbClr val="3333FF"/>
                </a:solidFill>
                <a:latin typeface="宋体"/>
                <a:ea typeface="华文细黑"/>
                <a:cs typeface="Times New Roman"/>
              </a:rPr>
              <a:t>“</a:t>
            </a:r>
            <a:r>
              <a:rPr lang="zh-CN" altLang="zh-CN" sz="2800" kern="100" dirty="0" smtClean="0">
                <a:solidFill>
                  <a:srgbClr val="3333FF"/>
                </a:solidFill>
                <a:latin typeface="Times New Roman"/>
                <a:ea typeface="华文细黑"/>
                <a:cs typeface="Times New Roman"/>
              </a:rPr>
              <a:t>今几日耳，精悍之色，犹见于眉间。</a:t>
            </a:r>
            <a:r>
              <a:rPr lang="en-US" altLang="zh-CN" sz="2800" kern="100" dirty="0" smtClean="0">
                <a:solidFill>
                  <a:srgbClr val="3333FF"/>
                </a:solidFill>
                <a:latin typeface="宋体"/>
                <a:ea typeface="华文细黑"/>
                <a:cs typeface="Times New Roman"/>
              </a:rPr>
              <a:t>”</a:t>
            </a:r>
            <a:r>
              <a:rPr lang="zh-CN" altLang="zh-CN" sz="2800" kern="100" dirty="0" smtClean="0">
                <a:solidFill>
                  <a:srgbClr val="3333FF"/>
                </a:solidFill>
                <a:latin typeface="Times New Roman"/>
                <a:ea typeface="华文细黑"/>
                <a:cs typeface="Times New Roman"/>
              </a:rPr>
              <a:t>这些所谓异人的不寻常行为乃是一种掩饰，是为了压抑心中的激情，平息内心的矛盾。方山子折节读书，原是为了有所作为，干出一番事业，但由于无所遇合，只得被迫归隐。他的心中怎能不萦绕着难以解脱的痛苦呢？他过去的少年壮志又怎能不以某种方式流露出来呢？因此，方山子的隐，并不是彻底的出世，而是借隐来掩饰内心怀才不遇、壮志未酬的痛苦。</a:t>
            </a:r>
            <a:r>
              <a:rPr lang="en-US" altLang="zh-CN" sz="2800" kern="100" dirty="0" smtClean="0">
                <a:solidFill>
                  <a:srgbClr val="3333FF"/>
                </a:solidFill>
                <a:latin typeface="Times New Roman"/>
                <a:ea typeface="华文细黑"/>
                <a:cs typeface="Times New Roman"/>
              </a:rPr>
              <a:t>   </a:t>
            </a:r>
            <a:endParaRPr lang="zh-CN" altLang="zh-CN" sz="1050" kern="100" dirty="0">
              <a:solidFill>
                <a:srgbClr val="3333FF"/>
              </a:solidFill>
              <a:effectLst/>
              <a:latin typeface="宋体"/>
              <a:cs typeface="Courier New"/>
            </a:endParaRPr>
          </a:p>
        </p:txBody>
      </p:sp>
      <p:sp>
        <p:nvSpPr>
          <p:cNvPr id="5" name="矩形 4"/>
          <p:cNvSpPr/>
          <p:nvPr/>
        </p:nvSpPr>
        <p:spPr>
          <a:xfrm>
            <a:off x="-452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2"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 xmlns:p14="http://schemas.microsoft.com/office/powerpoint/2010/main" val="2108086042"/>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pic>
        <p:nvPicPr>
          <p:cNvPr id="5" name="Picture 2" descr="F:\下图\创新人教1 幻灯片\写作2.pn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8407896" y="-12525"/>
            <a:ext cx="3769889" cy="221739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0374743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a:hlinkClick r:id="rId2" action="ppaction://hlinksldjump"/>
          </p:cNvPr>
          <p:cNvSpPr txBox="1"/>
          <p:nvPr/>
        </p:nvSpPr>
        <p:spPr>
          <a:xfrm>
            <a:off x="2638822" y="1556792"/>
            <a:ext cx="7767251" cy="615549"/>
          </a:xfrm>
          <a:prstGeom prst="rect">
            <a:avLst/>
          </a:prstGeom>
          <a:noFill/>
        </p:spPr>
        <p:txBody>
          <a:bodyPr wrap="square" lIns="121917" tIns="60958" rIns="121917" bIns="60958" rtlCol="0">
            <a:spAutoFit/>
          </a:bodyPr>
          <a:lstStyle/>
          <a:p>
            <a:pPr lvl="0">
              <a:defRPr/>
            </a:pPr>
            <a:r>
              <a:rPr lang="zh-CN" altLang="en-US" sz="3200" b="1" dirty="0" smtClean="0">
                <a:solidFill>
                  <a:schemeClr val="accent6">
                    <a:lumMod val="75000"/>
                  </a:schemeClr>
                </a:solidFill>
                <a:latin typeface="微软雅黑" pitchFamily="34" charset="-122"/>
                <a:ea typeface="微软雅黑" pitchFamily="34" charset="-122"/>
              </a:rPr>
              <a:t>温馨晨读           </a:t>
            </a:r>
            <a:r>
              <a:rPr lang="zh-CN" altLang="en-US" sz="2600" dirty="0" smtClean="0">
                <a:solidFill>
                  <a:schemeClr val="accent6">
                    <a:lumMod val="75000"/>
                  </a:schemeClr>
                </a:solidFill>
                <a:latin typeface="微软雅黑" pitchFamily="34" charset="-122"/>
                <a:ea typeface="微软雅黑" pitchFamily="34" charset="-122"/>
              </a:rPr>
              <a:t>鸡</a:t>
            </a:r>
            <a:r>
              <a:rPr lang="zh-CN" altLang="en-US" sz="2600" dirty="0">
                <a:solidFill>
                  <a:schemeClr val="accent6">
                    <a:lumMod val="75000"/>
                  </a:schemeClr>
                </a:solidFill>
                <a:latin typeface="微软雅黑" pitchFamily="34" charset="-122"/>
                <a:ea typeface="微软雅黑" pitchFamily="34" charset="-122"/>
              </a:rPr>
              <a:t>声茅店月，人迹板桥霜</a:t>
            </a:r>
          </a:p>
        </p:txBody>
      </p:sp>
      <p:sp>
        <p:nvSpPr>
          <p:cNvPr id="24" name="TextBox 23">
            <a:hlinkClick r:id="rId3" action="ppaction://hlinksldjump"/>
          </p:cNvPr>
          <p:cNvSpPr txBox="1"/>
          <p:nvPr/>
        </p:nvSpPr>
        <p:spPr>
          <a:xfrm>
            <a:off x="2638822" y="2604389"/>
            <a:ext cx="776859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自主积累           </a:t>
            </a:r>
            <a:r>
              <a:rPr lang="zh-CN" altLang="en-US" sz="2600" dirty="0" smtClean="0">
                <a:solidFill>
                  <a:schemeClr val="accent6">
                    <a:lumMod val="75000"/>
                  </a:schemeClr>
                </a:solidFill>
                <a:latin typeface="微软雅黑" pitchFamily="34" charset="-122"/>
                <a:ea typeface="微软雅黑" pitchFamily="34" charset="-122"/>
              </a:rPr>
              <a:t>博</a:t>
            </a:r>
            <a:r>
              <a:rPr lang="zh-CN" altLang="en-US" sz="2600" dirty="0">
                <a:solidFill>
                  <a:schemeClr val="accent6">
                    <a:lumMod val="75000"/>
                  </a:schemeClr>
                </a:solidFill>
                <a:latin typeface="微软雅黑" pitchFamily="34" charset="-122"/>
                <a:ea typeface="微软雅黑" pitchFamily="34" charset="-122"/>
              </a:rPr>
              <a:t>观而约取，厚积而薄发</a:t>
            </a:r>
          </a:p>
        </p:txBody>
      </p:sp>
      <p:sp>
        <p:nvSpPr>
          <p:cNvPr id="25" name="TextBox 24">
            <a:hlinkClick r:id="rId4" action="ppaction://hlinksldjump"/>
          </p:cNvPr>
          <p:cNvSpPr txBox="1"/>
          <p:nvPr/>
        </p:nvSpPr>
        <p:spPr>
          <a:xfrm>
            <a:off x="2638822" y="3645024"/>
            <a:ext cx="7773662"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合作探究</a:t>
            </a:r>
            <a:r>
              <a:rPr lang="zh-CN" altLang="en-US" sz="2600" dirty="0">
                <a:solidFill>
                  <a:schemeClr val="accent6">
                    <a:lumMod val="75000"/>
                  </a:schemeClr>
                </a:solidFill>
                <a:latin typeface="微软雅黑" pitchFamily="34" charset="-122"/>
                <a:ea typeface="微软雅黑" pitchFamily="34" charset="-122"/>
              </a:rPr>
              <a:t>　　　</a:t>
            </a:r>
            <a:r>
              <a:rPr lang="zh-CN" altLang="en-US" sz="2600" dirty="0" smtClean="0">
                <a:solidFill>
                  <a:schemeClr val="accent6">
                    <a:lumMod val="75000"/>
                  </a:schemeClr>
                </a:solidFill>
                <a:latin typeface="微软雅黑" pitchFamily="34" charset="-122"/>
                <a:ea typeface="微软雅黑" pitchFamily="34" charset="-122"/>
              </a:rPr>
              <a:t>   奇文</a:t>
            </a:r>
            <a:r>
              <a:rPr lang="zh-CN" altLang="en-US" sz="2600" dirty="0">
                <a:solidFill>
                  <a:schemeClr val="accent6">
                    <a:lumMod val="75000"/>
                  </a:schemeClr>
                </a:solidFill>
                <a:latin typeface="微软雅黑" pitchFamily="34" charset="-122"/>
                <a:ea typeface="微软雅黑" pitchFamily="34" charset="-122"/>
              </a:rPr>
              <a:t>共欣赏，疑义相与</a:t>
            </a:r>
            <a:r>
              <a:rPr lang="zh-CN" altLang="en-US" sz="2600" dirty="0" smtClean="0">
                <a:solidFill>
                  <a:schemeClr val="accent6">
                    <a:lumMod val="75000"/>
                  </a:schemeClr>
                </a:solidFill>
                <a:latin typeface="微软雅黑" pitchFamily="34" charset="-122"/>
                <a:ea typeface="微软雅黑" pitchFamily="34" charset="-122"/>
              </a:rPr>
              <a:t>析 </a:t>
            </a:r>
            <a:endParaRPr lang="zh-CN" altLang="en-US" sz="2600" dirty="0">
              <a:solidFill>
                <a:schemeClr val="accent6">
                  <a:lumMod val="75000"/>
                </a:schemeClr>
              </a:solidFill>
              <a:latin typeface="微软雅黑" pitchFamily="34" charset="-122"/>
              <a:ea typeface="微软雅黑" pitchFamily="34" charset="-122"/>
            </a:endParaRPr>
          </a:p>
        </p:txBody>
      </p:sp>
      <p:cxnSp>
        <p:nvCxnSpPr>
          <p:cNvPr id="26" name="直接连接符 25"/>
          <p:cNvCxnSpPr/>
          <p:nvPr/>
        </p:nvCxnSpPr>
        <p:spPr>
          <a:xfrm>
            <a:off x="2748930" y="2138512"/>
            <a:ext cx="6696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9" name="直接连接符 28"/>
          <p:cNvCxnSpPr/>
          <p:nvPr/>
        </p:nvCxnSpPr>
        <p:spPr>
          <a:xfrm>
            <a:off x="2748930" y="3183497"/>
            <a:ext cx="6696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30" name="直接连接符 29"/>
          <p:cNvCxnSpPr/>
          <p:nvPr/>
        </p:nvCxnSpPr>
        <p:spPr>
          <a:xfrm>
            <a:off x="2748930" y="4228482"/>
            <a:ext cx="6696000" cy="0"/>
          </a:xfrm>
          <a:prstGeom prst="line">
            <a:avLst/>
          </a:prstGeom>
        </p:spPr>
        <p:style>
          <a:lnRef idx="1">
            <a:schemeClr val="accent6"/>
          </a:lnRef>
          <a:fillRef idx="0">
            <a:schemeClr val="accent6"/>
          </a:fillRef>
          <a:effectRef idx="0">
            <a:schemeClr val="accent6"/>
          </a:effectRef>
          <a:fontRef idx="minor">
            <a:schemeClr val="tx1"/>
          </a:fontRef>
        </p:style>
      </p:cxnSp>
      <p:sp>
        <p:nvSpPr>
          <p:cNvPr id="31" name="TextBox 30">
            <a:hlinkClick r:id="rId5" action="ppaction://hlinksldjump"/>
          </p:cNvPr>
          <p:cNvSpPr txBox="1"/>
          <p:nvPr/>
        </p:nvSpPr>
        <p:spPr>
          <a:xfrm>
            <a:off x="2638822" y="4548605"/>
            <a:ext cx="7773662" cy="738660"/>
          </a:xfrm>
          <a:prstGeom prst="rect">
            <a:avLst/>
          </a:prstGeom>
          <a:noFill/>
        </p:spPr>
        <p:txBody>
          <a:bodyPr wrap="square" lIns="121917" tIns="60958" rIns="121917" bIns="60958" rtlCol="0">
            <a:spAutoFit/>
          </a:bodyPr>
          <a:lstStyle/>
          <a:p>
            <a:pPr>
              <a:defRPr/>
            </a:pPr>
            <a:r>
              <a:rPr lang="zh-CN" altLang="en-US" sz="3200" b="1" dirty="0" smtClean="0">
                <a:solidFill>
                  <a:schemeClr val="accent6">
                    <a:lumMod val="75000"/>
                  </a:schemeClr>
                </a:solidFill>
                <a:latin typeface="微软雅黑" pitchFamily="34" charset="-122"/>
                <a:ea typeface="微软雅黑" pitchFamily="34" charset="-122"/>
              </a:rPr>
              <a:t>文本拓展</a:t>
            </a:r>
            <a:r>
              <a:rPr lang="zh-CN" altLang="en-US" sz="4000" b="1" kern="0" dirty="0">
                <a:solidFill>
                  <a:schemeClr val="tx1">
                    <a:lumMod val="65000"/>
                    <a:lumOff val="35000"/>
                  </a:schemeClr>
                </a:solidFill>
                <a:latin typeface="微软雅黑" pitchFamily="34" charset="-122"/>
                <a:ea typeface="微软雅黑" pitchFamily="34" charset="-122"/>
              </a:rPr>
              <a:t>　　</a:t>
            </a:r>
            <a:r>
              <a:rPr lang="zh-CN" altLang="en-US" sz="4000" b="1" kern="0" dirty="0" smtClean="0">
                <a:solidFill>
                  <a:schemeClr val="tx1">
                    <a:lumMod val="65000"/>
                    <a:lumOff val="35000"/>
                  </a:schemeClr>
                </a:solidFill>
                <a:latin typeface="微软雅黑" pitchFamily="34" charset="-122"/>
                <a:ea typeface="微软雅黑" pitchFamily="34" charset="-122"/>
              </a:rPr>
              <a:t>  </a:t>
            </a:r>
            <a:r>
              <a:rPr lang="zh-CN" altLang="en-US" sz="2600" dirty="0" smtClean="0">
                <a:solidFill>
                  <a:schemeClr val="accent6">
                    <a:lumMod val="75000"/>
                  </a:schemeClr>
                </a:solidFill>
                <a:latin typeface="微软雅黑" pitchFamily="34" charset="-122"/>
                <a:ea typeface="微软雅黑" pitchFamily="34" charset="-122"/>
              </a:rPr>
              <a:t>掬</a:t>
            </a:r>
            <a:r>
              <a:rPr lang="zh-CN" altLang="en-US" sz="2600" dirty="0">
                <a:solidFill>
                  <a:schemeClr val="accent6">
                    <a:lumMod val="75000"/>
                  </a:schemeClr>
                </a:solidFill>
                <a:latin typeface="微软雅黑" pitchFamily="34" charset="-122"/>
                <a:ea typeface="微软雅黑" pitchFamily="34" charset="-122"/>
              </a:rPr>
              <a:t>水月在手，弄花香满衣</a:t>
            </a:r>
          </a:p>
        </p:txBody>
      </p:sp>
      <p:cxnSp>
        <p:nvCxnSpPr>
          <p:cNvPr id="32" name="直接连接符 31"/>
          <p:cNvCxnSpPr/>
          <p:nvPr/>
        </p:nvCxnSpPr>
        <p:spPr>
          <a:xfrm>
            <a:off x="2748930" y="5273468"/>
            <a:ext cx="6696000" cy="0"/>
          </a:xfrm>
          <a:prstGeom prst="line">
            <a:avLst/>
          </a:prstGeom>
        </p:spPr>
        <p:style>
          <a:lnRef idx="1">
            <a:schemeClr val="accent6"/>
          </a:lnRef>
          <a:fillRef idx="0">
            <a:schemeClr val="accent6"/>
          </a:fillRef>
          <a:effectRef idx="0">
            <a:schemeClr val="accent6"/>
          </a:effectRef>
          <a:fontRef idx="minor">
            <a:schemeClr val="tx1"/>
          </a:fontRef>
        </p:style>
      </p:cxnSp>
      <p:sp>
        <p:nvSpPr>
          <p:cNvPr id="14" name="矩形 13"/>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5" name="TextBox 14"/>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rPr>
              <a:t>栏目索引</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1522008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14664" y="887882"/>
            <a:ext cx="1681415" cy="530613"/>
          </a:xfrm>
          <a:prstGeom prst="roundRect">
            <a:avLst>
              <a:gd name="adj" fmla="val 608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 y="0"/>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7"/>
          <p:cNvSpPr txBox="1"/>
          <p:nvPr/>
        </p:nvSpPr>
        <p:spPr>
          <a:xfrm>
            <a:off x="0" y="87015"/>
            <a:ext cx="12190413" cy="461665"/>
          </a:xfrm>
          <a:prstGeom prst="rect">
            <a:avLst/>
          </a:prstGeom>
          <a:noFill/>
        </p:spPr>
        <p:txBody>
          <a:bodyPr wrap="square" rtlCol="0">
            <a:spAutoFit/>
          </a:bodyPr>
          <a:lstStyle/>
          <a:p>
            <a:pPr>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温馨晨读        </a:t>
            </a:r>
            <a:r>
              <a:rPr kumimoji="0" lang="zh-CN" altLang="en-US" sz="2400" b="1" i="0" u="none" strike="noStrike" kern="0" cap="none" spc="0" normalizeH="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lang="zh-CN" altLang="en-US" sz="2400" kern="0" dirty="0" smtClean="0">
                <a:solidFill>
                  <a:schemeClr val="bg1"/>
                </a:solidFill>
                <a:latin typeface="华文新魏" pitchFamily="2" charset="-122"/>
                <a:ea typeface="华文新魏" pitchFamily="2" charset="-122"/>
              </a:rPr>
              <a:t>鸡</a:t>
            </a:r>
            <a:r>
              <a:rPr lang="zh-CN" altLang="en-US" sz="2400" kern="0" dirty="0">
                <a:solidFill>
                  <a:schemeClr val="bg1"/>
                </a:solidFill>
                <a:latin typeface="华文新魏" pitchFamily="2" charset="-122"/>
                <a:ea typeface="华文新魏" pitchFamily="2" charset="-122"/>
              </a:rPr>
              <a:t>声茅店月，人迹板桥霜</a:t>
            </a:r>
          </a:p>
        </p:txBody>
      </p:sp>
      <p:sp>
        <p:nvSpPr>
          <p:cNvPr id="5" name="矩形 4"/>
          <p:cNvSpPr/>
          <p:nvPr/>
        </p:nvSpPr>
        <p:spPr>
          <a:xfrm>
            <a:off x="172221" y="1018465"/>
            <a:ext cx="11768797" cy="5180393"/>
          </a:xfrm>
          <a:prstGeom prst="rect">
            <a:avLst/>
          </a:prstGeom>
        </p:spPr>
        <p:txBody>
          <a:bodyPr wrap="square">
            <a:spAutoFit/>
          </a:bodyPr>
          <a:lstStyle/>
          <a:p>
            <a:pPr algn="ctr">
              <a:lnSpc>
                <a:spcPct val="150000"/>
              </a:lnSpc>
              <a:spcAft>
                <a:spcPts val="0"/>
              </a:spcAft>
              <a:tabLst>
                <a:tab pos="2250440" algn="l"/>
              </a:tabLst>
            </a:pPr>
            <a:r>
              <a:rPr lang="zh-CN" altLang="zh-CN" sz="2800" b="1" kern="100" dirty="0">
                <a:solidFill>
                  <a:srgbClr val="C00000"/>
                </a:solidFill>
                <a:latin typeface="Times New Roman"/>
                <a:ea typeface="华文细黑"/>
                <a:cs typeface="Times New Roman"/>
              </a:rPr>
              <a:t>感觉今日</a:t>
            </a:r>
            <a:endParaRPr lang="zh-CN" altLang="zh-CN" sz="1050" kern="100" dirty="0">
              <a:latin typeface="宋体"/>
              <a:cs typeface="Courier New"/>
            </a:endParaRPr>
          </a:p>
          <a:p>
            <a:pPr indent="711200" algn="just">
              <a:lnSpc>
                <a:spcPct val="150000"/>
              </a:lnSpc>
              <a:spcAft>
                <a:spcPts val="0"/>
              </a:spcAft>
              <a:tabLst>
                <a:tab pos="2250440" algn="l"/>
              </a:tabLst>
            </a:pPr>
            <a:r>
              <a:rPr lang="zh-CN" altLang="zh-CN" sz="2800" kern="100" dirty="0">
                <a:latin typeface="Times New Roman"/>
                <a:ea typeface="华文细黑"/>
                <a:cs typeface="Times New Roman"/>
              </a:rPr>
              <a:t>感觉今日如同感觉一种氛围。</a:t>
            </a:r>
            <a:endParaRPr lang="zh-CN" altLang="zh-CN" sz="1050" kern="100" dirty="0">
              <a:latin typeface="宋体"/>
              <a:cs typeface="Courier New"/>
            </a:endParaRPr>
          </a:p>
          <a:p>
            <a:pPr indent="711200" algn="just">
              <a:lnSpc>
                <a:spcPct val="150000"/>
              </a:lnSpc>
              <a:spcAft>
                <a:spcPts val="0"/>
              </a:spcAft>
              <a:tabLst>
                <a:tab pos="2250440" algn="l"/>
              </a:tabLst>
            </a:pPr>
            <a:r>
              <a:rPr lang="zh-CN" altLang="zh-CN" sz="2800" kern="100" dirty="0">
                <a:latin typeface="Times New Roman"/>
                <a:ea typeface="华文细黑"/>
                <a:cs typeface="Times New Roman"/>
              </a:rPr>
              <a:t>感觉今日如同感觉一种明媚。</a:t>
            </a:r>
            <a:endParaRPr lang="zh-CN" altLang="zh-CN" sz="1050" kern="100" dirty="0">
              <a:latin typeface="宋体"/>
              <a:cs typeface="Courier New"/>
            </a:endParaRPr>
          </a:p>
          <a:p>
            <a:pPr indent="711200" algn="just">
              <a:lnSpc>
                <a:spcPct val="150000"/>
              </a:lnSpc>
              <a:spcAft>
                <a:spcPts val="0"/>
              </a:spcAft>
              <a:tabLst>
                <a:tab pos="2250440" algn="l"/>
              </a:tabLst>
            </a:pPr>
            <a:r>
              <a:rPr lang="zh-CN" altLang="zh-CN" sz="2800" kern="100" dirty="0">
                <a:latin typeface="Times New Roman"/>
                <a:ea typeface="华文细黑"/>
                <a:cs typeface="Times New Roman"/>
              </a:rPr>
              <a:t>感觉今日就是感觉幽幽的竹箫的鸣响，就是感觉岁月的脚步又一次踏向初旭的光辉。</a:t>
            </a:r>
            <a:endParaRPr lang="zh-CN" altLang="zh-CN" sz="1050" kern="100" dirty="0">
              <a:latin typeface="宋体"/>
              <a:cs typeface="Courier New"/>
            </a:endParaRPr>
          </a:p>
          <a:p>
            <a:pPr indent="711200" algn="just">
              <a:lnSpc>
                <a:spcPct val="150000"/>
              </a:lnSpc>
              <a:spcAft>
                <a:spcPts val="0"/>
              </a:spcAft>
              <a:tabLst>
                <a:tab pos="2250440" algn="l"/>
              </a:tabLst>
            </a:pPr>
            <a:r>
              <a:rPr lang="zh-CN" altLang="zh-CN" sz="2800" kern="100" dirty="0">
                <a:latin typeface="Times New Roman"/>
                <a:ea typeface="华文细黑"/>
                <a:cs typeface="Times New Roman"/>
              </a:rPr>
              <a:t>静静地坐在时间的肩头，看一串串离去的背影涌动着，匆匆地将霞光追随。听古城上空的时钟滴答着，渐渐地将过去敲碎。此刻，我仿佛开始意识到：今日是一生这本大书的一节，是绝不可缺少的灿烂章回</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11" name="文本框 5"/>
          <p:cNvSpPr txBox="1"/>
          <p:nvPr/>
        </p:nvSpPr>
        <p:spPr>
          <a:xfrm>
            <a:off x="19250" y="872309"/>
            <a:ext cx="1827484" cy="612475"/>
          </a:xfrm>
          <a:prstGeom prst="rect">
            <a:avLst/>
          </a:prstGeom>
          <a:noFill/>
        </p:spPr>
        <p:txBody>
          <a:bodyPr wrap="square" rtlCol="0">
            <a:spAutoFit/>
          </a:bodyPr>
          <a:lstStyle/>
          <a:p>
            <a:pPr>
              <a:lnSpc>
                <a:spcPct val="130000"/>
              </a:lnSpc>
              <a:spcBef>
                <a:spcPts val="600"/>
              </a:spcBef>
            </a:pPr>
            <a:r>
              <a:rPr lang="zh-CN" altLang="en-US" sz="2600" b="1" dirty="0" smtClean="0">
                <a:solidFill>
                  <a:schemeClr val="bg1">
                    <a:lumMod val="50000"/>
                  </a:schemeClr>
                </a:solidFill>
                <a:latin typeface="微软雅黑" pitchFamily="34" charset="-122"/>
                <a:ea typeface="微软雅黑" pitchFamily="34" charset="-122"/>
              </a:rPr>
              <a:t>哲思品悟</a:t>
            </a:r>
            <a:endParaRPr lang="en-US" altLang="zh-CN" sz="2600" b="1" dirty="0" smtClean="0">
              <a:solidFill>
                <a:schemeClr val="bg1">
                  <a:lumMod val="50000"/>
                </a:schemeClr>
              </a:solidFill>
              <a:latin typeface="微软雅黑" pitchFamily="34" charset="-122"/>
              <a:ea typeface="微软雅黑" pitchFamily="34" charset="-122"/>
            </a:endParaRPr>
          </a:p>
        </p:txBody>
      </p:sp>
    </p:spTree>
    <p:extLst>
      <p:ext uri="{BB962C8B-B14F-4D97-AF65-F5344CB8AC3E}">
        <p14:creationId xmlns="" xmlns:p14="http://schemas.microsoft.com/office/powerpoint/2010/main" val="284548928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0550" y="260648"/>
            <a:ext cx="11711031" cy="6555641"/>
          </a:xfrm>
          <a:prstGeom prst="rect">
            <a:avLst/>
          </a:prstGeom>
          <a:noFill/>
        </p:spPr>
        <p:txBody>
          <a:bodyPr wrap="square" rtlCol="0">
            <a:spAutoFit/>
          </a:bodyPr>
          <a:lstStyle/>
          <a:p>
            <a:pPr indent="711200" algn="just">
              <a:lnSpc>
                <a:spcPct val="150000"/>
              </a:lnSpc>
              <a:spcAft>
                <a:spcPts val="0"/>
              </a:spcAft>
              <a:tabLst>
                <a:tab pos="2250440" algn="l"/>
              </a:tabLst>
            </a:pPr>
            <a:r>
              <a:rPr lang="zh-CN" altLang="zh-CN" sz="2800" kern="100" dirty="0">
                <a:latin typeface="Times New Roman"/>
                <a:ea typeface="华文细黑"/>
                <a:cs typeface="Times New Roman"/>
              </a:rPr>
              <a:t>它像狂劲的乐曲，催促着人们走过无际的风景，更像优美的抒情诗，等着人们去细细地品味。</a:t>
            </a:r>
            <a:r>
              <a:rPr lang="en-US" altLang="zh-CN" sz="2800" kern="100" dirty="0">
                <a:latin typeface="Times New Roman"/>
                <a:ea typeface="华文细黑"/>
                <a:cs typeface="Times New Roman"/>
              </a:rPr>
              <a:t> </a:t>
            </a:r>
            <a:endParaRPr lang="en-US" altLang="zh-CN" sz="1050" kern="100" dirty="0">
              <a:latin typeface="宋体"/>
              <a:cs typeface="Courier New"/>
            </a:endParaRPr>
          </a:p>
          <a:p>
            <a:pPr indent="711200" algn="just">
              <a:lnSpc>
                <a:spcPct val="150000"/>
              </a:lnSpc>
              <a:spcAft>
                <a:spcPts val="0"/>
              </a:spcAft>
              <a:tabLst>
                <a:tab pos="2250440" algn="l"/>
              </a:tabLst>
            </a:pPr>
            <a:r>
              <a:rPr lang="zh-CN" altLang="zh-CN" sz="2800" kern="100" dirty="0">
                <a:latin typeface="Times New Roman"/>
                <a:ea typeface="华文细黑"/>
                <a:cs typeface="Times New Roman"/>
              </a:rPr>
              <a:t>鲜嫩的阳光极好地铺展着一地的甜润以及上升的意念和活跃的思维，温柔的风似乎正在提醒人们把握住每一寸光阴以昂扬地潇洒注释生命的雄奇与珍贵。为的是不再有遗憾伴着苍老爬满黄昏的心藤，不再有愧疚的墓碑孤立在生命的结尾。</a:t>
            </a:r>
            <a:endParaRPr lang="zh-CN" altLang="zh-CN" sz="1050" kern="100" dirty="0">
              <a:latin typeface="宋体"/>
              <a:cs typeface="Courier New"/>
            </a:endParaRPr>
          </a:p>
          <a:p>
            <a:pPr indent="711200" algn="just">
              <a:lnSpc>
                <a:spcPct val="150000"/>
              </a:lnSpc>
              <a:spcAft>
                <a:spcPts val="0"/>
              </a:spcAft>
              <a:tabLst>
                <a:tab pos="2250440" algn="l"/>
              </a:tabLst>
            </a:pPr>
            <a:r>
              <a:rPr lang="zh-CN" altLang="zh-CN" sz="2800" kern="100" dirty="0">
                <a:latin typeface="Times New Roman"/>
                <a:ea typeface="华文细黑"/>
                <a:cs typeface="Times New Roman"/>
              </a:rPr>
              <a:t>驻守在今天的旷野，让思绪漫步在昨天与未来之间，心淡淡的，柔柔的，清清的。</a:t>
            </a:r>
            <a:endParaRPr lang="zh-CN" altLang="zh-CN" sz="1050" kern="100" dirty="0">
              <a:latin typeface="宋体"/>
              <a:cs typeface="Courier New"/>
            </a:endParaRPr>
          </a:p>
          <a:p>
            <a:pPr indent="711200" algn="just">
              <a:lnSpc>
                <a:spcPct val="150000"/>
              </a:lnSpc>
              <a:spcAft>
                <a:spcPts val="0"/>
              </a:spcAft>
              <a:tabLst>
                <a:tab pos="2250440" algn="l"/>
              </a:tabLst>
            </a:pPr>
            <a:r>
              <a:rPr lang="zh-CN" altLang="zh-CN" sz="2800" kern="100" dirty="0">
                <a:latin typeface="Times New Roman"/>
                <a:ea typeface="华文细黑"/>
                <a:cs typeface="Times New Roman"/>
              </a:rPr>
              <a:t>或许昔日的辉煌雕塑了你的优美和刚劲，但并不意味着今日你必将灿烂动人。因为今日不是你生命的尽头，你还要塑造今日，而所有的今日</a:t>
            </a:r>
            <a:r>
              <a:rPr lang="zh-CN" altLang="zh-CN" sz="2800" kern="100" dirty="0" smtClean="0">
                <a:latin typeface="Times New Roman"/>
                <a:ea typeface="华文细黑"/>
                <a:cs typeface="Times New Roman"/>
              </a:rPr>
              <a:t>必</a:t>
            </a:r>
            <a:endParaRPr lang="en-US" altLang="zh-CN" sz="2800" kern="100" dirty="0" smtClean="0">
              <a:latin typeface="Times New Roman"/>
              <a:ea typeface="华文细黑"/>
              <a:cs typeface="Times New Roman"/>
            </a:endParaRPr>
          </a:p>
        </p:txBody>
      </p:sp>
    </p:spTree>
    <p:extLst>
      <p:ext uri="{BB962C8B-B14F-4D97-AF65-F5344CB8AC3E}">
        <p14:creationId xmlns="" xmlns:p14="http://schemas.microsoft.com/office/powerpoint/2010/main" val="23478245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5927" y="188640"/>
            <a:ext cx="11480277" cy="6555641"/>
          </a:xfrm>
          <a:prstGeom prst="rect">
            <a:avLst/>
          </a:prstGeom>
          <a:noFill/>
        </p:spPr>
        <p:txBody>
          <a:bodyPr wrap="square" rtlCol="0">
            <a:spAutoFit/>
          </a:bodyPr>
          <a:lstStyle/>
          <a:p>
            <a:pPr algn="just">
              <a:lnSpc>
                <a:spcPct val="150000"/>
              </a:lnSpc>
              <a:spcAft>
                <a:spcPts val="0"/>
              </a:spcAft>
              <a:tabLst>
                <a:tab pos="2250440" algn="l"/>
              </a:tabLst>
            </a:pPr>
            <a:r>
              <a:rPr lang="zh-CN" altLang="zh-CN" sz="2800" kern="100" dirty="0">
                <a:latin typeface="Times New Roman"/>
                <a:ea typeface="华文细黑"/>
                <a:cs typeface="Times New Roman"/>
              </a:rPr>
              <a:t>将以无与伦比的崭新姿态挺立于你的面前，不是你检阅它，就是它检阅你。那么，你何以忍心让活泼而鲜美的今日在你的手里黯然失色，如一溪泛不起浪花的流水</a:t>
            </a:r>
            <a:r>
              <a:rPr lang="zh-CN" altLang="zh-CN" sz="2800" kern="100" dirty="0" smtClean="0">
                <a:latin typeface="Times New Roman"/>
                <a:ea typeface="华文细黑"/>
                <a:cs typeface="Times New Roman"/>
              </a:rPr>
              <a:t>！</a:t>
            </a:r>
            <a:endParaRPr lang="en-US" altLang="zh-CN" sz="2800" kern="100" dirty="0">
              <a:latin typeface="Times New Roman"/>
              <a:ea typeface="华文细黑"/>
              <a:cs typeface="Times New Roman"/>
            </a:endParaRPr>
          </a:p>
          <a:p>
            <a:pPr indent="711200" algn="just">
              <a:lnSpc>
                <a:spcPct val="150000"/>
              </a:lnSpc>
              <a:spcAft>
                <a:spcPts val="0"/>
              </a:spcAft>
              <a:tabLst>
                <a:tab pos="2250440" algn="l"/>
              </a:tabLst>
            </a:pPr>
            <a:r>
              <a:rPr lang="zh-CN" altLang="zh-CN" sz="2800" kern="100" dirty="0">
                <a:latin typeface="Times New Roman"/>
                <a:ea typeface="华文细黑"/>
                <a:cs typeface="Times New Roman"/>
              </a:rPr>
              <a:t>或许往日的故事没有写好，刚刚有了开头就失去了结尾。那么，就让我们重新开始好吗？因为今日并不是昨天，昨天已经走进了历史。你该感觉今天的景色是因为你而变得这般妩媚。</a:t>
            </a:r>
            <a:endParaRPr lang="zh-CN" altLang="zh-CN" sz="1050" kern="100" dirty="0">
              <a:latin typeface="宋体"/>
              <a:cs typeface="Courier New"/>
            </a:endParaRPr>
          </a:p>
          <a:p>
            <a:pPr indent="711200" algn="just">
              <a:lnSpc>
                <a:spcPct val="150000"/>
              </a:lnSpc>
              <a:spcAft>
                <a:spcPts val="0"/>
              </a:spcAft>
              <a:tabLst>
                <a:tab pos="2250440" algn="l"/>
              </a:tabLst>
            </a:pPr>
            <a:r>
              <a:rPr lang="zh-CN" altLang="zh-CN" sz="2800" kern="100" dirty="0">
                <a:latin typeface="Times New Roman"/>
                <a:ea typeface="华文细黑"/>
                <a:cs typeface="Times New Roman"/>
              </a:rPr>
              <a:t>或许你还在等待明天，盼望明天会有一片灿烂的朝霞并且无阴云低垂。那么，我们在憧憬的时刻为什么不把今天的天空擦得晴晴朗朗？为什么不给明天留一份绚丽的积累。</a:t>
            </a:r>
            <a:endParaRPr lang="zh-CN" altLang="zh-CN" sz="1050" kern="100" dirty="0">
              <a:latin typeface="宋体"/>
              <a:cs typeface="Courier New"/>
            </a:endParaRPr>
          </a:p>
          <a:p>
            <a:pPr indent="711200" algn="just">
              <a:lnSpc>
                <a:spcPct val="150000"/>
              </a:lnSpc>
              <a:spcAft>
                <a:spcPts val="0"/>
              </a:spcAft>
              <a:tabLst>
                <a:tab pos="2250440" algn="l"/>
              </a:tabLst>
            </a:pPr>
            <a:r>
              <a:rPr lang="zh-CN" altLang="zh-CN" sz="2800" kern="100" dirty="0">
                <a:latin typeface="Times New Roman"/>
                <a:ea typeface="华文细黑"/>
                <a:cs typeface="Times New Roman"/>
              </a:rPr>
              <a:t>与其在过去与未来之间沉醉，莫如把今日的真实融进辛勤的汗水</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p:txBody>
      </p:sp>
    </p:spTree>
    <p:extLst>
      <p:ext uri="{BB962C8B-B14F-4D97-AF65-F5344CB8AC3E}">
        <p14:creationId xmlns="" xmlns:p14="http://schemas.microsoft.com/office/powerpoint/2010/main" val="12681026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0550" y="408847"/>
            <a:ext cx="11711031" cy="2031325"/>
          </a:xfrm>
          <a:prstGeom prst="rect">
            <a:avLst/>
          </a:prstGeom>
          <a:noFill/>
        </p:spPr>
        <p:txBody>
          <a:bodyPr wrap="square" rtlCol="0">
            <a:spAutoFit/>
          </a:bodyPr>
          <a:lstStyle/>
          <a:p>
            <a:pPr algn="just">
              <a:lnSpc>
                <a:spcPct val="150000"/>
              </a:lnSpc>
              <a:spcAft>
                <a:spcPts val="0"/>
              </a:spcAft>
              <a:tabLst>
                <a:tab pos="2250440" algn="l"/>
              </a:tabLst>
            </a:pPr>
            <a:r>
              <a:rPr lang="zh-CN" altLang="zh-CN" sz="2800" kern="100" dirty="0">
                <a:latin typeface="Times New Roman"/>
                <a:ea typeface="华文细黑"/>
                <a:cs typeface="Times New Roman"/>
              </a:rPr>
              <a:t>一切都从今日开始，今日就是你的节日，今日就是你生命崛起的最好机会。</a:t>
            </a:r>
            <a:r>
              <a:rPr lang="en-US" altLang="zh-CN" sz="2800" kern="100" dirty="0">
                <a:latin typeface="Times New Roman"/>
                <a:ea typeface="华文细黑"/>
                <a:cs typeface="Times New Roman"/>
              </a:rPr>
              <a:t> </a:t>
            </a:r>
            <a:endParaRPr lang="en-US" altLang="zh-CN" sz="2800" kern="100" dirty="0" smtClean="0">
              <a:latin typeface="Times New Roman"/>
              <a:ea typeface="华文细黑"/>
              <a:cs typeface="Times New Roman"/>
            </a:endParaRPr>
          </a:p>
          <a:p>
            <a:pPr indent="711200" algn="just">
              <a:lnSpc>
                <a:spcPct val="150000"/>
              </a:lnSpc>
              <a:spcAft>
                <a:spcPts val="0"/>
              </a:spcAft>
              <a:tabLst>
                <a:tab pos="2250440" algn="l"/>
              </a:tabLst>
            </a:pPr>
            <a:r>
              <a:rPr lang="zh-CN" altLang="zh-CN" sz="2800" kern="100" dirty="0">
                <a:latin typeface="Times New Roman"/>
                <a:ea typeface="华文细黑"/>
                <a:cs typeface="Times New Roman"/>
              </a:rPr>
              <a:t>一生只有一个今日，那么，让我们善待它好吗？</a:t>
            </a:r>
            <a:endParaRPr lang="zh-CN" altLang="zh-CN" sz="1050" kern="100" dirty="0">
              <a:latin typeface="宋体"/>
              <a:cs typeface="Courier New"/>
            </a:endParaRPr>
          </a:p>
          <a:p>
            <a:pPr indent="711200" algn="just">
              <a:lnSpc>
                <a:spcPct val="150000"/>
              </a:lnSpc>
              <a:spcAft>
                <a:spcPts val="0"/>
              </a:spcAft>
              <a:tabLst>
                <a:tab pos="2250440" algn="l"/>
              </a:tabLst>
            </a:pPr>
            <a:r>
              <a:rPr lang="zh-CN" altLang="zh-CN" sz="2800" kern="100" dirty="0">
                <a:latin typeface="Times New Roman"/>
                <a:ea typeface="华文细黑"/>
                <a:cs typeface="Times New Roman"/>
              </a:rPr>
              <a:t>今日的味道好极了，像一杯浓浓的咖啡</a:t>
            </a:r>
            <a:r>
              <a:rPr lang="en-US" altLang="zh-CN" sz="2800" kern="100" dirty="0" smtClean="0">
                <a:latin typeface="宋体"/>
                <a:ea typeface="华文细黑"/>
                <a:cs typeface="Times New Roman"/>
              </a:rPr>
              <a:t>……</a:t>
            </a:r>
            <a:endParaRPr lang="zh-CN" altLang="zh-CN" sz="1050" kern="100" dirty="0">
              <a:latin typeface="宋体"/>
              <a:cs typeface="Courier New"/>
            </a:endParaRPr>
          </a:p>
        </p:txBody>
      </p:sp>
    </p:spTree>
    <p:extLst>
      <p:ext uri="{BB962C8B-B14F-4D97-AF65-F5344CB8AC3E}">
        <p14:creationId xmlns="" xmlns:p14="http://schemas.microsoft.com/office/powerpoint/2010/main" val="393688923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70309" y="760050"/>
            <a:ext cx="11746489" cy="5909310"/>
          </a:xfrm>
          <a:prstGeom prst="rect">
            <a:avLst/>
          </a:prstGeom>
          <a:noFill/>
        </p:spPr>
        <p:txBody>
          <a:bodyPr wrap="square" rtlCol="0">
            <a:spAutoFit/>
          </a:bodyPr>
          <a:lstStyle/>
          <a:p>
            <a:pPr algn="just">
              <a:lnSpc>
                <a:spcPct val="150000"/>
              </a:lnSpc>
              <a:spcAft>
                <a:spcPts val="0"/>
              </a:spcAft>
              <a:tabLst>
                <a:tab pos="2250440" algn="l"/>
              </a:tabLst>
            </a:pPr>
            <a:r>
              <a:rPr lang="zh-CN" altLang="zh-CN" sz="2800" kern="100" dirty="0">
                <a:latin typeface="Times New Roman"/>
                <a:ea typeface="华文细黑"/>
                <a:cs typeface="Times New Roman"/>
              </a:rPr>
              <a:t>路漫漫其修远兮，吾将上下而求索。</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屈原《离骚》</a:t>
            </a:r>
            <a:endParaRPr lang="zh-CN" altLang="zh-CN" sz="1050" kern="100" dirty="0">
              <a:latin typeface="宋体"/>
              <a:cs typeface="Courier New"/>
            </a:endParaRPr>
          </a:p>
          <a:p>
            <a:pPr algn="just">
              <a:lnSpc>
                <a:spcPct val="150000"/>
              </a:lnSpc>
              <a:spcAft>
                <a:spcPts val="0"/>
              </a:spcAft>
              <a:tabLst>
                <a:tab pos="2250440" algn="l"/>
              </a:tabLst>
            </a:pPr>
            <a:r>
              <a:rPr lang="zh-CN" altLang="zh-CN" sz="2800" b="1" kern="100" dirty="0" smtClean="0">
                <a:solidFill>
                  <a:srgbClr val="00B050"/>
                </a:solidFill>
                <a:latin typeface="Times New Roman"/>
                <a:ea typeface="华文细黑"/>
                <a:cs typeface="Times New Roman"/>
              </a:rPr>
              <a:t>赏</a:t>
            </a:r>
            <a:r>
              <a:rPr lang="zh-CN" altLang="zh-CN" sz="2800" b="1" kern="100" dirty="0">
                <a:solidFill>
                  <a:srgbClr val="00B050"/>
                </a:solidFill>
                <a:latin typeface="Times New Roman"/>
                <a:ea typeface="华文细黑"/>
                <a:cs typeface="Times New Roman"/>
              </a:rPr>
              <a:t>读：</a:t>
            </a:r>
            <a:r>
              <a:rPr lang="zh-CN" altLang="zh-CN" sz="2800" kern="100" dirty="0">
                <a:latin typeface="Times New Roman"/>
                <a:ea typeface="华文细黑"/>
                <a:cs typeface="Times New Roman"/>
              </a:rPr>
              <a:t>在追寻真理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真知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方面，前方的道路还很漫长，但我将百折不挠，不遗余力地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上天下地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去追求和探索。这句话表达了屈原勇于追求真理的执着、不屈、矢志不渝的无畏精神和坚定信念。</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smtClean="0">
                <a:latin typeface="Times New Roman"/>
                <a:ea typeface="华文细黑"/>
                <a:cs typeface="Times New Roman"/>
              </a:rPr>
              <a:t>以</a:t>
            </a:r>
            <a:r>
              <a:rPr lang="zh-CN" altLang="zh-CN" sz="2800" kern="100" dirty="0">
                <a:latin typeface="Times New Roman"/>
                <a:ea typeface="华文细黑"/>
                <a:cs typeface="Times New Roman"/>
              </a:rPr>
              <a:t>修身自强，则名配尧禹。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《荀子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修身》</a:t>
            </a:r>
            <a:r>
              <a:rPr lang="en-US" altLang="zh-CN" sz="2800" kern="100" dirty="0">
                <a:latin typeface="Times New Roman"/>
                <a:ea typeface="华文细黑"/>
                <a:cs typeface="Courier New"/>
              </a:rPr>
              <a:t> </a:t>
            </a:r>
            <a:endParaRPr lang="en-US" altLang="zh-CN" sz="1050" kern="100" dirty="0" smtClean="0">
              <a:latin typeface="宋体"/>
              <a:cs typeface="Courier New"/>
            </a:endParaRPr>
          </a:p>
          <a:p>
            <a:pPr algn="just">
              <a:lnSpc>
                <a:spcPct val="150000"/>
              </a:lnSpc>
              <a:spcAft>
                <a:spcPts val="0"/>
              </a:spcAft>
              <a:tabLst>
                <a:tab pos="2250440" algn="l"/>
              </a:tabLst>
            </a:pPr>
            <a:r>
              <a:rPr lang="zh-CN" altLang="zh-CN" sz="2800" b="1" kern="100" dirty="0">
                <a:solidFill>
                  <a:srgbClr val="00B050"/>
                </a:solidFill>
                <a:latin typeface="Times New Roman"/>
                <a:ea typeface="华文细黑"/>
                <a:cs typeface="Times New Roman"/>
              </a:rPr>
              <a:t>赏读：</a:t>
            </a:r>
            <a:r>
              <a:rPr lang="zh-CN" altLang="zh-CN" sz="2800" kern="100" dirty="0">
                <a:latin typeface="Times New Roman"/>
                <a:ea typeface="华文细黑"/>
                <a:cs typeface="Times New Roman"/>
              </a:rPr>
              <a:t>通过品德修养达到自强，则名声可与古代圣贤尧、禹齐名。荀子对修身的要求很高也很具体，以至于一言一行，甚至服饰、饮食、居处、容貌、态度等，一律要求合乎道德准则。他认为做到这些，就与尧、禹差不多了，实际上是强调修身可以达到自强的一种途径</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8" name="圆角矩形 7"/>
          <p:cNvSpPr/>
          <p:nvPr/>
        </p:nvSpPr>
        <p:spPr>
          <a:xfrm>
            <a:off x="14664" y="154783"/>
            <a:ext cx="1681415" cy="530613"/>
          </a:xfrm>
          <a:prstGeom prst="roundRect">
            <a:avLst>
              <a:gd name="adj" fmla="val 608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5"/>
          <p:cNvSpPr txBox="1"/>
          <p:nvPr/>
        </p:nvSpPr>
        <p:spPr>
          <a:xfrm>
            <a:off x="91258" y="139210"/>
            <a:ext cx="1827484" cy="561757"/>
          </a:xfrm>
          <a:prstGeom prst="rect">
            <a:avLst/>
          </a:prstGeom>
          <a:noFill/>
        </p:spPr>
        <p:txBody>
          <a:bodyPr wrap="square" rtlCol="0">
            <a:spAutoFit/>
          </a:bodyPr>
          <a:lstStyle/>
          <a:p>
            <a:pPr>
              <a:lnSpc>
                <a:spcPct val="130000"/>
              </a:lnSpc>
              <a:spcBef>
                <a:spcPts val="600"/>
              </a:spcBef>
            </a:pPr>
            <a:r>
              <a:rPr lang="zh-CN" altLang="en-US" sz="2600" b="1" dirty="0" smtClean="0">
                <a:solidFill>
                  <a:schemeClr val="bg1">
                    <a:lumMod val="50000"/>
                  </a:schemeClr>
                </a:solidFill>
                <a:latin typeface="微软雅黑" pitchFamily="34" charset="-122"/>
                <a:ea typeface="微软雅黑" pitchFamily="34" charset="-122"/>
              </a:rPr>
              <a:t>佳句咀华</a:t>
            </a:r>
            <a:endParaRPr lang="en-US" altLang="zh-CN" sz="2600" b="1" dirty="0" smtClean="0">
              <a:solidFill>
                <a:schemeClr val="bg1">
                  <a:lumMod val="50000"/>
                </a:schemeClr>
              </a:solidFill>
              <a:latin typeface="微软雅黑" pitchFamily="34" charset="-122"/>
              <a:ea typeface="微软雅黑" pitchFamily="34" charset="-122"/>
            </a:endParaRPr>
          </a:p>
        </p:txBody>
      </p:sp>
    </p:spTree>
    <p:extLst>
      <p:ext uri="{BB962C8B-B14F-4D97-AF65-F5344CB8AC3E}">
        <p14:creationId xmlns="" xmlns:p14="http://schemas.microsoft.com/office/powerpoint/2010/main" val="403986077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 name="TextBox 1"/>
          <p:cNvSpPr txBox="1"/>
          <p:nvPr/>
        </p:nvSpPr>
        <p:spPr>
          <a:xfrm>
            <a:off x="329276" y="815784"/>
            <a:ext cx="11666806" cy="5262979"/>
          </a:xfrm>
          <a:prstGeom prst="rect">
            <a:avLst/>
          </a:prstGeom>
          <a:noFill/>
        </p:spPr>
        <p:txBody>
          <a:bodyPr wrap="square" rtlCol="0">
            <a:spAutoFit/>
          </a:bodyPr>
          <a:lstStyle/>
          <a:p>
            <a:pPr algn="just">
              <a:lnSpc>
                <a:spcPct val="150000"/>
              </a:lnSpc>
              <a:spcAft>
                <a:spcPts val="0"/>
              </a:spcAft>
              <a:tabLst>
                <a:tab pos="2250440" algn="l"/>
              </a:tabLst>
            </a:pPr>
            <a:r>
              <a:rPr lang="zh-CN" altLang="zh-CN" sz="2800" kern="100" dirty="0">
                <a:latin typeface="Times New Roman"/>
                <a:ea typeface="华文细黑"/>
                <a:cs typeface="Times New Roman"/>
              </a:rPr>
              <a:t>老骥伏枥，志在千里；烈士暮年，壮心不已。</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曹操《龟虽寿》</a:t>
            </a:r>
            <a:r>
              <a:rPr lang="en-US" altLang="zh-CN" sz="2800" kern="100" dirty="0">
                <a:latin typeface="Times New Roman"/>
                <a:ea typeface="华文细黑"/>
                <a:cs typeface="Courier New"/>
              </a:rPr>
              <a:t> </a:t>
            </a:r>
            <a:endParaRPr lang="zh-CN" altLang="zh-CN" sz="1050" kern="100" dirty="0">
              <a:latin typeface="宋体"/>
              <a:cs typeface="Courier New"/>
            </a:endParaRPr>
          </a:p>
          <a:p>
            <a:pPr algn="just">
              <a:lnSpc>
                <a:spcPct val="150000"/>
              </a:lnSpc>
              <a:spcAft>
                <a:spcPts val="0"/>
              </a:spcAft>
              <a:tabLst>
                <a:tab pos="2250440" algn="l"/>
              </a:tabLst>
            </a:pPr>
            <a:r>
              <a:rPr lang="zh-CN" altLang="zh-CN" sz="2800" b="1" kern="100" dirty="0" smtClean="0">
                <a:solidFill>
                  <a:srgbClr val="00B050"/>
                </a:solidFill>
                <a:latin typeface="Times New Roman"/>
                <a:ea typeface="华文细黑"/>
                <a:cs typeface="Times New Roman"/>
              </a:rPr>
              <a:t>赏</a:t>
            </a:r>
            <a:r>
              <a:rPr lang="zh-CN" altLang="zh-CN" sz="2800" b="1" kern="100" dirty="0">
                <a:solidFill>
                  <a:srgbClr val="00B050"/>
                </a:solidFill>
                <a:latin typeface="Times New Roman"/>
                <a:ea typeface="华文细黑"/>
                <a:cs typeface="Times New Roman"/>
              </a:rPr>
              <a:t>读：</a:t>
            </a:r>
            <a:r>
              <a:rPr lang="zh-CN" altLang="zh-CN" sz="2800" kern="100" dirty="0">
                <a:latin typeface="Times New Roman"/>
                <a:ea typeface="华文细黑"/>
                <a:cs typeface="Times New Roman"/>
              </a:rPr>
              <a:t>良马虽因年老力衰卧伏于槽中，但仍有驰骋于千里的雄心；有志之士即使到了晚年，也不会放弃他的雄图壮志。称颂的是那种老当益壮的奋斗精神。</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smtClean="0">
                <a:latin typeface="Times New Roman"/>
                <a:ea typeface="华文细黑"/>
                <a:cs typeface="Times New Roman"/>
              </a:rPr>
              <a:t>莫</a:t>
            </a:r>
            <a:r>
              <a:rPr lang="zh-CN" altLang="zh-CN" sz="2800" kern="100" dirty="0">
                <a:latin typeface="Times New Roman"/>
                <a:ea typeface="华文细黑"/>
                <a:cs typeface="Times New Roman"/>
              </a:rPr>
              <a:t>道桑榆晚，为霞尚满天。</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刘禹锡《酬乐天咏老见示》</a:t>
            </a:r>
            <a:endParaRPr lang="zh-CN" altLang="zh-CN" sz="1050" kern="100" dirty="0">
              <a:latin typeface="宋体"/>
              <a:cs typeface="Courier New"/>
            </a:endParaRPr>
          </a:p>
          <a:p>
            <a:pPr>
              <a:lnSpc>
                <a:spcPct val="150000"/>
              </a:lnSpc>
            </a:pPr>
            <a:r>
              <a:rPr lang="zh-CN" altLang="zh-CN" sz="2800" b="1" kern="100" dirty="0" smtClean="0">
                <a:solidFill>
                  <a:srgbClr val="00B050"/>
                </a:solidFill>
                <a:latin typeface="Times New Roman"/>
                <a:ea typeface="华文细黑"/>
                <a:cs typeface="Times New Roman"/>
              </a:rPr>
              <a:t>赏</a:t>
            </a:r>
            <a:r>
              <a:rPr lang="zh-CN" altLang="zh-CN" sz="2800" b="1" kern="100" dirty="0">
                <a:solidFill>
                  <a:srgbClr val="00B050"/>
                </a:solidFill>
                <a:latin typeface="Times New Roman"/>
                <a:ea typeface="华文细黑"/>
                <a:cs typeface="Times New Roman"/>
              </a:rPr>
              <a:t>读：</a:t>
            </a:r>
            <a:r>
              <a:rPr lang="zh-CN" altLang="zh-CN" sz="2800" kern="100" dirty="0">
                <a:latin typeface="Times New Roman"/>
                <a:ea typeface="华文细黑"/>
                <a:cs typeface="Times New Roman"/>
              </a:rPr>
              <a:t>不要说日落之时天色已晚，</a:t>
            </a:r>
            <a:r>
              <a:rPr lang="zh-CN" altLang="zh-CN" sz="2800" kern="100" dirty="0">
                <a:ea typeface="Times New Roman"/>
              </a:rPr>
              <a:t> </a:t>
            </a:r>
            <a:r>
              <a:rPr lang="zh-CN" altLang="zh-CN" sz="2800" kern="100" dirty="0">
                <a:latin typeface="Times New Roman"/>
                <a:ea typeface="华文细黑"/>
                <a:cs typeface="Times New Roman"/>
              </a:rPr>
              <a:t>满天的红霞依然很瑰丽。写出了诗人对老年人的生活寄托了一种瑰丽的期望，也体现了诗人气势豪壮、奋进不息的精神</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endParaRPr lang="zh-CN" altLang="zh-CN" sz="2800" kern="100" dirty="0">
              <a:effectLst/>
              <a:latin typeface="宋体"/>
              <a:cs typeface="Courier New"/>
            </a:endParaRPr>
          </a:p>
        </p:txBody>
      </p:sp>
      <p:sp>
        <p:nvSpPr>
          <p:cNvPr id="5" name="圆角矩形 4">
            <a:hlinkClick r:id="rId2"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 xmlns:p14="http://schemas.microsoft.com/office/powerpoint/2010/main" val="157414767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799</TotalTime>
  <Words>1965</Words>
  <Application>Microsoft Office PowerPoint</Application>
  <PresentationFormat>自定义</PresentationFormat>
  <Paragraphs>138</Paragraphs>
  <Slides>27</Slides>
  <Notes>1</Notes>
  <HiddenSlides>1</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27</vt:i4>
      </vt:variant>
    </vt:vector>
  </HeadingPairs>
  <TitlesOfParts>
    <vt:vector size="29" baseType="lpstr">
      <vt:lpstr>Office 主题​​</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Administrator</cp:lastModifiedBy>
  <cp:revision>语文备课大师【全免费】</cp:revision>
  <dcterms:created xsi:type="dcterms:W3CDTF">2016-03-28T08:27:22Z</dcterms:created>
  <dcterms:modified xsi:type="dcterms:W3CDTF">2018-06-05T03:43:54Z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