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48" r:id="rId2"/>
    <p:sldId id="349" r:id="rId3"/>
    <p:sldId id="262" r:id="rId4"/>
    <p:sldId id="351" r:id="rId5"/>
    <p:sldId id="331" r:id="rId6"/>
    <p:sldId id="352" r:id="rId7"/>
    <p:sldId id="353" r:id="rId8"/>
    <p:sldId id="354" r:id="rId9"/>
    <p:sldId id="387" r:id="rId10"/>
    <p:sldId id="355" r:id="rId11"/>
    <p:sldId id="288" r:id="rId12"/>
    <p:sldId id="357" r:id="rId13"/>
    <p:sldId id="358" r:id="rId14"/>
    <p:sldId id="359" r:id="rId15"/>
    <p:sldId id="360" r:id="rId16"/>
    <p:sldId id="361" r:id="rId17"/>
    <p:sldId id="362" r:id="rId18"/>
    <p:sldId id="363" r:id="rId19"/>
    <p:sldId id="364" r:id="rId20"/>
    <p:sldId id="365" r:id="rId21"/>
    <p:sldId id="366" r:id="rId22"/>
    <p:sldId id="335" r:id="rId23"/>
    <p:sldId id="369" r:id="rId24"/>
    <p:sldId id="370" r:id="rId25"/>
    <p:sldId id="371" r:id="rId26"/>
    <p:sldId id="372" r:id="rId27"/>
    <p:sldId id="388" r:id="rId28"/>
    <p:sldId id="389" r:id="rId29"/>
    <p:sldId id="390" r:id="rId30"/>
    <p:sldId id="391" r:id="rId31"/>
    <p:sldId id="392" r:id="rId32"/>
    <p:sldId id="393" r:id="rId33"/>
    <p:sldId id="394" r:id="rId34"/>
    <p:sldId id="395" r:id="rId35"/>
    <p:sldId id="396" r:id="rId36"/>
    <p:sldId id="397" r:id="rId37"/>
    <p:sldId id="398" r:id="rId38"/>
    <p:sldId id="399" r:id="rId39"/>
    <p:sldId id="400" r:id="rId40"/>
    <p:sldId id="401" r:id="rId41"/>
    <p:sldId id="330" r:id="rId42"/>
    <p:sldId id="343" r:id="rId43"/>
    <p:sldId id="344" r:id="rId44"/>
    <p:sldId id="402" r:id="rId45"/>
    <p:sldId id="345"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3675874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3961633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1866226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题点四</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499950"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10</a:t>
            </a:r>
            <a:r>
              <a:rPr lang="zh-CN" altLang="zh-CN" sz="1800" b="1" kern="1200" dirty="0" smtClean="0">
                <a:solidFill>
                  <a:srgbClr val="C00000"/>
                </a:solidFill>
                <a:effectLst/>
                <a:latin typeface="+mn-lt"/>
                <a:ea typeface="+mn-ea"/>
                <a:cs typeface="+mn-cs"/>
              </a:rPr>
              <a:t>　形象特征题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锁定性格</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化</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个</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为类</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2.xml"/></Relationships>
</file>

<file path=ppt/slides/_rels/slide12.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22.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2.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notesSlide" Target="../notesSlides/notesSlide11.xml"/><Relationship Id="rId7" Type="http://schemas.openxmlformats.org/officeDocument/2006/relationships/image" Target="../media/image12.emf"/><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22.xml"/><Relationship Id="rId4" Type="http://schemas.openxmlformats.org/officeDocument/2006/relationships/slide" Target="slide11.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26.xml"/><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image" Target="../media/image13.emf"/><Relationship Id="rId5" Type="http://schemas.openxmlformats.org/officeDocument/2006/relationships/package" Target="../embeddings/Microsoft_Word___3.docx"/><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3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34.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4.emf"/><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26.xml"/><Relationship Id="rId4" Type="http://schemas.openxmlformats.org/officeDocument/2006/relationships/slide" Target="slide22.xml"/></Relationships>
</file>

<file path=ppt/slides/_rels/slide3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36.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10.xml"/><Relationship Id="rId5" Type="http://schemas.openxmlformats.org/officeDocument/2006/relationships/slide" Target="slide45.xml"/><Relationship Id="rId4" Type="http://schemas.openxmlformats.org/officeDocument/2006/relationships/slide" Target="slide43.xml"/></Relationships>
</file>

<file path=ppt/slides/_rels/slide37.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10.xml"/><Relationship Id="rId5" Type="http://schemas.openxmlformats.org/officeDocument/2006/relationships/slide" Target="slide45.xml"/><Relationship Id="rId4" Type="http://schemas.openxmlformats.org/officeDocument/2006/relationships/slide" Target="slide43.xml"/></Relationships>
</file>

<file path=ppt/slides/_rels/slide38.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10.xml"/><Relationship Id="rId5" Type="http://schemas.openxmlformats.org/officeDocument/2006/relationships/slide" Target="slide45.xml"/><Relationship Id="rId4" Type="http://schemas.openxmlformats.org/officeDocument/2006/relationships/slide" Target="slide43.xml"/></Relationships>
</file>

<file path=ppt/slides/_rels/slide39.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10.xml"/><Relationship Id="rId5" Type="http://schemas.openxmlformats.org/officeDocument/2006/relationships/slide" Target="slide45.xml"/><Relationship Id="rId4" Type="http://schemas.openxmlformats.org/officeDocument/2006/relationships/slide" Target="slide4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10.xml"/><Relationship Id="rId5" Type="http://schemas.openxmlformats.org/officeDocument/2006/relationships/slide" Target="slide45.xml"/><Relationship Id="rId4" Type="http://schemas.openxmlformats.org/officeDocument/2006/relationships/slide" Target="slide43.xml"/></Relationships>
</file>

<file path=ppt/slides/_rels/slide4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10.xml"/><Relationship Id="rId5" Type="http://schemas.openxmlformats.org/officeDocument/2006/relationships/slide" Target="slide45.xml"/><Relationship Id="rId4" Type="http://schemas.openxmlformats.org/officeDocument/2006/relationships/slide" Target="slide43.xml"/></Relationships>
</file>

<file path=ppt/slides/_rels/slide42.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10.xml"/><Relationship Id="rId5" Type="http://schemas.openxmlformats.org/officeDocument/2006/relationships/slide" Target="slide45.xml"/><Relationship Id="rId4" Type="http://schemas.openxmlformats.org/officeDocument/2006/relationships/slide" Target="slide43.xml"/></Relationships>
</file>

<file path=ppt/slides/_rels/slide4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10.xml"/><Relationship Id="rId5" Type="http://schemas.openxmlformats.org/officeDocument/2006/relationships/slide" Target="slide45.xml"/><Relationship Id="rId4" Type="http://schemas.openxmlformats.org/officeDocument/2006/relationships/slide" Target="slide43.xml"/></Relationships>
</file>

<file path=ppt/slides/_rels/slide44.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10.xml"/><Relationship Id="rId5" Type="http://schemas.openxmlformats.org/officeDocument/2006/relationships/slide" Target="slide45.xml"/><Relationship Id="rId4" Type="http://schemas.openxmlformats.org/officeDocument/2006/relationships/slide" Target="slide43.xml"/></Relationships>
</file>

<file path=ppt/slides/_rels/slide45.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10.xml"/><Relationship Id="rId5" Type="http://schemas.openxmlformats.org/officeDocument/2006/relationships/slide" Target="slide45.xml"/><Relationship Id="rId4" Type="http://schemas.openxmlformats.org/officeDocument/2006/relationships/slide" Target="slide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10</a:t>
            </a:r>
            <a:r>
              <a:rPr lang="zh-CN" altLang="zh-CN" dirty="0"/>
              <a:t>　形象特征题</a:t>
            </a:r>
            <a:r>
              <a:rPr lang="en-US" altLang="zh-CN" dirty="0"/>
              <a:t>:</a:t>
            </a:r>
            <a:r>
              <a:rPr lang="zh-CN" altLang="zh-CN" dirty="0"/>
              <a:t/>
            </a:r>
            <a:br>
              <a:rPr lang="zh-CN" altLang="zh-CN" dirty="0"/>
            </a:br>
            <a:r>
              <a:rPr lang="en-US" altLang="zh-CN" dirty="0" smtClean="0"/>
              <a:t>        </a:t>
            </a:r>
            <a:r>
              <a:rPr lang="zh-CN" altLang="zh-CN" dirty="0" smtClean="0"/>
              <a:t>锁定</a:t>
            </a:r>
            <a:r>
              <a:rPr lang="zh-CN" altLang="zh-CN" dirty="0"/>
              <a:t>性格</a:t>
            </a:r>
            <a:r>
              <a:rPr lang="en-US" altLang="zh-CN" dirty="0"/>
              <a:t>,</a:t>
            </a:r>
            <a:r>
              <a:rPr lang="zh-CN" altLang="zh-CN" dirty="0"/>
              <a:t>化</a:t>
            </a:r>
            <a:r>
              <a:rPr lang="en-US" altLang="zh-CN" dirty="0"/>
              <a:t>“</a:t>
            </a:r>
            <a:r>
              <a:rPr lang="zh-CN" altLang="zh-CN" dirty="0"/>
              <a:t>个</a:t>
            </a:r>
            <a:r>
              <a:rPr lang="en-US" altLang="zh-CN" dirty="0"/>
              <a:t>”</a:t>
            </a:r>
            <a:r>
              <a:rPr lang="zh-CN" altLang="zh-CN" dirty="0"/>
              <a:t>为类</a:t>
            </a:r>
          </a:p>
        </p:txBody>
      </p:sp>
    </p:spTree>
    <p:extLst>
      <p:ext uri="{BB962C8B-B14F-4D97-AF65-F5344CB8AC3E}">
        <p14:creationId xmlns:p14="http://schemas.microsoft.com/office/powerpoint/2010/main" val="1256779752"/>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pic>
        <p:nvPicPr>
          <p:cNvPr id="4" name="图片 3"/>
          <p:cNvPicPr>
            <a:picLocks noChangeAspect="1"/>
          </p:cNvPicPr>
          <p:nvPr/>
        </p:nvPicPr>
        <p:blipFill>
          <a:blip r:embed="rId2"/>
          <a:stretch>
            <a:fillRect/>
          </a:stretch>
        </p:blipFill>
        <p:spPr>
          <a:xfrm>
            <a:off x="380414" y="1432065"/>
            <a:ext cx="8383170" cy="4537997"/>
          </a:xfrm>
          <a:prstGeom prst="rect">
            <a:avLst/>
          </a:prstGeom>
        </p:spPr>
      </p:pic>
    </p:spTree>
    <p:extLst>
      <p:ext uri="{BB962C8B-B14F-4D97-AF65-F5344CB8AC3E}">
        <p14:creationId xmlns:p14="http://schemas.microsoft.com/office/powerpoint/2010/main" val="3632298390"/>
      </p:ext>
    </p:extLst>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8521"/>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一、概括人物形象或性格特征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判明身份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形神兼顾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小说中的典型人物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是作者根据现实生活创造出来的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他不同于真人真事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杂取种种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合成一个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。小说塑造人物的手段可以是概括介绍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可以是具体的描写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可以写人物的外貌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也可以刻画人物的心理活动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既可以写人物的行动、对话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也可以适当插入作者的议论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既可以正面起笔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也可以侧面烘托。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概括归纳人物形象和特点时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可以从以下几个方面切入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分析人物的身份、地位、经历等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通过人物的外貌、语言、动作、心理等描写分析其形象特点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结合特定的社会历史背景分析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结合作者对人物的介绍、评价以及小说中其他人物的侧面交代或评价等分析。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060848"/>
            <a:ext cx="398859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此类题目的答题模式有两种</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292592796"/>
              </p:ext>
            </p:extLst>
          </p:nvPr>
        </p:nvGraphicFramePr>
        <p:xfrm>
          <a:off x="508000" y="2586850"/>
          <a:ext cx="8128000" cy="2786366"/>
        </p:xfrm>
        <a:graphic>
          <a:graphicData uri="http://schemas.openxmlformats.org/presentationml/2006/ole">
            <mc:AlternateContent xmlns:mc="http://schemas.openxmlformats.org/markup-compatibility/2006">
              <mc:Choice xmlns:v="urn:schemas-microsoft-com:vml" Requires="v">
                <p:oleObj spid="_x0000_s26630" name="文档" r:id="rId6" imgW="3908281" imgH="1339873" progId="Word.Document.12">
                  <p:embed/>
                </p:oleObj>
              </mc:Choice>
              <mc:Fallback>
                <p:oleObj name="文档" r:id="rId6" imgW="3908281" imgH="1339873" progId="Word.Document.12">
                  <p:embed/>
                  <p:pic>
                    <p:nvPicPr>
                      <p:cNvPr id="0" name=""/>
                      <p:cNvPicPr/>
                      <p:nvPr/>
                    </p:nvPicPr>
                    <p:blipFill>
                      <a:blip r:embed="rId7"/>
                      <a:stretch>
                        <a:fillRect/>
                      </a:stretch>
                    </p:blipFill>
                    <p:spPr>
                      <a:xfrm>
                        <a:off x="508000" y="2586850"/>
                        <a:ext cx="8128000" cy="2786366"/>
                      </a:xfrm>
                      <a:prstGeom prst="rect">
                        <a:avLst/>
                      </a:prstGeom>
                    </p:spPr>
                  </p:pic>
                </p:oleObj>
              </mc:Fallback>
            </mc:AlternateContent>
          </a:graphicData>
        </a:graphic>
      </p:graphicFrame>
      <p:sp>
        <p:nvSpPr>
          <p:cNvPr id="8" name="圆角矩形 7">
            <a:hlinkClick r:id="rId8"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463523250"/>
      </p:ext>
    </p:extLst>
  </p:cSld>
  <p:clrMapOvr>
    <a:masterClrMapping/>
  </p:clrMapOvr>
  <mc:AlternateContent xmlns:mc="http://schemas.openxmlformats.org/markup-compatibility/2006">
    <mc:Choice xmlns:p14="http://schemas.microsoft.com/office/powerpoint/2010/main"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贾平凹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约好在德巴街路南第十个电杆下会面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去了却没看到他。我决意再等一阵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踅进一家小茶馆里一边吃茶一边盯着电杆。旁边新盖了一家酒店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玻璃装嵌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还未完工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正有人用白粉写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吃过一壶茶后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我回到了家。妻子说王有福来电话了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反复解释他是病了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不能赴约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能否明日上午在德巴街后边的德比街再见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仍是路南第十个电杆下。第二天我赶到德比街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电杆下果然坐着一个老头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额头上包着一块纱布。我说你是王得贵的爹吗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他立即弯下腰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我叫王有福。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我把得贵捎的钱交给他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让给娘好好治病。他看四周没人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就解开裤带将钱装进裤衩上的兜里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我请你去喝烧酒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mc:Choice xmlns:p14="http://schemas.microsoft.com/office/powerpoint/2010/main"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2880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我谢绝了。他转身往街的西头走去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又回过头来给我鞠了个躬。我问他家离这儿远吗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就在德巴街紧南的胡同里。我说从这里过去不是更近吗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老头笑了一下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我不走德巴街。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他不去德巴街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昨日那家茶馆不错。走过那家酒店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玻璃墙上却贴出了一张布告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昨天因装修的玻璃上未作标志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致使一过路人误撞受伤。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敬请受伤者速来我店接受我们的歉意并领取赔偿费。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我被酒店此举感动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很快想到王有福是不是撞了玻璃受的伤呢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突然萌生了一个念头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既然肯赔偿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那就是他们理屈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何不去法院上告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趁机索赔更大一笔钱呢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我为我的聪明得意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第二天便给王有福打电话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约他下午到红星饭店边吃边谈。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mc:Choice xmlns:p14="http://schemas.microsoft.com/office/powerpoint/2010/main"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红星饭店也是玻璃装修。我选择这家饭店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是要证实他是不是真的在酒店撞伤的。他见了我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肿胀的脸上泛了笑容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步履却小心翼翼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到了门口还用手摸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证实是门口了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一倾一倾地摇晃着小脑袋走进来。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我没请你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你倒请我了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一顿饭算什么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我给他倒了一杯酒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他赶忙说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我不敢喝的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你是在德巴街酒店撞伤的吗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那酒店怎么啦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你真的在那儿撞的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老头瓷在那里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似乎要抵赖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但脸色立即赤红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压低了声音说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是在那儿撞的。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一下子人蔫了许多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可怜得像个做错事的孩子。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933852272"/>
      </p:ext>
    </p:extLst>
  </p:cSld>
  <p:clrMapOvr>
    <a:masterClrMapping/>
  </p:clrMapOvr>
  <mc:AlternateContent xmlns:mc="http://schemas.openxmlformats.org/markup-compatibility/2006">
    <mc:Choice xmlns:p14="http://schemas.microsoft.com/office/powerpoint/2010/main"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我不是故意的。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老头急起来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我那日感冒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头晕晕的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接到你的电话出来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明明看着没有什么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便撞上了。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你撞伤了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怎么就走了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哗啦一声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我才知道是撞上玻璃了。三个姑娘出来扶我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血流了一脸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把她们倒吓坏了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要给我包扎伤口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我爬起来跑了。我赔不起那玻璃呀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他们到处找你哩。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我已经几天没敢去德巴街了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他们是在街口认人吗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他们贴了布告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老头哭丧下脸来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在腰里掏钱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问我一块玻璃多少钱。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我嘿嘿笑起来。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不是你给他们赔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是他们要给你赔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701223634"/>
      </p:ext>
    </p:extLst>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赔我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是赔你。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但你不要接受他们的赔偿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他们能赔多少钱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上法院告他们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索赔的就不是几百元几千元了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老头愣在那里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一条线的眼里极力努出那黑珠来盯我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你大伯是有私心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害怕赔偿才溜掉的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可我也经了一辈子世事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再也不受骗了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没骗你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你去看布告嘛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你不骗我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那酒店也骗我哩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我一去那不是投案自首了吗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你听我说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老头从怀里掏出一卷软沓沓的钱来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你要肯认我是大伯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那我求你把这些钱交给人家。不够的话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让得贵补齐。我不是有意的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真是看着什么也没有的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谁知道就有玻璃。你能答应我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这事不要再给外人说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你答应吗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mc:Choice xmlns:p14="http://schemas.microsoft.com/office/powerpoint/2010/main"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老头眼泪花花的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给我又鞠了下躬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扭身离开了饭桌。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我怎么叫他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他也不回头。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他走到玻璃墙边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看着玻璃上有个门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伸手摸了摸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走了出去。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我坐在那里喝完了一壶酒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一口菜也没吃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从饭馆出来往德巴街去。趁无人理会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我揭下了那张布告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布告继续贴着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只能使他活得不安生。顺街往东走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照相馆的橱窗下又是一堆碎玻璃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经理在大声骂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眼睛瞎了吗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我走出了狭窄的德巴街。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673527561"/>
      </p:ext>
    </p:extLst>
  </p:cSld>
  <p:clrMapOvr>
    <a:masterClrMapping/>
  </p:clrMapOvr>
  <mc:AlternateContent xmlns:mc="http://schemas.openxmlformats.org/markup-compatibility/2006">
    <mc:Choice xmlns:p14="http://schemas.microsoft.com/office/powerpoint/2010/main"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抓人物特点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王有福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为人谦卑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胆小怕事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纯朴善良。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同情王有福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但有些市侩气。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理情节关系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王有福的儿子托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捎钱给王有福以便给家人治病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约王有福在德巴街路南会面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王有福推托说第二天见。第二天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发现王有福额头包有纱布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原来他在德巴街误撞在酒店的玻璃门上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怕人家索赔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不敢前去。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告诉他酒店正找他向他赔偿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并告诉他可趁机勒索酒店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他坚决不信会有酒店赔他的事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认为那是欺骗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并拿出钱来让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替他赔酒店的玻璃。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199852710"/>
      </p:ext>
    </p:extLst>
  </p:cSld>
  <p:clrMapOvr>
    <a:masterClrMapping/>
  </p:clrMapOvr>
  <mc:AlternateContent xmlns:mc="http://schemas.openxmlformats.org/markup-compatibility/2006">
    <mc:Choice xmlns:p14="http://schemas.microsoft.com/office/powerpoint/2010/main"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小说的核心任务就是通过塑造人物形象来揭示社会生活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从而表现作品的主题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所以对小说人物形象的理解与分析就理所当然地成为了小说阅读考查中命题的热点。高考对人物形象的考查角度有两个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一是把握小说中人物形象的个性特征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二是揭示小说中人物形象的作用或意义。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53"/>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586967410"/>
              </p:ext>
            </p:extLst>
          </p:nvPr>
        </p:nvGraphicFramePr>
        <p:xfrm>
          <a:off x="764480" y="2445440"/>
          <a:ext cx="8128000" cy="746552"/>
        </p:xfrm>
        <a:graphic>
          <a:graphicData uri="http://schemas.openxmlformats.org/presentationml/2006/ole">
            <mc:AlternateContent xmlns:mc="http://schemas.openxmlformats.org/markup-compatibility/2006">
              <mc:Choice xmlns:v="urn:schemas-microsoft-com:vml" Requires="v">
                <p:oleObj spid="_x0000_s7193" name="文档" r:id="rId6" imgW="3837032" imgH="352428" progId="Word.Document.12">
                  <p:embed/>
                </p:oleObj>
              </mc:Choice>
              <mc:Fallback>
                <p:oleObj name="文档" r:id="rId6" imgW="3837032" imgH="352428" progId="Word.Document.12">
                  <p:embed/>
                  <p:pic>
                    <p:nvPicPr>
                      <p:cNvPr id="0" name=""/>
                      <p:cNvPicPr/>
                      <p:nvPr/>
                    </p:nvPicPr>
                    <p:blipFill>
                      <a:blip r:embed="rId7"/>
                      <a:stretch>
                        <a:fillRect/>
                      </a:stretch>
                    </p:blipFill>
                    <p:spPr>
                      <a:xfrm>
                        <a:off x="764480" y="2445440"/>
                        <a:ext cx="8128000" cy="746552"/>
                      </a:xfrm>
                      <a:prstGeom prst="rect">
                        <a:avLst/>
                      </a:prstGeom>
                    </p:spPr>
                  </p:pic>
                </p:oleObj>
              </mc:Fallback>
            </mc:AlternateContent>
          </a:graphicData>
        </a:graphic>
      </p:graphicFrame>
      <p:sp>
        <p:nvSpPr>
          <p:cNvPr id="12" name="矩形 11"/>
          <p:cNvSpPr>
            <a:spLocks noChangeAspect="1"/>
          </p:cNvSpPr>
          <p:nvPr/>
        </p:nvSpPr>
        <p:spPr>
          <a:xfrm>
            <a:off x="508000" y="3206355"/>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弯腰鞠躬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说话谦和</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为人谦卑。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撞了玻璃偷偷溜掉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别人问起也不敢承认</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胆小怕事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有点狡黠。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想赔酒店玻璃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并把一沓钱交给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本分善良。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不相信酒店会赔他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坚决不去承认</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性格特征是什么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在原文中找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0" name="圆角矩形 19">
            <a:hlinkClick r:id="rId8"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69888901"/>
      </p:ext>
    </p:extLst>
  </p:cSld>
  <p:clrMapOvr>
    <a:masterClrMapping/>
  </p:clrMapOvr>
  <mc:AlternateContent xmlns:mc="http://schemas.openxmlformats.org/markup-compatibility/2006">
    <mc:Choice xmlns:p14="http://schemas.microsoft.com/office/powerpoint/2010/main"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性情谦卑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甚至有点窝囊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见了晚辈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也弯腰鞠躬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说话谦和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胆小怕事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有些狡黠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撞了玻璃偷偷溜掉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别人问起也不敢承认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有点固执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但不失本分善良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怀疑酒店诚意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承认自己责任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不愿借机发财。</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289481474"/>
      </p:ext>
    </p:extLst>
  </p:cSld>
  <p:clrMapOvr>
    <a:masterClrMapping/>
  </p:clrMapOvr>
  <mc:AlternateContent xmlns:mc="http://schemas.openxmlformats.org/markup-compatibility/2006">
    <mc:Choice xmlns:p14="http://schemas.microsoft.com/office/powerpoint/2010/main" Requires="p14">
      <p:transition spd="slow" p14:dur="800">
        <p:blinds/>
      </p:transition>
    </mc:Choice>
    <mc:Fallback>
      <p:transition spd="slow">
        <p:blind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二、分析次要人物作用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自身作用、衬托作用、情节作用、主题作用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小说的核心任务就是通过刻画人物、塑造典型人物形象来揭示社会生活的某些本质方面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从而表现作品的主题。而小说中的人物又可分为主要人物和次要人物。分析小说人物的作用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要挖掘其典型性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把握人物性格特点所折射出来的社会历史的内涵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明确其对现实生活中人们思想的引导作用。高考考查的重点一般放在次要人物上。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006467934"/>
      </p:ext>
    </p:extLst>
  </p:cSld>
  <p:clrMapOvr>
    <a:masterClrMapping/>
  </p:clrMapOvr>
  <p:transition spd="slow">
    <p:split orient="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41277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一般从四个方面分析概括次要人物形象的作用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自身作用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900641077"/>
              </p:ext>
            </p:extLst>
          </p:nvPr>
        </p:nvGraphicFramePr>
        <p:xfrm>
          <a:off x="508000" y="2308045"/>
          <a:ext cx="8128000" cy="3558889"/>
        </p:xfrm>
        <a:graphic>
          <a:graphicData uri="http://schemas.openxmlformats.org/presentationml/2006/ole">
            <mc:AlternateContent xmlns:mc="http://schemas.openxmlformats.org/markup-compatibility/2006">
              <mc:Choice xmlns:v="urn:schemas-microsoft-com:vml" Requires="v">
                <p:oleObj spid="_x0000_s27654" name="文档" r:id="rId5" imgW="3908281" imgH="1711020" progId="Word.Document.12">
                  <p:embed/>
                </p:oleObj>
              </mc:Choice>
              <mc:Fallback>
                <p:oleObj name="文档" r:id="rId5" imgW="3908281" imgH="1711020" progId="Word.Document.12">
                  <p:embed/>
                  <p:pic>
                    <p:nvPicPr>
                      <p:cNvPr id="0" name=""/>
                      <p:cNvPicPr/>
                      <p:nvPr/>
                    </p:nvPicPr>
                    <p:blipFill>
                      <a:blip r:embed="rId6"/>
                      <a:stretch>
                        <a:fillRect/>
                      </a:stretch>
                    </p:blipFill>
                    <p:spPr>
                      <a:xfrm>
                        <a:off x="508000" y="2308045"/>
                        <a:ext cx="8128000" cy="3558889"/>
                      </a:xfrm>
                      <a:prstGeom prst="rect">
                        <a:avLst/>
                      </a:prstGeom>
                    </p:spPr>
                  </p:pic>
                </p:oleObj>
              </mc:Fallback>
            </mc:AlternateContent>
          </a:graphicData>
        </a:graphic>
      </p:graphicFrame>
      <p:sp>
        <p:nvSpPr>
          <p:cNvPr id="5" name="矩形 4"/>
          <p:cNvSpPr>
            <a:spLocks noChangeAspect="1"/>
          </p:cNvSpPr>
          <p:nvPr/>
        </p:nvSpPr>
        <p:spPr>
          <a:xfrm>
            <a:off x="508000" y="5371321"/>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是个特殊人物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它不同于散文中的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它是小说中的人物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不是作者自己。因为是第一人称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也有作为见证人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增强小说的真实性的作用。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7"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941033304"/>
      </p:ext>
    </p:extLst>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矩形 4"/>
          <p:cNvSpPr>
            <a:spLocks noChangeAspect="1"/>
          </p:cNvSpPr>
          <p:nvPr/>
        </p:nvSpPr>
        <p:spPr>
          <a:xfrm>
            <a:off x="117895" y="1367589"/>
            <a:ext cx="8888536" cy="537377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在小说中的主要作用是什么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考查小说中次要人物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特殊人物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故事的叙述者和见证者</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的口讲出。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串联人物与情节的线索</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捎钱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找王有福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告诉王有福赔偿的事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见证王有福的言行。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推动故事情节的发展</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约王有福再次见面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验证王有福的伤是撞玻璃造成的。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与身边的人物形成对比</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有市侩气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反衬王有福纯朴、善良、本分。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线索作用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4"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606198390"/>
      </p:ext>
    </p:extLst>
  </p:cSld>
  <p:clrMapOvr>
    <a:masterClrMapping/>
  </p:clrMapOvr>
  <p:transition spd="slow">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讲述故事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小说故事是由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真实可信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推进情节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是事件的参与者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的提议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情节得以发展变化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衬托人物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小说主人公王有福的性格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的存在而更加鲜明。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41777262"/>
      </p:ext>
    </p:extLst>
  </p:cSld>
  <p:clrMapOvr>
    <a:masterClrMapping/>
  </p:clrMapOvr>
  <p:transition spd="slow">
    <p:cover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1652979"/>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三、评价形象的意义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紧扣特点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联系主题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关注影响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注重启示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小说塑造的人物形象是社会当中某种人群的缩影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因此一个成功的人物形象具有典型意义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他能代表一个人群的喜怒哀乐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读懂一个人物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就能理解一群人。同时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通过这些人物的命运和性格特征能给读者某种人生启示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这也就是人物形象的艺术价值。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对于人物形象的社会意义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首先要结合情节分析人物形象的典型性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然后结合社会现实深切理解人物对当代社会的思想指导等方面的作用。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对于人物形象的艺术价值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主要是结合社会现实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分析人物形象折射的社会现象及给人们带来的某种启示。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3300191"/>
      </p:ext>
    </p:extLst>
  </p:cSld>
  <p:clrMapOvr>
    <a:masterClrMapping/>
  </p:clrMapOvr>
  <p:transition spd="slow">
    <p:checke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3(2016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何家槐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看见一阵人穿得清清楚楚的打她身边走过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母亲亮着眼睛问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你们可是看火车去的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我也想去。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要去就去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又没有谁阻止你。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她不能去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虽则没有谁阻止。她成年忙碌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尤其是在收豆的时候。</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这几天一放光她就起身</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把家事料理妥当以后</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她又忙着跑到天井里</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扫干净了地</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然后取下挂在泥墙上</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屋檐下</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或者枯树枝中间的豌豆</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用一个笨重的木槌打豆。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这几天天气很好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虽则已是十一月了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却还是暖和和的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像春天。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7280209"/>
      </p:ext>
    </p:extLst>
  </p:cSld>
  <p:clrMapOvr>
    <a:masterClrMapping/>
  </p:clrMapOvr>
  <p:transition spd="slow">
    <p:cover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母亲只穿着一身单衣</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戴一顶凉帽</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一天到晚地捶着豌豆</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一束又一束的。豆非常干燥</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所以打豆一点不费力</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有许多直像灯花的爆裂</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自然而然地会裂开</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像珍珠似的散满一地。可是打完豆以后</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她还得理清枯叶泥沙</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装进大竹篓</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而且亲自挑上楼去。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这些本来需要男子做的事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真苦够她了。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她一天打豆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连头也难得一抬。可是当她听到火车吹响汽笛的时候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她就放下了工作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忘神地抬起头来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闭着眼思索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有时还自言自语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要是我能看一看火车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车站离我们家里并不很远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火车经过的时候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不但可以听到汽笛的声音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如果站在山坡上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还能够看见打回旋的白烟。因为附近有铁路还是最近的事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所以四方八面赶去看火车的人很多。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6186663"/>
      </p:ext>
    </p:extLst>
  </p:cSld>
  <p:clrMapOvr>
    <a:masterClrMapping/>
  </p:clrMapOvr>
  <p:transition spd="slow">
    <p:strips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母亲打豆的天井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就在大路旁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村里人都得经过她的身边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如果要去火车站。一有人过去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她总要探问几句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尤其当他们回来的时候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看见了没有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自然看见了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像蛇一样的长吗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有点儿像。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只有一个喷火的龙头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却能带着几十节几百节的车子跑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不很奇怪吗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真的很奇怪。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因为她像小孩子似的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不断地问长问短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有许多人简直让她盘问得不能忍受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我们回答不了许多的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最好你自己去看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0439758"/>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矩形 2"/>
          <p:cNvSpPr>
            <a:spLocks noChangeAspect="1"/>
          </p:cNvSpPr>
          <p:nvPr/>
        </p:nvSpPr>
        <p:spPr>
          <a:xfrm>
            <a:off x="508000" y="980128"/>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事故之后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韩少功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有个村庄的两个后生惨遭大祸。一个电工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一个帮手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架设外线的时候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不知为什么突然啊呀一声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双双翻倒在水田里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水淋淋的身体抽搐不已。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有人怀疑他们违章操作。有人怀疑另有第三者肇事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比方说在配电间贸然合闸。到最后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几乎所有人却一口咬定了供电公司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施工前缺少培训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施工时没有监督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材料质量也可疑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总之他们应对死人负责。当时公司总经理把汽车停在村口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不打算进村了。村民们将汽车团团围住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七手八脚要连车带人抬进村去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抬到惨兮兮的灵堂前去。他们一开始并没想到什么钱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但既然时逢丧礼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狗屁总经理对死者看都不看一眼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鞭炮没有放一挂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祭幛没有送一条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撒腿就想走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实在太没人味儿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是可忍孰不可忍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randomBa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她仿佛吃了一惊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看火车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在她看来像是永远做不到的事。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你要去就去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谁也不会阻止你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她不能去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虽则没有谁阻止。她一生很少出门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成年累月地给钉在家里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像钉子一样。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在这呆滞古板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很少变化的生活中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她对火车发生了很大的兴趣。</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那悠长的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古怪的汽笛</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尤其使她起了辽远的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不可思议的幻想</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飘飘然</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仿佛她已坐了那蛇一样长的怪物飞往另一世界。不论什么时候一听到那种声音</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她就闭上眼睛</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似乎她在听着天外传来的呼唤。完全失神一样地</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喂猪她会马上放下麦粥桶</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洗衣服她会马上放下板刷</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在煮饭的时候</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她也会立刻抛开火钳</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有时忘了添柴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有时却尽管把柴往灶门送</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以致不是把饭煮得半生半熟</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就是烧焦了半锅。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你也是坐着火车回来的吗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她时常问从省城回来的人。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8490298"/>
      </p:ext>
    </p:extLst>
  </p:cSld>
  <p:clrMapOvr>
    <a:masterClrMapping/>
  </p:clrMapOvr>
  <p:transition spd="slow">
    <p:strips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火车跑得很快吗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一天可以跑一千多里路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我早上还在杭州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现在却在这儿跟你讲话了。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那末比航船还快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自然自然。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它是怎样跑的呢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那可说不上来。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她感叹着说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一天跑一千多里路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如果用脚走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脚胫也要走断了。这究竟是怎样的东西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跑得这样快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又叫得这样响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跟她讲话的人唯恐她噜口苏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急急想走开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可是母亲又拉住问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你想我能坐着火车去拜省城隍吗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8260192"/>
      </p:ext>
    </p:extLst>
  </p:cSld>
  <p:clrMapOvr>
    <a:masterClrMapping/>
  </p:clrMapOvr>
  <p:transition spd="slow">
    <p:pull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自然可以的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谁也不会阻止你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她不能去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虽则没有谁阻止。她举起木槌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紧紧地捏住一束豌豆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很想一槌打下去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可是一转念她却深深地叹息了。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原载《文学》一九三四年一月一日第二卷第一号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9856245"/>
      </p:ext>
    </p:extLst>
  </p:cSld>
  <p:clrMapOvr>
    <a:masterClrMapping/>
  </p:clrMapOvr>
  <p:transition spd="slow">
    <p:cover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抓人物特点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朴实、坚忍、勤劳、想看火车却没有行动。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理情节关系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母亲住在离火车不远的地方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一直希望去看看火车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但一直没有成行。每天总是一边打豆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一边问从身边经过的人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最终也没有去看一看就在身边不远处的火车。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3478841"/>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5"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1464731"/>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672138688"/>
              </p:ext>
            </p:extLst>
          </p:nvPr>
        </p:nvGraphicFramePr>
        <p:xfrm>
          <a:off x="508000" y="2328827"/>
          <a:ext cx="8128000" cy="746552"/>
        </p:xfrm>
        <a:graphic>
          <a:graphicData uri="http://schemas.openxmlformats.org/presentationml/2006/ole">
            <mc:AlternateContent xmlns:mc="http://schemas.openxmlformats.org/markup-compatibility/2006">
              <mc:Choice xmlns:v="urn:schemas-microsoft-com:vml" Requires="v">
                <p:oleObj spid="_x0000_s28681" name="文档" r:id="rId6" imgW="3837032" imgH="352428" progId="Word.Document.12">
                  <p:embed/>
                </p:oleObj>
              </mc:Choice>
              <mc:Fallback>
                <p:oleObj name="文档" r:id="rId6" imgW="3837032" imgH="352428" progId="Word.Document.12">
                  <p:embed/>
                  <p:pic>
                    <p:nvPicPr>
                      <p:cNvPr id="0" name=""/>
                      <p:cNvPicPr/>
                      <p:nvPr/>
                    </p:nvPicPr>
                    <p:blipFill>
                      <a:blip r:embed="rId7"/>
                      <a:stretch>
                        <a:fillRect/>
                      </a:stretch>
                    </p:blipFill>
                    <p:spPr>
                      <a:xfrm>
                        <a:off x="508000" y="2328827"/>
                        <a:ext cx="8128000" cy="746552"/>
                      </a:xfrm>
                      <a:prstGeom prst="rect">
                        <a:avLst/>
                      </a:prstGeom>
                    </p:spPr>
                  </p:pic>
                </p:oleObj>
              </mc:Fallback>
            </mc:AlternateContent>
          </a:graphicData>
        </a:graphic>
      </p:graphicFrame>
      <p:sp>
        <p:nvSpPr>
          <p:cNvPr id="10" name="矩形 9"/>
          <p:cNvSpPr>
            <a:spLocks noChangeAspect="1"/>
          </p:cNvSpPr>
          <p:nvPr/>
        </p:nvSpPr>
        <p:spPr>
          <a:xfrm>
            <a:off x="508000" y="3110524"/>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从母亲劳作的情况看</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母亲是勤劳的农村妇女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她不辞辛劳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承担繁重的家务劳作。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从母亲的心理看</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母亲有一个希望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希望看一看新生事物火车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但始终没有走出去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她有生活和思想上的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羁绊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略有保守和缺乏行动。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形象特点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1741213"/>
      </p:ext>
    </p:extLst>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母亲是朴实、坚忍、勤勉持家的传统女性。</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母亲受到新事物的感召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具有尝试新生活的内在倾向。</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母亲受传统和现实的羁绊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缺乏将希望变为行动的自觉和勇气。</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0878950"/>
      </p:ext>
    </p:extLst>
  </p:cSld>
  <p:clrMapOvr>
    <a:masterClrMapping/>
  </p:clrMapOvr>
  <p:transition spd="slow">
    <p:check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340168"/>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走正门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王春迪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老街有句俗语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夏府的地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贺府的房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海府的银子用斗量。贺家发迹早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海爷还是个小油贩子时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贺家就已经钟鸣鼎食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门阔院深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贺半街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家有数座金山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不敌一个败子。后来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贺府家道中落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只能靠典当度日。一日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海爷路过贺府门前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看到有个不肖子孙正在卖一只枯瘦的看门狗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海爷不禁喟叹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花无百日红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人无千日好。昔日金玉满堂的贺府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如今只剩下一个金砖碧瓦做的空壳了。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贺府后来卖给了海爷。因为地势高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地段好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海爷用它做起了油行的门面。贺府后院有个百步宽的天井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青砖铺就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四周景色幽静。还有几棵松柏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枝繁叶茂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傲然挺拔。如此花园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中间竟然立着贺家的祠堂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迁也迁不走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拆又不能拆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看着让人堵得慌。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2069060"/>
      </p:ext>
    </p:extLst>
  </p:cSld>
  <p:clrMapOvr>
    <a:masterClrMapping/>
  </p:clrMapOvr>
  <p:transition spd="slow">
    <p:strips dir="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5522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每逢清明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贺家的子孙还三三两两地来祭祖。后来便不再有人来了。常有人跟海爷建议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这帮不肖子孙把老祖宗的家底都给败光了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也没脸来了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干脆把那个祠堂拆了吧。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后院鸽子多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鸽子屎常落得到处都是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海爷吩咐下人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隔些日子把贺家的祠堂打扫干净。到了清明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贺家没人来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海爷还让人烧香点烛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更新一些被老鼠啃坏的牌位。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转眼几十个春秋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海爷已白发苍苍。一日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日过三竿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一阵锣鼓开道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老街的百姓跟水一样涌过去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又像拍在岩石上一样分在两边。海爷隐约看到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一个八人抬的轿子在人群中似水浪般起伏。鸣锣十一响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这排场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唯京官才有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海爷微微闭着眼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腰杆子挺直地跪在地上。身后的家人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有的窃窃私语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有的自言自语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求佛保佑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有的甚至浑身发抖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跪在地上半边身子都斜了。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6871521"/>
      </p:ext>
    </p:extLst>
  </p:cSld>
  <p:clrMapOvr>
    <a:masterClrMapping/>
  </p:clrMapOvr>
  <p:transition spd="slow">
    <p:randomBa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360221"/>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轿子停在了海爷府前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下来一个官人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下了轿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经过海爷时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像经过一个脚底下的石子儿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啥也没说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径直走进海爷的油行。身后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知府、知县以及各级官员都低着头鱼贯而入。街坊们瞧这架势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生意人恩怨多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海爷得罪人了。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海爷的几个儿子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嘴上不住地叨叨着怎么办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怎么办呀。海爷静静地回过头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眼神一扫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大伙不敢言语了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同时腰杆子也挺了起来。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一阵嘈杂的脚步声传来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官人从油行里走了出来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到海爷跟前将海爷扶了起来。海爷觉得此人两手温软有力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微微抬头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见他天庭饱满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地阁方圆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髯须飘逸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两肩圆厚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一副贵人之相。再看那官服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绣的是孔雀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顶戴蓝宝石花翎。未等海爷说话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官人便说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本官乃贺家后人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一别数十年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如今故地重游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旧迹难辨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唯有当年祠堂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托您照料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仿如昨日。本官不胜感激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刚才失礼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颇有得罪。说着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官人要弯腰拜谢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被海爷一把托住。海爷气定神闲地微微一笑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举手之劳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荣幸之至。随后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两人有说有笑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一同走进了昔日的贺府。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8243215"/>
      </p:ext>
    </p:extLst>
  </p:cSld>
  <p:clrMapOvr>
    <a:masterClrMapping/>
  </p:clrMapOvr>
  <p:transition spd="slow">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65903"/>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老街的每一个角落都在谈论着这件事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大伙都觉得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多亏海爷当初的仁义。倘若当初海爷一冲动把祠堂给拆了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保不准今儿个会出什么事情。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外面下着大雨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海爷闲来无事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把几个儿子儿媳妇叫到跟前喝茶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海爷若无其事地问他们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知道当初为啥我没拆贺家的祠堂吗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小儿媳鬼精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是老爷您仁义。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抿了一口茶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眼睛望着窗外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好似看到了几十年前的情景。海爷说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贺家人搬走后的头几年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贺家还有不少后人来祭祖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其他人来的时候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都跟老鼠似的钻进钻出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有的说说笑笑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有的哭得撕心裂肺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进进出出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都走侧门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怕遇到熟人。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9553580"/>
      </p:ext>
    </p:extLst>
  </p:cSld>
  <p:clrMapOvr>
    <a:masterClrMapping/>
  </p:clrMapOvr>
  <p:transition spd="slow">
    <p:spli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4" name="矩形 3"/>
          <p:cNvSpPr>
            <a:spLocks noChangeAspect="1"/>
          </p:cNvSpPr>
          <p:nvPr/>
        </p:nvSpPr>
        <p:spPr>
          <a:xfrm>
            <a:off x="508000" y="135488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掀了它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掀了它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开个铁乌龟来吓哪个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有人冲着汽车大吼。如果不是村干部及时赶来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人们的扁担和锄头还要砸在车上。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总经理只是不想沾包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但不合人情的躲闪犯了众怒。也许正是这一点使舆论全面恶化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使他陷入了是非难辨的泥潭。人们异口同声要求供电公司对事故负责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相干和不相干的恶语都一齐砸过来。加上死者的亲属在场号啕大哭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人见人怜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人见人悲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妇人们泣声纷起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急得总经理满头大汗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钻地无缝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插翅难飞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捐出了两百元还不够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向所有人赔笑脸还不够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最后只得答应承担责任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一咬牙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给两家各赔十二万。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到了这一步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乡长才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连声说自己来迟了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劝退了几个吵闹的后生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然后接总经理去吃饭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算是压惊和联谊。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cover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唯有一年轻女人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一手拎着篮子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一手领着一个孩子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清早最先来。娘儿俩大大方方地从正门进来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先将祠堂里里外外擦洗一遍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然后从篮子里拿出一个干净的蒲团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让孩子端端正正地跪拜。拜祭完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整理好衣裳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再昂首阔步地走出去。娘儿俩穿的都是粗布衣服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有的地方还带着点补丁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却十分干净。这样的穿着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从富丽堂皇的大门进出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难免会被众人指点议论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但那娘儿俩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始终抬头挺胸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遇到认识的街坊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还让孩子有礼有节地问好。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贺家有这样的娘儿俩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谁还敢拆他家的祠堂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这么些年了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也不知道那天那个官人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是不是当年那个孩子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小儿媳没弄懂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嘀咕道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不就是没走侧门走正门吗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这有啥啊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海爷听罢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长叹一声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回屋去了。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996855"/>
      </p:ext>
    </p:extLst>
  </p:cSld>
  <p:clrMapOvr>
    <a:masterClrMapping/>
  </p:clrMapOvr>
  <p:transition spd="slow">
    <p:cover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00716"/>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下列对小说思想内容和艺术特色的分析和鉴赏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小说开头以老街上的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夏府的地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贺府的房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海府的银子用斗量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这一俗语开篇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为下文写贺、海两府的遭际埋下伏笔。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起初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每至清明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贺家的子孙三三两两前来祭祖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后来便不再有人来了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这说明贺家人的祭祖观念随着家境的变化而变淡。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做了京官的贺家后人返乡时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海爷的家人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有的甚至浑身发抖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跪在地上半边身子都斜了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说明海爷的家人因得罪了贺家而害怕。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海爷的小儿媳是个鬼精且有城府的人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她先是抢先回答海爷的话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称赞海爷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后来又嘀咕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都是为了讨好海爷。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小说善于通过细节刻画海爷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迎接京官时的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闭着眼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腰杆子挺直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及下文的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微微一笑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都将人物刻画得栩栩如生。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4149080"/>
            <a:ext cx="8640960" cy="2520280"/>
            <a:chOff x="251520" y="1945807"/>
            <a:chExt cx="8640960" cy="2520280"/>
          </a:xfrm>
        </p:grpSpPr>
        <p:grpSp>
          <p:nvGrpSpPr>
            <p:cNvPr id="12" name="组合 11"/>
            <p:cNvGrpSpPr/>
            <p:nvPr/>
          </p:nvGrpSpPr>
          <p:grpSpPr>
            <a:xfrm>
              <a:off x="251520" y="1945807"/>
              <a:ext cx="8640960" cy="2520280"/>
              <a:chOff x="251520" y="-99392"/>
              <a:chExt cx="8640960" cy="2520280"/>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99392"/>
                <a:ext cx="8640960" cy="2203273"/>
                <a:chOff x="251520" y="-99392"/>
                <a:chExt cx="8640960" cy="2203273"/>
              </a:xfrm>
            </p:grpSpPr>
            <p:sp>
              <p:nvSpPr>
                <p:cNvPr id="17" name="矩形 16"/>
                <p:cNvSpPr/>
                <p:nvPr/>
              </p:nvSpPr>
              <p:spPr>
                <a:xfrm>
                  <a:off x="251520" y="-99392"/>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82111" y="-883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2222822"/>
              <a:ext cx="8128000" cy="193899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小说开头写老街上的俗语主要是为了引出之后对贺家的介绍</a:t>
              </a:r>
              <a:r>
                <a:rPr lang="en-US" altLang="zh-CN" sz="2000" dirty="0"/>
                <a:t>;C</a:t>
              </a:r>
              <a:r>
                <a:rPr lang="zh-CN" altLang="zh-CN" sz="2000" dirty="0"/>
                <a:t>项</a:t>
              </a:r>
              <a:r>
                <a:rPr lang="en-US" altLang="zh-CN" sz="2000" dirty="0"/>
                <a:t>,“</a:t>
              </a:r>
              <a:r>
                <a:rPr lang="zh-CN" altLang="zh-CN" sz="2000" dirty="0"/>
                <a:t>说明海爷的家人因得罪了贺家而害怕</a:t>
              </a:r>
              <a:r>
                <a:rPr lang="en-US" altLang="zh-CN" sz="2000" dirty="0"/>
                <a:t>”</a:t>
              </a:r>
              <a:r>
                <a:rPr lang="zh-CN" altLang="zh-CN" sz="2000" dirty="0"/>
                <a:t>无中生有</a:t>
              </a:r>
              <a:r>
                <a:rPr lang="en-US" altLang="zh-CN" sz="2000" dirty="0"/>
                <a:t>,</a:t>
              </a:r>
              <a:r>
                <a:rPr lang="zh-CN" altLang="zh-CN" sz="2000" dirty="0"/>
                <a:t>主要反映出了海爷的家人见识少</a:t>
              </a:r>
              <a:r>
                <a:rPr lang="en-US" altLang="zh-CN" sz="2000" dirty="0"/>
                <a:t>,</a:t>
              </a:r>
              <a:r>
                <a:rPr lang="zh-CN" altLang="zh-CN" sz="2000" dirty="0"/>
                <a:t>怕见京官</a:t>
              </a:r>
              <a:r>
                <a:rPr lang="en-US" altLang="zh-CN" sz="2000" dirty="0"/>
                <a:t>;D</a:t>
              </a:r>
              <a:r>
                <a:rPr lang="zh-CN" altLang="zh-CN" sz="2000" dirty="0"/>
                <a:t>项</a:t>
              </a:r>
              <a:r>
                <a:rPr lang="en-US" altLang="zh-CN" sz="2000" dirty="0"/>
                <a:t>,</a:t>
              </a:r>
              <a:r>
                <a:rPr lang="zh-CN" altLang="zh-CN" sz="2000" dirty="0"/>
                <a:t>海爷小儿媳的</a:t>
              </a:r>
              <a:r>
                <a:rPr lang="en-US" altLang="zh-CN" sz="2000" dirty="0"/>
                <a:t>“</a:t>
              </a:r>
              <a:r>
                <a:rPr lang="zh-CN" altLang="zh-CN" sz="2000" dirty="0"/>
                <a:t>嘀咕</a:t>
              </a:r>
              <a:r>
                <a:rPr lang="en-US" altLang="zh-CN" sz="2000" dirty="0"/>
                <a:t>”</a:t>
              </a:r>
              <a:r>
                <a:rPr lang="zh-CN" altLang="zh-CN" sz="2000" dirty="0"/>
                <a:t>说明她没见过世面</a:t>
              </a:r>
              <a:r>
                <a:rPr lang="en-US" altLang="zh-CN" sz="2000" dirty="0"/>
                <a:t>,</a:t>
              </a:r>
              <a:r>
                <a:rPr lang="zh-CN" altLang="zh-CN" sz="2000" dirty="0"/>
                <a:t>不懂得人情世故</a:t>
              </a:r>
              <a:r>
                <a:rPr lang="en-US" altLang="zh-CN" sz="2000" dirty="0"/>
                <a:t>,</a:t>
              </a:r>
              <a:r>
                <a:rPr lang="zh-CN" altLang="zh-CN" sz="2000" dirty="0"/>
                <a:t>并不是为了</a:t>
              </a:r>
              <a:r>
                <a:rPr lang="en-US" altLang="zh-CN" sz="2000" dirty="0"/>
                <a:t>“</a:t>
              </a:r>
              <a:r>
                <a:rPr lang="zh-CN" altLang="zh-CN" sz="2000" dirty="0"/>
                <a:t>讨好海爷</a:t>
              </a:r>
              <a:r>
                <a:rPr lang="en-US" altLang="zh-CN" sz="2000" dirty="0"/>
                <a:t>”</a:t>
              </a:r>
              <a:r>
                <a:rPr lang="zh-CN" altLang="zh-CN" sz="2000" dirty="0"/>
                <a:t>。</a:t>
              </a:r>
            </a:p>
          </p:txBody>
        </p:sp>
      </p:grpSp>
      <p:grpSp>
        <p:nvGrpSpPr>
          <p:cNvPr id="19" name="组合 18"/>
          <p:cNvGrpSpPr/>
          <p:nvPr/>
        </p:nvGrpSpPr>
        <p:grpSpPr>
          <a:xfrm>
            <a:off x="251520" y="5633844"/>
            <a:ext cx="8640960" cy="1035516"/>
            <a:chOff x="251520" y="4869160"/>
            <a:chExt cx="8640960" cy="1035516"/>
          </a:xfrm>
        </p:grpSpPr>
        <p:grpSp>
          <p:nvGrpSpPr>
            <p:cNvPr id="20" name="组合 19"/>
            <p:cNvGrpSpPr/>
            <p:nvPr/>
          </p:nvGrpSpPr>
          <p:grpSpPr>
            <a:xfrm>
              <a:off x="251520" y="4869160"/>
              <a:ext cx="8640960" cy="1035516"/>
              <a:chOff x="251520" y="3872081"/>
              <a:chExt cx="8640960" cy="1035516"/>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BE</a:t>
              </a:r>
              <a:endParaRPr lang="zh-CN" altLang="en-US" sz="2000" dirty="0"/>
            </a:p>
          </p:txBody>
        </p:sp>
      </p:gr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randomBar dir="vert"/>
      </p:transition>
    </mc:Choice>
    <mc:Fallback>
      <p:transition spd="slow">
        <p:randomBar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549881"/>
            <a:ext cx="5388013"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小说第三段写贺府后院的环境有何作用</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023410"/>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根据文章具体内容可知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第三段的环境描写在小说整体结构方面作用显著。小说开头写贺家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门阔院深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贺半街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这里对其进行具体描绘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起到了照应上文的作用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再从贺家祠堂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迁也迁不走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拆又不能拆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其中必有缘由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该缘由在后文做了揭示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因而这段描写对下文起到了铺垫的作用。另外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小说内容主要是围绕与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祠堂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相关的事件展开的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祠堂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也是小说的一条线索。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照应小说第一段中对贺家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钟鸣鼎食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门阔院深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贺半街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的概括描写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为下文写贺家后人衣锦还乡做铺垫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对整个故事的展开起到线索的作用。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97182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海爷是一个什么样的人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请结合文章内容简要分析。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47588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本文中的海爷是作者着力刻画的一个人物形象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其性格特征鲜明突出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如海爷从一个小油贩子挣得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银子用斗量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的家产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买下贺府豪宅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表明其有经济头脑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善于经营。海爷看到贺家不肖子孙卖狗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花无百日红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人无千日好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讲述贺家母子的故事后听到小儿媳的回答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长叹一声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表明其居安思危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有长远打算。当看到贺家一对母子祭祖的表现后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决定不拆迁贺家祠堂并吩咐下人隔些日子把贺家的祠堂打扫干净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表明他富有心计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做事果断。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有经济头脑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善于经营。海爷最初只是一个小油贩子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银子用斗量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的家产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并买下贺府的豪宅。</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有长远打算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居安思危。看到贺家不肖子孙卖狗而不禁发出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花无百日红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人无千日好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听到小儿媳的嘀咕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长叹一声回到屋里。</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富有心计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做事果断。由贺家的一对母子来祠堂祭祖的情景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察觉这对母子不同于贺家寻常子孙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于是没有听从别人的建议拆除贺家祠堂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还吩咐下人时常打扫贺家祠堂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事实证明他的决定是正确的。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9962738"/>
      </p:ext>
    </p:extLst>
  </p:cSld>
  <p:clrMapOvr>
    <a:masterClrMapping/>
  </p:clrMapOvr>
  <mc:AlternateContent xmlns:mc="http://schemas.openxmlformats.org/markup-compatibility/2006">
    <mc:Choice xmlns:p14="http://schemas.microsoft.com/office/powerpoint/2010/main" Requires="p14">
      <p:transition spd="slow" p14:dur="1400">
        <p:split/>
      </p:transition>
    </mc:Choice>
    <mc:Fallback>
      <p:transition spd="slow">
        <p:spli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5" name="矩形 4"/>
          <p:cNvSpPr>
            <a:spLocks noChangeAspect="1"/>
          </p:cNvSpPr>
          <p:nvPr/>
        </p:nvSpPr>
        <p:spPr>
          <a:xfrm>
            <a:off x="508000" y="1340768"/>
            <a:ext cx="8128000" cy="861774"/>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走正门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为题有什么好处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对你有什么启发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135864"/>
            <a:ext cx="8128000" cy="4708981"/>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本文标题虽为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走正门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但到文章的最后才出现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这恰恰是小说构思的巧妙之处。年轻母子不像贺家其他子孙一样因家境败落就自惭形秽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不愿见人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他们进贺家老宅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走正门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而正是这样的行为使得孩子出人头地。据此分析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小说标题的妙处和启迪作用就不难得出了。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贺家年轻母子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走正门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进贺家祠堂祭祖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与贺家其他人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都走侧门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怕遇到熟人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的行为形成鲜明对照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有助于刻画人物形象。</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走正门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的孩子到祠堂祭祖总是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大大方方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端端正正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抬头挺胸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有礼有节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最终高官得坐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衣锦还乡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从而彰显了小说主题。</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无论做什么事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无论处于怎样的环境之中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做人处事都应该坚持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走正门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唯有如此才能立身处世。小说以此为题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具有很强的教育意义和现实意义。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mc:Choice xmlns:p14="http://schemas.microsoft.com/office/powerpoint/2010/main" Requires="p14">
      <p:transition spd="slow" p14:dur="14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4" name="矩形 3"/>
          <p:cNvSpPr>
            <a:spLocks noChangeAspect="1"/>
          </p:cNvSpPr>
          <p:nvPr/>
        </p:nvSpPr>
        <p:spPr>
          <a:xfrm>
            <a:off x="508000" y="100018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我知道这件事的时候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灵堂里的调解已经完成。但这算什么调解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我私下里已隐隐约约知道肇事的第三者是谁。这就是说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肇事者并没有承担责任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供电公司却在相当程度上代人受过。在全面推行法制建设的今天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这一结果大可奇怪。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贺乡长对我说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是不是有人肇事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这不难查。但查出来又如何呢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他赔得出二十多万吗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赔不出。查来查去的结果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不但要毁掉两家人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还要毁掉第三家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你说是不是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肇事者家里也太穷了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经不起罚。而受害者的家里呢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如果没有补偿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就只能讨饭。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但事实总归是事实</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我支吾。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现在三个家庭都有了活路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有什么不好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那供电公司是不是有点儿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你是说冤枉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是有点儿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但他们放点儿血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也是九牛一毛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不过是酒楼里少埋几张单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麻将桌上少点几个炮。你还不知道他们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cut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01524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我无话可说。我以前只知法度的重要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但眼下不得不承认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法外有法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非法法也。山民们心目中自有一套更为重要的潜规则。这种规则在后果与动机之间更关注动机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比如考虑到肇事者并无恶意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因此须从轻发落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在死者与生者之间更关切生者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比如考虑到两家遗孤都要活人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那么补偿就比查案更重要。他们还怀恨供电公司赚得太多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太霸气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这次切不可放过。这一切算计如果不是颠倒黑白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至少也是颠倒主次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活脱脱造出了一个假案。但山民们认为此事办得天理昭昭无可置疑。他们不约而同不假思索地胡言乱语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乡村干部也不约而同不假思索地两面三刀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反正是要逼供电公司掏银子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何况供电公司也不是完全没有责任。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我不大能接受这种胡来和恶搞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但三个贫困家庭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受害两家加肇事者一家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由此免了灭顶之灾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在没有工伤保险的情况下能继续活命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又不能不说是各种结果中最让人心安的结果。我又能说什么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事情就这样过去了。村民们对结局一派欢喜。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他们死得好啊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你想想看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一没有吃药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二没有打针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三没有动刀子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什么苦都没有吃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就像一觉睡过去了。这种死法哪里去找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哪里死了呢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明明还活着呵。老人还由他们养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堂客还由他们养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连娃崽的学费也还是由他们出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只是家里少了一个影子。没关系的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同外出打工差不多。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还有一个更是无限憧憬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我下次一定要给供电公司打工去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吊颈也要挑棵大树不是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跳河也要选条大河不是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事情就真的这样过去了。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期《微型小说月报》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5776532"/>
      </p:ext>
    </p:extLst>
  </p:cSld>
  <p:clrMapOvr>
    <a:masterClrMapping/>
  </p:clrMapOvr>
  <p:transition>
    <p:cover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991119"/>
            <a:ext cx="8384480" cy="49859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小说在刻画贺乡长这个形象时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突出了他的哪些特点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143689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此题考查概括分析小说中人物形象的特点。解答此题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首先要把握小说的情节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注意作者对人物的描写和评价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然后选取恰当的区分角度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概括出几个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再结合相关材料进行简要分析。此题中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贺乡长处事圆滑、八面玲珑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没有法制观念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事故之后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假案的实际操纵者。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处事圆滑。村里有人被电死了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乡长没有出面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等到供电公司被百姓逼着答应赔款善待死者家属时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乡长才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连声说自己来迟了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劝退了几个吵闹的后生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然后接总经理去吃饭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算是压惊和联谊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貌似正义。表面上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他关心山民疾苦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想方设法保全三个濒临毁灭的家庭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认为由供电公司赔偿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切实可行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虽然有点冤枉供电公司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但他们放点儿血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也是九牛一毛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不过是酒楼里少埋几张单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麻将桌上少点几个炮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徇私枉法。实际上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的操纵者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无视客观事实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以非法之法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胡来和恶搞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3148045"/>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4" name="矩形 3"/>
          <p:cNvSpPr>
            <a:spLocks noChangeAspect="1"/>
          </p:cNvSpPr>
          <p:nvPr/>
        </p:nvSpPr>
        <p:spPr>
          <a:xfrm>
            <a:off x="508000" y="1616901"/>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在小说中起什么作用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作者为什么要这样处理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095078"/>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此题考查次要人物在小说中的作用。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是事件的见证者和评论者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和贺乡长之间的对话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深入地揭示了贺乡长的所思所想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反映出他的处事原则和村民是非不分、目无法纪观念的现状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深化小说的主题。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在小说中起着故事见证者、讲述人和评论员的作用。好处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可以增强故事的真实性和现场感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可以通过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的视角观察事情始末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观察乡村社会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思考法纪人生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可以通过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表达作者对于民族病态心理的反思。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1023637"/>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117</TotalTime>
  <Words>6005</Words>
  <Application>Microsoft Office PowerPoint</Application>
  <PresentationFormat>全屏显示(4:3)</PresentationFormat>
  <Paragraphs>387</Paragraphs>
  <Slides>45</Slides>
  <Notes>12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58"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高优14新制作模板</vt:lpstr>
      <vt:lpstr>Microsoft Word 文档</vt:lpstr>
      <vt:lpstr>题型10　形象特征题:         锁定性格,化“个”为类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20</cp:revision>
  <dcterms:created xsi:type="dcterms:W3CDTF">2016-09-18T00:26:18Z</dcterms:created>
  <dcterms:modified xsi:type="dcterms:W3CDTF">2016-09-18T05:48:03Z</dcterms:modified>
</cp:coreProperties>
</file>