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64" r:id="rId3"/>
    <p:sldId id="265" r:id="rId4"/>
    <p:sldId id="263" r:id="rId5"/>
    <p:sldId id="378" r:id="rId6"/>
    <p:sldId id="266" r:id="rId7"/>
    <p:sldId id="267" r:id="rId8"/>
    <p:sldId id="325" r:id="rId9"/>
    <p:sldId id="326" r:id="rId11"/>
    <p:sldId id="270" r:id="rId12"/>
    <p:sldId id="268" r:id="rId13"/>
    <p:sldId id="269" r:id="rId14"/>
    <p:sldId id="271" r:id="rId15"/>
    <p:sldId id="272" r:id="rId16"/>
    <p:sldId id="299" r:id="rId17"/>
    <p:sldId id="274" r:id="rId18"/>
    <p:sldId id="275" r:id="rId19"/>
    <p:sldId id="276" r:id="rId20"/>
    <p:sldId id="280" r:id="rId21"/>
    <p:sldId id="283" r:id="rId22"/>
    <p:sldId id="358" r:id="rId23"/>
    <p:sldId id="359" r:id="rId24"/>
    <p:sldId id="361" r:id="rId25"/>
    <p:sldId id="281" r:id="rId26"/>
    <p:sldId id="300" r:id="rId27"/>
    <p:sldId id="301" r:id="rId28"/>
    <p:sldId id="285" r:id="rId29"/>
    <p:sldId id="372" r:id="rId30"/>
    <p:sldId id="371" r:id="rId31"/>
    <p:sldId id="298" r:id="rId32"/>
    <p:sldId id="373" r:id="rId33"/>
    <p:sldId id="297" r:id="rId34"/>
    <p:sldId id="377" r:id="rId35"/>
  </p:sldIdLst>
  <p:sldSz cx="9144000" cy="6858000" type="screen4x3"/>
  <p:notesSz cx="6858000" cy="9144000"/>
  <p:custDataLst>
    <p:tags r:id="rId4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6" userDrawn="1">
          <p15:clr>
            <a:srgbClr val="A4A3A4"/>
          </p15:clr>
        </p15:guide>
        <p15:guide id="2" pos="282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  <p:cmAuthor id="2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00"/>
    <a:srgbClr val="190DB3"/>
    <a:srgbClr val="0106BF"/>
    <a:srgbClr val="B01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 showGuides="1">
      <p:cViewPr varScale="1">
        <p:scale>
          <a:sx n="82" d="100"/>
          <a:sy n="82" d="100"/>
        </p:scale>
        <p:origin x="-78" y="-198"/>
      </p:cViewPr>
      <p:guideLst>
        <p:guide orient="horz" pos="2216"/>
        <p:guide pos="282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91.xml"/><Relationship Id="rId4" Type="http://schemas.openxmlformats.org/officeDocument/2006/relationships/slide" Target="slides/slide2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98AA04-C1C6-4545-BA35-89963F1B2C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573425-6875-4059-A7E9-941D8183A26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en-US" altLang="zh-CN" sz="1200" b="0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b="0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2467" name="Rectangle 2"/>
          <p:cNvSpPr>
            <a:spLocks noTextEdit="1"/>
          </p:cNvSpPr>
          <p:nvPr>
            <p:ph type="sldImg"/>
          </p:nvPr>
        </p:nvSpPr>
        <p:spPr/>
      </p:sp>
      <p:sp>
        <p:nvSpPr>
          <p:cNvPr id="62468" name="Rectangle 3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</p:spPr>
        <p:txBody>
          <a:bodyPr wrap="square" lIns="91440" tIns="45720" rIns="91440" bIns="45720" anchor="t" anchorCtr="0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5364" name="页眉占位符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  <p:sp>
        <p:nvSpPr>
          <p:cNvPr id="15365" name="页脚占位符 4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7412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17413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1508" name="页脚占位符 1"/>
          <p:cNvSpPr txBox="1">
            <a:spLocks noGrp="1"/>
          </p:cNvSpPr>
          <p:nvPr>
            <p:ph type="ftr" sz="quarte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eaLnBrk="1" hangingPunct="1"/>
            <a:endParaRPr lang="zh-CN" altLang="en-US" sz="1200" dirty="0"/>
          </a:p>
        </p:txBody>
      </p:sp>
      <p:sp>
        <p:nvSpPr>
          <p:cNvPr id="21509" name="页眉占位符 2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eaLnBrk="1" hangingPunct="1"/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560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/>
          <a:p>
            <a:pPr lvl="0" algn="r">
              <a:buChar char="•"/>
            </a:pPr>
            <a:fld id="{9A0DB2DC-4C9A-4742-B13C-FB6460FD3503}" type="slidenum">
              <a:rPr lang="zh-CN" altLang="en-US" sz="1200" dirty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zh-CN" altLang="en-US" sz="1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1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tags" Target="../tags/tag64.xml"/><Relationship Id="rId2" Type="http://schemas.openxmlformats.org/officeDocument/2006/relationships/image" Target="../media/image5.png"/><Relationship Id="rId1" Type="http://schemas.openxmlformats.org/officeDocument/2006/relationships/tags" Target="../tags/tag6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6.xml"/><Relationship Id="rId3" Type="http://schemas.openxmlformats.org/officeDocument/2006/relationships/image" Target="../media/image7.png"/><Relationship Id="rId2" Type="http://schemas.openxmlformats.org/officeDocument/2006/relationships/image" Target="../media/image14.png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tags" Target="../tags/tag67.xml"/><Relationship Id="rId1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image" Target="../media/image20.png"/><Relationship Id="rId7" Type="http://schemas.openxmlformats.org/officeDocument/2006/relationships/tags" Target="../tags/tag71.xml"/><Relationship Id="rId6" Type="http://schemas.openxmlformats.org/officeDocument/2006/relationships/image" Target="../media/image19.jpeg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image" Target="../media/image7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21.png"/><Relationship Id="rId1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77.xml"/><Relationship Id="rId8" Type="http://schemas.openxmlformats.org/officeDocument/2006/relationships/tags" Target="../tags/tag76.xml"/><Relationship Id="rId7" Type="http://schemas.openxmlformats.org/officeDocument/2006/relationships/image" Target="../media/image21.png"/><Relationship Id="rId6" Type="http://schemas.openxmlformats.org/officeDocument/2006/relationships/tags" Target="../tags/tag75.xml"/><Relationship Id="rId5" Type="http://schemas.openxmlformats.org/officeDocument/2006/relationships/image" Target="../media/image20.png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image" Target="../media/image7.png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78.xml"/><Relationship Id="rId1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9.xml"/><Relationship Id="rId2" Type="http://schemas.openxmlformats.org/officeDocument/2006/relationships/image" Target="../media/image7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tags" Target="../tags/tag65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image" Target="../media/image7.pn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jpeg"/><Relationship Id="rId3" Type="http://schemas.openxmlformats.org/officeDocument/2006/relationships/tags" Target="../tags/tag90.xml"/><Relationship Id="rId2" Type="http://schemas.openxmlformats.org/officeDocument/2006/relationships/image" Target="../media/image7.png"/><Relationship Id="rId1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Relationship Id="rId3" Type="http://schemas.openxmlformats.org/officeDocument/2006/relationships/hyperlink" Target="http://www.northbook.com.cn/news-center/readnews.jsp?newsid=918" TargetMode="External"/><Relationship Id="rId2" Type="http://schemas.openxmlformats.org/officeDocument/2006/relationships/image" Target="../media/image10.jpeg"/><Relationship Id="rId1" Type="http://schemas.openxmlformats.org/officeDocument/2006/relationships/hyperlink" Target="http://www.kongfz.com/bookstore/6539/book_9133903.htm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6561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3185" y="6093460"/>
            <a:ext cx="8977630" cy="653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371908" y="3355023"/>
            <a:ext cx="2740025" cy="273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899160" y="1557020"/>
            <a:ext cx="696595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静待美好…</a:t>
            </a:r>
            <a:r>
              <a:rPr lang="zh-CN" altLang="en-US" sz="8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</a:t>
            </a:r>
            <a:endParaRPr lang="zh-CN" altLang="en-US" sz="8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矩形 1"/>
          <p:cNvSpPr/>
          <p:nvPr/>
        </p:nvSpPr>
        <p:spPr>
          <a:xfrm>
            <a:off x="715963" y="1814513"/>
            <a:ext cx="7897812" cy="39693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伛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着（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惶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恐（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 荒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僻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   ）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侮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辱（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取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缔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骷髅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   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滞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笨（   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  愧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怍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  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） 镶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嵌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     ）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田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螺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眼（ 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）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蹬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     ） 肿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胀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     ）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塌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败（    ）  门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框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     ）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压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根儿（   ）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攥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着（    ）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翳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    ）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958975" y="1900238"/>
            <a:ext cx="617855" cy="52197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yǔ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3393" y="1928178"/>
            <a:ext cx="131445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huánɡ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78663" y="1857375"/>
            <a:ext cx="5251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pì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57388" y="2538413"/>
            <a:ext cx="716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wǔ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51363" y="2540000"/>
            <a:ext cx="5245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dì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84988" y="2540000"/>
            <a:ext cx="130111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kū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lóu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90713" y="3151188"/>
            <a:ext cx="7004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zhì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60875" y="3151188"/>
            <a:ext cx="8299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zuò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84988" y="3151188"/>
            <a:ext cx="9601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qiàn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95513" y="3926205"/>
            <a:ext cx="75247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luó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81793" y="3789045"/>
            <a:ext cx="109283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dēnɡ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516370" y="3861435"/>
            <a:ext cx="126682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zhànɡ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35163" y="4470400"/>
            <a:ext cx="5353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tā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16413" y="4457700"/>
            <a:ext cx="12973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kuànɡ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250113" y="4452938"/>
            <a:ext cx="5918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763395" y="5157470"/>
            <a:ext cx="103187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zuàn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117975" y="5070475"/>
            <a:ext cx="49276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yì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62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277336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3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85812" y="277336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字词积累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1" grpId="0"/>
      <p:bldP spid="13" grpId="0"/>
      <p:bldP spid="15" grpId="0"/>
      <p:bldP spid="16" grpId="0"/>
      <p:bldP spid="17" grpId="0"/>
      <p:bldP spid="18" grpId="0"/>
      <p:bldP spid="19" grpId="0"/>
      <p:bldP spid="21" grpId="0"/>
      <p:bldP spid="26" grpId="0"/>
      <p:bldP spid="34" grpId="0"/>
      <p:bldP spid="35" grpId="0"/>
      <p:bldP spid="36" grpId="0"/>
      <p:bldP spid="37" grpId="0"/>
      <p:bldP spid="38" grpId="0"/>
      <p:bldP spid="39" grpId="0"/>
      <p:bldP spid="102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1"/>
          <p:cNvSpPr txBox="1"/>
          <p:nvPr/>
        </p:nvSpPr>
        <p:spPr>
          <a:xfrm>
            <a:off x="644525" y="1335247"/>
            <a:ext cx="7854950" cy="44621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 anchorCtr="0">
            <a:spAutoFit/>
          </a:bodyPr>
          <a:p>
            <a:pPr eaLnBrk="1" hangingPunct="1">
              <a:lnSpc>
                <a:spcPct val="17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塌败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塌陷破败。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翳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眼角膜病变后留下的疤痕。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惶恐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惊慌害怕。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荒僻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荒凉偏僻。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滞笨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呆滞笨拙。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【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愧怍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】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惭愧。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7" name="AutoShape 5"/>
          <p:cNvSpPr>
            <a:spLocks noChangeAspect="1"/>
          </p:cNvSpPr>
          <p:nvPr/>
        </p:nvSpPr>
        <p:spPr>
          <a:xfrm>
            <a:off x="155575" y="71278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eaLnBrk="1" hangingPunct="1"/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字词积累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16385"/>
          <p:cNvSpPr txBox="1"/>
          <p:nvPr/>
        </p:nvSpPr>
        <p:spPr>
          <a:xfrm>
            <a:off x="827405" y="1484630"/>
            <a:ext cx="70859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本文主要写了什么内容？</a:t>
            </a:r>
            <a:endParaRPr lang="zh-CN" altLang="en-US" sz="28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387" name="文本框 16386"/>
          <p:cNvSpPr txBox="1"/>
          <p:nvPr/>
        </p:nvSpPr>
        <p:spPr>
          <a:xfrm>
            <a:off x="1403985" y="2795905"/>
            <a:ext cx="6497320" cy="6731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54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写作者与老王交往的几个片段。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整体感知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/>
      <p:bldP spid="1638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17410" descr="课本插图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9700" y="1268730"/>
            <a:ext cx="3629025" cy="447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17411"/>
          <p:cNvSpPr txBox="1"/>
          <p:nvPr/>
        </p:nvSpPr>
        <p:spPr>
          <a:xfrm>
            <a:off x="396875" y="2132013"/>
            <a:ext cx="4498975" cy="3449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观察右图，速读课文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1-4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段，作者给我们介绍了老王的哪些情况？从这些信息你读到什么？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(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提示：可以从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职业、家人、外貌、居住条件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等方面来看）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43305" y="155702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“画”说老王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人物形象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3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8433"/>
          <p:cNvSpPr txBox="1"/>
          <p:nvPr/>
        </p:nvSpPr>
        <p:spPr>
          <a:xfrm>
            <a:off x="2227263" y="762000"/>
            <a:ext cx="309562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3000" dirty="0">
              <a:latin typeface="宋体" panose="02010600030101010101" pitchFamily="2" charset="-122"/>
            </a:endParaRPr>
          </a:p>
        </p:txBody>
      </p:sp>
      <p:sp>
        <p:nvSpPr>
          <p:cNvPr id="17411" name="文本框 18434"/>
          <p:cNvSpPr txBox="1"/>
          <p:nvPr/>
        </p:nvSpPr>
        <p:spPr>
          <a:xfrm>
            <a:off x="2608263" y="762000"/>
            <a:ext cx="309562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3000" dirty="0">
              <a:latin typeface="宋体" panose="02010600030101010101" pitchFamily="2" charset="-122"/>
            </a:endParaRPr>
          </a:p>
        </p:txBody>
      </p:sp>
      <p:sp>
        <p:nvSpPr>
          <p:cNvPr id="15363" name="文本框 18436"/>
          <p:cNvSpPr txBox="1"/>
          <p:nvPr/>
        </p:nvSpPr>
        <p:spPr>
          <a:xfrm>
            <a:off x="395605" y="1121410"/>
            <a:ext cx="2401888" cy="4615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姓名：</a:t>
            </a:r>
            <a:endParaRPr lang="zh-CN" altLang="en-US" sz="2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职业：</a:t>
            </a:r>
            <a:endParaRPr lang="zh-CN" altLang="en-US" sz="2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家庭成员：</a:t>
            </a:r>
            <a:endParaRPr lang="zh-CN" altLang="en-US" sz="2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外貌特征：</a:t>
            </a:r>
            <a:endParaRPr lang="zh-CN" altLang="en-US" sz="2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en-US" sz="2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家庭住址：</a:t>
            </a:r>
            <a:endParaRPr lang="zh-CN" altLang="en-US" sz="2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8265" y="1196340"/>
            <a:ext cx="18827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老王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67585" y="1968500"/>
            <a:ext cx="2160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蹬三轮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36825" y="2637790"/>
            <a:ext cx="57143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有个哥哥，死了，有两个侄儿，“没出息”，此外就没什么亲人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11730" y="3717290"/>
            <a:ext cx="598995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只有一只眼睛，另一只是“田螺眼”，瞎的。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27580" y="5157470"/>
            <a:ext cx="6640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荒僻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小胡同里的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破落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大院里的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塌败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小屋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7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8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文本框 8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人物形象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2" grpId="0"/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/>
          <p:nvPr/>
        </p:nvSpPr>
        <p:spPr>
          <a:xfrm>
            <a:off x="2366010" y="1266190"/>
            <a:ext cx="28727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eaLnBrk="1" hangingPunct="1"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走近人物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40" name="Text Box 2"/>
          <p:cNvSpPr txBox="1"/>
          <p:nvPr/>
        </p:nvSpPr>
        <p:spPr>
          <a:xfrm>
            <a:off x="833438" y="2681288"/>
            <a:ext cx="5100637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老王是个怎样的人？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2225" y="908368"/>
            <a:ext cx="1914525" cy="2279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Rectangle 2"/>
          <p:cNvSpPr txBox="1"/>
          <p:nvPr/>
        </p:nvSpPr>
        <p:spPr>
          <a:xfrm>
            <a:off x="568325" y="3698875"/>
            <a:ext cx="7967663" cy="8235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7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1—4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）说明老王是个很</a:t>
            </a:r>
            <a:r>
              <a:rPr lang="zh-CN" altLang="en-US" sz="28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8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的人；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1" name="Rectangle 3"/>
          <p:cNvSpPr txBox="1"/>
          <p:nvPr/>
        </p:nvSpPr>
        <p:spPr>
          <a:xfrm>
            <a:off x="5363845" y="3788728"/>
            <a:ext cx="7508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 eaLnBrk="1" hangingPunct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苦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Rectangle 3"/>
          <p:cNvSpPr txBox="1"/>
          <p:nvPr/>
        </p:nvSpPr>
        <p:spPr>
          <a:xfrm>
            <a:off x="5436235" y="4941570"/>
            <a:ext cx="14243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342900" indent="-342900" eaLnBrk="1" hangingPunct="1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善良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4346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2313" y="277336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7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5812" y="277336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人物形象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467360" y="4815840"/>
            <a:ext cx="7346315" cy="82359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eaLnBrk="1" hangingPunct="1">
              <a:lnSpc>
                <a:spcPct val="170000"/>
              </a:lnSpc>
              <a:spcBef>
                <a:spcPct val="2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5—22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）说明老王是个很</a:t>
            </a:r>
            <a:r>
              <a:rPr lang="zh-CN" altLang="en-US" sz="28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28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   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的人。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0" grpId="0"/>
      <p:bldP spid="2" grpId="0"/>
      <p:bldP spid="31" grpId="0"/>
      <p:bldP spid="32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7" name="Text Box 5"/>
          <p:cNvSpPr txBox="1"/>
          <p:nvPr/>
        </p:nvSpPr>
        <p:spPr>
          <a:xfrm>
            <a:off x="331788" y="3586163"/>
            <a:ext cx="7778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苦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109663" y="2759075"/>
            <a:ext cx="238125" cy="2493963"/>
          </a:xfrm>
          <a:prstGeom prst="leftBrace">
            <a:avLst>
              <a:gd name="adj1" fmla="val 27777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1300480" y="2574925"/>
            <a:ext cx="67462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谋生困难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靠一辆破旧三轮维持生活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1300480" y="3302000"/>
            <a:ext cx="76777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孤苦伶仃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打了一辈子光棍，也没什么亲人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9" name="Text Box 5"/>
          <p:cNvSpPr txBox="1"/>
          <p:nvPr/>
        </p:nvSpPr>
        <p:spPr>
          <a:xfrm>
            <a:off x="1331595" y="3982720"/>
            <a:ext cx="69507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生理缺陷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一只眼瞎，另一只也不好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Text Box 5"/>
          <p:cNvSpPr txBox="1"/>
          <p:nvPr/>
        </p:nvSpPr>
        <p:spPr>
          <a:xfrm>
            <a:off x="1331595" y="4731385"/>
            <a:ext cx="71805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居住环境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荒僻、破落、塌败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3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人物形象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780155" y="836295"/>
            <a:ext cx="232791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0" indent="0" algn="l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老王之“苦”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48130" y="1844675"/>
            <a:ext cx="44729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 eaLnBrk="1" hangingPunct="1"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老王的苦表现在哪些方面？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4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84997" grpId="0"/>
      <p:bldP spid="2" grpId="0" animBg="1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556895" y="1268730"/>
            <a:ext cx="8129270" cy="1290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3200" b="1" dirty="0"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速读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课文第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～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22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自然段，说说作者记叙了与老王交往中的哪几件事。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Text Box 5"/>
          <p:cNvSpPr txBox="1"/>
          <p:nvPr/>
        </p:nvSpPr>
        <p:spPr>
          <a:xfrm>
            <a:off x="763588" y="3282950"/>
            <a:ext cx="34909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送冰块，车费减半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763588" y="4006850"/>
            <a:ext cx="43053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送钱先生看病，不要钱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Text Box 5"/>
          <p:cNvSpPr txBox="1"/>
          <p:nvPr/>
        </p:nvSpPr>
        <p:spPr>
          <a:xfrm>
            <a:off x="763588" y="4727575"/>
            <a:ext cx="43053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临死前送来香油、鸡蛋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92" name="Rectangle 2"/>
          <p:cNvSpPr/>
          <p:nvPr/>
        </p:nvSpPr>
        <p:spPr>
          <a:xfrm>
            <a:off x="3491548" y="620078"/>
            <a:ext cx="31813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indent="0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老王之“善”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9" name="左大括号 18"/>
          <p:cNvSpPr/>
          <p:nvPr/>
        </p:nvSpPr>
        <p:spPr>
          <a:xfrm flipH="1">
            <a:off x="4644073" y="3282950"/>
            <a:ext cx="238125" cy="1890713"/>
          </a:xfrm>
          <a:prstGeom prst="leftBrace">
            <a:avLst>
              <a:gd name="adj1" fmla="val 27777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Box 5"/>
          <p:cNvSpPr txBox="1"/>
          <p:nvPr/>
        </p:nvSpPr>
        <p:spPr>
          <a:xfrm>
            <a:off x="5069205" y="3932873"/>
            <a:ext cx="7445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善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0496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277336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97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85812" y="277336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2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人物形象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2" grpId="0"/>
      <p:bldP spid="20482" grpId="0"/>
      <p:bldP spid="7" grpId="0"/>
      <p:bldP spid="8" grpId="0"/>
      <p:bldP spid="9" grpId="0"/>
      <p:bldP spid="19" grpId="0" bldLvl="0" animBg="1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Text Box 2"/>
          <p:cNvSpPr txBox="1"/>
          <p:nvPr/>
        </p:nvSpPr>
        <p:spPr>
          <a:xfrm>
            <a:off x="107315" y="1412558"/>
            <a:ext cx="7291388" cy="7308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文章中最能打动你的是哪个片段？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899795" y="2637155"/>
            <a:ext cx="4834890" cy="6508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老王临死前还要送鸡蛋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香油。</a:t>
            </a:r>
            <a:endParaRPr lang="zh-CN" altLang="zh-CN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6" name="图片 5" descr="003OzD1ugy6SAvS6qoAac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4660" y="2348865"/>
            <a:ext cx="2017713" cy="31432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课文研读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2"/>
          <p:cNvSpPr txBox="1"/>
          <p:nvPr/>
        </p:nvSpPr>
        <p:spPr>
          <a:xfrm>
            <a:off x="777875" y="1416050"/>
            <a:ext cx="7586663" cy="16789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老王身体虚弱正需要营养补充，但他自己不吃鸡蛋，却送给“我”一家，这是为什么？这一举动体现出老王的什么性格特点？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779463" y="3222625"/>
            <a:ext cx="7585075" cy="194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4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老王受过“我”一家的帮助，总觉得欠了人情，于是拖着病体硬撑着拿了鸡蛋、香油上门感谢，体现出老王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知恩图报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的性格特点。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课文研读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38798" y="980440"/>
            <a:ext cx="8451850" cy="54025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ts val="3765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一个盲人乞丐向大文学家雨果乞讨，雨果便在乞丐面前的纸牌上写了这样一句话：“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春天就要来了，可我看不见她！”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于是，被感动的路人纷纷把钱放入乞丐的铁罐……很简单的一句话：“春天就要来了，可我看不见她”写出了乞丐的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无助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茫然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；很小的一个举动，却让我们看到身为大文学家的雨果没有忽视卑贱的乞丐，没有袖手旁观，而是施以援手。在这里，雨果送给他的不仅仅是一句话，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送给他的还是温暖，还是春天！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今天我们要学习杨绛写的《老王》，她有没有送给我们的主人公老王一个春天呢？让我们一起拭目以待。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导入新课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89483" y="980800"/>
            <a:ext cx="8111382" cy="2148205"/>
          </a:xfrm>
          <a:prstGeom prst="rect">
            <a:avLst/>
          </a:prstGeom>
          <a:noFill/>
          <a:ln w="9525">
            <a:noFill/>
          </a:ln>
        </p:spPr>
        <p:txBody>
          <a:bodyPr lIns="81646" tIns="40823" rIns="81646" bIns="40823" anchor="t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他面色死灰，两只眼上都结着一层翳，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分不清哪一只瞎，哪一只不瞎。说得可笑些，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他简直像棺材里倒出来的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，就像我想象里的僵尸，骷髅上绷着一层枯黄的干皮，打上一棍就会散成一堆白骨。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P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64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7655" name="文本框 27654"/>
          <p:cNvSpPr txBox="1"/>
          <p:nvPr/>
        </p:nvSpPr>
        <p:spPr>
          <a:xfrm>
            <a:off x="538928" y="3501123"/>
            <a:ext cx="8164966" cy="1286510"/>
          </a:xfrm>
          <a:prstGeom prst="rect">
            <a:avLst/>
          </a:prstGeom>
          <a:noFill/>
          <a:ln w="9525">
            <a:noFill/>
          </a:ln>
        </p:spPr>
        <p:txBody>
          <a:bodyPr lIns="81646" tIns="40823" rIns="81646" bIns="40823" anchor="t">
            <a:spAutoFit/>
          </a:bodyPr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外貌描写</a:t>
            </a:r>
            <a:r>
              <a:rPr lang="zh-CN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，突出了老王的病态，既写出了老王身体的极度虚弱，又为下文写他第二天去世做铺垫。</a:t>
            </a:r>
            <a:endParaRPr lang="zh-CN" altLang="zh-CN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3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课文研读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65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58439" y="1552856"/>
            <a:ext cx="7967301" cy="1631315"/>
          </a:xfrm>
          <a:prstGeom prst="rect">
            <a:avLst/>
          </a:prstGeom>
          <a:noFill/>
          <a:ln w="9525">
            <a:noFill/>
          </a:ln>
        </p:spPr>
        <p:txBody>
          <a:bodyPr wrap="square" lIns="81646" tIns="40823" rIns="81646" bIns="40823" anchor="t">
            <a:spAutoFit/>
          </a:bodyPr>
          <a:p>
            <a:pPr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他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了一声，直着脚往里走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……他一手拿着布，一手攥着钱，滞笨地转过身子……直着脚一级一级下楼去……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7655" name="文本框 27654"/>
          <p:cNvSpPr txBox="1"/>
          <p:nvPr/>
        </p:nvSpPr>
        <p:spPr>
          <a:xfrm>
            <a:off x="458439" y="3323500"/>
            <a:ext cx="7967301" cy="2019935"/>
          </a:xfrm>
          <a:prstGeom prst="rect">
            <a:avLst/>
          </a:prstGeom>
          <a:noFill/>
          <a:ln w="9525">
            <a:noFill/>
          </a:ln>
        </p:spPr>
        <p:txBody>
          <a:bodyPr lIns="81646" tIns="40823" rIns="81646" bIns="40823" anchor="t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动作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描写</a:t>
            </a:r>
            <a:r>
              <a:rPr lang="zh-CN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攥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”“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滞笨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”“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直着脚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等词形象地写出老王病情的严重，已经到了行动不便的地步，为下文写老王的去世埋下伏笔。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3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课文研读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6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58439" y="1780289"/>
            <a:ext cx="8013741" cy="1200785"/>
          </a:xfrm>
          <a:prstGeom prst="rect">
            <a:avLst/>
          </a:prstGeom>
          <a:noFill/>
          <a:ln w="9525">
            <a:noFill/>
          </a:ln>
        </p:spPr>
        <p:txBody>
          <a:bodyPr lIns="81646" tIns="40823" rIns="81646" bIns="40823" anchor="t">
            <a:spAutoFit/>
          </a:bodyPr>
          <a:p>
            <a:pPr>
              <a:lnSpc>
                <a:spcPct val="13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他只说：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“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我不吃。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……他赶忙止住我说：“我不是要钱。”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5" name="文本框 27654"/>
          <p:cNvSpPr txBox="1"/>
          <p:nvPr/>
        </p:nvSpPr>
        <p:spPr>
          <a:xfrm>
            <a:off x="458439" y="3074633"/>
            <a:ext cx="7967301" cy="2019935"/>
          </a:xfrm>
          <a:prstGeom prst="rect">
            <a:avLst/>
          </a:prstGeom>
          <a:noFill/>
          <a:ln w="9525">
            <a:noFill/>
          </a:ln>
        </p:spPr>
        <p:txBody>
          <a:bodyPr lIns="81646" tIns="40823" rIns="81646" bIns="40823" anchor="t"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语言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描写</a:t>
            </a:r>
            <a:r>
              <a:rPr lang="zh-CN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，简短的话语中透露出老王的朴实、憨厚，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我不是要钱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宋体" panose="02010600030101010101" pitchFamily="2" charset="-122"/>
              </a:rPr>
              <a:t>表明老王送鸡蛋和香油只是为了表达感谢。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3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课文研读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765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2"/>
          <p:cNvSpPr txBox="1"/>
          <p:nvPr/>
        </p:nvSpPr>
        <p:spPr>
          <a:xfrm>
            <a:off x="693738" y="1274763"/>
            <a:ext cx="7586662" cy="16789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段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“有一天，我在家听到打门，开门看见老王直僵僵地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镶嵌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在门框里”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一句中的“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charset="-122"/>
              </a:rPr>
              <a:t>镶嵌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”能否改为“站立”？为什么？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693738" y="3176588"/>
            <a:ext cx="7585075" cy="23704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不能。“镶嵌”一词运用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夸张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的修辞手法，形象地表现了老王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消瘦体弱、身体僵直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的状态。而用“站立”并不能形象地表现出老王的身体状况。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560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277336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85812" y="277336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文本框 1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语言品析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21507"/>
          <p:cNvSpPr>
            <a:spLocks noTextEdit="1"/>
          </p:cNvSpPr>
          <p:nvPr/>
        </p:nvSpPr>
        <p:spPr>
          <a:xfrm>
            <a:off x="539750" y="765175"/>
            <a:ext cx="2211388" cy="6604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 fontScale="60000"/>
          </a:bodyPr>
          <a:p>
            <a:pPr algn="ctr" eaLnBrk="0" hangingPunct="0"/>
            <a:endParaRPr lang="zh-CN" altLang="en-US" sz="5400">
              <a:ln w="12700" cap="flat" cmpd="sng">
                <a:solidFill>
                  <a:srgbClr val="B2B2B2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effectLst>
                <a:outerShdw dist="35921" dir="2699999" sy="50000" rotWithShape="0">
                  <a:srgbClr val="875B0D"/>
                </a:outerShdw>
              </a:effectLst>
              <a:latin typeface="隶书" charset="0"/>
              <a:ea typeface="隶书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19885" y="1495425"/>
            <a:ext cx="37579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作者对老王态度如何？</a:t>
            </a: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51685" y="2637155"/>
            <a:ext cx="35661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同情、关心、尊重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grpSp>
        <p:nvGrpSpPr>
          <p:cNvPr id="11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12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课文研读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文本框 22531"/>
          <p:cNvSpPr txBox="1"/>
          <p:nvPr/>
        </p:nvSpPr>
        <p:spPr>
          <a:xfrm>
            <a:off x="3088640" y="476885"/>
            <a:ext cx="5292725" cy="632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8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具体写到了哪些事情</a:t>
            </a:r>
            <a:r>
              <a:rPr lang="en-US" altLang="zh-CN" sz="28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en-US" altLang="zh-CN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1505" y="1701165"/>
            <a:ext cx="4472940" cy="6121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lnSpc>
                <a:spcPts val="4065"/>
              </a:lnSpc>
            </a:pPr>
            <a:r>
              <a:rPr lang="zh-CN" altLang="en-US" sz="2800" b="1" dirty="0">
                <a:solidFill>
                  <a:srgbClr val="0000FF"/>
                </a:solidFill>
                <a:ea typeface="黑体" panose="02010609060101010101" charset="-122"/>
                <a:cs typeface="黑体" panose="02010609060101010101" charset="-122"/>
                <a:sym typeface="+mn-ea"/>
              </a:rPr>
              <a:t>①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坐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他的车，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照顾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他的生意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505" y="2205355"/>
            <a:ext cx="5302250" cy="1133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ts val="4065"/>
              </a:lnSpc>
            </a:pPr>
            <a:r>
              <a:rPr lang="zh-CN" altLang="en-US" sz="2800" b="1" dirty="0">
                <a:solidFill>
                  <a:srgbClr val="0000FF"/>
                </a:solidFill>
                <a:ea typeface="黑体" panose="02010609060101010101" charset="-122"/>
                <a:cs typeface="黑体" panose="02010609060101010101" charset="-122"/>
                <a:sym typeface="+mn-ea"/>
              </a:rPr>
              <a:t>②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“我”女儿知道他有夜盲症，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送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他大瓶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鱼肝油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9930" y="4886325"/>
            <a:ext cx="4607560" cy="11334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ts val="4065"/>
              </a:lnSpc>
            </a:pPr>
            <a:r>
              <a:rPr lang="zh-CN" altLang="en-US" sz="2800" b="1" dirty="0">
                <a:solidFill>
                  <a:srgbClr val="0000FF"/>
                </a:solidFill>
                <a:ea typeface="黑体" panose="02010609060101010101" charset="-122"/>
                <a:cs typeface="黑体" panose="02010609060101010101" charset="-122"/>
                <a:sym typeface="+mn-ea"/>
              </a:rPr>
              <a:t>⑤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他送来香油鸡蛋，不能让他白送，也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给了钱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1505" y="3933190"/>
            <a:ext cx="50692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 dirty="0">
                <a:solidFill>
                  <a:srgbClr val="0000FF"/>
                </a:solidFill>
                <a:ea typeface="黑体" panose="02010609060101010101" charset="-122"/>
                <a:cs typeface="黑体" panose="02010609060101010101" charset="-122"/>
                <a:sym typeface="+mn-ea"/>
              </a:rPr>
              <a:t>④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“我”关切地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询问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只有一位主顾的老王是否能维持生活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1505" y="3357245"/>
            <a:ext cx="51879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 dirty="0">
                <a:solidFill>
                  <a:srgbClr val="0000FF"/>
                </a:solidFill>
                <a:ea typeface="黑体" panose="02010609060101010101" charset="-122"/>
                <a:cs typeface="黑体" panose="02010609060101010101" charset="-122"/>
                <a:sym typeface="+mn-ea"/>
              </a:rPr>
              <a:t>③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老王再客气也付他应得的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报酬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9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10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文本框 10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善待老王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2" name="图片 11" descr="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156325" y="1629410"/>
            <a:ext cx="2710815" cy="40043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3" grpId="0"/>
      <p:bldP spid="4" grpId="0"/>
      <p:bldP spid="7" grpId="0"/>
      <p:bldP spid="6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2"/>
          <p:cNvSpPr txBox="1"/>
          <p:nvPr/>
        </p:nvSpPr>
        <p:spPr>
          <a:xfrm>
            <a:off x="467995" y="836930"/>
            <a:ext cx="823531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文末写道“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那是一个幸运的人对一个不幸者的愧怍”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。其实，“我”一家当时受到了冲击，处境并不好，为什么“我”还觉得自己是“幸运的人”？面对老王，“我”为什么还感到“愧怍”？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750" y="2925445"/>
            <a:ext cx="7736840" cy="1986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685800">
              <a:lnSpc>
                <a:spcPct val="11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①虽然“我”一家当时受到冲击，处境不好，但比之身体残疾、生活贫困的老王，自感还是幸运的。这体现了“我”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对不幸者、卑微者充满爱心的人道主义精神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3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文本框 7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课文研读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39750" y="4941570"/>
            <a:ext cx="7821295" cy="1038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defTabSz="685800">
              <a:lnSpc>
                <a:spcPct val="11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②“我”感到自己对老王的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关爱还很不够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，所以感到“愧怍”。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277336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6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85812" y="277336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课后感悟</a:t>
              </a:r>
              <a:r>
                <a:rPr lang="en-US" altLang="zh-CN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en-US" altLang="zh-CN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688975" y="1556385"/>
            <a:ext cx="7323455" cy="3862705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748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411730" y="2132965"/>
            <a:ext cx="4718685" cy="236029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914400" marR="0" lvl="2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1" i="0" u="none" strike="noStrike" kern="1200" cap="none" spc="0" normalizeH="0" baseline="0" noProof="0" smtClean="0">
                <a:ln>
                  <a:noFill/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我们常常无法做伟大的事，但我们可以用伟大的爱去做些小事。</a:t>
            </a:r>
            <a:r>
              <a:rPr kumimoji="0" lang="zh-CN" altLang="en-US" sz="2700" b="0" i="0" u="none" strike="noStrike" kern="1200" cap="none" spc="0" normalizeH="0" baseline="0" noProof="0" smtClean="0">
                <a:ln>
                  <a:noFill/>
                </a:ln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 </a:t>
            </a:r>
            <a:endParaRPr kumimoji="0" lang="zh-CN" altLang="en-US" sz="2700" b="0" i="0" u="none" strike="noStrike" kern="1200" cap="none" spc="0" normalizeH="0" baseline="0" noProof="0" smtClean="0">
              <a:ln>
                <a:noFill/>
              </a:ln>
              <a:solidFill>
                <a:srgbClr val="00FF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  —</a:t>
            </a:r>
            <a:r>
              <a:rPr kumimoji="0" lang="zh-CN" alt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诺贝尔和平奖得主特蕾莎修女</a:t>
            </a:r>
            <a:endParaRPr kumimoji="0" lang="zh-CN" altLang="en-US" sz="1800" b="1" i="0" u="none" strike="noStrike" kern="120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4579" name="Picture 5" descr="teresa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87450" y="2068513"/>
            <a:ext cx="1909763" cy="24812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413" name="组合 3"/>
          <p:cNvGrpSpPr/>
          <p:nvPr/>
        </p:nvGrpSpPr>
        <p:grpSpPr>
          <a:xfrm>
            <a:off x="6808788" y="597853"/>
            <a:ext cx="1546225" cy="3606800"/>
            <a:chOff x="8576" y="-780"/>
            <a:chExt cx="4934" cy="7573"/>
          </a:xfrm>
        </p:grpSpPr>
        <p:pic>
          <p:nvPicPr>
            <p:cNvPr id="17414" name="图片 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rcRect r="47040"/>
            <a:stretch>
              <a:fillRect/>
            </a:stretch>
          </p:blipFill>
          <p:spPr>
            <a:xfrm rot="6526139">
              <a:off x="7459" y="337"/>
              <a:ext cx="7168" cy="49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5" name="图片 2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/>
            <a:srcRect t="53709" r="66887"/>
            <a:stretch>
              <a:fillRect/>
            </a:stretch>
          </p:blipFill>
          <p:spPr>
            <a:xfrm flipH="1">
              <a:off x="10879" y="5617"/>
              <a:ext cx="1566" cy="117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277336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6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85812" y="277336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课后感悟</a:t>
              </a:r>
              <a:r>
                <a:rPr lang="en-US" altLang="zh-CN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en-US" altLang="zh-CN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688975" y="1556385"/>
            <a:ext cx="7323455" cy="3862705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7413" name="组合 3"/>
          <p:cNvGrpSpPr/>
          <p:nvPr/>
        </p:nvGrpSpPr>
        <p:grpSpPr>
          <a:xfrm>
            <a:off x="6808788" y="597853"/>
            <a:ext cx="1546225" cy="3606800"/>
            <a:chOff x="8576" y="-780"/>
            <a:chExt cx="4934" cy="7573"/>
          </a:xfrm>
        </p:grpSpPr>
        <p:pic>
          <p:nvPicPr>
            <p:cNvPr id="17414" name="图片 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rcRect r="47040"/>
            <a:stretch>
              <a:fillRect/>
            </a:stretch>
          </p:blipFill>
          <p:spPr>
            <a:xfrm rot="6526139">
              <a:off x="7459" y="337"/>
              <a:ext cx="7168" cy="49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5" name="图片 29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rcRect t="53709" r="66887"/>
            <a:stretch>
              <a:fillRect/>
            </a:stretch>
          </p:blipFill>
          <p:spPr>
            <a:xfrm flipH="1">
              <a:off x="10879" y="5617"/>
              <a:ext cx="1566" cy="1177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3556" name="文本框 4"/>
          <p:cNvSpPr txBox="1"/>
          <p:nvPr>
            <p:custDataLst>
              <p:tags r:id="rId8"/>
            </p:custDataLst>
          </p:nvPr>
        </p:nvSpPr>
        <p:spPr>
          <a:xfrm>
            <a:off x="1475740" y="1916748"/>
            <a:ext cx="44656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2400" b="1" dirty="0">
                <a:latin typeface="黑体" panose="02010609060101010101" charset="-122"/>
                <a:ea typeface="黑体" panose="02010609060101010101" charset="-122"/>
              </a:rPr>
              <a:t>你从文中学到了什么？</a:t>
            </a:r>
            <a:endParaRPr lang="zh-CN" altLang="zh-CN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1187133" y="2708593"/>
            <a:ext cx="5883275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FF33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要做一个善良的人，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要做一个有爱心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并知恩图报</a:t>
            </a: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的人，学着关心别人、尊重别人、帮助别人。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71019" name="Rectangle 4"/>
          <p:cNvSpPr/>
          <p:nvPr>
            <p:custDataLst>
              <p:tags r:id="rId10"/>
            </p:custDataLst>
          </p:nvPr>
        </p:nvSpPr>
        <p:spPr>
          <a:xfrm>
            <a:off x="3060065" y="4005580"/>
            <a:ext cx="4213225" cy="7251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en-US" altLang="zh-CN" sz="6000" b="1" dirty="0">
                <a:solidFill>
                  <a:srgbClr val="FFFF00"/>
                </a:solidFill>
                <a:latin typeface="Tahoma" panose="020B0604030504040204" pitchFamily="34" charset="0"/>
                <a:ea typeface="华文新魏" panose="02010800040101010101" charset="-122"/>
              </a:rPr>
              <a:t>  </a:t>
            </a:r>
            <a:r>
              <a:rPr lang="zh-CN" altLang="en-US" sz="3000" b="1" dirty="0">
                <a:solidFill>
                  <a:schemeClr val="hlink"/>
                </a:solidFill>
                <a:latin typeface="Tahoma" panose="020B0604030504040204" pitchFamily="34" charset="0"/>
                <a:ea typeface="华文新魏" panose="02010800040101010101" charset="-122"/>
              </a:rPr>
              <a:t>赠人玫瑰，手留余香。</a:t>
            </a:r>
            <a:endParaRPr lang="zh-CN" altLang="en-US" sz="3000" b="1" dirty="0">
              <a:solidFill>
                <a:schemeClr val="hlink"/>
              </a:solidFill>
              <a:latin typeface="Tahoma" panose="020B0604030504040204" pitchFamily="34" charset="0"/>
              <a:ea typeface="华文新魏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71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1710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TextBox 6"/>
          <p:cNvSpPr txBox="1"/>
          <p:nvPr/>
        </p:nvSpPr>
        <p:spPr>
          <a:xfrm>
            <a:off x="539750" y="1989138"/>
            <a:ext cx="7975600" cy="305752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p>
            <a:pPr marL="0" indent="0" eaLnBrk="0" hangingPunc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宋体" panose="02010600030101010101" pitchFamily="2" charset="-122"/>
              </a:rPr>
              <a:t>    </a:t>
            </a:r>
            <a:r>
              <a:rPr lang="en-US" altLang="zh-CN" sz="3000" b="1" dirty="0"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我们要怀着一颗悲悯的心，用爱心去唤醒爱心，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用善良去体察善良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  <a:sym typeface="Arial" panose="020B0604020202020204" pitchFamily="34" charset="0"/>
              </a:rPr>
              <a:t>，让我们做一个老王那样的善良人，做一个像杨先生那样的善良人。用爱去点亮心灯，让爱之花遍地盛开。让我们的世界充满爱。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37893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277336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85812" y="277336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3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课后感悟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圆角矩形 4"/>
          <p:cNvSpPr/>
          <p:nvPr>
            <p:custDataLst>
              <p:tags r:id="rId3"/>
            </p:custDataLst>
          </p:nvPr>
        </p:nvSpPr>
        <p:spPr>
          <a:xfrm>
            <a:off x="348933" y="1484948"/>
            <a:ext cx="8382000" cy="3636963"/>
          </a:xfrm>
          <a:prstGeom prst="roundRect">
            <a:avLst/>
          </a:prstGeom>
          <a:noFill/>
          <a:ln w="38100">
            <a:solidFill>
              <a:srgbClr val="00B0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3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3185" y="405130"/>
            <a:ext cx="8976995" cy="56413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277336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6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85812" y="277336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作业</a:t>
              </a:r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布置</a:t>
              </a:r>
              <a:r>
                <a:rPr lang="en-US" altLang="zh-CN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en-US" altLang="zh-CN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773" name="Group 2"/>
          <p:cNvGrpSpPr/>
          <p:nvPr/>
        </p:nvGrpSpPr>
        <p:grpSpPr>
          <a:xfrm>
            <a:off x="899795" y="1700848"/>
            <a:ext cx="6875463" cy="3154362"/>
            <a:chOff x="268" y="936"/>
            <a:chExt cx="5329" cy="2222"/>
          </a:xfrm>
        </p:grpSpPr>
        <p:sp>
          <p:nvSpPr>
            <p:cNvPr id="32774" name="Line 3"/>
            <p:cNvSpPr/>
            <p:nvPr>
              <p:custDataLst>
                <p:tags r:id="rId3"/>
              </p:custDataLst>
            </p:nvPr>
          </p:nvSpPr>
          <p:spPr>
            <a:xfrm>
              <a:off x="5277" y="1148"/>
              <a:ext cx="0" cy="1798"/>
            </a:xfrm>
            <a:prstGeom prst="line">
              <a:avLst/>
            </a:prstGeom>
            <a:ln w="28575" cap="flat" cmpd="sng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32775" name="Line 4"/>
            <p:cNvSpPr/>
            <p:nvPr>
              <p:custDataLst>
                <p:tags r:id="rId4"/>
              </p:custDataLst>
            </p:nvPr>
          </p:nvSpPr>
          <p:spPr>
            <a:xfrm>
              <a:off x="589" y="1148"/>
              <a:ext cx="0" cy="1798"/>
            </a:xfrm>
            <a:prstGeom prst="line">
              <a:avLst/>
            </a:prstGeom>
            <a:ln w="28575" cap="flat" cmpd="sng">
              <a:solidFill>
                <a:srgbClr val="339966"/>
              </a:solidFill>
              <a:prstDash val="solid"/>
              <a:headEnd type="none" w="med" len="med"/>
              <a:tailEnd type="none" w="med" len="med"/>
            </a:ln>
          </p:spPr>
        </p:sp>
        <p:grpSp>
          <p:nvGrpSpPr>
            <p:cNvPr id="32776" name="Group 5"/>
            <p:cNvGrpSpPr/>
            <p:nvPr/>
          </p:nvGrpSpPr>
          <p:grpSpPr>
            <a:xfrm>
              <a:off x="267" y="936"/>
              <a:ext cx="640" cy="317"/>
              <a:chOff x="975" y="1117"/>
              <a:chExt cx="453" cy="227"/>
            </a:xfrm>
          </p:grpSpPr>
          <p:sp>
            <p:nvSpPr>
              <p:cNvPr id="32777" name="AutoShape 6"/>
              <p:cNvSpPr/>
              <p:nvPr>
                <p:custDataLst>
                  <p:tags r:id="rId5"/>
                </p:custDataLst>
              </p:nvPr>
            </p:nvSpPr>
            <p:spPr>
              <a:xfrm>
                <a:off x="975" y="1117"/>
                <a:ext cx="181" cy="227"/>
              </a:xfrm>
              <a:prstGeom prst="moon">
                <a:avLst>
                  <a:gd name="adj" fmla="val 50000"/>
                </a:avLst>
              </a:prstGeom>
              <a:solidFill>
                <a:srgbClr val="008000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sz="1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2778" name="AutoShape 7"/>
              <p:cNvSpPr/>
              <p:nvPr>
                <p:custDataLst>
                  <p:tags r:id="rId6"/>
                </p:custDataLst>
              </p:nvPr>
            </p:nvSpPr>
            <p:spPr>
              <a:xfrm>
                <a:off x="1111" y="1117"/>
                <a:ext cx="181" cy="227"/>
              </a:xfrm>
              <a:prstGeom prst="moon">
                <a:avLst>
                  <a:gd name="adj" fmla="val 50000"/>
                </a:avLst>
              </a:prstGeom>
              <a:solidFill>
                <a:srgbClr val="8BB44E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sz="1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2779" name="AutoShape 8"/>
              <p:cNvSpPr/>
              <p:nvPr>
                <p:custDataLst>
                  <p:tags r:id="rId7"/>
                </p:custDataLst>
              </p:nvPr>
            </p:nvSpPr>
            <p:spPr>
              <a:xfrm>
                <a:off x="1247" y="1117"/>
                <a:ext cx="181" cy="227"/>
              </a:xfrm>
              <a:prstGeom prst="moon">
                <a:avLst>
                  <a:gd name="adj" fmla="val 50000"/>
                </a:avLst>
              </a:prstGeom>
              <a:solidFill>
                <a:srgbClr val="B8D193"/>
              </a:solidFill>
              <a:ln w="9525">
                <a:noFill/>
              </a:ln>
            </p:spPr>
            <p:txBody>
              <a:bodyPr wrap="none" anchor="ctr" anchorCtr="0"/>
              <a:p>
                <a:endParaRPr lang="zh-CN" altLang="en-US" sz="100" dirty="0">
                  <a:latin typeface="Calibri" panose="020F0502020204030204" pitchFamily="34" charset="0"/>
                </a:endParaRPr>
              </a:p>
            </p:txBody>
          </p:sp>
        </p:grpSp>
        <p:grpSp>
          <p:nvGrpSpPr>
            <p:cNvPr id="32780" name="Group 9"/>
            <p:cNvGrpSpPr/>
            <p:nvPr/>
          </p:nvGrpSpPr>
          <p:grpSpPr>
            <a:xfrm rot="10800000">
              <a:off x="4958" y="2841"/>
              <a:ext cx="640" cy="317"/>
              <a:chOff x="975" y="1117"/>
              <a:chExt cx="453" cy="227"/>
            </a:xfrm>
          </p:grpSpPr>
          <p:sp>
            <p:nvSpPr>
              <p:cNvPr id="32781" name="AutoShape 10"/>
              <p:cNvSpPr/>
              <p:nvPr>
                <p:custDataLst>
                  <p:tags r:id="rId8"/>
                </p:custDataLst>
              </p:nvPr>
            </p:nvSpPr>
            <p:spPr>
              <a:xfrm>
                <a:off x="975" y="1117"/>
                <a:ext cx="181" cy="227"/>
              </a:xfrm>
              <a:prstGeom prst="moon">
                <a:avLst>
                  <a:gd name="adj" fmla="val 50000"/>
                </a:avLst>
              </a:prstGeom>
              <a:solidFill>
                <a:srgbClr val="008000"/>
              </a:solidFill>
              <a:ln w="9525">
                <a:noFill/>
              </a:ln>
            </p:spPr>
            <p:txBody>
              <a:bodyPr rot="10800000" wrap="none" anchor="ctr" anchorCtr="0"/>
              <a:p>
                <a:endParaRPr lang="zh-CN" altLang="en-US" sz="1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2782" name="AutoShape 11"/>
              <p:cNvSpPr/>
              <p:nvPr>
                <p:custDataLst>
                  <p:tags r:id="rId9"/>
                </p:custDataLst>
              </p:nvPr>
            </p:nvSpPr>
            <p:spPr>
              <a:xfrm>
                <a:off x="1111" y="1117"/>
                <a:ext cx="181" cy="227"/>
              </a:xfrm>
              <a:prstGeom prst="moon">
                <a:avLst>
                  <a:gd name="adj" fmla="val 50000"/>
                </a:avLst>
              </a:prstGeom>
              <a:solidFill>
                <a:srgbClr val="8BB44E"/>
              </a:solidFill>
              <a:ln w="9525">
                <a:noFill/>
              </a:ln>
            </p:spPr>
            <p:txBody>
              <a:bodyPr rot="10800000" wrap="none" anchor="ctr" anchorCtr="0"/>
              <a:p>
                <a:endParaRPr lang="zh-CN" altLang="en-US" sz="100" dirty="0">
                  <a:latin typeface="Calibri" panose="020F0502020204030204" pitchFamily="34" charset="0"/>
                </a:endParaRPr>
              </a:p>
            </p:txBody>
          </p:sp>
          <p:sp>
            <p:nvSpPr>
              <p:cNvPr id="32783" name="AutoShape 12"/>
              <p:cNvSpPr/>
              <p:nvPr>
                <p:custDataLst>
                  <p:tags r:id="rId10"/>
                </p:custDataLst>
              </p:nvPr>
            </p:nvSpPr>
            <p:spPr>
              <a:xfrm>
                <a:off x="1247" y="1117"/>
                <a:ext cx="181" cy="227"/>
              </a:xfrm>
              <a:prstGeom prst="moon">
                <a:avLst>
                  <a:gd name="adj" fmla="val 50000"/>
                </a:avLst>
              </a:prstGeom>
              <a:solidFill>
                <a:srgbClr val="B8D193"/>
              </a:solidFill>
              <a:ln w="9525">
                <a:noFill/>
              </a:ln>
            </p:spPr>
            <p:txBody>
              <a:bodyPr rot="10800000" wrap="none" anchor="ctr" anchorCtr="0"/>
              <a:p>
                <a:endParaRPr lang="zh-CN" altLang="en-US" sz="100" dirty="0">
                  <a:latin typeface="Calibri" panose="020F0502020204030204" pitchFamily="34" charset="0"/>
                </a:endParaRPr>
              </a:p>
            </p:txBody>
          </p:sp>
        </p:grpSp>
        <p:sp>
          <p:nvSpPr>
            <p:cNvPr id="32784" name="Line 13"/>
            <p:cNvSpPr/>
            <p:nvPr>
              <p:custDataLst>
                <p:tags r:id="rId11"/>
              </p:custDataLst>
            </p:nvPr>
          </p:nvSpPr>
          <p:spPr>
            <a:xfrm>
              <a:off x="2130" y="1148"/>
              <a:ext cx="3147" cy="0"/>
            </a:xfrm>
            <a:prstGeom prst="line">
              <a:avLst/>
            </a:prstGeom>
            <a:ln w="28575" cap="flat" cmpd="sng">
              <a:solidFill>
                <a:srgbClr val="339966"/>
              </a:solidFill>
              <a:prstDash val="solid"/>
              <a:headEnd type="none" w="med" len="med"/>
              <a:tailEnd type="oval" w="med" len="med"/>
            </a:ln>
          </p:spPr>
        </p:sp>
        <p:sp>
          <p:nvSpPr>
            <p:cNvPr id="32785" name="Line 14"/>
            <p:cNvSpPr/>
            <p:nvPr>
              <p:custDataLst>
                <p:tags r:id="rId12"/>
              </p:custDataLst>
            </p:nvPr>
          </p:nvSpPr>
          <p:spPr>
            <a:xfrm>
              <a:off x="589" y="2946"/>
              <a:ext cx="4367" cy="0"/>
            </a:xfrm>
            <a:prstGeom prst="line">
              <a:avLst/>
            </a:prstGeom>
            <a:ln w="28575" cap="flat" cmpd="sng">
              <a:solidFill>
                <a:srgbClr val="339966"/>
              </a:solidFill>
              <a:prstDash val="solid"/>
              <a:headEnd type="oval" w="med" len="med"/>
              <a:tailEnd type="none" w="med" len="med"/>
            </a:ln>
          </p:spPr>
        </p:sp>
      </p:grpSp>
      <p:sp>
        <p:nvSpPr>
          <p:cNvPr id="3" name="文本框 2"/>
          <p:cNvSpPr txBox="1"/>
          <p:nvPr/>
        </p:nvSpPr>
        <p:spPr>
          <a:xfrm>
            <a:off x="1855470" y="2277110"/>
            <a:ext cx="496443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你身边有类似老王那样生活艰辛而心地善良的人吗？你能用文字描述一下他（她）吗？</a:t>
            </a:r>
            <a:endParaRPr lang="zh-CN" altLang="en-US" sz="2800" b="1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277336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6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85812" y="277336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9"/>
          <p:cNvGrpSpPr/>
          <p:nvPr/>
        </p:nvGrpSpPr>
        <p:grpSpPr bwMode="auto">
          <a:xfrm>
            <a:off x="441960" y="220345"/>
            <a:ext cx="3392170" cy="521643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关爱弱势群体</a:t>
              </a:r>
              <a:r>
                <a:rPr lang="en-US" altLang="zh-CN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en-US" altLang="zh-CN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9699" name="图片 29698" descr="图片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7088" y="1173480"/>
            <a:ext cx="7329487" cy="5311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5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12313" y="277336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6086" name="图片 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85812" y="2773363"/>
            <a:ext cx="401637" cy="1231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作业讲解</a:t>
              </a:r>
              <a:r>
                <a:rPr lang="en-US" altLang="zh-CN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en-US" altLang="zh-CN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79705" y="1052830"/>
            <a:ext cx="886269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/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1、①红肿　 ②战栗　 ③冰冷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algn="l"/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2、兄弟　 恩惠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algn="l"/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3、我和老人有着相同的遭遇，都是一个一无所有的人。体现了人与人之间的一种</a:t>
            </a:r>
            <a:r>
              <a:rPr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真情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，一种</a:t>
            </a:r>
            <a:r>
              <a:rPr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理解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，一种</a:t>
            </a:r>
            <a:r>
              <a:rPr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关爱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。他们之间的对话尤能反映这种真情。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algn="l"/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4、彼此都是能</a:t>
            </a:r>
            <a:r>
              <a:rPr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理解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对方的人。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algn="l"/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5、“我”的言行所体现的</a:t>
            </a:r>
            <a:r>
              <a:rPr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同情心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indent="0" algn="l"/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6、老人对“我”的充分理解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得到了</a:t>
            </a:r>
            <a:r>
              <a:rPr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坚持生活信念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的力量。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学习目标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83895" y="1269365"/>
            <a:ext cx="7822565" cy="32600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14350" indent="-514350">
              <a:lnSpc>
                <a:spcPct val="120000"/>
              </a:lnSpc>
              <a:spcBef>
                <a:spcPts val="6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2800" b="1" err="1">
                <a:latin typeface="宋体" panose="02010600030101010101" pitchFamily="2" charset="-122"/>
                <a:sym typeface="+mn-ea"/>
              </a:rPr>
              <a:t>感知</a:t>
            </a:r>
            <a:r>
              <a:rPr lang="en-US" altLang="zh-CN" sz="2800" b="1" err="1">
                <a:latin typeface="宋体" panose="02010600030101010101" pitchFamily="2" charset="-122"/>
                <a:sym typeface="+mn-ea"/>
              </a:rPr>
              <a:t>课文内容，理解老王的“苦”和“善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”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。</a:t>
            </a: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                  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（重点）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514350" indent="-514350">
              <a:lnSpc>
                <a:spcPct val="120000"/>
              </a:lnSpc>
              <a:spcBef>
                <a:spcPts val="6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品味作者平淡简洁而富有表现力的语言，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品析老王人物形象的刻画。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（难点）</a:t>
            </a:r>
            <a:endParaRPr lang="en-US" altLang="zh-CN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514350" indent="-514350">
              <a:lnSpc>
                <a:spcPct val="110000"/>
              </a:lnSpc>
              <a:spcBef>
                <a:spcPts val="600"/>
              </a:spcBef>
              <a:buFont typeface="Times New Roman" panose="02020603050405020304" pitchFamily="18" charset="0"/>
              <a:buAutoNum type="arabicPeriod"/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体会作者的善良，关爱生活中的不幸者，学会善待他人</a:t>
            </a:r>
            <a:r>
              <a:rPr lang="zh-CN" altLang="en-US" sz="2800" b="1" dirty="0">
                <a:latin typeface="宋体" panose="02010600030101010101" pitchFamily="2" charset="-122"/>
                <a:sym typeface="宋体" panose="02010600030101010101" pitchFamily="2" charset="-122"/>
              </a:rPr>
              <a:t> 。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（重点）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001OgQGEgy6PHWiwZ7Ufe&amp;6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0" y="1269048"/>
            <a:ext cx="3006725" cy="3905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275965" y="1196975"/>
            <a:ext cx="539242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defTabSz="914400">
              <a:lnSpc>
                <a:spcPct val="12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en-US" altLang="zh-CN" sz="2800" b="1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 </a:t>
            </a:r>
            <a:r>
              <a:rPr lang="zh-CN" altLang="en-US" sz="2800" b="1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杨绛，生于</a:t>
            </a:r>
            <a:r>
              <a:rPr lang="en-US" altLang="zh-CN" sz="2800" b="1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1911</a:t>
            </a:r>
            <a:r>
              <a:rPr lang="zh-CN" altLang="en-US" sz="2800" b="1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年，著名的</a:t>
            </a: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作家</a:t>
            </a:r>
            <a:r>
              <a:rPr lang="zh-CN" altLang="en-US" sz="2800" b="1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翻译家</a:t>
            </a:r>
            <a:r>
              <a:rPr lang="zh-CN" altLang="en-US" sz="2800" b="1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。祖籍江苏无锡，生于北京。代表作有散文</a:t>
            </a:r>
            <a:r>
              <a:rPr lang="en-US" alt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</a:t>
            </a: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干校六记</a:t>
            </a:r>
            <a:r>
              <a:rPr lang="en-US" alt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》</a:t>
            </a:r>
            <a:r>
              <a:rPr lang="zh-CN" altLang="en-US" sz="2800" b="1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2800" b="1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译作</a:t>
            </a:r>
            <a:r>
              <a:rPr lang="en-US" alt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</a:t>
            </a: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堂吉诃德</a:t>
            </a:r>
            <a:r>
              <a:rPr lang="en-US" alt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》</a:t>
            </a: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，著名作品有</a:t>
            </a:r>
            <a:r>
              <a:rPr lang="en-US" alt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</a:t>
            </a: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我们仨</a:t>
            </a:r>
            <a:r>
              <a:rPr lang="en-US" alt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》</a:t>
            </a: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en-US" alt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</a:t>
            </a:r>
            <a:r>
              <a:rPr lang="zh-CN" alt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洗</a:t>
            </a:r>
            <a:r>
              <a:rPr lang="zh-CN" altLang="en-US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澡</a:t>
            </a:r>
            <a:r>
              <a:rPr lang="en-US" altLang="zh-CN" sz="2800" b="1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》</a:t>
            </a:r>
            <a:r>
              <a:rPr lang="zh-CN" altLang="en-US" sz="2800" b="1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kumimoji="0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 defTabSz="914400">
              <a:lnSpc>
                <a:spcPct val="120000"/>
              </a:lnSpc>
              <a:buClrTx/>
              <a:buSzTx/>
              <a:buFont typeface="Arial" panose="020B0604020202020204" pitchFamily="34" charset="0"/>
              <a:defRPr/>
            </a:pPr>
            <a:r>
              <a:rPr lang="zh-CN" altLang="en-US" sz="2800" b="1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</a:t>
            </a:r>
            <a:r>
              <a:rPr lang="en-US" altLang="zh-CN" sz="2800" b="1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</a:t>
            </a:r>
            <a:r>
              <a:rPr lang="zh-CN" altLang="en-US" sz="2800" b="1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老王</a:t>
            </a:r>
            <a:r>
              <a:rPr lang="en-US" altLang="zh-CN" sz="2800" b="1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》</a:t>
            </a:r>
            <a:r>
              <a:rPr lang="zh-CN" altLang="en-US" sz="2800" b="1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是作者在文化大革命的背景下写的。当时作者父母也被下放到干校劳动锻炼去了。</a:t>
            </a:r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作者简介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13315" descr="1179297054_b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75" y="1388110"/>
            <a:ext cx="2733675" cy="38919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8" name="图片 13316" descr="pop04042701_02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5188" y="2709863"/>
            <a:ext cx="2335212" cy="2713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13317" descr="Img22196384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3300" y="2709863"/>
            <a:ext cx="2201863" cy="3243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283710" y="1124585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杨绛作品</a:t>
            </a:r>
            <a:endParaRPr lang="zh-CN" altLang="en-US" sz="28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作品封面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36295" y="1485265"/>
            <a:ext cx="7447280" cy="3707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本文写到的“文化大革命”,那是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荒唐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动乱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年代,学术权威被认作“反动学术权威”,被造反派打翻在地,踩在脚下.作者及其丈夫也在这样的背景下受到迫害.文中单干户老王在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文革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中也受到牵连.在当时的中国,蹬三轮单干是不允许的,于是他蹬的三轮被取缔了.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背景资料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3895" y="1196340"/>
            <a:ext cx="7757160" cy="4829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社科院“文革”得比较晚。杨绛和钱锺书都被“揪出来了”，然后是无休无止地批斗。在一次批斗中杨绛被剃成了“阴阳头”，害得她整夜不睡，做了一顶假发，大暑天戴上，闷热不堪，也不敢外出，不敢坐公共汽车，上班只好步行。当时在社会上被剃了阴阳头的，就像过街的老鼠人人都会喊打。“文革”期间杨绛的主要任务是扫厕所，这个女厕所成了她的“休息室”和“避难所”。红卫兵来了，她就躲入女厕。    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——（杨绛：《万人如海一身藏》）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背景资料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4337"/>
          <p:cNvSpPr txBox="1"/>
          <p:nvPr/>
        </p:nvSpPr>
        <p:spPr>
          <a:xfrm>
            <a:off x="467360" y="2564765"/>
            <a:ext cx="7882255" cy="3276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ts val="4140"/>
              </a:lnSpc>
            </a:pPr>
            <a:r>
              <a:rPr lang="en-US" altLang="zh-CN" sz="2800" b="1" dirty="0">
                <a:latin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文章作于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1984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年。这是一篇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回忆性的散文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，作者记叙了自己同老王交往中的几个片段。当时正是“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文化大革命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”时期，作者夫妇被认为是“反动学术权威”。但是，任何歪风邪气对老王都没有丝毫影响，他照样尊重作者夫妇。由此与老王的交往深深的印刻在了作者的脑海之中</a:t>
            </a:r>
            <a:r>
              <a:rPr lang="en-US" altLang="zh-CN" sz="28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endParaRPr lang="en-US" altLang="zh-CN" sz="28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" name="图片 1" descr="MP00000381b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56100" y="476885"/>
            <a:ext cx="4387850" cy="176974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Group 19"/>
          <p:cNvGrpSpPr/>
          <p:nvPr/>
        </p:nvGrpSpPr>
        <p:grpSpPr bwMode="auto">
          <a:xfrm>
            <a:off x="441759" y="220345"/>
            <a:ext cx="2246196" cy="521707"/>
            <a:chOff x="209" y="461"/>
            <a:chExt cx="1390" cy="677"/>
          </a:xfrm>
        </p:grpSpPr>
        <p:pic>
          <p:nvPicPr>
            <p:cNvPr id="7" name="Picture 18" descr="未标题-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9" y="461"/>
              <a:ext cx="1390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453" y="461"/>
              <a:ext cx="1080" cy="6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/>
              <a:r>
                <a:rPr lang="zh-CN" altLang="en-US" sz="2800" b="1" i="1" dirty="0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写作背景</a:t>
              </a:r>
              <a:endParaRPr lang="zh-CN" altLang="en-US" sz="2800" b="1" i="1" dirty="0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PLACING_PICTURE_USER_VIEWPORT" val="{&quot;height&quot;:2135.8220472440944,&quot;width&quot;:14388.692913385827}"/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UNIT_PLACING_PICTURE_USER_VIEWPORT" val="{&quot;height&quot;:1297,&quot;width&quot;:11852}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DOC_GUID" val="{df782031-745c-498b-8050-d39612f375b2}"/>
  <p:tag name="KSO_WPP_MARK_KEY" val="7296870b-de94-4127-8063-46f91059e7d7"/>
  <p:tag name="COMMONDATA" val="eyJoZGlkIjoiZTA4NzIyN2MxYTlmMzQ1NGE2MjU5NWRkMjhlOGMxYTAifQ=="/>
</p:tagLst>
</file>

<file path=ppt/theme/theme1.xml><?xml version="1.0" encoding="utf-8"?>
<a:theme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3066</Words>
  <Application>WPS 演示</Application>
  <PresentationFormat>全屏显示(4:3)</PresentationFormat>
  <Paragraphs>258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黑体</vt:lpstr>
      <vt:lpstr>Times New Roman</vt:lpstr>
      <vt:lpstr>Arial Unicode MS</vt:lpstr>
      <vt:lpstr>隶书</vt:lpstr>
      <vt:lpstr>楷体_GB2312</vt:lpstr>
      <vt:lpstr>新宋体</vt:lpstr>
      <vt:lpstr>隶书</vt:lpstr>
      <vt:lpstr>Tahoma</vt:lpstr>
      <vt:lpstr>华文新魏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qgmzzx@163.com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mac</cp:lastModifiedBy>
  <cp:revision>160</cp:revision>
  <dcterms:created xsi:type="dcterms:W3CDTF">2016-10-31T13:19:00Z</dcterms:created>
  <dcterms:modified xsi:type="dcterms:W3CDTF">2023-04-18T22:38:34Z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8792C7B574424537A8740768BBECC111</vt:lpwstr>
  </property>
</Properties>
</file>