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58" r:id="rId1"/>
  </p:sldMasterIdLst>
  <p:notesMasterIdLst>
    <p:notesMasterId r:id="rId19"/>
  </p:notesMasterIdLst>
  <p:handoutMasterIdLst>
    <p:handoutMasterId r:id="rId20"/>
  </p:handoutMasterIdLst>
  <p:sldIdLst>
    <p:sldId id="3288" r:id="rId2"/>
    <p:sldId id="3373" r:id="rId3"/>
    <p:sldId id="3368" r:id="rId4"/>
    <p:sldId id="3372" r:id="rId5"/>
    <p:sldId id="3378" r:id="rId6"/>
    <p:sldId id="3382" r:id="rId7"/>
    <p:sldId id="3383" r:id="rId8"/>
    <p:sldId id="3379" r:id="rId9"/>
    <p:sldId id="3384" r:id="rId10"/>
    <p:sldId id="3377" r:id="rId11"/>
    <p:sldId id="3385" r:id="rId12"/>
    <p:sldId id="3376" r:id="rId13"/>
    <p:sldId id="3386" r:id="rId14"/>
    <p:sldId id="3380" r:id="rId15"/>
    <p:sldId id="3371" r:id="rId16"/>
    <p:sldId id="3369" r:id="rId17"/>
    <p:sldId id="3381" r:id="rId18"/>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692" autoAdjust="0"/>
    <p:restoredTop sz="96950" autoAdjust="0"/>
  </p:normalViewPr>
  <p:slideViewPr>
    <p:cSldViewPr>
      <p:cViewPr varScale="1">
        <p:scale>
          <a:sx n="136" d="100"/>
          <a:sy n="136" d="100"/>
        </p:scale>
        <p:origin x="-762" y="-78"/>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5" d="100"/>
          <a:sy n="85" d="100"/>
        </p:scale>
        <p:origin x="380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xmlns="" val="2532978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2019-2-20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xmlns="" val="17510661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xmlns="" val="1735193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2019-2-20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pPr/>
              <a:t>2019-2-20</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文本框 17"/>
          <p:cNvSpPr txBox="1"/>
          <p:nvPr/>
        </p:nvSpPr>
        <p:spPr>
          <a:xfrm>
            <a:off x="0" y="1923681"/>
            <a:ext cx="6859588" cy="1077218"/>
          </a:xfrm>
          <a:prstGeom prst="rect">
            <a:avLst/>
          </a:prstGeom>
          <a:noFill/>
        </p:spPr>
        <p:txBody>
          <a:bodyPr wrap="square" rtlCol="0" anchor="ctr" anchorCtr="0">
            <a:spAutoFit/>
          </a:bodyPr>
          <a:lstStyle/>
          <a:p>
            <a:r>
              <a:rPr lang="zh-CN" altLang="en-US" sz="3200" b="1" dirty="0">
                <a:latin typeface="微软雅黑 Light" panose="020B0502040204020203" pitchFamily="34" charset="-122"/>
                <a:ea typeface="微软雅黑 Light" panose="020B0502040204020203" pitchFamily="34" charset="-122"/>
              </a:rPr>
              <a:t>专题</a:t>
            </a:r>
            <a:r>
              <a:rPr lang="en-US" altLang="zh-CN" sz="3200" b="1" dirty="0" smtClean="0">
                <a:latin typeface="微软雅黑 Light" panose="020B0502040204020203" pitchFamily="34" charset="-122"/>
                <a:ea typeface="微软雅黑 Light" panose="020B0502040204020203" pitchFamily="34" charset="-122"/>
              </a:rPr>
              <a:t>12</a:t>
            </a:r>
            <a:r>
              <a:rPr lang="zh-CN" altLang="en-US" sz="3200" b="1" dirty="0" smtClean="0">
                <a:latin typeface="微软雅黑 Light" panose="020B0502040204020203" pitchFamily="34" charset="-122"/>
                <a:ea typeface="微软雅黑 Light" panose="020B0502040204020203" pitchFamily="34" charset="-122"/>
              </a:rPr>
              <a:t> 诗歌</a:t>
            </a:r>
            <a:r>
              <a:rPr lang="zh-CN" altLang="en-US" sz="3200" b="1" dirty="0">
                <a:latin typeface="微软雅黑 Light" panose="020B0502040204020203" pitchFamily="34" charset="-122"/>
                <a:ea typeface="微软雅黑 Light" panose="020B0502040204020203" pitchFamily="34" charset="-122"/>
              </a:rPr>
              <a:t>的形象</a:t>
            </a:r>
            <a:r>
              <a:rPr lang="zh-CN" altLang="en-US" sz="3200" b="1" dirty="0" smtClean="0">
                <a:latin typeface="微软雅黑 Light" panose="020B0502040204020203" pitchFamily="34" charset="-122"/>
                <a:ea typeface="微软雅黑 Light" panose="020B0502040204020203" pitchFamily="34" charset="-122"/>
              </a:rPr>
              <a:t>考点概览</a:t>
            </a:r>
            <a:r>
              <a:rPr lang="en-US" altLang="zh-CN" sz="3200" b="1" dirty="0">
                <a:latin typeface="微软雅黑 Light" panose="020B0502040204020203" pitchFamily="34" charset="-122"/>
                <a:ea typeface="微软雅黑 Light" panose="020B0502040204020203" pitchFamily="34" charset="-122"/>
              </a:rPr>
              <a:t>——</a:t>
            </a:r>
            <a:r>
              <a:rPr lang="zh-CN" altLang="en-US" sz="3200" b="1" dirty="0">
                <a:latin typeface="微软雅黑 Light" panose="020B0502040204020203" pitchFamily="34" charset="-122"/>
                <a:ea typeface="微软雅黑 Light" panose="020B0502040204020203" pitchFamily="34" charset="-122"/>
              </a:rPr>
              <a:t>皮之不存，毛将安傅</a:t>
            </a:r>
          </a:p>
        </p:txBody>
      </p:sp>
    </p:spTree>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7426" y="556320"/>
            <a:ext cx="6624736" cy="3251852"/>
          </a:xfrm>
          <a:prstGeom prst="rect">
            <a:avLst/>
          </a:prstGeom>
        </p:spPr>
        <p:txBody>
          <a:bodyPr wrap="square">
            <a:spAutoFit/>
          </a:bodyPr>
          <a:lstStyle/>
          <a:p>
            <a:pPr algn="ctr">
              <a:lnSpc>
                <a:spcPct val="150000"/>
              </a:lnSpc>
            </a:pPr>
            <a:r>
              <a:rPr lang="zh-CN" altLang="en-US" sz="2000" b="1" dirty="0">
                <a:latin typeface="仿宋" panose="02010609060101010101" pitchFamily="49" charset="-122"/>
                <a:ea typeface="仿宋" panose="02010609060101010101" pitchFamily="49" charset="-122"/>
              </a:rPr>
              <a:t>典例五：望海潮   宋   柳永</a:t>
            </a:r>
          </a:p>
          <a:p>
            <a:pPr>
              <a:lnSpc>
                <a:spcPct val="150000"/>
              </a:lnSpc>
            </a:pPr>
            <a:r>
              <a:rPr lang="zh-CN" altLang="en-US" sz="2000" b="1" dirty="0">
                <a:latin typeface="仿宋" panose="02010609060101010101" pitchFamily="49" charset="-122"/>
                <a:ea typeface="仿宋" panose="02010609060101010101" pitchFamily="49" charset="-122"/>
              </a:rPr>
              <a:t>    东南形胜，三吴都会，钱塘自古繁华，烟柳画桥，风帘翠幕，参差十万人家。云树绕堤沙，怒涛卷霜雪，天堑无涯。市列珠玑，户盈罗绮，竞豪奢。     </a:t>
            </a:r>
            <a:endParaRPr lang="en-US" altLang="zh-CN" sz="2000" b="1" dirty="0">
              <a:latin typeface="仿宋" panose="02010609060101010101" pitchFamily="49" charset="-122"/>
              <a:ea typeface="仿宋" panose="02010609060101010101" pitchFamily="49" charset="-122"/>
            </a:endParaRPr>
          </a:p>
          <a:p>
            <a:pPr>
              <a:lnSpc>
                <a:spcPct val="150000"/>
              </a:lnSpc>
            </a:pP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重湖叠巘清嘉。有三秋桂子，十里荷花。羌管弄晴，菱歌泛夜，嬉嬉钓叟莲娃。千骑拥高牙。乘醉听箫鼓，吟赏烟霞。异日图将好景，归去凤池夸。</a:t>
            </a:r>
          </a:p>
        </p:txBody>
      </p:sp>
      <p:sp>
        <p:nvSpPr>
          <p:cNvPr id="4" name="矩形 3"/>
          <p:cNvSpPr/>
          <p:nvPr/>
        </p:nvSpPr>
        <p:spPr>
          <a:xfrm>
            <a:off x="0" y="2284512"/>
            <a:ext cx="6624736" cy="365036"/>
          </a:xfrm>
          <a:prstGeom prst="rect">
            <a:avLst/>
          </a:prstGeom>
        </p:spPr>
        <p:txBody>
          <a:bodyPr wrap="square">
            <a:spAutoFit/>
          </a:bodyPr>
          <a:lstStyle/>
          <a:p>
            <a:pPr>
              <a:lnSpc>
                <a:spcPct val="150000"/>
              </a:lnSpc>
            </a:pPr>
            <a:r>
              <a:rPr lang="zh-CN" altLang="en-US" sz="1400" b="1" dirty="0">
                <a:solidFill>
                  <a:srgbClr val="0000CC"/>
                </a:solidFill>
                <a:latin typeface="仿宋" panose="02010609060101010101" pitchFamily="49" charset="-122"/>
                <a:ea typeface="仿宋" panose="02010609060101010101" pitchFamily="49" charset="-122"/>
              </a:rPr>
              <a:t>      </a:t>
            </a:r>
            <a:endParaRPr lang="en-US" altLang="zh-CN" sz="1400" b="1" dirty="0">
              <a:solidFill>
                <a:srgbClr val="0000CC"/>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56617994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5418" y="412304"/>
            <a:ext cx="6606132" cy="4597862"/>
          </a:xfrm>
          <a:prstGeom prst="rect">
            <a:avLst/>
          </a:prstGeom>
        </p:spPr>
        <p:txBody>
          <a:bodyPr wrap="square">
            <a:spAutoFit/>
          </a:bodyPr>
          <a:lstStyle/>
          <a:p>
            <a:pPr>
              <a:lnSpc>
                <a:spcPct val="150000"/>
              </a:lnSpc>
            </a:pPr>
            <a:r>
              <a:rPr lang="zh-CN" altLang="en-US" sz="1400" b="1" dirty="0">
                <a:solidFill>
                  <a:srgbClr val="0000CC"/>
                </a:solidFill>
                <a:latin typeface="仿宋" panose="02010609060101010101" pitchFamily="49" charset="-122"/>
                <a:ea typeface="仿宋" panose="02010609060101010101" pitchFamily="49" charset="-122"/>
              </a:rPr>
              <a:t>    </a:t>
            </a:r>
            <a:r>
              <a:rPr lang="en-US" altLang="zh-CN" b="1" dirty="0">
                <a:solidFill>
                  <a:srgbClr val="0000CC"/>
                </a:solidFill>
                <a:latin typeface="仿宋" panose="02010609060101010101" pitchFamily="49" charset="-122"/>
                <a:ea typeface="仿宋" panose="02010609060101010101" pitchFamily="49" charset="-122"/>
              </a:rPr>
              <a:t>【</a:t>
            </a:r>
            <a:r>
              <a:rPr lang="zh-CN" altLang="en-US" b="1" dirty="0">
                <a:solidFill>
                  <a:srgbClr val="0000CC"/>
                </a:solidFill>
                <a:latin typeface="仿宋" panose="02010609060101010101" pitchFamily="49" charset="-122"/>
                <a:ea typeface="仿宋" panose="02010609060101010101" pitchFamily="49" charset="-122"/>
              </a:rPr>
              <a:t>赏析</a:t>
            </a:r>
            <a:r>
              <a:rPr lang="en-US" altLang="zh-CN" b="1" dirty="0">
                <a:solidFill>
                  <a:srgbClr val="0000CC"/>
                </a:solidFill>
                <a:latin typeface="仿宋" panose="02010609060101010101" pitchFamily="49" charset="-122"/>
                <a:ea typeface="仿宋" panose="02010609060101010101" pitchFamily="49" charset="-122"/>
              </a:rPr>
              <a:t>】</a:t>
            </a:r>
            <a:r>
              <a:rPr lang="zh-CN" altLang="en-US" b="1" dirty="0">
                <a:solidFill>
                  <a:srgbClr val="0000CC"/>
                </a:solidFill>
                <a:latin typeface="仿宋" panose="02010609060101010101" pitchFamily="49" charset="-122"/>
                <a:ea typeface="仿宋" panose="02010609060101010101" pitchFamily="49" charset="-122"/>
              </a:rPr>
              <a:t>此词一开头即以鸟瞰式镜头摄下杭州全貌。它点出杭州位置的重要、历史的悠久，揭示出所咏主题。自“烟柳”以下，便从各个方面描写杭州之形胜与繁华。下片重点描写西湖。湖山之美，词人先用“清嘉”二字概括，接下去写山上的桂子、湖中的荷花。 “三秋桂子，十里荷花”这两句确实写得高度凝炼，它把西湖以至整个杭州最美的特征概括出来，具有撼动人心的艺术力量。 “羌管弄晴，菱歌泛夜”，对仗也很工稳，情韵亦自悠扬。生动地描绘了一幅国泰民安的游乐图卷。这首词写的是杭州的富庶与美丽。艺术构思上匠心独远，上片写杭州，下片写西湖，以点带面，明暗交叉，铺叙晓畅，形容得体。</a:t>
            </a:r>
          </a:p>
        </p:txBody>
      </p:sp>
    </p:spTree>
    <p:extLst>
      <p:ext uri="{BB962C8B-B14F-4D97-AF65-F5344CB8AC3E}">
        <p14:creationId xmlns:p14="http://schemas.microsoft.com/office/powerpoint/2010/main" xmlns="" val="745971881"/>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789FF9C-2F25-4234-ADF1-381BAD75BE4C}"/>
              </a:ext>
            </a:extLst>
          </p:cNvPr>
          <p:cNvSpPr/>
          <p:nvPr/>
        </p:nvSpPr>
        <p:spPr>
          <a:xfrm>
            <a:off x="259038" y="196280"/>
            <a:ext cx="6408712" cy="1273875"/>
          </a:xfrm>
          <a:prstGeom prst="rect">
            <a:avLst/>
          </a:prstGeom>
        </p:spPr>
        <p:txBody>
          <a:bodyPr wrap="square">
            <a:spAutoFit/>
          </a:bodyPr>
          <a:lstStyle/>
          <a:p>
            <a:pPr algn="ctr">
              <a:lnSpc>
                <a:spcPct val="150000"/>
              </a:lnSpc>
            </a:pPr>
            <a:r>
              <a:rPr kumimoji="1" lang="zh-CN" altLang="en-US" b="1" dirty="0">
                <a:latin typeface="仿宋" panose="02010609060101010101" pitchFamily="49" charset="-122"/>
                <a:ea typeface="仿宋" panose="02010609060101010101" pitchFamily="49" charset="-122"/>
              </a:rPr>
              <a:t>典例六：石灰吟 明</a:t>
            </a:r>
            <a:r>
              <a:rPr kumimoji="1" lang="en-US" altLang="zh-CN" b="1" dirty="0">
                <a:latin typeface="仿宋" panose="02010609060101010101" pitchFamily="49" charset="-122"/>
                <a:ea typeface="仿宋" panose="02010609060101010101" pitchFamily="49" charset="-122"/>
              </a:rPr>
              <a:t>·</a:t>
            </a:r>
            <a:r>
              <a:rPr kumimoji="1" lang="zh-CN" altLang="en-US" b="1" dirty="0">
                <a:latin typeface="仿宋" panose="02010609060101010101" pitchFamily="49" charset="-122"/>
                <a:ea typeface="仿宋" panose="02010609060101010101" pitchFamily="49" charset="-122"/>
              </a:rPr>
              <a:t>于谦 </a:t>
            </a:r>
          </a:p>
          <a:p>
            <a:pPr algn="ctr">
              <a:lnSpc>
                <a:spcPct val="150000"/>
              </a:lnSpc>
            </a:pPr>
            <a:r>
              <a:rPr kumimoji="1" lang="zh-CN" altLang="en-US" b="1" dirty="0">
                <a:latin typeface="仿宋" panose="02010609060101010101" pitchFamily="49" charset="-122"/>
                <a:ea typeface="仿宋" panose="02010609060101010101" pitchFamily="49" charset="-122"/>
              </a:rPr>
              <a:t>　　千锤万凿出深山，烈火焚烧若等闲。</a:t>
            </a:r>
            <a:endParaRPr kumimoji="1" lang="en-US" altLang="zh-CN" b="1" dirty="0">
              <a:latin typeface="仿宋" panose="02010609060101010101" pitchFamily="49" charset="-122"/>
              <a:ea typeface="仿宋" panose="02010609060101010101" pitchFamily="49" charset="-122"/>
            </a:endParaRPr>
          </a:p>
          <a:p>
            <a:pPr algn="ctr">
              <a:lnSpc>
                <a:spcPct val="150000"/>
              </a:lnSpc>
            </a:pPr>
            <a:r>
              <a:rPr kumimoji="1" lang="zh-CN" altLang="en-US" b="1" dirty="0">
                <a:latin typeface="仿宋" panose="02010609060101010101" pitchFamily="49" charset="-122"/>
                <a:ea typeface="仿宋" panose="02010609060101010101" pitchFamily="49" charset="-122"/>
              </a:rPr>
              <a:t>    粉骨碎身浑不怕，要留清白在人间。</a:t>
            </a:r>
            <a:r>
              <a:rPr kumimoji="1" lang="zh-CN" altLang="en-US" dirty="0">
                <a:latin typeface="仿宋" panose="02010609060101010101" pitchFamily="49" charset="-122"/>
                <a:ea typeface="仿宋" panose="02010609060101010101" pitchFamily="49" charset="-122"/>
              </a:rPr>
              <a:t> </a:t>
            </a:r>
            <a:r>
              <a:rPr kumimoji="1" lang="zh-CN" altLang="en-US" b="1" dirty="0">
                <a:latin typeface="仿宋" panose="02010609060101010101" pitchFamily="49" charset="-122"/>
                <a:ea typeface="仿宋" panose="02010609060101010101" pitchFamily="49" charset="-122"/>
              </a:rPr>
              <a:t>          </a:t>
            </a:r>
          </a:p>
        </p:txBody>
      </p:sp>
      <p:sp>
        <p:nvSpPr>
          <p:cNvPr id="3" name="矩形 2">
            <a:extLst>
              <a:ext uri="{FF2B5EF4-FFF2-40B4-BE49-F238E27FC236}">
                <a16:creationId xmlns="" xmlns:a16="http://schemas.microsoft.com/office/drawing/2014/main" id="{DEC53C1C-2FD0-44EC-AEEC-89F7E47C5519}"/>
              </a:ext>
            </a:extLst>
          </p:cNvPr>
          <p:cNvSpPr/>
          <p:nvPr/>
        </p:nvSpPr>
        <p:spPr>
          <a:xfrm>
            <a:off x="189434" y="1495853"/>
            <a:ext cx="6339108" cy="3368871"/>
          </a:xfrm>
          <a:prstGeom prst="rect">
            <a:avLst/>
          </a:prstGeom>
        </p:spPr>
        <p:txBody>
          <a:bodyPr wrap="square">
            <a:spAutoFit/>
          </a:bodyPr>
          <a:lstStyle/>
          <a:p>
            <a:pPr>
              <a:lnSpc>
                <a:spcPct val="150000"/>
              </a:lnSpc>
            </a:pP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赏析</a:t>
            </a:r>
            <a:r>
              <a:rPr kumimoji="1" lang="en-US" altLang="zh-CN" b="1" dirty="0">
                <a:solidFill>
                  <a:srgbClr val="0000FF"/>
                </a:solidFill>
                <a:latin typeface="仿宋" panose="02010609060101010101" pitchFamily="49" charset="-122"/>
                <a:ea typeface="仿宋" panose="02010609060101010101" pitchFamily="49" charset="-122"/>
              </a:rPr>
              <a:t>】</a:t>
            </a:r>
          </a:p>
          <a:p>
            <a:pPr>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    这是一首托物言志诗。作者以石灰作比喻，表达自己为国尽忠，不怕牺牲的意愿和坚守高洁情操的决心。首句“千锤万凿出深山”是形容开采石灰石很不容易。次句“烈火焚烧若等闲”。“烈火焚烧”，当然是指烧炼石灰石。加“若等闲”三字，又使人感到不仅是在写烧炼石灰石，它还象征着志士仁人无论面临着怎样严峻的考验，都从容不迫，视若等闲。</a:t>
            </a:r>
            <a:endParaRPr lang="zh-CN" altLang="en-US" b="1" dirty="0"/>
          </a:p>
        </p:txBody>
      </p:sp>
    </p:spTree>
    <p:extLst>
      <p:ext uri="{BB962C8B-B14F-4D97-AF65-F5344CB8AC3E}">
        <p14:creationId xmlns:p14="http://schemas.microsoft.com/office/powerpoint/2010/main" xmlns="" val="354447568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EC53C1C-2FD0-44EC-AEEC-89F7E47C5519}"/>
              </a:ext>
            </a:extLst>
          </p:cNvPr>
          <p:cNvSpPr/>
          <p:nvPr/>
        </p:nvSpPr>
        <p:spPr>
          <a:xfrm>
            <a:off x="117426" y="556320"/>
            <a:ext cx="6339108" cy="3784369"/>
          </a:xfrm>
          <a:prstGeom prst="rect">
            <a:avLst/>
          </a:prstGeom>
        </p:spPr>
        <p:txBody>
          <a:bodyPr wrap="square">
            <a:spAutoFit/>
          </a:bodyPr>
          <a:lstStyle/>
          <a:p>
            <a:pPr>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第三句“粉身碎骨浑不怕”。“粉身碎骨”极形象地写出将石灰石烧成石灰粉，而“浑不怕”三字又使我们联想到其中可能寓有不怕牺牲的精神。至于最后一句“要留清白在人间”更是作者在直抒情怀，立志要做纯洁清白的人。于谦为官廉洁正直，曾平反冤狱，救灾赈荒，深受百姓爱戴。明英宗时，瓦剌入侵，英宗被俘。于谦议立景帝，亲自率兵固守北京，击退瓦剌，使人民免遭蒙古贵族再次野蛮统治。但英宗复辟后却以“谋逆罪”诬杀了这位民族英雄。这首</a:t>
            </a: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石灰吟</a:t>
            </a: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可以说是于谦生平和人格的真实写照。 </a:t>
            </a:r>
            <a:endParaRPr lang="zh-CN" altLang="en-US" b="1" dirty="0"/>
          </a:p>
        </p:txBody>
      </p:sp>
    </p:spTree>
    <p:extLst>
      <p:ext uri="{BB962C8B-B14F-4D97-AF65-F5344CB8AC3E}">
        <p14:creationId xmlns:p14="http://schemas.microsoft.com/office/powerpoint/2010/main" xmlns="" val="128367163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5">
            <a:extLst>
              <a:ext uri="{FF2B5EF4-FFF2-40B4-BE49-F238E27FC236}">
                <a16:creationId xmlns="" xmlns:a16="http://schemas.microsoft.com/office/drawing/2014/main" id="{28AD0729-2A17-495D-89D7-613B108A44D5}"/>
              </a:ext>
            </a:extLst>
          </p:cNvPr>
          <p:cNvSpPr txBox="1">
            <a:spLocks noChangeArrowheads="1"/>
          </p:cNvSpPr>
          <p:nvPr/>
        </p:nvSpPr>
        <p:spPr bwMode="auto">
          <a:xfrm>
            <a:off x="367105" y="2086434"/>
            <a:ext cx="553998" cy="29071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kumimoji="1" lang="zh-CN" altLang="en-US" sz="2400" b="1" dirty="0">
                <a:solidFill>
                  <a:srgbClr val="FF3300"/>
                </a:solidFill>
                <a:latin typeface="Times New Roman" panose="02020603050405020304" pitchFamily="18" charset="0"/>
              </a:rPr>
              <a:t>文学作品的形象</a:t>
            </a:r>
          </a:p>
        </p:txBody>
      </p:sp>
      <p:sp>
        <p:nvSpPr>
          <p:cNvPr id="3" name="AutoShape 6">
            <a:extLst>
              <a:ext uri="{FF2B5EF4-FFF2-40B4-BE49-F238E27FC236}">
                <a16:creationId xmlns="" xmlns:a16="http://schemas.microsoft.com/office/drawing/2014/main" id="{EB4399FF-47BF-4B72-92FD-472F26FD7AB0}"/>
              </a:ext>
            </a:extLst>
          </p:cNvPr>
          <p:cNvSpPr>
            <a:spLocks/>
          </p:cNvSpPr>
          <p:nvPr/>
        </p:nvSpPr>
        <p:spPr bwMode="auto">
          <a:xfrm>
            <a:off x="1062815" y="2730850"/>
            <a:ext cx="183672" cy="1324785"/>
          </a:xfrm>
          <a:prstGeom prst="leftBrace">
            <a:avLst>
              <a:gd name="adj1" fmla="val 66667"/>
              <a:gd name="adj2" fmla="val 50000"/>
            </a:avLst>
          </a:prstGeom>
          <a:noFill/>
          <a:ln w="57150">
            <a:solidFill>
              <a:schemeClr val="accent2"/>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900"/>
          </a:p>
        </p:txBody>
      </p:sp>
      <p:sp>
        <p:nvSpPr>
          <p:cNvPr id="4" name="矩形 3">
            <a:extLst>
              <a:ext uri="{FF2B5EF4-FFF2-40B4-BE49-F238E27FC236}">
                <a16:creationId xmlns="" xmlns:a16="http://schemas.microsoft.com/office/drawing/2014/main" id="{5A596425-4BE6-4F29-8ABF-D8DEBB01481F}"/>
              </a:ext>
            </a:extLst>
          </p:cNvPr>
          <p:cNvSpPr/>
          <p:nvPr/>
        </p:nvSpPr>
        <p:spPr>
          <a:xfrm>
            <a:off x="1426795" y="2615128"/>
            <a:ext cx="1114408"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latin typeface="Times New Roman" panose="02020603050405020304" pitchFamily="18" charset="0"/>
              </a:rPr>
              <a:t>人物形象</a:t>
            </a:r>
          </a:p>
        </p:txBody>
      </p:sp>
      <p:sp>
        <p:nvSpPr>
          <p:cNvPr id="5" name="Rectangle 16">
            <a:extLst>
              <a:ext uri="{FF2B5EF4-FFF2-40B4-BE49-F238E27FC236}">
                <a16:creationId xmlns="" xmlns:a16="http://schemas.microsoft.com/office/drawing/2014/main" id="{660C1181-8799-4585-8F73-20A233D93FEB}"/>
              </a:ext>
            </a:extLst>
          </p:cNvPr>
          <p:cNvSpPr>
            <a:spLocks noChangeArrowheads="1"/>
          </p:cNvSpPr>
          <p:nvPr/>
        </p:nvSpPr>
        <p:spPr bwMode="auto">
          <a:xfrm>
            <a:off x="1235634" y="3743106"/>
            <a:ext cx="143269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1600" b="1" dirty="0">
                <a:solidFill>
                  <a:srgbClr val="0000FF"/>
                </a:solidFill>
                <a:latin typeface="Times New Roman" panose="02020603050405020304" pitchFamily="18" charset="0"/>
              </a:rPr>
              <a:t>景物形象</a:t>
            </a:r>
            <a:endParaRPr kumimoji="1" lang="en-US" altLang="zh-CN" sz="1600" b="1" dirty="0">
              <a:solidFill>
                <a:srgbClr val="0000FF"/>
              </a:solidFill>
              <a:latin typeface="Times New Roman" panose="02020603050405020304" pitchFamily="18" charset="0"/>
            </a:endParaRPr>
          </a:p>
          <a:p>
            <a:pPr eaLnBrk="1" hangingPunct="1">
              <a:spcBef>
                <a:spcPct val="50000"/>
              </a:spcBef>
              <a:buFontTx/>
              <a:buNone/>
            </a:pPr>
            <a:r>
              <a:rPr kumimoji="1" lang="zh-CN" altLang="en-US" sz="1600" b="1" dirty="0">
                <a:solidFill>
                  <a:srgbClr val="0000FF"/>
                </a:solidFill>
                <a:latin typeface="Times New Roman" panose="02020603050405020304" pitchFamily="18" charset="0"/>
              </a:rPr>
              <a:t>（事物形象）</a:t>
            </a:r>
          </a:p>
        </p:txBody>
      </p:sp>
      <p:sp>
        <p:nvSpPr>
          <p:cNvPr id="7" name="AutoShape 19">
            <a:extLst>
              <a:ext uri="{FF2B5EF4-FFF2-40B4-BE49-F238E27FC236}">
                <a16:creationId xmlns="" xmlns:a16="http://schemas.microsoft.com/office/drawing/2014/main" id="{F73DB00E-7529-4B5E-961A-7709722C14B5}"/>
              </a:ext>
            </a:extLst>
          </p:cNvPr>
          <p:cNvSpPr>
            <a:spLocks/>
          </p:cNvSpPr>
          <p:nvPr/>
        </p:nvSpPr>
        <p:spPr bwMode="auto">
          <a:xfrm>
            <a:off x="2665499" y="2469422"/>
            <a:ext cx="223325" cy="660744"/>
          </a:xfrm>
          <a:prstGeom prst="leftBrace">
            <a:avLst>
              <a:gd name="adj1" fmla="val 21667"/>
              <a:gd name="adj2" fmla="val 50000"/>
            </a:avLst>
          </a:prstGeom>
          <a:noFill/>
          <a:ln w="57150">
            <a:solidFill>
              <a:schemeClr val="accent2"/>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8" name="AutoShape 20">
            <a:extLst>
              <a:ext uri="{FF2B5EF4-FFF2-40B4-BE49-F238E27FC236}">
                <a16:creationId xmlns="" xmlns:a16="http://schemas.microsoft.com/office/drawing/2014/main" id="{2FC849F1-D60F-4C48-9654-8356C6CA044A}"/>
              </a:ext>
            </a:extLst>
          </p:cNvPr>
          <p:cNvSpPr>
            <a:spLocks/>
          </p:cNvSpPr>
          <p:nvPr/>
        </p:nvSpPr>
        <p:spPr bwMode="auto">
          <a:xfrm>
            <a:off x="2460151" y="3511691"/>
            <a:ext cx="381000" cy="990600"/>
          </a:xfrm>
          <a:prstGeom prst="leftBrace">
            <a:avLst>
              <a:gd name="adj1" fmla="val 21667"/>
              <a:gd name="adj2" fmla="val 50000"/>
            </a:avLst>
          </a:prstGeom>
          <a:noFill/>
          <a:ln w="57150">
            <a:solidFill>
              <a:schemeClr val="accent2"/>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9" name="矩形 8">
            <a:extLst>
              <a:ext uri="{FF2B5EF4-FFF2-40B4-BE49-F238E27FC236}">
                <a16:creationId xmlns="" xmlns:a16="http://schemas.microsoft.com/office/drawing/2014/main" id="{FF3EA1C6-2270-45BE-8795-CA3C140F3C3F}"/>
              </a:ext>
            </a:extLst>
          </p:cNvPr>
          <p:cNvSpPr/>
          <p:nvPr/>
        </p:nvSpPr>
        <p:spPr>
          <a:xfrm>
            <a:off x="2957915" y="2362278"/>
            <a:ext cx="2509020"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latin typeface="Times New Roman" panose="02020603050405020304" pitchFamily="18" charset="0"/>
              </a:rPr>
              <a:t>抒情主人公自己的形象</a:t>
            </a:r>
          </a:p>
        </p:txBody>
      </p:sp>
      <p:sp>
        <p:nvSpPr>
          <p:cNvPr id="10" name="矩形 9">
            <a:extLst>
              <a:ext uri="{FF2B5EF4-FFF2-40B4-BE49-F238E27FC236}">
                <a16:creationId xmlns="" xmlns:a16="http://schemas.microsoft.com/office/drawing/2014/main" id="{568C3DA4-51CF-479E-8641-58E4F5DDAC2F}"/>
              </a:ext>
            </a:extLst>
          </p:cNvPr>
          <p:cNvSpPr/>
          <p:nvPr/>
        </p:nvSpPr>
        <p:spPr>
          <a:xfrm>
            <a:off x="2925090" y="2815247"/>
            <a:ext cx="2509020"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latin typeface="Times New Roman" panose="02020603050405020304" pitchFamily="18" charset="0"/>
              </a:rPr>
              <a:t>诗歌中刻画的人物形象</a:t>
            </a:r>
          </a:p>
        </p:txBody>
      </p:sp>
      <p:sp>
        <p:nvSpPr>
          <p:cNvPr id="11" name="矩形 10">
            <a:extLst>
              <a:ext uri="{FF2B5EF4-FFF2-40B4-BE49-F238E27FC236}">
                <a16:creationId xmlns="" xmlns:a16="http://schemas.microsoft.com/office/drawing/2014/main" id="{DC2DF21B-D0A9-4DE6-B943-9C1B46F052C6}"/>
              </a:ext>
            </a:extLst>
          </p:cNvPr>
          <p:cNvSpPr/>
          <p:nvPr/>
        </p:nvSpPr>
        <p:spPr>
          <a:xfrm>
            <a:off x="2894164" y="3355340"/>
            <a:ext cx="3724096"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rPr>
              <a:t>景物描写（季节、时令、地域等）</a:t>
            </a:r>
            <a:r>
              <a:rPr kumimoji="1" lang="zh-CN" altLang="en-US" dirty="0">
                <a:solidFill>
                  <a:srgbClr val="0000FF"/>
                </a:solidFill>
              </a:rPr>
              <a:t> </a:t>
            </a:r>
          </a:p>
        </p:txBody>
      </p:sp>
      <p:sp>
        <p:nvSpPr>
          <p:cNvPr id="14" name="矩形 13">
            <a:extLst>
              <a:ext uri="{FF2B5EF4-FFF2-40B4-BE49-F238E27FC236}">
                <a16:creationId xmlns="" xmlns:a16="http://schemas.microsoft.com/office/drawing/2014/main" id="{92FA48ED-9543-4A6F-9ABF-B060CDC1D56D}"/>
              </a:ext>
            </a:extLst>
          </p:cNvPr>
          <p:cNvSpPr/>
          <p:nvPr/>
        </p:nvSpPr>
        <p:spPr>
          <a:xfrm>
            <a:off x="2894164" y="4348402"/>
            <a:ext cx="3778044" cy="307777"/>
          </a:xfrm>
          <a:prstGeom prst="rect">
            <a:avLst/>
          </a:prstGeom>
        </p:spPr>
        <p:txBody>
          <a:bodyPr wrap="square">
            <a:spAutoFit/>
          </a:bodyPr>
          <a:lstStyle/>
          <a:p>
            <a:r>
              <a:rPr lang="zh-CN" altLang="en-US" sz="1400" b="1" dirty="0">
                <a:solidFill>
                  <a:srgbClr val="0000FF"/>
                </a:solidFill>
              </a:rPr>
              <a:t>场面描写（</a:t>
            </a:r>
            <a:r>
              <a:rPr lang="zh-CN" altLang="en-US" sz="1400" dirty="0">
                <a:solidFill>
                  <a:srgbClr val="0000FF"/>
                </a:solidFill>
              </a:rPr>
              <a:t>农事、战争、田园、婚嫁离别等） </a:t>
            </a:r>
          </a:p>
        </p:txBody>
      </p:sp>
      <p:sp>
        <p:nvSpPr>
          <p:cNvPr id="15" name="矩形 14">
            <a:extLst>
              <a:ext uri="{FF2B5EF4-FFF2-40B4-BE49-F238E27FC236}">
                <a16:creationId xmlns="" xmlns:a16="http://schemas.microsoft.com/office/drawing/2014/main" id="{7C80D421-CC57-4D7F-A46B-319CD9643A24}"/>
              </a:ext>
            </a:extLst>
          </p:cNvPr>
          <p:cNvSpPr/>
          <p:nvPr/>
        </p:nvSpPr>
        <p:spPr>
          <a:xfrm>
            <a:off x="117426" y="561822"/>
            <a:ext cx="6408712" cy="1689373"/>
          </a:xfrm>
          <a:prstGeom prst="rect">
            <a:avLst/>
          </a:prstGeom>
        </p:spPr>
        <p:txBody>
          <a:bodyPr wrap="square">
            <a:spAutoFit/>
          </a:bodyPr>
          <a:lstStyle/>
          <a:p>
            <a:pPr algn="just" eaLnBrk="1" hangingPunct="1">
              <a:lnSpc>
                <a:spcPct val="150000"/>
              </a:lnSpc>
              <a:spcBef>
                <a:spcPct val="50000"/>
              </a:spcBef>
              <a:buFontTx/>
              <a:buNone/>
            </a:pPr>
            <a:r>
              <a:rPr kumimoji="1" lang="zh-CN" altLang="en-US" sz="1600" b="1" dirty="0">
                <a:latin typeface="楷体" panose="02010609060101010101" pitchFamily="49" charset="-122"/>
                <a:ea typeface="楷体" panose="02010609060101010101" pitchFamily="49" charset="-122"/>
              </a:rPr>
              <a:t>     </a:t>
            </a:r>
            <a:r>
              <a:rPr kumimoji="1" lang="zh-CN" altLang="en-US" b="1" dirty="0">
                <a:latin typeface="楷体" panose="02010609060101010101" pitchFamily="49" charset="-122"/>
                <a:ea typeface="楷体" panose="02010609060101010101" pitchFamily="49" charset="-122"/>
              </a:rPr>
              <a:t>诗歌中的形象，是指诗人根据现实生活中各种现象加以艺术概括形成的具有一定思想内容和艺术感染力的具体生动的人、物和自然景象，并借以寄寓作者生活理想和思想感情的艺术形象</a:t>
            </a:r>
            <a:r>
              <a:rPr kumimoji="1" lang="zh-CN" altLang="en-US" dirty="0">
                <a:latin typeface="楷体" panose="02010609060101010101" pitchFamily="49" charset="-122"/>
                <a:ea typeface="楷体" panose="02010609060101010101" pitchFamily="49" charset="-122"/>
              </a:rPr>
              <a:t>。</a:t>
            </a:r>
            <a:endParaRPr kumimoji="1" lang="zh-CN" altLang="en-US" b="1" dirty="0">
              <a:solidFill>
                <a:srgbClr val="FF0066"/>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3544962025"/>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0" fill="hold"/>
                                        <p:tgtEl>
                                          <p:spTgt spid="5"/>
                                        </p:tgtEl>
                                        <p:attrNameLst>
                                          <p:attrName>ppt_x</p:attrName>
                                        </p:attrNameLst>
                                      </p:cBhvr>
                                      <p:tavLst>
                                        <p:tav tm="0">
                                          <p:val>
                                            <p:strVal val="#ppt_x"/>
                                          </p:val>
                                        </p:tav>
                                        <p:tav tm="100000">
                                          <p:val>
                                            <p:strVal val="#ppt_x"/>
                                          </p:val>
                                        </p:tav>
                                      </p:tavLst>
                                    </p:anim>
                                    <p:anim calcmode="lin" valueType="num">
                                      <p:cBhvr additive="base">
                                        <p:cTn id="1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9CC2C38-9F4D-47E7-A3BD-D2344411A6D6}"/>
              </a:ext>
            </a:extLst>
          </p:cNvPr>
          <p:cNvSpPr/>
          <p:nvPr/>
        </p:nvSpPr>
        <p:spPr>
          <a:xfrm>
            <a:off x="260405" y="409465"/>
            <a:ext cx="6192688" cy="1689373"/>
          </a:xfrm>
          <a:prstGeom prst="rect">
            <a:avLst/>
          </a:prstGeom>
        </p:spPr>
        <p:txBody>
          <a:bodyPr wrap="square">
            <a:spAutoFit/>
          </a:bodyPr>
          <a:lstStyle/>
          <a:p>
            <a:pPr algn="just">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（二）诗歌形象的分类：</a:t>
            </a:r>
          </a:p>
          <a:p>
            <a:pPr algn="just">
              <a:lnSpc>
                <a:spcPct val="150000"/>
              </a:lnSpc>
            </a:pPr>
            <a:r>
              <a:rPr kumimoji="1" lang="zh-CN" altLang="en-US" b="1" dirty="0">
                <a:latin typeface="仿宋" panose="02010609060101010101" pitchFamily="49" charset="-122"/>
                <a:ea typeface="仿宋" panose="02010609060101010101" pitchFamily="49" charset="-122"/>
              </a:rPr>
              <a:t>    诗歌中的形象是个广义的概念，包括</a:t>
            </a:r>
            <a:r>
              <a:rPr kumimoji="1" lang="zh-CN" altLang="en-US" b="1" dirty="0">
                <a:solidFill>
                  <a:srgbClr val="0000FF"/>
                </a:solidFill>
                <a:latin typeface="仿宋" panose="02010609060101010101" pitchFamily="49" charset="-122"/>
                <a:ea typeface="仿宋" panose="02010609060101010101" pitchFamily="49" charset="-122"/>
              </a:rPr>
              <a:t>人物、景色、事物（后两种合称景物）</a:t>
            </a:r>
            <a:r>
              <a:rPr kumimoji="1" lang="zh-CN" altLang="en-US" b="1" dirty="0">
                <a:latin typeface="仿宋" panose="02010609060101010101" pitchFamily="49" charset="-122"/>
                <a:ea typeface="仿宋" panose="02010609060101010101" pitchFamily="49" charset="-122"/>
              </a:rPr>
              <a:t>。人物又分作品中人物形象和抒情主人公。</a:t>
            </a:r>
          </a:p>
        </p:txBody>
      </p:sp>
      <p:sp>
        <p:nvSpPr>
          <p:cNvPr id="3" name="矩形 2">
            <a:extLst>
              <a:ext uri="{FF2B5EF4-FFF2-40B4-BE49-F238E27FC236}">
                <a16:creationId xmlns="" xmlns:a16="http://schemas.microsoft.com/office/drawing/2014/main" id="{F48CCFBF-D147-4B32-ADE2-FEE70B10B8BC}"/>
              </a:ext>
            </a:extLst>
          </p:cNvPr>
          <p:cNvSpPr/>
          <p:nvPr/>
        </p:nvSpPr>
        <p:spPr>
          <a:xfrm>
            <a:off x="333450" y="2075441"/>
            <a:ext cx="6192687" cy="773289"/>
          </a:xfrm>
          <a:prstGeom prst="rect">
            <a:avLst/>
          </a:prstGeom>
        </p:spPr>
        <p:txBody>
          <a:bodyPr wrap="square">
            <a:spAutoFit/>
          </a:bodyPr>
          <a:lstStyle/>
          <a:p>
            <a:pPr algn="just">
              <a:lnSpc>
                <a:spcPct val="150000"/>
              </a:lnSpc>
            </a:pPr>
            <a:r>
              <a:rPr kumimoji="1" lang="en-US" altLang="zh-CN" sz="1600" b="1" dirty="0">
                <a:solidFill>
                  <a:srgbClr val="FF0066"/>
                </a:solidFill>
                <a:latin typeface="仿宋" panose="02010609060101010101" pitchFamily="49" charset="-122"/>
                <a:ea typeface="仿宋" panose="02010609060101010101" pitchFamily="49" charset="-122"/>
              </a:rPr>
              <a:t>1</a:t>
            </a:r>
            <a:r>
              <a:rPr kumimoji="1" lang="zh-CN" altLang="en-US" sz="1600" b="1" dirty="0">
                <a:solidFill>
                  <a:srgbClr val="FF0066"/>
                </a:solidFill>
                <a:latin typeface="仿宋" panose="02010609060101010101" pitchFamily="49" charset="-122"/>
                <a:ea typeface="仿宋" panose="02010609060101010101" pitchFamily="49" charset="-122"/>
              </a:rPr>
              <a:t>）人物形象</a:t>
            </a:r>
            <a:r>
              <a:rPr kumimoji="1" lang="zh-CN" altLang="en-US" sz="1600" b="1" dirty="0">
                <a:latin typeface="仿宋" panose="02010609060101010101" pitchFamily="49" charset="-122"/>
                <a:ea typeface="仿宋" panose="02010609060101010101" pitchFamily="49" charset="-122"/>
              </a:rPr>
              <a:t>。诗中的诗人形象“我”，一般指的就是抒情主人公，即诗人自己。</a:t>
            </a:r>
          </a:p>
        </p:txBody>
      </p:sp>
      <p:sp>
        <p:nvSpPr>
          <p:cNvPr id="4" name="矩形 3">
            <a:extLst>
              <a:ext uri="{FF2B5EF4-FFF2-40B4-BE49-F238E27FC236}">
                <a16:creationId xmlns="" xmlns:a16="http://schemas.microsoft.com/office/drawing/2014/main" id="{6C53DD17-6CD2-49F5-A718-01DBA2461F85}"/>
              </a:ext>
            </a:extLst>
          </p:cNvPr>
          <p:cNvSpPr/>
          <p:nvPr/>
        </p:nvSpPr>
        <p:spPr>
          <a:xfrm>
            <a:off x="249015" y="2918157"/>
            <a:ext cx="6286970" cy="875881"/>
          </a:xfrm>
          <a:prstGeom prst="rect">
            <a:avLst/>
          </a:prstGeom>
        </p:spPr>
        <p:txBody>
          <a:bodyPr wrap="square">
            <a:spAutoFit/>
          </a:bodyPr>
          <a:lstStyle/>
          <a:p>
            <a:pPr>
              <a:lnSpc>
                <a:spcPct val="150000"/>
              </a:lnSpc>
            </a:pPr>
            <a:r>
              <a:rPr kumimoji="1" lang="zh-CN" altLang="en-US" b="1" dirty="0">
                <a:solidFill>
                  <a:srgbClr val="0000FF"/>
                </a:solidFill>
                <a:latin typeface="楷体" panose="02010609060101010101" pitchFamily="49" charset="-122"/>
                <a:ea typeface="楷体" panose="02010609060101010101" pitchFamily="49" charset="-122"/>
              </a:rPr>
              <a:t>叙事诗或有叙事成分的诗多以塑造人物形象为主，</a:t>
            </a:r>
            <a:r>
              <a:rPr kumimoji="1" lang="zh-CN" altLang="en-US" b="1" dirty="0">
                <a:latin typeface="楷体" panose="02010609060101010101" pitchFamily="49" charset="-122"/>
                <a:ea typeface="楷体" panose="02010609060101010101" pitchFamily="49" charset="-122"/>
              </a:rPr>
              <a:t>如</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孔雀东南飞</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中刘兰芝。</a:t>
            </a:r>
            <a:endParaRPr lang="zh-CN" altLang="en-US" dirty="0"/>
          </a:p>
        </p:txBody>
      </p:sp>
      <p:sp>
        <p:nvSpPr>
          <p:cNvPr id="5" name="矩形 4">
            <a:extLst>
              <a:ext uri="{FF2B5EF4-FFF2-40B4-BE49-F238E27FC236}">
                <a16:creationId xmlns="" xmlns:a16="http://schemas.microsoft.com/office/drawing/2014/main" id="{515DC9B4-9529-4628-A687-2D8ABC088633}"/>
              </a:ext>
            </a:extLst>
          </p:cNvPr>
          <p:cNvSpPr/>
          <p:nvPr/>
        </p:nvSpPr>
        <p:spPr>
          <a:xfrm>
            <a:off x="235627" y="3802239"/>
            <a:ext cx="6278332" cy="1291379"/>
          </a:xfrm>
          <a:prstGeom prst="rect">
            <a:avLst/>
          </a:prstGeom>
        </p:spPr>
        <p:txBody>
          <a:bodyPr wrap="square">
            <a:spAutoFit/>
          </a:bodyPr>
          <a:lstStyle/>
          <a:p>
            <a:pPr>
              <a:lnSpc>
                <a:spcPct val="150000"/>
              </a:lnSpc>
            </a:pPr>
            <a:r>
              <a:rPr kumimoji="1" lang="zh-CN" altLang="en-US" b="1" dirty="0">
                <a:solidFill>
                  <a:srgbClr val="0000FF"/>
                </a:solidFill>
                <a:latin typeface="楷体" panose="02010609060101010101" pitchFamily="49" charset="-122"/>
                <a:ea typeface="楷体" panose="02010609060101010101" pitchFamily="49" charset="-122"/>
              </a:rPr>
              <a:t>抒情诗大多是诗人内心世界的真实写照，</a:t>
            </a:r>
            <a:r>
              <a:rPr kumimoji="1" lang="zh-CN" altLang="en-US" b="1" dirty="0">
                <a:latin typeface="楷体" panose="02010609060101010101" pitchFamily="49" charset="-122"/>
                <a:ea typeface="楷体" panose="02010609060101010101" pitchFamily="49" charset="-122"/>
              </a:rPr>
              <a:t>如</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梦游天姥吟留别</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中，诗人运用奇特的想象，为我们描绘了一个神游无极的形象。</a:t>
            </a:r>
            <a:endParaRPr lang="zh-CN" altLang="en-US" dirty="0"/>
          </a:p>
        </p:txBody>
      </p:sp>
    </p:spTree>
    <p:extLst>
      <p:ext uri="{BB962C8B-B14F-4D97-AF65-F5344CB8AC3E}">
        <p14:creationId xmlns:p14="http://schemas.microsoft.com/office/powerpoint/2010/main" xmlns="" val="615312723"/>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505D0855-FB15-45BE-BD0D-49604886381E}"/>
              </a:ext>
            </a:extLst>
          </p:cNvPr>
          <p:cNvSpPr/>
          <p:nvPr/>
        </p:nvSpPr>
        <p:spPr>
          <a:xfrm>
            <a:off x="45418" y="309149"/>
            <a:ext cx="6480720" cy="4835939"/>
          </a:xfrm>
          <a:prstGeom prst="rect">
            <a:avLst/>
          </a:prstGeom>
        </p:spPr>
        <p:txBody>
          <a:bodyPr wrap="square">
            <a:spAutoFit/>
          </a:bodyPr>
          <a:lstStyle/>
          <a:p>
            <a:pPr algn="just">
              <a:lnSpc>
                <a:spcPct val="150000"/>
              </a:lnSpc>
            </a:pPr>
            <a:r>
              <a:rPr kumimoji="1" lang="zh-CN" altLang="en-US" sz="1600" b="1" dirty="0">
                <a:solidFill>
                  <a:srgbClr val="FF0066"/>
                </a:solidFill>
                <a:latin typeface="仿宋" panose="02010609060101010101" pitchFamily="49" charset="-122"/>
                <a:ea typeface="仿宋" panose="02010609060101010101" pitchFamily="49" charset="-122"/>
              </a:rPr>
              <a:t>（</a:t>
            </a:r>
            <a:r>
              <a:rPr kumimoji="1" lang="en-US" altLang="zh-CN" sz="1600" b="1" dirty="0">
                <a:solidFill>
                  <a:srgbClr val="FF0066"/>
                </a:solidFill>
                <a:latin typeface="仿宋" panose="02010609060101010101" pitchFamily="49" charset="-122"/>
                <a:ea typeface="仿宋" panose="02010609060101010101" pitchFamily="49" charset="-122"/>
              </a:rPr>
              <a:t>2</a:t>
            </a:r>
            <a:r>
              <a:rPr kumimoji="1" lang="zh-CN" altLang="en-US" sz="1600" b="1" dirty="0">
                <a:solidFill>
                  <a:srgbClr val="FF0066"/>
                </a:solidFill>
                <a:latin typeface="仿宋" panose="02010609060101010101" pitchFamily="49" charset="-122"/>
                <a:ea typeface="仿宋" panose="02010609060101010101" pitchFamily="49" charset="-122"/>
              </a:rPr>
              <a:t>）景物形象。</a:t>
            </a:r>
          </a:p>
          <a:p>
            <a:pPr algn="just">
              <a:lnSpc>
                <a:spcPct val="150000"/>
              </a:lnSpc>
            </a:pPr>
            <a:r>
              <a:rPr kumimoji="1" lang="zh-CN" altLang="en-US" sz="1600" b="1" dirty="0">
                <a:latin typeface="仿宋" panose="02010609060101010101" pitchFamily="49" charset="-122"/>
                <a:ea typeface="仿宋" panose="02010609060101010101" pitchFamily="49" charset="-122"/>
              </a:rPr>
              <a:t>     如陶渊明</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归园田居</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中的“丘山”、“羁鸟”、“旧林”、“池鱼”、“故渊”，李清照</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声声慢</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中的“黄花”、“梧桐”、“细雨”、“黄昏”，还有其他诗歌中的湖光山色、田园桑林、大漠孤城之类，它们往往不再是纯自然界的景物，而是融合了诗人主观情思的具体可感的艺术形象，它们常常寄托了诗人对社会生活的感悟和看法。      </a:t>
            </a:r>
            <a:endParaRPr kumimoji="1" lang="en-US" altLang="zh-CN" sz="1600" b="1" dirty="0">
              <a:latin typeface="仿宋" panose="02010609060101010101" pitchFamily="49" charset="-122"/>
              <a:ea typeface="仿宋" panose="02010609060101010101" pitchFamily="49" charset="-122"/>
            </a:endParaRPr>
          </a:p>
          <a:p>
            <a:pPr algn="just">
              <a:lnSpc>
                <a:spcPct val="150000"/>
              </a:lnSpc>
            </a:pPr>
            <a:r>
              <a:rPr kumimoji="1" lang="zh-CN" altLang="en-US" sz="1600" b="1" dirty="0">
                <a:latin typeface="仿宋" panose="02010609060101010101" pitchFamily="49" charset="-122"/>
                <a:ea typeface="仿宋" panose="02010609060101010101" pitchFamily="49" charset="-122"/>
              </a:rPr>
              <a:t>    抒情诗，往往是借助客观物象（山川草木等）表现出主观感情形象，也就是含有“意”的形象，即“意象”。意象是分析、研究诗歌特有的名词，“意”是指诗人的主观情意；“象”是指诗人感受到的客观物象，“意象”即意中之象，融入了诗人情思的形象。 </a:t>
            </a:r>
          </a:p>
          <a:p>
            <a:pPr algn="just">
              <a:lnSpc>
                <a:spcPct val="150000"/>
              </a:lnSpc>
            </a:pPr>
            <a:r>
              <a:rPr kumimoji="1" lang="zh-CN" altLang="en-US" sz="1600" b="1" dirty="0">
                <a:latin typeface="仿宋" panose="02010609060101010101" pitchFamily="49" charset="-122"/>
                <a:ea typeface="仿宋" panose="02010609060101010101" pitchFamily="49" charset="-122"/>
              </a:rPr>
              <a:t>    诗人一般借意象来表现自我，有时诗中有几个意象，各个意象之间都有一定的联系。            </a:t>
            </a:r>
          </a:p>
        </p:txBody>
      </p:sp>
    </p:spTree>
    <p:extLst>
      <p:ext uri="{BB962C8B-B14F-4D97-AF65-F5344CB8AC3E}">
        <p14:creationId xmlns:p14="http://schemas.microsoft.com/office/powerpoint/2010/main" xmlns="" val="76685571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770CC32-7614-494C-B771-68754571211D}"/>
              </a:ext>
            </a:extLst>
          </p:cNvPr>
          <p:cNvSpPr/>
          <p:nvPr/>
        </p:nvSpPr>
        <p:spPr>
          <a:xfrm>
            <a:off x="333450" y="412304"/>
            <a:ext cx="5976664" cy="442878"/>
          </a:xfrm>
          <a:prstGeom prst="rect">
            <a:avLst/>
          </a:prstGeom>
        </p:spPr>
        <p:txBody>
          <a:bodyPr wrap="square">
            <a:spAutoFit/>
          </a:bodyPr>
          <a:lstStyle/>
          <a:p>
            <a:pPr algn="just">
              <a:lnSpc>
                <a:spcPct val="150000"/>
              </a:lnSpc>
            </a:pPr>
            <a:r>
              <a:rPr kumimoji="1" lang="zh-CN" altLang="en-US" b="1" dirty="0">
                <a:latin typeface="楷体" panose="02010609060101010101" pitchFamily="49" charset="-122"/>
                <a:ea typeface="楷体" panose="02010609060101010101" pitchFamily="49" charset="-122"/>
              </a:rPr>
              <a:t>    </a:t>
            </a:r>
            <a:endParaRPr kumimoji="1" lang="en-US" altLang="zh-CN" b="1" dirty="0">
              <a:latin typeface="楷体" panose="02010609060101010101" pitchFamily="49" charset="-122"/>
              <a:ea typeface="楷体" panose="02010609060101010101" pitchFamily="49" charset="-122"/>
            </a:endParaRPr>
          </a:p>
        </p:txBody>
      </p:sp>
      <p:sp>
        <p:nvSpPr>
          <p:cNvPr id="2" name="矩形 1"/>
          <p:cNvSpPr/>
          <p:nvPr/>
        </p:nvSpPr>
        <p:spPr>
          <a:xfrm>
            <a:off x="189434" y="412304"/>
            <a:ext cx="6264696" cy="1273875"/>
          </a:xfrm>
          <a:prstGeom prst="rect">
            <a:avLst/>
          </a:prstGeom>
        </p:spPr>
        <p:txBody>
          <a:bodyPr wrap="square">
            <a:spAutoFit/>
          </a:bodyPr>
          <a:lstStyle/>
          <a:p>
            <a:pPr algn="ctr">
              <a:lnSpc>
                <a:spcPct val="150000"/>
              </a:lnSpc>
            </a:pPr>
            <a:r>
              <a:rPr lang="zh-CN" altLang="en-US" b="1" dirty="0">
                <a:latin typeface="仿宋" panose="02010609060101010101" pitchFamily="49" charset="-122"/>
                <a:ea typeface="仿宋" panose="02010609060101010101" pitchFamily="49" charset="-122"/>
              </a:rPr>
              <a:t>典例七：宋     陆游</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卜算子</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咏梅</a:t>
            </a:r>
            <a:r>
              <a:rPr lang="en-US" altLang="zh-CN" b="1" dirty="0">
                <a:latin typeface="仿宋" panose="02010609060101010101" pitchFamily="49" charset="-122"/>
                <a:ea typeface="仿宋" panose="02010609060101010101" pitchFamily="49" charset="-122"/>
              </a:rPr>
              <a:t>》</a:t>
            </a:r>
          </a:p>
          <a:p>
            <a:pPr>
              <a:lnSpc>
                <a:spcPct val="150000"/>
              </a:lnSpc>
            </a:pPr>
            <a:r>
              <a:rPr lang="zh-CN" altLang="en-US" b="1" dirty="0">
                <a:latin typeface="仿宋" panose="02010609060101010101" pitchFamily="49" charset="-122"/>
                <a:ea typeface="仿宋" panose="02010609060101010101" pitchFamily="49" charset="-122"/>
              </a:rPr>
              <a:t>驿外断桥边，寂寞开无主。已是黄昏独自愁，更著风和雨。    无意苦争春，一任群芳妒。零落成泥碾作尘，只有香如故。</a:t>
            </a:r>
          </a:p>
        </p:txBody>
      </p:sp>
      <p:sp>
        <p:nvSpPr>
          <p:cNvPr id="3" name="矩形 2"/>
          <p:cNvSpPr/>
          <p:nvPr/>
        </p:nvSpPr>
        <p:spPr>
          <a:xfrm>
            <a:off x="36331" y="1852464"/>
            <a:ext cx="6633823" cy="2619948"/>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此词以梅花自况，咏梅的凄苦以泄胸中抑郁，感叹人生的失意坎坷；赞梅的精神又表达了青春无悔的信念以及对自己爱国情操及高洁人格的自许。词的上半阕着力渲染梅的落寞凄清、饱受风雨之苦的情形。下半阕写梅花的灵魂及生死观。全词以物喻人，托物言志，巧借饱受摧残、花粉犹香的梅花，比喻自己虽终生坎坷，绝不媚俗的忠贞，这也正像他在一首咏梅诗中所写的“过时自合飘零去，耻向东君更气怜”。</a:t>
            </a:r>
            <a:endParaRPr lang="zh-CN" altLang="en-US" sz="1600"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xmlns="" val="3971369680"/>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3">
            <a:extLst>
              <a:ext uri="{FF2B5EF4-FFF2-40B4-BE49-F238E27FC236}">
                <a16:creationId xmlns="" xmlns:a16="http://schemas.microsoft.com/office/drawing/2014/main" id="{B5D684FB-C144-4E0A-9BA4-E2462D1A1EAD}"/>
              </a:ext>
            </a:extLst>
          </p:cNvPr>
          <p:cNvSpPr txBox="1">
            <a:spLocks noChangeArrowheads="1"/>
          </p:cNvSpPr>
          <p:nvPr/>
        </p:nvSpPr>
        <p:spPr bwMode="auto">
          <a:xfrm>
            <a:off x="1850578" y="916360"/>
            <a:ext cx="3446463" cy="823913"/>
          </a:xfrm>
          <a:prstGeom prst="rect">
            <a:avLst/>
          </a:prstGeom>
          <a:solidFill>
            <a:srgbClr val="66FF3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800" dirty="0">
                <a:solidFill>
                  <a:srgbClr val="FF0000"/>
                </a:solidFill>
                <a:ea typeface="华文行楷" panose="02010800040101010101" pitchFamily="2" charset="-122"/>
              </a:rPr>
              <a:t>考纲要求</a:t>
            </a:r>
          </a:p>
        </p:txBody>
      </p:sp>
      <p:sp>
        <p:nvSpPr>
          <p:cNvPr id="3" name="矩形 2">
            <a:extLst>
              <a:ext uri="{FF2B5EF4-FFF2-40B4-BE49-F238E27FC236}">
                <a16:creationId xmlns="" xmlns:a16="http://schemas.microsoft.com/office/drawing/2014/main" id="{6DBAA3C7-8C66-4A67-BC24-9443CE1B27E6}"/>
              </a:ext>
            </a:extLst>
          </p:cNvPr>
          <p:cNvSpPr/>
          <p:nvPr/>
        </p:nvSpPr>
        <p:spPr>
          <a:xfrm>
            <a:off x="621482" y="1996480"/>
            <a:ext cx="5904656" cy="1754326"/>
          </a:xfrm>
          <a:prstGeom prst="rect">
            <a:avLst/>
          </a:prstGeom>
        </p:spPr>
        <p:txBody>
          <a:bodyPr wrap="square">
            <a:spAutoFit/>
          </a:bodyPr>
          <a:lstStyle/>
          <a:p>
            <a:pPr>
              <a:lnSpc>
                <a:spcPct val="200000"/>
              </a:lnSpc>
            </a:pPr>
            <a:r>
              <a:rPr kumimoji="1" lang="zh-CN" altLang="en-US" b="1" dirty="0">
                <a:latin typeface="楷体" panose="02010609060101010101" pitchFamily="49" charset="-122"/>
                <a:ea typeface="楷体" panose="02010609060101010101" pitchFamily="49" charset="-122"/>
              </a:rPr>
              <a:t>    考查赏析诗歌人物形象、意象、意境的能力，就是要求</a:t>
            </a:r>
            <a:r>
              <a:rPr kumimoji="1" lang="zh-CN" altLang="en-US" b="1" u="sng" dirty="0">
                <a:latin typeface="楷体" panose="02010609060101010101" pitchFamily="49" charset="-122"/>
                <a:ea typeface="楷体" panose="02010609060101010101" pitchFamily="49" charset="-122"/>
              </a:rPr>
              <a:t>把握诗歌刻画的艺术形象的特征和蕴含的意义</a:t>
            </a:r>
            <a:r>
              <a:rPr kumimoji="1" lang="zh-CN" altLang="en-US" b="1" dirty="0">
                <a:latin typeface="楷体" panose="02010609060101010101" pitchFamily="49" charset="-122"/>
                <a:ea typeface="楷体" panose="02010609060101010101" pitchFamily="49" charset="-122"/>
              </a:rPr>
              <a:t>，</a:t>
            </a:r>
            <a:r>
              <a:rPr kumimoji="1" lang="zh-CN" altLang="en-US" b="1" u="sng" dirty="0">
                <a:latin typeface="楷体" panose="02010609060101010101" pitchFamily="49" charset="-122"/>
                <a:ea typeface="楷体" panose="02010609060101010101" pitchFamily="49" charset="-122"/>
              </a:rPr>
              <a:t>分析它们所包含的作者的思想感情和社会意义</a:t>
            </a:r>
            <a:r>
              <a:rPr kumimoji="1" lang="zh-CN" altLang="en-US" b="1" dirty="0">
                <a:latin typeface="楷体" panose="02010609060101010101" pitchFamily="49" charset="-122"/>
                <a:ea typeface="楷体" panose="02010609060101010101" pitchFamily="49" charset="-122"/>
              </a:rPr>
              <a:t>。</a:t>
            </a:r>
            <a:r>
              <a:rPr kumimoji="1" lang="zh-CN" altLang="en-US" dirty="0">
                <a:latin typeface="楷体" panose="02010609060101010101" pitchFamily="49" charset="-122"/>
                <a:ea typeface="楷体" panose="02010609060101010101" pitchFamily="49" charset="-122"/>
              </a:rPr>
              <a:t> </a:t>
            </a:r>
            <a:endParaRPr lang="zh-CN" altLang="en-US" dirty="0"/>
          </a:p>
        </p:txBody>
      </p:sp>
    </p:spTree>
    <p:extLst>
      <p:ext uri="{BB962C8B-B14F-4D97-AF65-F5344CB8AC3E}">
        <p14:creationId xmlns:p14="http://schemas.microsoft.com/office/powerpoint/2010/main" xmlns="" val="3553545616"/>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E68E08F-69A7-429A-9FBA-AA5FA03E91E2}"/>
              </a:ext>
            </a:extLst>
          </p:cNvPr>
          <p:cNvSpPr/>
          <p:nvPr/>
        </p:nvSpPr>
        <p:spPr>
          <a:xfrm>
            <a:off x="549474" y="484312"/>
            <a:ext cx="6048672" cy="1200329"/>
          </a:xfrm>
          <a:prstGeom prst="rect">
            <a:avLst/>
          </a:prstGeom>
        </p:spPr>
        <p:txBody>
          <a:bodyPr wrap="square">
            <a:spAutoFit/>
          </a:bodyPr>
          <a:lstStyle/>
          <a:p>
            <a:pPr algn="ctr" eaLnBrk="1" hangingPunct="1">
              <a:spcBef>
                <a:spcPct val="50000"/>
              </a:spcBef>
              <a:buFontTx/>
              <a:buNone/>
            </a:pPr>
            <a:r>
              <a:rPr kumimoji="1" lang="zh-CN" altLang="en-US" b="1" dirty="0">
                <a:latin typeface="楷体" panose="02010609060101010101" pitchFamily="49" charset="-122"/>
                <a:ea typeface="楷体" panose="02010609060101010101" pitchFamily="49" charset="-122"/>
              </a:rPr>
              <a:t>典例一：登幽州台歌   陈子昂</a:t>
            </a:r>
          </a:p>
          <a:p>
            <a:pPr eaLnBrk="1" hangingPunct="1">
              <a:spcBef>
                <a:spcPct val="50000"/>
              </a:spcBef>
              <a:buFontTx/>
              <a:buNone/>
            </a:pPr>
            <a:r>
              <a:rPr kumimoji="1" lang="zh-CN" altLang="en-US" b="1" dirty="0">
                <a:latin typeface="楷体" panose="02010609060101010101" pitchFamily="49" charset="-122"/>
                <a:ea typeface="楷体" panose="02010609060101010101" pitchFamily="49" charset="-122"/>
              </a:rPr>
              <a:t>             前不见古人，后不见来者，</a:t>
            </a:r>
          </a:p>
          <a:p>
            <a:pPr eaLnBrk="1" hangingPunct="1">
              <a:spcBef>
                <a:spcPct val="50000"/>
              </a:spcBef>
              <a:buFontTx/>
              <a:buNone/>
            </a:pPr>
            <a:r>
              <a:rPr kumimoji="1" lang="zh-CN" altLang="en-US" b="1" dirty="0">
                <a:latin typeface="楷体" panose="02010609060101010101" pitchFamily="49" charset="-122"/>
                <a:ea typeface="楷体" panose="02010609060101010101" pitchFamily="49" charset="-122"/>
              </a:rPr>
              <a:t>             念天地之悠悠，独怆然而涕下！</a:t>
            </a:r>
            <a:endParaRPr lang="zh-CN" altLang="en-US" dirty="0"/>
          </a:p>
        </p:txBody>
      </p:sp>
      <p:sp>
        <p:nvSpPr>
          <p:cNvPr id="3" name="矩形 2">
            <a:extLst>
              <a:ext uri="{FF2B5EF4-FFF2-40B4-BE49-F238E27FC236}">
                <a16:creationId xmlns="" xmlns:a16="http://schemas.microsoft.com/office/drawing/2014/main" id="{204CB323-D734-42B8-A6B4-23002F95DBEE}"/>
              </a:ext>
            </a:extLst>
          </p:cNvPr>
          <p:cNvSpPr/>
          <p:nvPr/>
        </p:nvSpPr>
        <p:spPr>
          <a:xfrm>
            <a:off x="261442" y="1691537"/>
            <a:ext cx="6408712" cy="2537874"/>
          </a:xfrm>
          <a:prstGeom prst="rect">
            <a:avLst/>
          </a:prstGeom>
        </p:spPr>
        <p:txBody>
          <a:bodyPr wrap="square">
            <a:spAutoFit/>
          </a:bodyPr>
          <a:lstStyle/>
          <a:p>
            <a:pPr>
              <a:lnSpc>
                <a:spcPct val="150000"/>
              </a:lnSpc>
            </a:pPr>
            <a:r>
              <a:rPr kumimoji="1" lang="en-US" altLang="zh-CN" b="1" dirty="0">
                <a:solidFill>
                  <a:srgbClr val="0000FF"/>
                </a:solidFill>
                <a:latin typeface="仿宋" panose="02010609060101010101" pitchFamily="49" charset="-122"/>
                <a:ea typeface="仿宋" panose="02010609060101010101" pitchFamily="49" charset="-122"/>
              </a:rPr>
              <a:t>   </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赏析</a:t>
            </a:r>
            <a:r>
              <a:rPr kumimoji="1" lang="en-US" altLang="zh-CN" b="1" dirty="0">
                <a:solidFill>
                  <a:srgbClr val="FF0000"/>
                </a:solidFill>
                <a:latin typeface="仿宋" panose="02010609060101010101" pitchFamily="49" charset="-122"/>
                <a:ea typeface="仿宋" panose="02010609060101010101" pitchFamily="49" charset="-122"/>
              </a:rPr>
              <a:t>】</a:t>
            </a:r>
          </a:p>
          <a:p>
            <a:pPr>
              <a:lnSpc>
                <a:spcPct val="150000"/>
              </a:lnSpc>
            </a:pPr>
            <a:r>
              <a:rPr kumimoji="1" lang="en-US" altLang="zh-CN" b="1" dirty="0">
                <a:solidFill>
                  <a:srgbClr val="FF0000"/>
                </a:solidFill>
                <a:latin typeface="仿宋" panose="02010609060101010101" pitchFamily="49" charset="-122"/>
                <a:ea typeface="仿宋" panose="02010609060101010101" pitchFamily="49" charset="-122"/>
              </a:rPr>
              <a:t>   《</a:t>
            </a:r>
            <a:r>
              <a:rPr kumimoji="1" lang="zh-CN" altLang="en-US" b="1" dirty="0">
                <a:solidFill>
                  <a:srgbClr val="FF0000"/>
                </a:solidFill>
                <a:latin typeface="仿宋" panose="02010609060101010101" pitchFamily="49" charset="-122"/>
                <a:ea typeface="仿宋" panose="02010609060101010101" pitchFamily="49" charset="-122"/>
              </a:rPr>
              <a:t>登幽州台歌</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这首短诗，深刻地表现了诗人怀才不遇、寂寞无聊的情绪。念这首诗，读者会深刻地感受到一种苍凉悲壮的气氛，面前仿佛出现了一幅北方原野的苍茫广阔的图景，而在这个图景面前，兀立着一位胸怀大志却因报国无门而感到孤独悲伤的诗人形象，因而深深为之激动。 </a:t>
            </a:r>
            <a:endParaRPr lang="zh-CN" altLang="en-US" dirty="0">
              <a:solidFill>
                <a:srgbClr val="FF0000"/>
              </a:solidFill>
            </a:endParaRPr>
          </a:p>
        </p:txBody>
      </p:sp>
    </p:spTree>
    <p:extLst>
      <p:ext uri="{BB962C8B-B14F-4D97-AF65-F5344CB8AC3E}">
        <p14:creationId xmlns:p14="http://schemas.microsoft.com/office/powerpoint/2010/main" xmlns="" val="326735302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A0A3288-4035-47B0-9A96-A898B7F17E86}"/>
              </a:ext>
            </a:extLst>
          </p:cNvPr>
          <p:cNvSpPr/>
          <p:nvPr/>
        </p:nvSpPr>
        <p:spPr>
          <a:xfrm>
            <a:off x="405458" y="340296"/>
            <a:ext cx="5832648" cy="1273875"/>
          </a:xfrm>
          <a:prstGeom prst="rect">
            <a:avLst/>
          </a:prstGeom>
        </p:spPr>
        <p:txBody>
          <a:bodyPr wrap="square">
            <a:spAutoFit/>
          </a:bodyPr>
          <a:lstStyle/>
          <a:p>
            <a:pPr algn="ctr">
              <a:lnSpc>
                <a:spcPct val="150000"/>
              </a:lnSpc>
            </a:pPr>
            <a:r>
              <a:rPr kumimoji="1" lang="zh-CN" altLang="en-US" b="1" dirty="0">
                <a:latin typeface="仿宋" panose="02010609060101010101" pitchFamily="49" charset="-122"/>
                <a:ea typeface="仿宋" panose="02010609060101010101" pitchFamily="49" charset="-122"/>
              </a:rPr>
              <a:t>典例二：江雪     柳宗元</a:t>
            </a:r>
          </a:p>
          <a:p>
            <a:pPr algn="ctr">
              <a:lnSpc>
                <a:spcPct val="150000"/>
              </a:lnSpc>
            </a:pPr>
            <a:r>
              <a:rPr kumimoji="1" lang="zh-CN" altLang="en-US" b="1" dirty="0">
                <a:latin typeface="仿宋" panose="02010609060101010101" pitchFamily="49" charset="-122"/>
                <a:ea typeface="仿宋" panose="02010609060101010101" pitchFamily="49" charset="-122"/>
              </a:rPr>
              <a:t>  千山鸟飞绝，万径人踪灭。</a:t>
            </a:r>
            <a:endParaRPr kumimoji="1" lang="en-US" altLang="zh-CN" b="1" dirty="0">
              <a:latin typeface="仿宋" panose="02010609060101010101" pitchFamily="49" charset="-122"/>
              <a:ea typeface="仿宋" panose="02010609060101010101" pitchFamily="49" charset="-122"/>
            </a:endParaRPr>
          </a:p>
          <a:p>
            <a:pPr algn="ctr">
              <a:lnSpc>
                <a:spcPct val="150000"/>
              </a:lnSpc>
            </a:pPr>
            <a:r>
              <a:rPr kumimoji="1" lang="zh-CN" altLang="en-US" b="1" dirty="0">
                <a:latin typeface="仿宋" panose="02010609060101010101" pitchFamily="49" charset="-122"/>
                <a:ea typeface="仿宋" panose="02010609060101010101" pitchFamily="49" charset="-122"/>
              </a:rPr>
              <a:t>孤舟蓑笠翁，独钓寒江雪</a:t>
            </a:r>
            <a:endParaRPr lang="zh-CN" altLang="en-US"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 xmlns:a16="http://schemas.microsoft.com/office/drawing/2014/main" id="{92F3E947-69C5-4586-9DE2-1547A32480B6}"/>
              </a:ext>
            </a:extLst>
          </p:cNvPr>
          <p:cNvSpPr/>
          <p:nvPr/>
        </p:nvSpPr>
        <p:spPr>
          <a:xfrm>
            <a:off x="225438" y="1228034"/>
            <a:ext cx="6372708" cy="3322704"/>
          </a:xfrm>
          <a:prstGeom prst="rect">
            <a:avLst/>
          </a:prstGeom>
        </p:spPr>
        <p:txBody>
          <a:bodyPr wrap="square">
            <a:spAutoFit/>
          </a:bodyPr>
          <a:lstStyle/>
          <a:p>
            <a:pPr>
              <a:lnSpc>
                <a:spcPct val="150000"/>
              </a:lnSpc>
            </a:pPr>
            <a:r>
              <a:rPr kumimoji="1" lang="zh-CN" altLang="en-US" sz="1600" b="1" dirty="0">
                <a:solidFill>
                  <a:srgbClr val="0000FF"/>
                </a:solidFill>
                <a:latin typeface="仿宋" panose="02010609060101010101" pitchFamily="49" charset="-122"/>
                <a:ea typeface="仿宋" panose="02010609060101010101" pitchFamily="49" charset="-122"/>
              </a:rPr>
              <a:t>  </a:t>
            </a:r>
            <a:endParaRPr kumimoji="1"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赏析</a:t>
            </a:r>
            <a:r>
              <a:rPr kumimoji="1" lang="en-US" altLang="zh-CN" b="1" dirty="0">
                <a:solidFill>
                  <a:srgbClr val="FF0000"/>
                </a:solidFill>
                <a:latin typeface="仿宋" panose="02010609060101010101" pitchFamily="49" charset="-122"/>
                <a:ea typeface="仿宋" panose="02010609060101010101" pitchFamily="49" charset="-122"/>
              </a:rPr>
              <a:t>】</a:t>
            </a:r>
          </a:p>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    这首诗描绘了一幅渔翁寒江独钓图，表达了诗人永贞革新失败后，虽处境孤独，但仍傲岸不屈的性格。 开头两句诗人用飞鸟远遁、行人绝迹的景象渲染出一个荒寒寂寞的境界，虽未直接用“雪”字，但读者似乎已经见到了铺天盖地的大雪，已感觉到了凛冽逼人的寒气。这正是当时严酷的政治环境的折射。</a:t>
            </a:r>
            <a:endParaRPr lang="zh-CN" altLang="en-US" dirty="0">
              <a:solidFill>
                <a:srgbClr val="FF0000"/>
              </a:solidFill>
            </a:endParaRPr>
          </a:p>
        </p:txBody>
      </p:sp>
    </p:spTree>
    <p:extLst>
      <p:ext uri="{BB962C8B-B14F-4D97-AF65-F5344CB8AC3E}">
        <p14:creationId xmlns:p14="http://schemas.microsoft.com/office/powerpoint/2010/main" xmlns="" val="3420831949"/>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33450" y="1852464"/>
            <a:ext cx="6264696" cy="442878"/>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    </a:t>
            </a:r>
            <a:endParaRPr kumimoji="1" lang="zh-CN" altLang="en-US" sz="1600" b="1" dirty="0">
              <a:solidFill>
                <a:srgbClr val="0000FF"/>
              </a:solidFill>
              <a:latin typeface="仿宋" panose="02010609060101010101" pitchFamily="49" charset="-122"/>
              <a:ea typeface="仿宋" panose="02010609060101010101" pitchFamily="49" charset="-122"/>
            </a:endParaRPr>
          </a:p>
        </p:txBody>
      </p:sp>
      <p:sp>
        <p:nvSpPr>
          <p:cNvPr id="2" name="矩形 1">
            <a:extLst>
              <a:ext uri="{FF2B5EF4-FFF2-40B4-BE49-F238E27FC236}">
                <a16:creationId xmlns="" xmlns:a16="http://schemas.microsoft.com/office/drawing/2014/main" id="{B4F11636-4B67-4BA2-98D9-25B2D625D513}"/>
              </a:ext>
            </a:extLst>
          </p:cNvPr>
          <p:cNvSpPr/>
          <p:nvPr/>
        </p:nvSpPr>
        <p:spPr>
          <a:xfrm>
            <a:off x="189434" y="610906"/>
            <a:ext cx="4176464" cy="3784369"/>
          </a:xfrm>
          <a:prstGeom prst="rect">
            <a:avLst/>
          </a:prstGeom>
        </p:spPr>
        <p:txBody>
          <a:bodyPr wrap="square">
            <a:spAutoFit/>
          </a:bodyPr>
          <a:lstStyle/>
          <a:p>
            <a:pPr>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三、四两句“孤舟蓑笠翁，独钓寒江雪”，刻画了一个寒江独钓的渔翁形象，在漫天大雪，几乎没有任何生命的地方，有一条孤单的小船，船上有位渔翁，身披蓑衣，独自在大雪纷飞的江面上垂钓。这个渔翁的形象显然是诗人自身的写照，曲折地表达出诗人在政治改革失败后虽处境孤独，但顽强不屈、凛然无畏、傲岸清高的精神面貌。</a:t>
            </a:r>
            <a:endParaRPr lang="zh-CN" altLang="en-US" dirty="0"/>
          </a:p>
        </p:txBody>
      </p:sp>
      <p:pic>
        <p:nvPicPr>
          <p:cNvPr id="5" name="图片 4">
            <a:extLst>
              <a:ext uri="{FF2B5EF4-FFF2-40B4-BE49-F238E27FC236}">
                <a16:creationId xmlns="" xmlns:a16="http://schemas.microsoft.com/office/drawing/2014/main" id="{42BBE198-CF1F-40E5-BA2F-BE2A51FBEDA5}"/>
              </a:ext>
            </a:extLst>
          </p:cNvPr>
          <p:cNvPicPr>
            <a:picLocks noChangeAspect="1"/>
          </p:cNvPicPr>
          <p:nvPr/>
        </p:nvPicPr>
        <p:blipFill>
          <a:blip r:embed="rId2"/>
          <a:stretch>
            <a:fillRect/>
          </a:stretch>
        </p:blipFill>
        <p:spPr>
          <a:xfrm>
            <a:off x="4529703" y="772344"/>
            <a:ext cx="2212459" cy="2273266"/>
          </a:xfrm>
          <a:prstGeom prst="rect">
            <a:avLst/>
          </a:prstGeom>
        </p:spPr>
      </p:pic>
    </p:spTree>
    <p:extLst>
      <p:ext uri="{BB962C8B-B14F-4D97-AF65-F5344CB8AC3E}">
        <p14:creationId xmlns:p14="http://schemas.microsoft.com/office/powerpoint/2010/main" xmlns="" val="3920679184"/>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7426" y="467672"/>
            <a:ext cx="6408712" cy="2104872"/>
          </a:xfrm>
          <a:prstGeom prst="rect">
            <a:avLst/>
          </a:prstGeom>
        </p:spPr>
        <p:txBody>
          <a:bodyPr wrap="square">
            <a:spAutoFit/>
          </a:bodyPr>
          <a:lstStyle/>
          <a:p>
            <a:pPr algn="ctr">
              <a:lnSpc>
                <a:spcPct val="150000"/>
              </a:lnSpc>
            </a:pPr>
            <a:r>
              <a:rPr lang="zh-CN" altLang="en-US" b="1" dirty="0">
                <a:latin typeface="仿宋" panose="02010609060101010101" pitchFamily="49" charset="-122"/>
                <a:ea typeface="仿宋" panose="02010609060101010101" pitchFamily="49" charset="-122"/>
              </a:rPr>
              <a:t>典例三：唐  杜甫</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咏怀古迹五首</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其三</a:t>
            </a:r>
            <a:r>
              <a:rPr lang="en-US" altLang="zh-CN" b="1" dirty="0">
                <a:latin typeface="仿宋" panose="02010609060101010101" pitchFamily="49" charset="-122"/>
                <a:ea typeface="仿宋" panose="02010609060101010101" pitchFamily="49" charset="-122"/>
              </a:rPr>
              <a:t>》</a:t>
            </a:r>
          </a:p>
          <a:p>
            <a:pPr algn="ctr">
              <a:lnSpc>
                <a:spcPct val="150000"/>
              </a:lnSpc>
            </a:pPr>
            <a:r>
              <a:rPr lang="zh-CN" altLang="en-US" b="1" dirty="0">
                <a:latin typeface="仿宋" panose="02010609060101010101" pitchFamily="49" charset="-122"/>
                <a:ea typeface="仿宋" panose="02010609060101010101" pitchFamily="49" charset="-122"/>
              </a:rPr>
              <a:t>群山万壑赴荆门，生长明妃尚有村。</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一去紫台连朔漠，独留青冢向黄昏。</a:t>
            </a:r>
          </a:p>
          <a:p>
            <a:pPr algn="ctr">
              <a:lnSpc>
                <a:spcPct val="150000"/>
              </a:lnSpc>
            </a:pPr>
            <a:r>
              <a:rPr lang="zh-CN" altLang="en-US" b="1" dirty="0">
                <a:latin typeface="仿宋" panose="02010609060101010101" pitchFamily="49" charset="-122"/>
                <a:ea typeface="仿宋" panose="02010609060101010101" pitchFamily="49" charset="-122"/>
              </a:rPr>
              <a:t>画图省识春风面，环佩空归夜月魂。</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千载琵琶作胡语，分明怨恨曲中论。</a:t>
            </a:r>
          </a:p>
        </p:txBody>
      </p:sp>
      <p:sp>
        <p:nvSpPr>
          <p:cNvPr id="4" name="矩形 3"/>
          <p:cNvSpPr/>
          <p:nvPr/>
        </p:nvSpPr>
        <p:spPr>
          <a:xfrm>
            <a:off x="297446" y="2716560"/>
            <a:ext cx="6264696" cy="1273875"/>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杜甫的诗题叫</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咏怀古迹</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，他在写昭君的怨恨之情时，是寄托了他的身世家国之情的。杜甫当时正“飘泊西南天地间”，远离故乡，处境和昭君相似。</a:t>
            </a:r>
          </a:p>
        </p:txBody>
      </p:sp>
    </p:spTree>
    <p:extLst>
      <p:ext uri="{BB962C8B-B14F-4D97-AF65-F5344CB8AC3E}">
        <p14:creationId xmlns:p14="http://schemas.microsoft.com/office/powerpoint/2010/main" xmlns="" val="3894873027"/>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17426" y="556320"/>
            <a:ext cx="3744416" cy="3351367"/>
          </a:xfrm>
          <a:prstGeom prst="rect">
            <a:avLst/>
          </a:prstGeom>
        </p:spPr>
        <p:txBody>
          <a:bodyPr wrap="square">
            <a:spAutoFit/>
          </a:bodyPr>
          <a:lstStyle/>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虽然他在夔州，距故乡洛阳偃师一带不像昭君出塞那样远隔万里，但是“书信中原阔，干戈北斗深”，洛阳对他来说，仍然是可望不可即的地方。他寓居在昭君的故乡，正好借昭君当年想念故土、夜月魂归的形象，寄托他自己想念故乡的心情。</a:t>
            </a:r>
          </a:p>
        </p:txBody>
      </p:sp>
      <p:pic>
        <p:nvPicPr>
          <p:cNvPr id="2" name="图片 1">
            <a:extLst>
              <a:ext uri="{FF2B5EF4-FFF2-40B4-BE49-F238E27FC236}">
                <a16:creationId xmlns="" xmlns:a16="http://schemas.microsoft.com/office/drawing/2014/main" id="{2316F5D6-BF8A-4533-B511-392E5E5231B5}"/>
              </a:ext>
            </a:extLst>
          </p:cNvPr>
          <p:cNvPicPr>
            <a:picLocks noChangeAspect="1"/>
          </p:cNvPicPr>
          <p:nvPr/>
        </p:nvPicPr>
        <p:blipFill>
          <a:blip r:embed="rId2"/>
          <a:stretch>
            <a:fillRect/>
          </a:stretch>
        </p:blipFill>
        <p:spPr>
          <a:xfrm>
            <a:off x="4221882" y="598513"/>
            <a:ext cx="2433586" cy="3724672"/>
          </a:xfrm>
          <a:prstGeom prst="rect">
            <a:avLst/>
          </a:prstGeom>
        </p:spPr>
      </p:pic>
    </p:spTree>
    <p:extLst>
      <p:ext uri="{BB962C8B-B14F-4D97-AF65-F5344CB8AC3E}">
        <p14:creationId xmlns:p14="http://schemas.microsoft.com/office/powerpoint/2010/main" xmlns="" val="202402039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5A67276-01BC-49B1-8C2F-E9D8FCD38003}"/>
              </a:ext>
            </a:extLst>
          </p:cNvPr>
          <p:cNvSpPr/>
          <p:nvPr/>
        </p:nvSpPr>
        <p:spPr>
          <a:xfrm>
            <a:off x="549474" y="484312"/>
            <a:ext cx="6166098" cy="1273875"/>
          </a:xfrm>
          <a:prstGeom prst="rect">
            <a:avLst/>
          </a:prstGeom>
        </p:spPr>
        <p:txBody>
          <a:bodyPr wrap="square">
            <a:spAutoFit/>
          </a:bodyPr>
          <a:lstStyle/>
          <a:p>
            <a:pP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           典例四：绝句二首（其一）     杜甫</a:t>
            </a:r>
          </a:p>
          <a:p>
            <a:pPr algn="ct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 迟日江山丽 ，春风花草香。</a:t>
            </a:r>
            <a:endParaRPr kumimoji="1" lang="en-US" altLang="zh-CN" b="1" dirty="0">
              <a:latin typeface="仿宋" panose="02010609060101010101" pitchFamily="49" charset="-122"/>
              <a:ea typeface="仿宋" panose="02010609060101010101" pitchFamily="49" charset="-122"/>
            </a:endParaRPr>
          </a:p>
          <a:p>
            <a:pPr algn="ct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泥融飞燕子 ，沙暖睡鸳鸯。 </a:t>
            </a:r>
            <a:endParaRPr lang="zh-CN" altLang="en-US"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 xmlns:a16="http://schemas.microsoft.com/office/drawing/2014/main" id="{C76D4255-120F-43C0-A854-410FD6788871}"/>
              </a:ext>
            </a:extLst>
          </p:cNvPr>
          <p:cNvSpPr/>
          <p:nvPr/>
        </p:nvSpPr>
        <p:spPr>
          <a:xfrm>
            <a:off x="261442" y="1204392"/>
            <a:ext cx="6264696" cy="3692036"/>
          </a:xfrm>
          <a:prstGeom prst="rect">
            <a:avLst/>
          </a:prstGeom>
        </p:spPr>
        <p:txBody>
          <a:bodyPr wrap="square">
            <a:spAutoFit/>
          </a:bodyPr>
          <a:lstStyle/>
          <a:p>
            <a:pPr>
              <a:lnSpc>
                <a:spcPct val="150000"/>
              </a:lnSpc>
            </a:pPr>
            <a:r>
              <a:rPr kumimoji="1" lang="zh-CN" altLang="en-US" sz="1400" b="1" dirty="0">
                <a:solidFill>
                  <a:srgbClr val="0000FF"/>
                </a:solidFill>
                <a:latin typeface="仿宋" panose="02010609060101010101" pitchFamily="49" charset="-122"/>
                <a:ea typeface="仿宋" panose="02010609060101010101" pitchFamily="49" charset="-122"/>
              </a:rPr>
              <a:t>   </a:t>
            </a:r>
            <a:endParaRPr kumimoji="1" lang="en-US" altLang="zh-CN" sz="1400" b="1" dirty="0">
              <a:solidFill>
                <a:srgbClr val="0000FF"/>
              </a:solidFill>
              <a:latin typeface="仿宋" panose="02010609060101010101" pitchFamily="49" charset="-122"/>
              <a:ea typeface="仿宋" panose="02010609060101010101" pitchFamily="49" charset="-122"/>
            </a:endParaRPr>
          </a:p>
          <a:p>
            <a:pPr>
              <a:lnSpc>
                <a:spcPct val="150000"/>
              </a:lnSpc>
            </a:pP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赏析</a:t>
            </a:r>
            <a:r>
              <a:rPr kumimoji="1" lang="en-US" altLang="zh-CN" b="1" dirty="0">
                <a:solidFill>
                  <a:srgbClr val="0000FF"/>
                </a:solidFill>
                <a:latin typeface="仿宋" panose="02010609060101010101" pitchFamily="49" charset="-122"/>
                <a:ea typeface="仿宋" panose="02010609060101010101" pitchFamily="49" charset="-122"/>
              </a:rPr>
              <a:t>】</a:t>
            </a:r>
          </a:p>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    诗人以“迟日”领起全篇，突出了春天日光和煦、万物欣欣向荣的特点，并使诗中描写的物象有机的组合为一体，构成一幅明丽和谐的春色图。前二句的“迟日”、“江山”、“春风”、“花草”组成一幅粗线勾勒的大场景，并在句尾以“丽”、“香”突出诗人强烈的感觉；后二句则是工笔细描的特定画面，既有燕子翩飞的动态描绘，又有鸳鸯慵睡的静态写照。</a:t>
            </a:r>
            <a:endParaRPr lang="zh-CN" altLang="en-US" dirty="0">
              <a:solidFill>
                <a:srgbClr val="FF0000"/>
              </a:solidFill>
            </a:endParaRPr>
          </a:p>
        </p:txBody>
      </p:sp>
    </p:spTree>
    <p:extLst>
      <p:ext uri="{BB962C8B-B14F-4D97-AF65-F5344CB8AC3E}">
        <p14:creationId xmlns:p14="http://schemas.microsoft.com/office/powerpoint/2010/main" xmlns="" val="3166004998"/>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5A67276-01BC-49B1-8C2F-E9D8FCD38003}"/>
              </a:ext>
            </a:extLst>
          </p:cNvPr>
          <p:cNvSpPr/>
          <p:nvPr/>
        </p:nvSpPr>
        <p:spPr>
          <a:xfrm>
            <a:off x="549474" y="484312"/>
            <a:ext cx="6166098" cy="442878"/>
          </a:xfrm>
          <a:prstGeom prst="rect">
            <a:avLst/>
          </a:prstGeom>
        </p:spPr>
        <p:txBody>
          <a:bodyPr wrap="square">
            <a:spAutoFit/>
          </a:bodyPr>
          <a:lstStyle/>
          <a:p>
            <a:pP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           </a:t>
            </a:r>
            <a:endParaRPr lang="zh-CN" altLang="en-US"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 xmlns:a16="http://schemas.microsoft.com/office/drawing/2014/main" id="{C76D4255-120F-43C0-A854-410FD6788871}"/>
              </a:ext>
            </a:extLst>
          </p:cNvPr>
          <p:cNvSpPr/>
          <p:nvPr/>
        </p:nvSpPr>
        <p:spPr>
          <a:xfrm>
            <a:off x="144016" y="556320"/>
            <a:ext cx="4221882" cy="4199868"/>
          </a:xfrm>
          <a:prstGeom prst="rect">
            <a:avLst/>
          </a:prstGeom>
        </p:spPr>
        <p:txBody>
          <a:bodyPr wrap="square">
            <a:spAutoFit/>
          </a:bodyPr>
          <a:lstStyle/>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飞燕的繁忙蕴含着春天的勃勃生机，鸳鸯的闲适则透出温柔的春意，一动一静，相映成趣。而这一切全沐浴在煦暖的阳光下，和谐而优美，确实给人以春光旖旎之感。就诗中所含蕴的思想感情而言，反映了诗人经过“一岁四行役”、“三年饥走荒山道”的奔波流离之后，暂时定居草堂的安适心情，也是诗人对初春时节自然界一派生机、欣欣向荣的欢悦情怀的表露。 </a:t>
            </a:r>
            <a:endParaRPr lang="zh-CN" altLang="en-US" dirty="0">
              <a:solidFill>
                <a:srgbClr val="FF0000"/>
              </a:solidFill>
            </a:endParaRPr>
          </a:p>
        </p:txBody>
      </p:sp>
      <p:pic>
        <p:nvPicPr>
          <p:cNvPr id="4" name="图片 3">
            <a:extLst>
              <a:ext uri="{FF2B5EF4-FFF2-40B4-BE49-F238E27FC236}">
                <a16:creationId xmlns="" xmlns:a16="http://schemas.microsoft.com/office/drawing/2014/main" id="{242680E2-27CB-4DDB-AEA5-F0C92A65AFC5}"/>
              </a:ext>
            </a:extLst>
          </p:cNvPr>
          <p:cNvPicPr>
            <a:picLocks noChangeAspect="1"/>
          </p:cNvPicPr>
          <p:nvPr/>
        </p:nvPicPr>
        <p:blipFill>
          <a:blip r:embed="rId2"/>
          <a:stretch>
            <a:fillRect/>
          </a:stretch>
        </p:blipFill>
        <p:spPr>
          <a:xfrm>
            <a:off x="4448491" y="2500536"/>
            <a:ext cx="2267081" cy="1698714"/>
          </a:xfrm>
          <a:prstGeom prst="rect">
            <a:avLst/>
          </a:prstGeom>
        </p:spPr>
      </p:pic>
    </p:spTree>
    <p:extLst>
      <p:ext uri="{BB962C8B-B14F-4D97-AF65-F5344CB8AC3E}">
        <p14:creationId xmlns:p14="http://schemas.microsoft.com/office/powerpoint/2010/main" xmlns="" val="306822782"/>
      </p:ext>
    </p:extLst>
  </p:cSld>
  <p:clrMapOvr>
    <a:masterClrMapping/>
  </p:clrMapOvr>
  <mc:AlternateContent xmlns:mc="http://schemas.openxmlformats.org/markup-compatibility/2006">
    <mc:Choice xmlns:p14="http://schemas.microsoft.com/office/powerpoint/2010/main" xmlns="" Requires="p14">
      <p:transition spd="slow" p14:dur="1500">
        <p:wipe/>
      </p:transition>
    </mc:Choice>
    <mc:Fallback>
      <p:transition spd="slow">
        <p:wipe/>
      </p:transition>
    </mc:Fallback>
  </mc:AlternateContent>
</p:sld>
</file>

<file path=ppt/theme/theme1.xml><?xml version="1.0" encoding="utf-8"?>
<a:theme xmlns:a="http://schemas.openxmlformats.org/drawingml/2006/main" name="2_自定义设计方案">
  <a:themeElements>
    <a:clrScheme name="Office 主题​​">
      <a:dk1>
        <a:sysClr val="windowText" lastClr="000000"/>
      </a:dk1>
      <a:lt1>
        <a:sysClr val="window" lastClr="C6EED8"/>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2020</Words>
  <Application>Microsoft Office PowerPoint</Application>
  <PresentationFormat>自定义</PresentationFormat>
  <Paragraphs>65</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2019-01-03T03:50:36Z</dcterms:created>
  <dcterms:modified xsi:type="dcterms:W3CDTF">2019-02-20T07:31:21Z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