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92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90" r:id="rId27"/>
    <p:sldId id="291" r:id="rId28"/>
    <p:sldId id="258" r:id="rId29"/>
    <p:sldId id="259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1" clrIdx="0"/>
  <p:cmAuthor id="2" name="绿色圃中小学教育网" initials="绿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hyperlink" Target="http://baike.sogou.com/lemma/ShowInnerLink.htm?lemmaId=75086883" TargetMode="Externa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915670"/>
            <a:ext cx="8609330" cy="20364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360" y="2454275"/>
            <a:ext cx="3017520" cy="3776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1" name="直线连接符 21"/>
          <p:cNvSpPr/>
          <p:nvPr/>
        </p:nvSpPr>
        <p:spPr>
          <a:xfrm flipV="1">
            <a:off x="1919288" y="1773238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734185" y="2877820"/>
            <a:ext cx="931608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noProof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一只乌鸦口渴了，  到处找水喝。</a:t>
            </a:r>
            <a:endParaRPr kumimoji="1" lang="zh-CN" altLang="en-US" sz="4800" b="1" noProof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630" y="693420"/>
            <a:ext cx="2453005" cy="199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776413" y="476250"/>
            <a:ext cx="8639175" cy="20612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noProof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1" lang="zh-CN" altLang="en-US" sz="4000" b="1" noProof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乌鸦</a:t>
            </a:r>
            <a:r>
              <a:rPr kumimoji="1" lang="zh-CN" altLang="en-US" sz="4000" b="1" noProof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看见</a:t>
            </a:r>
            <a:r>
              <a:rPr kumimoji="1" lang="zh-CN" altLang="en-US" sz="4000" b="1" noProof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一个瓶子，瓶子里有</a:t>
            </a:r>
            <a:r>
              <a:rPr kumimoji="1" lang="zh-CN" altLang="en-US" sz="4000" b="1" noProof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水。但是</a:t>
            </a:r>
            <a:r>
              <a:rPr kumimoji="1" lang="zh-CN" altLang="en-US" sz="4000" b="1" noProof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，瓶子里水不多，瓶口又小，乌鸦喝不</a:t>
            </a:r>
            <a:r>
              <a:rPr kumimoji="1" lang="zh-CN" altLang="en-US" sz="4000" b="1" noProof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着水，怎么办</a:t>
            </a:r>
            <a:r>
              <a:rPr kumimoji="1" lang="zh-CN" altLang="en-US" sz="4000" b="1" noProof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呢？</a:t>
            </a:r>
            <a:endParaRPr kumimoji="1" lang="zh-CN" altLang="en-US" sz="4000" b="1" noProof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724150" y="2903538"/>
            <a:ext cx="1008063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  <a:defRPr/>
            </a:pPr>
            <a:r>
              <a:rPr lang="zh-CN" altLang="en-US" sz="7200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着</a:t>
            </a:r>
            <a:r>
              <a:rPr lang="zh-CN" altLang="en-US" sz="3200" b="1" u="sng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          </a:t>
            </a:r>
            <a:r>
              <a:rPr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lang="zh-CN" altLang="en-US" sz="3200" b="1" noProof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1923" name="Group 3"/>
          <p:cNvGrpSpPr/>
          <p:nvPr/>
        </p:nvGrpSpPr>
        <p:grpSpPr>
          <a:xfrm>
            <a:off x="3851275" y="2201863"/>
            <a:ext cx="4897438" cy="2655887"/>
            <a:chOff x="1519" y="781"/>
            <a:chExt cx="3085" cy="1673"/>
          </a:xfrm>
        </p:grpSpPr>
        <p:sp>
          <p:nvSpPr>
            <p:cNvPr id="27651" name="AutoShape 8"/>
            <p:cNvSpPr/>
            <p:nvPr/>
          </p:nvSpPr>
          <p:spPr>
            <a:xfrm>
              <a:off x="1519" y="1071"/>
              <a:ext cx="136" cy="1270"/>
            </a:xfrm>
            <a:prstGeom prst="leftBrace">
              <a:avLst>
                <a:gd name="adj1" fmla="val 77818"/>
                <a:gd name="adj2" fmla="val 49292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2" name="Rectangle 11"/>
            <p:cNvSpPr/>
            <p:nvPr/>
          </p:nvSpPr>
          <p:spPr>
            <a:xfrm>
              <a:off x="1655" y="1931"/>
              <a:ext cx="2849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zh-CN" altLang="en-US" sz="4400">
                  <a:latin typeface="Calibri" panose="020F0502020204030204" charset="0"/>
                  <a:ea typeface="宋体" panose="02010600030101010101" pitchFamily="2" charset="-122"/>
                </a:rPr>
                <a:t> </a:t>
              </a:r>
              <a:r>
                <a: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zhe</a:t>
              </a:r>
              <a:r>
                <a: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     ）</a:t>
              </a:r>
              <a:endParaRPr lang="zh-CN" altLang="en-US" sz="4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7653" name="Group 6"/>
            <p:cNvGrpSpPr/>
            <p:nvPr/>
          </p:nvGrpSpPr>
          <p:grpSpPr>
            <a:xfrm>
              <a:off x="1701" y="781"/>
              <a:ext cx="2903" cy="541"/>
              <a:chOff x="1701" y="781"/>
              <a:chExt cx="2903" cy="541"/>
            </a:xfrm>
          </p:grpSpPr>
          <p:sp>
            <p:nvSpPr>
              <p:cNvPr id="27654" name="Text Box 9"/>
              <p:cNvSpPr txBox="1"/>
              <p:nvPr/>
            </p:nvSpPr>
            <p:spPr>
              <a:xfrm>
                <a:off x="1701" y="799"/>
                <a:ext cx="2903" cy="5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fontAlgn="t">
                  <a:spcBef>
                    <a:spcPct val="50000"/>
                  </a:spcBef>
                </a:pPr>
                <a:r>
                  <a:rPr lang="en-US" altLang="zh-CN" sz="4800" b="1">
                    <a:solidFill>
                      <a:schemeClr val="bg1"/>
                    </a:solidFill>
                    <a:latin typeface="楷体_GB2312" pitchFamily="49" charset="-122"/>
                    <a:ea typeface="楷体_GB2312" pitchFamily="49" charset="-122"/>
                  </a:rPr>
                  <a:t>zh o(      )</a:t>
                </a:r>
                <a:r>
                  <a:rPr lang="en-US" altLang="zh-CN" sz="3200" b="1" u="sng">
                    <a:latin typeface="楷体_GB2312" pitchFamily="49" charset="-122"/>
                    <a:ea typeface="楷体_GB2312" pitchFamily="49" charset="-122"/>
                  </a:rPr>
                  <a:t>          </a:t>
                </a:r>
                <a:r>
                  <a:rPr lang="en-US" altLang="zh-CN" sz="3200" b="1">
                    <a:latin typeface="楷体_GB2312" pitchFamily="49" charset="-122"/>
                    <a:ea typeface="楷体_GB2312" pitchFamily="49" charset="-122"/>
                  </a:rPr>
                  <a:t> </a:t>
                </a:r>
                <a:endParaRPr lang="en-US" altLang="zh-CN" sz="32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7655" name="Rectangle 8"/>
              <p:cNvSpPr/>
              <p:nvPr/>
            </p:nvSpPr>
            <p:spPr>
              <a:xfrm>
                <a:off x="2091" y="781"/>
                <a:ext cx="453" cy="5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楷体_GB2312" pitchFamily="49" charset="-122"/>
                  </a:rPr>
                  <a:t>á</a:t>
                </a: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楷体_GB2312" pitchFamily="49" charset="-122"/>
                </a:endParaRPr>
              </a:p>
            </p:txBody>
          </p:sp>
        </p:grpSp>
      </p:grpSp>
      <p:sp>
        <p:nvSpPr>
          <p:cNvPr id="81929" name="Text Box 9"/>
          <p:cNvSpPr txBox="1"/>
          <p:nvPr/>
        </p:nvSpPr>
        <p:spPr>
          <a:xfrm>
            <a:off x="5691188" y="2217738"/>
            <a:ext cx="27368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喝不着</a:t>
            </a:r>
            <a:endParaRPr lang="zh-CN" altLang="en-US" sz="4800" b="1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30" name="Text Box 10"/>
          <p:cNvSpPr txBox="1"/>
          <p:nvPr/>
        </p:nvSpPr>
        <p:spPr>
          <a:xfrm>
            <a:off x="5773738" y="4006850"/>
            <a:ext cx="17287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笑着</a:t>
            </a:r>
            <a:endParaRPr lang="zh-CN" altLang="en-US" sz="4800" b="1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ldLvl="0" animBg="1"/>
      <p:bldP spid="81929" grpId="0"/>
      <p:bldP spid="819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2438400" y="685800"/>
            <a:ext cx="739140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乌鸦看见旁边有许多小石子，想出办法来了。乌鸦把小石子，一个一个地放到瓶子里。瓶子里的水渐渐升高，乌鸦就喝着水了。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72200" y="2087033"/>
            <a:ext cx="5499100" cy="3543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石头能够占据瓶子里的空间，有水的地方被石子占据了空间，水就只能往上。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0833" y="728133"/>
            <a:ext cx="9243695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思考：小石子对于乌鸦喝水有什么帮助呢？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6" name="Picture 4" descr="E:\孙巧灵\2016秋上\上课课件\制作\R一语上\人一语大课堂（正文）\Xs128b.tif"/>
          <p:cNvPicPr>
            <a:picLocks noChangeAspect="1"/>
          </p:cNvPicPr>
          <p:nvPr/>
        </p:nvPicPr>
        <p:blipFill>
          <a:blip r:embed="rId2"/>
          <a:srcRect l="30038"/>
          <a:stretch>
            <a:fillRect/>
          </a:stretch>
        </p:blipFill>
        <p:spPr>
          <a:xfrm>
            <a:off x="977900" y="2178051"/>
            <a:ext cx="4762500" cy="33866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Grp="1"/>
          </p:cNvSpPr>
          <p:nvPr>
            <p:ph type="title"/>
          </p:nvPr>
        </p:nvSpPr>
        <p:spPr>
          <a:xfrm>
            <a:off x="1992313" y="765175"/>
            <a:ext cx="8229600" cy="1143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/>
          <a:p>
            <a:r>
              <a:rPr lang="zh-CN" altLang="en-US" sz="7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照样子，说一说</a:t>
            </a:r>
            <a:r>
              <a:rPr lang="en-US" altLang="zh-CN" sz="7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72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8" name="Rectangle 3"/>
          <p:cNvSpPr>
            <a:spLocks noGrp="1"/>
          </p:cNvSpPr>
          <p:nvPr>
            <p:ph/>
          </p:nvPr>
        </p:nvSpPr>
        <p:spPr>
          <a:xfrm>
            <a:off x="2063750" y="2060575"/>
            <a:ext cx="8229600" cy="4176713"/>
          </a:xfrm>
          <a:prstGeom prst="rect">
            <a:avLst/>
          </a:prstGeom>
          <a:solidFill>
            <a:srgbClr val="FFFFFF"/>
          </a:solidFill>
          <a:ln cmpd="sng">
            <a:solidFill>
              <a:srgbClr val="000000"/>
            </a:solidFill>
            <a:miter/>
          </a:ln>
        </p:spPr>
        <p:txBody>
          <a:bodyPr/>
          <a:p>
            <a:endParaRPr lang="zh-CN" altLang="en-US"/>
          </a:p>
          <a:p>
            <a:pPr>
              <a:buNone/>
            </a:pPr>
            <a:r>
              <a:rPr lang="zh-CN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乌鸦把小石子放到瓶子里。</a:t>
            </a:r>
            <a:endParaRPr lang="zh-CN" altLang="en-US" sz="480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﹍﹍</a:t>
            </a:r>
            <a:r>
              <a:rPr lang="zh-CN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 </a:t>
            </a:r>
            <a:r>
              <a:rPr lang="en-US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﹍﹍</a:t>
            </a:r>
            <a:r>
              <a:rPr lang="zh-CN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放到</a:t>
            </a:r>
            <a:r>
              <a:rPr lang="en-US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﹍﹍﹍</a:t>
            </a:r>
            <a:r>
              <a:rPr lang="zh-CN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80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﹍﹍</a:t>
            </a:r>
            <a:r>
              <a:rPr lang="zh-CN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 </a:t>
            </a:r>
            <a:r>
              <a:rPr lang="en-US" altLang="en-US" sz="48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﹍﹍﹍﹍﹍﹍</a:t>
            </a:r>
            <a:r>
              <a:rPr lang="zh-CN" altLang="en-US" sz="600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600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1" name="Text Box 2"/>
          <p:cNvSpPr txBox="1"/>
          <p:nvPr/>
        </p:nvSpPr>
        <p:spPr>
          <a:xfrm flipV="1">
            <a:off x="1776413" y="692150"/>
            <a:ext cx="2665412" cy="64516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我  会  比 较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84995" name="Text Box 3"/>
          <p:cNvSpPr txBox="1"/>
          <p:nvPr/>
        </p:nvSpPr>
        <p:spPr>
          <a:xfrm>
            <a:off x="1905000" y="3962400"/>
            <a:ext cx="8229600" cy="15684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瓶子里的水很快升高，乌鸦就喝到水了。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Text Box 4"/>
          <p:cNvSpPr txBox="1"/>
          <p:nvPr/>
        </p:nvSpPr>
        <p:spPr>
          <a:xfrm>
            <a:off x="4008438" y="5229225"/>
            <a:ext cx="431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4" name="Text Box 5"/>
          <p:cNvSpPr txBox="1"/>
          <p:nvPr/>
        </p:nvSpPr>
        <p:spPr>
          <a:xfrm>
            <a:off x="1919288" y="1773238"/>
            <a:ext cx="8064500" cy="15684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瓶子里的水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渐渐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升高，乌鸦就喝到水了。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5" name="AutoShape 3"/>
          <p:cNvSpPr/>
          <p:nvPr/>
        </p:nvSpPr>
        <p:spPr>
          <a:xfrm>
            <a:off x="1524000" y="836613"/>
            <a:ext cx="3529013" cy="1557337"/>
          </a:xfrm>
          <a:prstGeom prst="cloudCallout">
            <a:avLst>
              <a:gd name="adj1" fmla="val -43745"/>
              <a:gd name="adj2" fmla="val 398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6" name="Text Box 4"/>
          <p:cNvSpPr txBox="1"/>
          <p:nvPr/>
        </p:nvSpPr>
        <p:spPr>
          <a:xfrm>
            <a:off x="2135188" y="1125538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读读说说</a:t>
            </a:r>
            <a:r>
              <a:rPr lang="en-US" altLang="zh-CN" sz="4000" b="1">
                <a:solidFill>
                  <a:schemeClr val="accent4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schemeClr val="accent4">
                  <a:lumMod val="40000"/>
                  <a:lumOff val="6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Text Box 5"/>
          <p:cNvSpPr txBox="1"/>
          <p:nvPr/>
        </p:nvSpPr>
        <p:spPr>
          <a:xfrm>
            <a:off x="2208213" y="1700213"/>
            <a:ext cx="734314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瓶子里的水</a:t>
            </a:r>
            <a:r>
              <a:rPr lang="en-US" altLang="zh-CN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  <a:r>
              <a:rPr lang="zh-CN" altLang="en-US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升高了。</a:t>
            </a:r>
            <a:endParaRPr lang="zh-CN" altLang="en-US" sz="4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22" name="Text Box 6"/>
          <p:cNvSpPr txBox="1"/>
          <p:nvPr/>
        </p:nvSpPr>
        <p:spPr>
          <a:xfrm>
            <a:off x="2855913" y="4508500"/>
            <a:ext cx="55626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渐渐</a:t>
            </a:r>
            <a:r>
              <a:rPr lang="zh-CN" altLang="en-US" sz="40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23" name="Text Box 7"/>
          <p:cNvSpPr txBox="1"/>
          <p:nvPr/>
        </p:nvSpPr>
        <p:spPr>
          <a:xfrm>
            <a:off x="2927350" y="5516563"/>
            <a:ext cx="67992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渐渐</a:t>
            </a:r>
            <a:r>
              <a:rPr lang="zh-CN" altLang="en-US" sz="4000" b="1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24" name="Text Box 8"/>
          <p:cNvSpPr txBox="1"/>
          <p:nvPr/>
        </p:nvSpPr>
        <p:spPr>
          <a:xfrm>
            <a:off x="3503613" y="4508500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天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5" name="Text Box 9"/>
          <p:cNvSpPr txBox="1"/>
          <p:nvPr/>
        </p:nvSpPr>
        <p:spPr>
          <a:xfrm>
            <a:off x="5808663" y="4508500"/>
            <a:ext cx="13684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亮了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6" name="Text Box 10"/>
          <p:cNvSpPr txBox="1"/>
          <p:nvPr/>
        </p:nvSpPr>
        <p:spPr>
          <a:xfrm>
            <a:off x="3216275" y="5516563"/>
            <a:ext cx="15113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小树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5808663" y="5516563"/>
            <a:ext cx="22320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长高了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8" name="Text Box 12"/>
          <p:cNvSpPr txBox="1"/>
          <p:nvPr/>
        </p:nvSpPr>
        <p:spPr>
          <a:xfrm>
            <a:off x="5929313" y="2349500"/>
            <a:ext cx="15351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渐渐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02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02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0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02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2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0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0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0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0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5" grpId="0"/>
      <p:bldP spid="860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Text Box 8"/>
          <p:cNvSpPr txBox="1"/>
          <p:nvPr/>
        </p:nvSpPr>
        <p:spPr>
          <a:xfrm flipV="1">
            <a:off x="2695893" y="776288"/>
            <a:ext cx="2665412" cy="64516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我  会  填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2771" name="Text Box 9"/>
          <p:cNvSpPr txBox="1"/>
          <p:nvPr/>
        </p:nvSpPr>
        <p:spPr>
          <a:xfrm>
            <a:off x="2449195" y="1828800"/>
            <a:ext cx="617220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天气</a:t>
            </a:r>
            <a:r>
              <a:rPr lang="zh-CN" altLang="en-US" sz="3600" b="1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变暖了。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奶奶的病</a:t>
            </a:r>
            <a:r>
              <a:rPr lang="zh-CN" altLang="en-US" sz="3600" b="1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好了起来。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600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长高了。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四周</a:t>
            </a:r>
            <a:r>
              <a:rPr lang="zh-CN" altLang="en-US" sz="3600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安静下来了。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Text Box 10"/>
          <p:cNvSpPr txBox="1"/>
          <p:nvPr/>
        </p:nvSpPr>
        <p:spPr>
          <a:xfrm>
            <a:off x="4008438" y="5229225"/>
            <a:ext cx="431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3" name="Text Box 2"/>
          <p:cNvSpPr txBox="1"/>
          <p:nvPr/>
        </p:nvSpPr>
        <p:spPr>
          <a:xfrm>
            <a:off x="1524000" y="1557338"/>
            <a:ext cx="17780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我会背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794" name="Picture 3" descr="DJ54WZB518YQ%5`WUD~B(2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908050"/>
            <a:ext cx="3492500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4" descr="K~JG%@}DWOLVMD{WPW01E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500" y="908050"/>
            <a:ext cx="3132138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5" descr="}JQQLLADPU75LSG{54FCR8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3789363"/>
            <a:ext cx="3097213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6" descr="W`LIIZ0K$WDZUH})KGW_90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6138" y="3789363"/>
            <a:ext cx="3097212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7" descr="E6KB03[H3AMBYNJ5_Z}K%7V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0325" y="3789363"/>
            <a:ext cx="2987675" cy="218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8" descr="E~1P@4XX)@[)FGQS6Z(URAX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5863" y="908050"/>
            <a:ext cx="3132137" cy="191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0" name="Text Box 9"/>
          <p:cNvSpPr txBox="1"/>
          <p:nvPr/>
        </p:nvSpPr>
        <p:spPr>
          <a:xfrm>
            <a:off x="1524000" y="2824163"/>
            <a:ext cx="334645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一只乌鸦</a:t>
            </a:r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了，</a:t>
            </a:r>
            <a:endParaRPr lang="zh-CN" altLang="en-US" sz="2400" b="1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到处</a:t>
            </a:r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400" b="1" u="sng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1" name="Text Box 10"/>
          <p:cNvSpPr txBox="1"/>
          <p:nvPr/>
        </p:nvSpPr>
        <p:spPr>
          <a:xfrm>
            <a:off x="4583113" y="5516563"/>
            <a:ext cx="316706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乌鸦把小石子</a:t>
            </a:r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</a:t>
            </a:r>
            <a:endParaRPr lang="en-US" altLang="zh-CN" sz="240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地放进瓶子里。</a:t>
            </a:r>
            <a:endParaRPr lang="zh-CN" altLang="en-US" sz="2400" b="1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2" name="Text Box 11"/>
          <p:cNvSpPr txBox="1"/>
          <p:nvPr/>
        </p:nvSpPr>
        <p:spPr>
          <a:xfrm>
            <a:off x="1524000" y="5516563"/>
            <a:ext cx="323850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乌鸦看见</a:t>
            </a:r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endParaRPr lang="en-US" altLang="zh-CN" sz="240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，想出</a:t>
            </a:r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来了。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Text Box 12"/>
          <p:cNvSpPr txBox="1"/>
          <p:nvPr/>
        </p:nvSpPr>
        <p:spPr>
          <a:xfrm>
            <a:off x="7680325" y="2492375"/>
            <a:ext cx="313213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可是，瓶子里</a:t>
            </a:r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，瓶口又</a:t>
            </a:r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</a:t>
            </a:r>
            <a:r>
              <a:rPr lang="en-US" altLang="zh-CN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乌鸦</a:t>
            </a:r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。怎么办呢</a:t>
            </a:r>
            <a:r>
              <a:rPr lang="en-US" altLang="zh-CN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4" name="Text Box 13"/>
          <p:cNvSpPr txBox="1"/>
          <p:nvPr/>
        </p:nvSpPr>
        <p:spPr>
          <a:xfrm>
            <a:off x="4872038" y="2897188"/>
            <a:ext cx="3129915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乌鸦看见</a:t>
            </a:r>
            <a:r>
              <a:rPr lang="en-US" altLang="zh-CN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2400" b="1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瓶子里</a:t>
            </a:r>
            <a:r>
              <a:rPr lang="en-US" altLang="zh-CN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400" b="1" u="sng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u="sng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5" name="Text Box 14"/>
          <p:cNvSpPr txBox="1"/>
          <p:nvPr/>
        </p:nvSpPr>
        <p:spPr>
          <a:xfrm>
            <a:off x="7789863" y="5445125"/>
            <a:ext cx="28714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瓶子里的水</a:t>
            </a:r>
            <a:r>
              <a:rPr lang="en-US" altLang="zh-CN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 </a:t>
            </a:r>
            <a:endParaRPr lang="en-US" altLang="zh-CN" b="1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en-US" altLang="zh-CN" sz="24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乌鸦就</a:t>
            </a:r>
            <a:r>
              <a:rPr lang="en-US" altLang="zh-CN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b="1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TextBox 5"/>
          <p:cNvSpPr/>
          <p:nvPr/>
        </p:nvSpPr>
        <p:spPr>
          <a:xfrm>
            <a:off x="2576513" y="2357438"/>
            <a:ext cx="12954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>
                <a:srgbClr val="FF0000"/>
              </a:buClr>
              <a:buFont typeface="Arial" panose="020B0604020202020204" pitchFamily="34" charset="0"/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  <a:endParaRPr lang="zh-CN" altLang="en-US" sz="5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5364" name="Rectangle 6"/>
          <p:cNvSpPr/>
          <p:nvPr/>
        </p:nvSpPr>
        <p:spPr>
          <a:xfrm>
            <a:off x="1847850" y="68834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914400" indent="-914400" algn="ctr" eaLnBrk="0" hangingPunct="0"/>
            <a:r>
              <a:rPr lang="zh-CN" altLang="en-US" sz="54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什么是乌鸦？</a:t>
            </a:r>
            <a:endParaRPr lang="zh-CN" altLang="en-US" sz="54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5365" name="Rectangle 7"/>
          <p:cNvSpPr/>
          <p:nvPr/>
        </p:nvSpPr>
        <p:spPr>
          <a:xfrm>
            <a:off x="294005" y="3682365"/>
            <a:ext cx="8315325" cy="270764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dirty="0">
              <a:latin typeface="Calibri" panose="020F0502020204030204" charset="0"/>
              <a:ea typeface="宋体" panose="02010600030101010101" pitchFamily="2" charset="-122"/>
              <a:sym typeface="Calibri" panose="020F050202020403020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chemeClr val="hlink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rPr>
              <a:t>           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乌鸦是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  <a:hlinkClick r:id="rId2"/>
              </a:rPr>
              <a:t>鸦属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charset="0"/>
              </a:rPr>
              <a:t>鸟类的通称，属于雀形目鸦科，是很多城市非常常见的鸟。俗称是胖头鸟，通体黑色，形体接近，但它们并非一个物种。</a:t>
            </a:r>
            <a:endParaRPr lang="zh-CN" altLang="en-US" sz="4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6255" y="1831340"/>
            <a:ext cx="3769360" cy="30003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4817" name="AutoShape 3"/>
          <p:cNvSpPr/>
          <p:nvPr/>
        </p:nvSpPr>
        <p:spPr>
          <a:xfrm>
            <a:off x="1524000" y="765175"/>
            <a:ext cx="3529013" cy="1296988"/>
          </a:xfrm>
          <a:prstGeom prst="cloudCallout">
            <a:avLst>
              <a:gd name="adj1" fmla="val -43745"/>
              <a:gd name="adj2" fmla="val 3775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8" name="Text Box 4"/>
          <p:cNvSpPr txBox="1"/>
          <p:nvPr/>
        </p:nvSpPr>
        <p:spPr>
          <a:xfrm>
            <a:off x="2208213" y="765175"/>
            <a:ext cx="17780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我会背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Text Box 5"/>
          <p:cNvSpPr txBox="1"/>
          <p:nvPr/>
        </p:nvSpPr>
        <p:spPr>
          <a:xfrm>
            <a:off x="1774825" y="1844675"/>
            <a:ext cx="8496300" cy="5446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一只乌鸦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了，到处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。乌鸦看见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en-US" altLang="zh-CN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，瓶子里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。可是，瓶子里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，瓶口又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，乌鸦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，怎么办呢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乌鸦看见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，想出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来了。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乌鸦把小石子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地放进瓶子里。瓶子里的水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，乌鸦就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u="sng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4820" name="Picture 6" descr="乌鸦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464514">
            <a:off x="8237538" y="-387350"/>
            <a:ext cx="2430462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1" name="AutoShape 3"/>
          <p:cNvSpPr/>
          <p:nvPr/>
        </p:nvSpPr>
        <p:spPr>
          <a:xfrm>
            <a:off x="1524000" y="692150"/>
            <a:ext cx="3529013" cy="1557338"/>
          </a:xfrm>
          <a:prstGeom prst="cloudCallout">
            <a:avLst>
              <a:gd name="adj1" fmla="val -43745"/>
              <a:gd name="adj2" fmla="val 398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2" name="Text Box 4"/>
          <p:cNvSpPr txBox="1"/>
          <p:nvPr/>
        </p:nvSpPr>
        <p:spPr>
          <a:xfrm>
            <a:off x="1919288" y="1989138"/>
            <a:ext cx="8280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你喜欢这只小乌鸦吗？请你用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一句话来夸夸小乌鸦。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Text Box 5"/>
          <p:cNvSpPr txBox="1"/>
          <p:nvPr/>
        </p:nvSpPr>
        <p:spPr>
          <a:xfrm>
            <a:off x="2108835" y="1117600"/>
            <a:ext cx="32607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乌鸦喝水</a:t>
            </a:r>
            <a:endParaRPr lang="zh-CN" altLang="en-US" sz="4000" b="1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1142" name="Text Box 6"/>
          <p:cNvSpPr txBox="1"/>
          <p:nvPr/>
        </p:nvSpPr>
        <p:spPr>
          <a:xfrm>
            <a:off x="3575050" y="3141663"/>
            <a:ext cx="5256213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乌鸦乌鸦本事大，</a:t>
            </a:r>
            <a:endParaRPr lang="zh-CN" altLang="en-US" sz="4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肯动脑筋想办法。</a:t>
            </a:r>
            <a:endParaRPr lang="zh-CN" altLang="en-US" sz="4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一个一个石子放，</a:t>
            </a:r>
            <a:endParaRPr lang="zh-CN" altLang="en-US" sz="4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困难再大也不怕。</a:t>
            </a:r>
            <a:endParaRPr lang="zh-CN" altLang="en-US" sz="4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845" name="Picture 7" descr="乌鸦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67150">
            <a:off x="7870825" y="2781300"/>
            <a:ext cx="2797175" cy="3081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5" name="AutoShape 3"/>
          <p:cNvSpPr/>
          <p:nvPr/>
        </p:nvSpPr>
        <p:spPr>
          <a:xfrm>
            <a:off x="1661795" y="1223645"/>
            <a:ext cx="3529013" cy="1557338"/>
          </a:xfrm>
          <a:prstGeom prst="cloudCallout">
            <a:avLst>
              <a:gd name="adj1" fmla="val -43745"/>
              <a:gd name="adj2" fmla="val 398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6" name="Text Box 4"/>
          <p:cNvSpPr txBox="1"/>
          <p:nvPr/>
        </p:nvSpPr>
        <p:spPr>
          <a:xfrm>
            <a:off x="2234883" y="1648778"/>
            <a:ext cx="32607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乌鸦喝水</a:t>
            </a:r>
            <a:endParaRPr lang="zh-CN" altLang="en-US" sz="4000" b="1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6867" name="Text Box 5"/>
          <p:cNvSpPr txBox="1"/>
          <p:nvPr/>
        </p:nvSpPr>
        <p:spPr>
          <a:xfrm>
            <a:off x="2026920" y="3965575"/>
            <a:ext cx="8137525" cy="236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小乌鸦真聪明！但是，瓶子旁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边要是没有小石子，乌鸦该怎么办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呢？假如你是这只乌鸦，你还能想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出别的办法喝到水吗？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6868" name="Picture 6" descr="乌鸦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67150">
            <a:off x="8656955" y="746443"/>
            <a:ext cx="3648075" cy="3586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89" name="AutoShape 3"/>
          <p:cNvSpPr/>
          <p:nvPr/>
        </p:nvSpPr>
        <p:spPr>
          <a:xfrm>
            <a:off x="1524000" y="476250"/>
            <a:ext cx="3529013" cy="1557338"/>
          </a:xfrm>
          <a:prstGeom prst="cloudCallout">
            <a:avLst>
              <a:gd name="adj1" fmla="val -43745"/>
              <a:gd name="adj2" fmla="val 398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0" name="Text Box 4"/>
          <p:cNvSpPr txBox="1"/>
          <p:nvPr/>
        </p:nvSpPr>
        <p:spPr>
          <a:xfrm>
            <a:off x="1524000" y="836613"/>
            <a:ext cx="32607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乌鸦喝水</a:t>
            </a:r>
            <a:endParaRPr lang="zh-CN" altLang="en-US" sz="4000" b="1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891" name="AutoShape 5"/>
          <p:cNvSpPr/>
          <p:nvPr/>
        </p:nvSpPr>
        <p:spPr>
          <a:xfrm>
            <a:off x="3287713" y="908050"/>
            <a:ext cx="6983412" cy="3743325"/>
          </a:xfrm>
          <a:prstGeom prst="cloudCallout">
            <a:avLst>
              <a:gd name="adj1" fmla="val -45500"/>
              <a:gd name="adj2" fmla="val 63019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Text Box 6"/>
          <p:cNvSpPr txBox="1"/>
          <p:nvPr/>
        </p:nvSpPr>
        <p:spPr>
          <a:xfrm>
            <a:off x="3216275" y="1700213"/>
            <a:ext cx="7056438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我希望小朋友们能像我一样遇到困难仔细观察、认真思考，做一个聪明的好学生！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7893" name="Picture 7" descr="乌鸦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67150" flipH="1">
            <a:off x="20003" y="2642235"/>
            <a:ext cx="3987800" cy="4125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3" name="AutoShape 3"/>
          <p:cNvSpPr/>
          <p:nvPr/>
        </p:nvSpPr>
        <p:spPr>
          <a:xfrm>
            <a:off x="1524000" y="692150"/>
            <a:ext cx="3529013" cy="1557338"/>
          </a:xfrm>
          <a:prstGeom prst="cloudCallout">
            <a:avLst>
              <a:gd name="adj1" fmla="val -43745"/>
              <a:gd name="adj2" fmla="val 398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4" name="Text Box 4"/>
          <p:cNvSpPr txBox="1"/>
          <p:nvPr/>
        </p:nvSpPr>
        <p:spPr>
          <a:xfrm>
            <a:off x="1847850" y="1052513"/>
            <a:ext cx="32607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乌鸦喝水</a:t>
            </a:r>
            <a:endParaRPr lang="zh-CN" altLang="en-US" sz="4000" b="1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5" name="Text Box 5"/>
          <p:cNvSpPr txBox="1"/>
          <p:nvPr/>
        </p:nvSpPr>
        <p:spPr>
          <a:xfrm>
            <a:off x="3627438" y="28590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AutoShape 6"/>
          <p:cNvSpPr/>
          <p:nvPr/>
        </p:nvSpPr>
        <p:spPr>
          <a:xfrm>
            <a:off x="3000375" y="908050"/>
            <a:ext cx="7667625" cy="3600450"/>
          </a:xfrm>
          <a:prstGeom prst="cloudCallout">
            <a:avLst>
              <a:gd name="adj1" fmla="val -46769"/>
              <a:gd name="adj2" fmla="val 56306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Text Box 7"/>
          <p:cNvSpPr txBox="1"/>
          <p:nvPr/>
        </p:nvSpPr>
        <p:spPr>
          <a:xfrm>
            <a:off x="3216275" y="1700213"/>
            <a:ext cx="7704138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聪明的小朋友，请你仿照课文，编一个在没有石子的情况下我也能喝到水的小故事。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10" name="Text Box 6"/>
          <p:cNvSpPr txBox="1"/>
          <p:nvPr/>
        </p:nvSpPr>
        <p:spPr>
          <a:xfrm>
            <a:off x="2063433" y="3028315"/>
            <a:ext cx="7848600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3600" b="1" dirty="0">
                <a:latin typeface="Calibri" panose="020F050202020403020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课文讲的是乌鸦想办法喝到瓶子里的水的故事。全文共有三个自然段，第一自然段讲乌鸦想喝瓶子里的水却喝不着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第二自然段讲乌鸦想出了办法，第三自然段讲乌鸦利用小石子喝到了瓶子里的水 。</a:t>
            </a:r>
            <a:endParaRPr lang="zh-CN" altLang="en-US" sz="36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直线连接符 21"/>
          <p:cNvSpPr/>
          <p:nvPr/>
        </p:nvSpPr>
        <p:spPr>
          <a:xfrm flipV="1">
            <a:off x="1990725" y="1844675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/>
      <p:bldP spid="21510" grpId="1" bldLvl="0"/>
      <p:bldP spid="21510" grpId="2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Rectangle 3"/>
          <p:cNvSpPr>
            <a:spLocks noGrp="1"/>
          </p:cNvSpPr>
          <p:nvPr>
            <p:ph/>
          </p:nvPr>
        </p:nvSpPr>
        <p:spPr>
          <a:xfrm>
            <a:off x="1981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、我最聪明（补充音节）。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200" b="1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</a:t>
            </a:r>
            <a:r>
              <a:rPr lang="en-US" altLang="zh-CN" sz="3200" b="1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ong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p</a:t>
            </a:r>
            <a:r>
              <a:rPr lang="en-US" altLang="zh-CN" sz="3200" b="1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 d</a:t>
            </a:r>
            <a:r>
              <a:rPr lang="en-US" altLang="zh-CN" sz="3200" b="1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</a:t>
            </a:r>
            <a:endParaRPr lang="en-US" altLang="zh-CN" sz="3200" b="1" u="sng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鸦         终          瓶         叼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、我会写词语。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zhōng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yú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 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bàn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fǎ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  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kàn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jiàn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      ）     （      ）     （      ）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kǒu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kě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   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qǐ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lái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 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jiàn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jiàn</a:t>
            </a:r>
            <a:endParaRPr lang="en-US" altLang="zh-CN" sz="3200" b="1" err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      ）      （      ）     （      ）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直线连接符 21"/>
          <p:cNvSpPr/>
          <p:nvPr/>
        </p:nvSpPr>
        <p:spPr>
          <a:xfrm flipV="1">
            <a:off x="1992313" y="1268413"/>
            <a:ext cx="2073275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8790" name="Text Box 6"/>
          <p:cNvSpPr txBox="1"/>
          <p:nvPr/>
        </p:nvSpPr>
        <p:spPr>
          <a:xfrm>
            <a:off x="8044180" y="1691005"/>
            <a:ext cx="2313940" cy="206121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终于  办法</a:t>
            </a:r>
            <a:endParaRPr lang="zh-CN" altLang="en-US" sz="3200" b="1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看见  口渴 </a:t>
            </a:r>
            <a:endParaRPr lang="zh-CN" altLang="en-US" sz="3200" b="1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起来  渐渐</a:t>
            </a:r>
            <a:endParaRPr lang="zh-CN" altLang="en-US" sz="3200" b="1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ctrTitle"/>
          </p:nvPr>
        </p:nvSpPr>
        <p:spPr>
          <a:xfrm>
            <a:off x="2855913" y="836613"/>
            <a:ext cx="7056437" cy="1441450"/>
          </a:xfrm>
          <a:solidFill>
            <a:schemeClr val="bg1"/>
          </a:solidFill>
          <a:ln>
            <a:solidFill>
              <a:schemeClr val="bg1"/>
            </a:solidFill>
            <a:miter/>
          </a:ln>
        </p:spPr>
        <p:txBody>
          <a:bodyPr/>
          <a:p>
            <a:pPr algn="l"/>
            <a:r>
              <a:rPr lang="en-US" altLang="zh-CN" b="1" err="1">
                <a:solidFill>
                  <a:srgbClr val="0000FF"/>
                </a:solidFill>
                <a:latin typeface="Times New Roman" panose="02020603050405020304" pitchFamily="18" charset="0"/>
              </a:rPr>
              <a:t>wū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b="1" err="1">
                <a:solidFill>
                  <a:srgbClr val="0000FF"/>
                </a:solidFill>
                <a:latin typeface="Times New Roman" panose="02020603050405020304" pitchFamily="18" charset="0"/>
              </a:rPr>
              <a:t>yā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b="1" err="1">
                <a:solidFill>
                  <a:srgbClr val="0000FF"/>
                </a:solidFill>
                <a:latin typeface="Times New Roman" panose="02020603050405020304" pitchFamily="18" charset="0"/>
              </a:rPr>
              <a:t>ch</a:t>
            </a:r>
            <a:r>
              <a:rPr lang="en-US" altLang="zh-CN" b="1" err="1"/>
              <a:t>ù</a:t>
            </a:r>
            <a:r>
              <a:rPr lang="en-US" altLang="zh-CN" b="1"/>
              <a:t>   </a:t>
            </a:r>
            <a:r>
              <a:rPr lang="en-US" altLang="zh-CN" b="1" err="1"/>
              <a:t>zh</a:t>
            </a:r>
            <a:r>
              <a:rPr lang="zh-CN" altLang="en-US" b="1" dirty="0">
                <a:solidFill>
                  <a:srgbClr val="0000FF"/>
                </a:solidFill>
              </a:rPr>
              <a:t>ǎ</a:t>
            </a:r>
            <a:r>
              <a:rPr lang="en-US" altLang="zh-CN" b="1"/>
              <a:t>o    </a:t>
            </a:r>
            <a:r>
              <a:rPr lang="zh-CN" altLang="en-US" b="1" dirty="0">
                <a:solidFill>
                  <a:srgbClr val="0000FF"/>
                </a:solidFill>
              </a:rPr>
              <a:t>bàn fǎ</a:t>
            </a:r>
            <a:endParaRPr lang="en-US" altLang="zh-CN" b="1">
              <a:solidFill>
                <a:srgbClr val="0000FF"/>
              </a:solidFill>
            </a:endParaRPr>
          </a:p>
        </p:txBody>
      </p:sp>
      <p:sp>
        <p:nvSpPr>
          <p:cNvPr id="17410" name="Text Box 3"/>
          <p:cNvSpPr txBox="1"/>
          <p:nvPr/>
        </p:nvSpPr>
        <p:spPr>
          <a:xfrm>
            <a:off x="2784475" y="2349500"/>
            <a:ext cx="69119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Text Box 4"/>
          <p:cNvSpPr txBox="1"/>
          <p:nvPr/>
        </p:nvSpPr>
        <p:spPr>
          <a:xfrm>
            <a:off x="2856230" y="1701800"/>
            <a:ext cx="808736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乌  鸦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到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处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3300"/>
                </a:solidFill>
                <a:latin typeface="Calibri" panose="020F0502020204030204" charset="0"/>
                <a:ea typeface="宋体" panose="02010600030101010101" pitchFamily="2" charset="-122"/>
              </a:rPr>
              <a:t>办 </a:t>
            </a:r>
            <a:r>
              <a:rPr lang="zh-CN" altLang="en-US" sz="4400" b="1" dirty="0">
                <a:latin typeface="Calibri" panose="020F0502020204030204" charset="0"/>
                <a:ea typeface="宋体" panose="02010600030101010101" pitchFamily="2" charset="-122"/>
              </a:rPr>
              <a:t> 法 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旁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边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许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多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想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   放进  高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Rectangle 7"/>
          <p:cNvSpPr/>
          <p:nvPr/>
        </p:nvSpPr>
        <p:spPr>
          <a:xfrm>
            <a:off x="5808663" y="4941888"/>
            <a:ext cx="46736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请大声读一读吧。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Text Box 12"/>
          <p:cNvSpPr txBox="1"/>
          <p:nvPr/>
        </p:nvSpPr>
        <p:spPr>
          <a:xfrm>
            <a:off x="1847850" y="2913063"/>
            <a:ext cx="84232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4000" b="1" err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</a:t>
            </a:r>
            <a:r>
              <a:rPr lang="en-US" altLang="zh-CN" sz="4000" b="1" err="1">
                <a:solidFill>
                  <a:schemeClr val="hlink"/>
                </a:solidFill>
                <a:latin typeface="Calibri" panose="020F0502020204030204" charset="0"/>
                <a:ea typeface="宋体" panose="02010600030101010101" pitchFamily="2" charset="-122"/>
              </a:rPr>
              <a:t>á</a:t>
            </a:r>
            <a:r>
              <a:rPr lang="en-US" altLang="zh-CN" sz="4000" b="1" err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r>
              <a:rPr lang="en-US" altLang="zh-CN" sz="4000" b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4000" b="1" err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zh-CN" sz="4000" b="1" err="1">
                <a:solidFill>
                  <a:schemeClr val="hlink"/>
                </a:solidFill>
                <a:latin typeface="Calibri" panose="020F0502020204030204" charset="0"/>
                <a:ea typeface="宋体" panose="02010600030101010101" pitchFamily="2" charset="-122"/>
              </a:rPr>
              <a:t>ǔ</a:t>
            </a:r>
            <a:r>
              <a:rPr lang="en-US" altLang="zh-CN" sz="4000" b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f</a:t>
            </a:r>
            <a:r>
              <a:rPr lang="zh-CN" altLang="en-US" sz="4000" b="1" dirty="0">
                <a:solidFill>
                  <a:schemeClr val="hlink"/>
                </a:solidFill>
                <a:latin typeface="Calibri" panose="020F0502020204030204" charset="0"/>
                <a:ea typeface="宋体" panose="02010600030101010101" pitchFamily="2" charset="-122"/>
              </a:rPr>
              <a:t>ǎ</a:t>
            </a:r>
            <a:r>
              <a:rPr lang="en-US" altLang="zh-CN" sz="4000" b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f</a:t>
            </a:r>
            <a:r>
              <a:rPr lang="zh-CN" altLang="en-US" sz="4000" b="1" dirty="0">
                <a:solidFill>
                  <a:schemeClr val="hlink"/>
                </a:solidFill>
                <a:latin typeface="Calibri" panose="020F0502020204030204" charset="0"/>
                <a:ea typeface="宋体" panose="02010600030101010101" pitchFamily="2" charset="-122"/>
              </a:rPr>
              <a:t>à</a:t>
            </a:r>
            <a:r>
              <a:rPr lang="en-US" altLang="zh-CN" sz="4000" b="1" err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ngjìn</a:t>
            </a:r>
            <a:r>
              <a:rPr lang="en-US" altLang="zh-CN" sz="4000" b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gāo</a:t>
            </a:r>
            <a:endParaRPr lang="en-US" altLang="zh-CN" sz="4000" b="1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矩形 17414"/>
          <p:cNvSpPr/>
          <p:nvPr/>
        </p:nvSpPr>
        <p:spPr>
          <a:xfrm>
            <a:off x="1919288" y="6453188"/>
            <a:ext cx="61976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457" name="Group 2"/>
          <p:cNvGrpSpPr/>
          <p:nvPr/>
        </p:nvGrpSpPr>
        <p:grpSpPr>
          <a:xfrm>
            <a:off x="4038600" y="2057400"/>
            <a:ext cx="4114800" cy="4114800"/>
            <a:chOff x="0" y="0"/>
            <a:chExt cx="2592" cy="2592"/>
          </a:xfrm>
        </p:grpSpPr>
        <p:sp>
          <p:nvSpPr>
            <p:cNvPr id="19458" name="Line 3"/>
            <p:cNvSpPr/>
            <p:nvPr/>
          </p:nvSpPr>
          <p:spPr>
            <a:xfrm>
              <a:off x="0" y="1296"/>
              <a:ext cx="2592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19459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19460" name="Rectangle 5"/>
              <p:cNvSpPr/>
              <p:nvPr/>
            </p:nvSpPr>
            <p:spPr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>
                  <a:buFont typeface="Arial" panose="020B0604020202020204" pitchFamily="34" charset="0"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61" name="Line 6"/>
              <p:cNvSpPr/>
              <p:nvPr/>
            </p:nvSpPr>
            <p:spPr>
              <a:xfrm>
                <a:off x="1296" y="0"/>
                <a:ext cx="0" cy="2592"/>
              </a:xfrm>
              <a:prstGeom prst="line">
                <a:avLst/>
              </a:prstGeom>
              <a:ln w="19050" cap="rnd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9462" name="Rectangle 7"/>
          <p:cNvSpPr/>
          <p:nvPr/>
        </p:nvSpPr>
        <p:spPr>
          <a:xfrm>
            <a:off x="4876800" y="265906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Rectangle 8"/>
          <p:cNvSpPr/>
          <p:nvPr/>
        </p:nvSpPr>
        <p:spPr>
          <a:xfrm>
            <a:off x="4647407" y="272732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Text Box 16"/>
          <p:cNvSpPr txBox="1"/>
          <p:nvPr/>
        </p:nvSpPr>
        <p:spPr>
          <a:xfrm>
            <a:off x="4800600" y="620713"/>
            <a:ext cx="2879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buFont typeface="Arial" panose="020B0604020202020204" pitchFamily="34" charset="0"/>
            </a:pPr>
            <a:r>
              <a:rPr lang="en-US" altLang="zh-CN" sz="9600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zh</a:t>
            </a:r>
            <a:r>
              <a:rPr lang="en-US" altLang="zh-CN" sz="9600" b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ī</a:t>
            </a:r>
            <a:endParaRPr lang="en-US" altLang="zh-CN" sz="9600" b="1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465" name="Text Box 11"/>
          <p:cNvSpPr txBox="1"/>
          <p:nvPr/>
        </p:nvSpPr>
        <p:spPr>
          <a:xfrm>
            <a:off x="4440238" y="2060575"/>
            <a:ext cx="3313112" cy="4246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0" b="1">
                <a:latin typeface="楷体" panose="02010609060101010101" charset="-122"/>
                <a:ea typeface="楷体" panose="02010609060101010101" charset="-122"/>
              </a:rPr>
              <a:t>只</a:t>
            </a:r>
            <a:endParaRPr lang="zh-CN" altLang="en-US" sz="27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1" name="Group 2"/>
          <p:cNvGrpSpPr/>
          <p:nvPr/>
        </p:nvGrpSpPr>
        <p:grpSpPr>
          <a:xfrm>
            <a:off x="4038600" y="2057400"/>
            <a:ext cx="4114800" cy="4114800"/>
            <a:chOff x="0" y="0"/>
            <a:chExt cx="2592" cy="2592"/>
          </a:xfrm>
        </p:grpSpPr>
        <p:sp>
          <p:nvSpPr>
            <p:cNvPr id="20482" name="Line 3"/>
            <p:cNvSpPr/>
            <p:nvPr/>
          </p:nvSpPr>
          <p:spPr>
            <a:xfrm>
              <a:off x="0" y="1296"/>
              <a:ext cx="2592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20483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20484" name="Rectangle 5"/>
              <p:cNvSpPr/>
              <p:nvPr/>
            </p:nvSpPr>
            <p:spPr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>
                  <a:buFont typeface="Arial" panose="020B0604020202020204" pitchFamily="34" charset="0"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85" name="Line 6"/>
              <p:cNvSpPr/>
              <p:nvPr/>
            </p:nvSpPr>
            <p:spPr>
              <a:xfrm>
                <a:off x="1296" y="0"/>
                <a:ext cx="0" cy="2592"/>
              </a:xfrm>
              <a:prstGeom prst="line">
                <a:avLst/>
              </a:prstGeom>
              <a:ln w="19050" cap="rnd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0486" name="Rectangle 7"/>
          <p:cNvSpPr/>
          <p:nvPr/>
        </p:nvSpPr>
        <p:spPr>
          <a:xfrm>
            <a:off x="4876800" y="265906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Rectangle 8"/>
          <p:cNvSpPr/>
          <p:nvPr/>
        </p:nvSpPr>
        <p:spPr>
          <a:xfrm>
            <a:off x="4647407" y="272732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Text Box 16"/>
          <p:cNvSpPr txBox="1"/>
          <p:nvPr/>
        </p:nvSpPr>
        <p:spPr>
          <a:xfrm>
            <a:off x="4151313" y="549275"/>
            <a:ext cx="38877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buFont typeface="Arial" panose="020B0604020202020204" pitchFamily="34" charset="0"/>
            </a:pPr>
            <a:r>
              <a:rPr lang="en-US" altLang="zh-CN" sz="9600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sh</a:t>
            </a:r>
            <a:r>
              <a:rPr lang="en-US" altLang="zh-CN" sz="9600" b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í</a:t>
            </a:r>
            <a:endParaRPr lang="en-US" altLang="zh-CN" sz="9600" b="1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0489" name="Text Box 10"/>
          <p:cNvSpPr txBox="1"/>
          <p:nvPr/>
        </p:nvSpPr>
        <p:spPr>
          <a:xfrm>
            <a:off x="4367213" y="2060575"/>
            <a:ext cx="3313112" cy="4246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0" b="1">
                <a:latin typeface="楷体" panose="02010609060101010101" charset="-122"/>
                <a:ea typeface="楷体" panose="02010609060101010101" charset="-122"/>
              </a:rPr>
              <a:t>石</a:t>
            </a:r>
            <a:endParaRPr lang="zh-CN" altLang="en-US" sz="27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505" name="Group 2"/>
          <p:cNvGrpSpPr/>
          <p:nvPr/>
        </p:nvGrpSpPr>
        <p:grpSpPr>
          <a:xfrm>
            <a:off x="4038600" y="2057400"/>
            <a:ext cx="4114800" cy="4114800"/>
            <a:chOff x="0" y="0"/>
            <a:chExt cx="2592" cy="2592"/>
          </a:xfrm>
        </p:grpSpPr>
        <p:sp>
          <p:nvSpPr>
            <p:cNvPr id="21506" name="Line 3"/>
            <p:cNvSpPr/>
            <p:nvPr/>
          </p:nvSpPr>
          <p:spPr>
            <a:xfrm>
              <a:off x="0" y="1296"/>
              <a:ext cx="2592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21507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21508" name="Rectangle 5"/>
              <p:cNvSpPr/>
              <p:nvPr/>
            </p:nvSpPr>
            <p:spPr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>
                  <a:buFont typeface="Arial" panose="020B0604020202020204" pitchFamily="34" charset="0"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09" name="Line 6"/>
              <p:cNvSpPr/>
              <p:nvPr/>
            </p:nvSpPr>
            <p:spPr>
              <a:xfrm>
                <a:off x="1296" y="0"/>
                <a:ext cx="0" cy="2592"/>
              </a:xfrm>
              <a:prstGeom prst="line">
                <a:avLst/>
              </a:prstGeom>
              <a:ln w="19050" cap="rnd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1510" name="Rectangle 7"/>
          <p:cNvSpPr/>
          <p:nvPr/>
        </p:nvSpPr>
        <p:spPr>
          <a:xfrm>
            <a:off x="4876800" y="265906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Rectangle 8"/>
          <p:cNvSpPr/>
          <p:nvPr/>
        </p:nvSpPr>
        <p:spPr>
          <a:xfrm>
            <a:off x="4647407" y="272732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Text Box 16"/>
          <p:cNvSpPr txBox="1"/>
          <p:nvPr/>
        </p:nvSpPr>
        <p:spPr>
          <a:xfrm>
            <a:off x="4008438" y="765175"/>
            <a:ext cx="43195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buFont typeface="Arial" panose="020B0604020202020204" pitchFamily="34" charset="0"/>
            </a:pPr>
            <a:r>
              <a:rPr lang="en-US" altLang="zh-CN" sz="9600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du</a:t>
            </a:r>
            <a:r>
              <a:rPr lang="en-US" altLang="zh-CN" sz="9600" b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ō</a:t>
            </a:r>
            <a:endParaRPr lang="en-US" altLang="zh-CN" sz="9600" b="1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513" name="Text Box 10"/>
          <p:cNvSpPr txBox="1"/>
          <p:nvPr/>
        </p:nvSpPr>
        <p:spPr>
          <a:xfrm>
            <a:off x="4367213" y="2060575"/>
            <a:ext cx="3313112" cy="4246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0" b="1">
                <a:latin typeface="楷体" panose="02010609060101010101" charset="-122"/>
                <a:ea typeface="楷体" panose="02010609060101010101" charset="-122"/>
              </a:rPr>
              <a:t>多</a:t>
            </a:r>
            <a:endParaRPr lang="zh-CN" altLang="en-US" sz="27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29" name="Group 2"/>
          <p:cNvGrpSpPr/>
          <p:nvPr/>
        </p:nvGrpSpPr>
        <p:grpSpPr>
          <a:xfrm>
            <a:off x="4038600" y="2057400"/>
            <a:ext cx="4114800" cy="4114800"/>
            <a:chOff x="0" y="0"/>
            <a:chExt cx="2592" cy="2592"/>
          </a:xfrm>
        </p:grpSpPr>
        <p:sp>
          <p:nvSpPr>
            <p:cNvPr id="22530" name="Line 3"/>
            <p:cNvSpPr/>
            <p:nvPr/>
          </p:nvSpPr>
          <p:spPr>
            <a:xfrm>
              <a:off x="0" y="1296"/>
              <a:ext cx="2592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22531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22532" name="Rectangle 5"/>
              <p:cNvSpPr/>
              <p:nvPr/>
            </p:nvSpPr>
            <p:spPr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>
                  <a:buFont typeface="Arial" panose="020B0604020202020204" pitchFamily="34" charset="0"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3" name="Line 6"/>
              <p:cNvSpPr/>
              <p:nvPr/>
            </p:nvSpPr>
            <p:spPr>
              <a:xfrm>
                <a:off x="1296" y="0"/>
                <a:ext cx="0" cy="2592"/>
              </a:xfrm>
              <a:prstGeom prst="line">
                <a:avLst/>
              </a:prstGeom>
              <a:ln w="19050" cap="rnd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2534" name="Rectangle 7"/>
          <p:cNvSpPr/>
          <p:nvPr/>
        </p:nvSpPr>
        <p:spPr>
          <a:xfrm>
            <a:off x="4876800" y="265906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Rectangle 8"/>
          <p:cNvSpPr/>
          <p:nvPr/>
        </p:nvSpPr>
        <p:spPr>
          <a:xfrm>
            <a:off x="4647407" y="272732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Text Box 16"/>
          <p:cNvSpPr txBox="1"/>
          <p:nvPr/>
        </p:nvSpPr>
        <p:spPr>
          <a:xfrm>
            <a:off x="4800600" y="765175"/>
            <a:ext cx="2879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buFont typeface="Arial" panose="020B0604020202020204" pitchFamily="34" charset="0"/>
            </a:pPr>
            <a:r>
              <a:rPr lang="en-US" altLang="zh-CN" sz="9600" b="1" err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chū</a:t>
            </a:r>
            <a:endParaRPr lang="en-US" altLang="zh-CN" sz="9600" b="1" err="1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7" name="Text Box 17"/>
          <p:cNvSpPr txBox="1"/>
          <p:nvPr/>
        </p:nvSpPr>
        <p:spPr>
          <a:xfrm>
            <a:off x="4367213" y="2060575"/>
            <a:ext cx="3313112" cy="4246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0" b="1" dirty="0">
                <a:latin typeface="楷体" panose="02010609060101010101" charset="-122"/>
                <a:ea typeface="楷体" panose="02010609060101010101" charset="-122"/>
              </a:rPr>
              <a:t>出</a:t>
            </a:r>
            <a:endParaRPr lang="zh-CN" altLang="en-US" sz="27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53" name="Group 2"/>
          <p:cNvGrpSpPr/>
          <p:nvPr/>
        </p:nvGrpSpPr>
        <p:grpSpPr>
          <a:xfrm>
            <a:off x="4038600" y="2057400"/>
            <a:ext cx="4114800" cy="4114800"/>
            <a:chOff x="0" y="0"/>
            <a:chExt cx="2592" cy="2592"/>
          </a:xfrm>
        </p:grpSpPr>
        <p:sp>
          <p:nvSpPr>
            <p:cNvPr id="23554" name="Line 3"/>
            <p:cNvSpPr/>
            <p:nvPr/>
          </p:nvSpPr>
          <p:spPr>
            <a:xfrm>
              <a:off x="0" y="1296"/>
              <a:ext cx="2592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23555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23556" name="Rectangle 5"/>
              <p:cNvSpPr/>
              <p:nvPr/>
            </p:nvSpPr>
            <p:spPr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>
                  <a:buFont typeface="Arial" panose="020B0604020202020204" pitchFamily="34" charset="0"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57" name="Line 6"/>
              <p:cNvSpPr/>
              <p:nvPr/>
            </p:nvSpPr>
            <p:spPr>
              <a:xfrm>
                <a:off x="1296" y="0"/>
                <a:ext cx="0" cy="2592"/>
              </a:xfrm>
              <a:prstGeom prst="line">
                <a:avLst/>
              </a:prstGeom>
              <a:ln w="19050" cap="rnd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3558" name="Rectangle 7"/>
          <p:cNvSpPr/>
          <p:nvPr/>
        </p:nvSpPr>
        <p:spPr>
          <a:xfrm>
            <a:off x="4876800" y="265906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Rectangle 8"/>
          <p:cNvSpPr/>
          <p:nvPr/>
        </p:nvSpPr>
        <p:spPr>
          <a:xfrm>
            <a:off x="4647407" y="272732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Text Box 16"/>
          <p:cNvSpPr txBox="1"/>
          <p:nvPr/>
        </p:nvSpPr>
        <p:spPr>
          <a:xfrm>
            <a:off x="4008438" y="765175"/>
            <a:ext cx="43195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buFont typeface="Arial" panose="020B0604020202020204" pitchFamily="34" charset="0"/>
            </a:pPr>
            <a:r>
              <a:rPr lang="en-US" altLang="zh-CN" sz="9600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ji</a:t>
            </a:r>
            <a:r>
              <a:rPr lang="en-US" altLang="zh-CN" sz="9600" b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àn</a:t>
            </a:r>
            <a:endParaRPr lang="en-US" altLang="zh-CN" sz="9600" b="1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61" name="Text Box 10"/>
          <p:cNvSpPr txBox="1"/>
          <p:nvPr/>
        </p:nvSpPr>
        <p:spPr>
          <a:xfrm>
            <a:off x="4367213" y="2060575"/>
            <a:ext cx="3313112" cy="4246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0" b="1">
                <a:latin typeface="楷体" panose="02010609060101010101" charset="-122"/>
                <a:ea typeface="楷体" panose="02010609060101010101" charset="-122"/>
              </a:rPr>
              <a:t>见</a:t>
            </a:r>
            <a:endParaRPr lang="zh-CN" altLang="en-US" sz="27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7" name="WordArt 2"/>
          <p:cNvSpPr>
            <a:spLocks noTextEdit="1"/>
          </p:cNvSpPr>
          <p:nvPr/>
        </p:nvSpPr>
        <p:spPr>
          <a:xfrm>
            <a:off x="3792538" y="908050"/>
            <a:ext cx="3886200" cy="14001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我的眼睛最亮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Text Box 3"/>
          <p:cNvSpPr txBox="1"/>
          <p:nvPr/>
        </p:nvSpPr>
        <p:spPr>
          <a:xfrm>
            <a:off x="1774825" y="2492375"/>
            <a:ext cx="91440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渴　　喝　　　为　　办</a:t>
            </a:r>
            <a:endParaRPr lang="zh-CN" altLang="en-US" sz="6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　　石　　　鸟　　乌</a:t>
            </a:r>
            <a:endParaRPr lang="zh-CN" altLang="en-US" sz="6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丢　　法　　　鸦　　鸭</a:t>
            </a:r>
            <a:endParaRPr lang="zh-CN" altLang="en-US" sz="6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Line 4"/>
          <p:cNvSpPr/>
          <p:nvPr/>
        </p:nvSpPr>
        <p:spPr>
          <a:xfrm>
            <a:off x="2855913" y="3068638"/>
            <a:ext cx="990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0" name="Line 5"/>
          <p:cNvSpPr/>
          <p:nvPr/>
        </p:nvSpPr>
        <p:spPr>
          <a:xfrm>
            <a:off x="2855913" y="4437063"/>
            <a:ext cx="990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1" name="Line 6"/>
          <p:cNvSpPr/>
          <p:nvPr/>
        </p:nvSpPr>
        <p:spPr>
          <a:xfrm>
            <a:off x="2855913" y="5805488"/>
            <a:ext cx="990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2" name="Line 7"/>
          <p:cNvSpPr/>
          <p:nvPr/>
        </p:nvSpPr>
        <p:spPr>
          <a:xfrm>
            <a:off x="8183563" y="3068638"/>
            <a:ext cx="990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3" name="Line 8"/>
          <p:cNvSpPr/>
          <p:nvPr/>
        </p:nvSpPr>
        <p:spPr>
          <a:xfrm>
            <a:off x="8256588" y="4437063"/>
            <a:ext cx="990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4" name="Line 9"/>
          <p:cNvSpPr/>
          <p:nvPr/>
        </p:nvSpPr>
        <p:spPr>
          <a:xfrm>
            <a:off x="8256588" y="5805488"/>
            <a:ext cx="990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1746</Words>
  <Application>WPS 演示</Application>
  <PresentationFormat>宽屏</PresentationFormat>
  <Paragraphs>197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黑体</vt:lpstr>
      <vt:lpstr>Calibri</vt:lpstr>
      <vt:lpstr>Times New Roman</vt:lpstr>
      <vt:lpstr>楷体_GB2312</vt:lpstr>
      <vt:lpstr>Calibri Light</vt:lpstr>
      <vt:lpstr>微软雅黑</vt:lpstr>
      <vt:lpstr>隶书</vt:lpstr>
      <vt:lpstr>新宋体</vt:lpstr>
      <vt:lpstr>楷体</vt:lpstr>
      <vt:lpstr>华文楷体</vt:lpstr>
      <vt:lpstr>Candara</vt:lpstr>
      <vt:lpstr>Office 主题</vt:lpstr>
      <vt:lpstr>PowerPoint 演示文稿</vt:lpstr>
      <vt:lpstr>PowerPoint 演示文稿</vt:lpstr>
      <vt:lpstr>wū  yā      chù   zhǎo    bàn fǎ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照样子，说一说: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15</cp:revision>
  <dcterms:created xsi:type="dcterms:W3CDTF">2017-06-05T05:17:00Z</dcterms:created>
  <dcterms:modified xsi:type="dcterms:W3CDTF">2017-06-05T05:59:51Z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