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37" r:id="rId3"/>
    <p:sldId id="257" r:id="rId4"/>
    <p:sldId id="258" r:id="rId5"/>
    <p:sldId id="262" r:id="rId6"/>
    <p:sldId id="259" r:id="rId7"/>
    <p:sldId id="263" r:id="rId8"/>
    <p:sldId id="264" r:id="rId9"/>
    <p:sldId id="260" r:id="rId10"/>
    <p:sldId id="261" r:id="rId11"/>
    <p:sldId id="265" r:id="rId12"/>
    <p:sldId id="266" r:id="rId13"/>
    <p:sldId id="267" r:id="rId14"/>
    <p:sldId id="268" r:id="rId15"/>
    <p:sldId id="269" r:id="rId16"/>
    <p:sldId id="270" r:id="rId17"/>
    <p:sldId id="271" r:id="rId18"/>
    <p:sldId id="272" r:id="rId19"/>
    <p:sldId id="304" r:id="rId20"/>
    <p:sldId id="273" r:id="rId21"/>
    <p:sldId id="305" r:id="rId22"/>
    <p:sldId id="300" r:id="rId23"/>
    <p:sldId id="306" r:id="rId24"/>
    <p:sldId id="301" r:id="rId25"/>
    <p:sldId id="307" r:id="rId26"/>
    <p:sldId id="302" r:id="rId27"/>
    <p:sldId id="303" r:id="rId28"/>
    <p:sldId id="346" r:id="rId29"/>
    <p:sldId id="347" r:id="rId30"/>
    <p:sldId id="348" r:id="rId31"/>
    <p:sldId id="274" r:id="rId32"/>
    <p:sldId id="349" r:id="rId33"/>
    <p:sldId id="275" r:id="rId34"/>
    <p:sldId id="276" r:id="rId35"/>
    <p:sldId id="283" r:id="rId36"/>
    <p:sldId id="338" r:id="rId37"/>
    <p:sldId id="345" r:id="rId38"/>
    <p:sldId id="339" r:id="rId39"/>
    <p:sldId id="284" r:id="rId40"/>
    <p:sldId id="286" r:id="rId41"/>
    <p:sldId id="287" r:id="rId42"/>
    <p:sldId id="288" r:id="rId43"/>
    <p:sldId id="289" r:id="rId44"/>
    <p:sldId id="290" r:id="rId45"/>
    <p:sldId id="291" r:id="rId46"/>
    <p:sldId id="292" r:id="rId47"/>
    <p:sldId id="293" r:id="rId48"/>
    <p:sldId id="294" r:id="rId49"/>
    <p:sldId id="308" r:id="rId50"/>
    <p:sldId id="295" r:id="rId51"/>
    <p:sldId id="309" r:id="rId52"/>
    <p:sldId id="296" r:id="rId53"/>
    <p:sldId id="297" r:id="rId54"/>
    <p:sldId id="298" r:id="rId55"/>
    <p:sldId id="299" r:id="rId56"/>
    <p:sldId id="320" r:id="rId57"/>
    <p:sldId id="321" r:id="rId58"/>
    <p:sldId id="322" r:id="rId59"/>
    <p:sldId id="323" r:id="rId60"/>
    <p:sldId id="324" r:id="rId61"/>
    <p:sldId id="326" r:id="rId62"/>
    <p:sldId id="327" r:id="rId63"/>
    <p:sldId id="328" r:id="rId64"/>
    <p:sldId id="329" r:id="rId65"/>
    <p:sldId id="330" r:id="rId66"/>
    <p:sldId id="331" r:id="rId67"/>
    <p:sldId id="332" r:id="rId68"/>
    <p:sldId id="333" r:id="rId69"/>
    <p:sldId id="334" r:id="rId70"/>
    <p:sldId id="335" r:id="rId71"/>
    <p:sldId id="336" r:id="rId7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00" y="-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2017/9/30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53.xml"/><Relationship Id="rId3" Type="http://schemas.openxmlformats.org/officeDocument/2006/relationships/slide" Target="slide4.xml"/><Relationship Id="rId7" Type="http://schemas.openxmlformats.org/officeDocument/2006/relationships/slide" Target="slide17.xml"/><Relationship Id="rId12" Type="http://schemas.openxmlformats.org/officeDocument/2006/relationships/slide" Target="slide28.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48.xml"/><Relationship Id="rId5" Type="http://schemas.openxmlformats.org/officeDocument/2006/relationships/slide" Target="slide6.xml"/><Relationship Id="rId10" Type="http://schemas.openxmlformats.org/officeDocument/2006/relationships/slide" Target="slide41.xml"/><Relationship Id="rId4" Type="http://schemas.openxmlformats.org/officeDocument/2006/relationships/slide" Target="slide3.xml"/><Relationship Id="rId9" Type="http://schemas.openxmlformats.org/officeDocument/2006/relationships/slide" Target="slide36.xml"/><Relationship Id="rId14" Type="http://schemas.openxmlformats.org/officeDocument/2006/relationships/slide" Target="slide5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7318-102.jpg"/>
          <p:cNvPicPr>
            <a:picLocks noChangeAspect="1"/>
          </p:cNvPicPr>
          <p:nvPr/>
        </p:nvPicPr>
        <p:blipFill>
          <a:blip r:embed="rId2" cstate="print"/>
          <a:stretch>
            <a:fillRect/>
          </a:stretch>
        </p:blipFill>
        <p:spPr>
          <a:xfrm>
            <a:off x="-180528" y="0"/>
            <a:ext cx="9577063" cy="6858000"/>
          </a:xfrm>
          <a:prstGeom prst="rect">
            <a:avLst/>
          </a:prstGeom>
        </p:spPr>
      </p:pic>
      <p:sp>
        <p:nvSpPr>
          <p:cNvPr id="8" name="TextBox 7"/>
          <p:cNvSpPr txBox="1"/>
          <p:nvPr/>
        </p:nvSpPr>
        <p:spPr>
          <a:xfrm>
            <a:off x="1212012" y="620688"/>
            <a:ext cx="1415772" cy="5040560"/>
          </a:xfrm>
          <a:prstGeom prst="rect">
            <a:avLst/>
          </a:prstGeom>
          <a:noFill/>
        </p:spPr>
        <p:txBody>
          <a:bodyPr vert="eaVert" wrap="square" rtlCol="0">
            <a:spAutoFit/>
          </a:bodyPr>
          <a:lstStyle/>
          <a:p>
            <a:r>
              <a:rPr lang="zh-CN" altLang="en-US" sz="8000" dirty="0" smtClean="0">
                <a:solidFill>
                  <a:schemeClr val="accent5">
                    <a:lumMod val="75000"/>
                  </a:schemeClr>
                </a:solidFill>
                <a:latin typeface="隶书" pitchFamily="49" charset="-122"/>
                <a:ea typeface="隶书" pitchFamily="49" charset="-122"/>
              </a:rPr>
              <a:t>朝花夕拾</a:t>
            </a:r>
            <a:endParaRPr lang="zh-CN" altLang="en-US" sz="8000" dirty="0">
              <a:solidFill>
                <a:schemeClr val="accent5">
                  <a:lumMod val="75000"/>
                </a:schemeClr>
              </a:solidFill>
              <a:latin typeface="隶书" pitchFamily="49" charset="-122"/>
              <a:ea typeface="隶书" pitchFamily="49" charset="-122"/>
            </a:endParaRPr>
          </a:p>
        </p:txBody>
      </p:sp>
      <p:sp>
        <p:nvSpPr>
          <p:cNvPr id="10" name="TextBox 9"/>
          <p:cNvSpPr txBox="1"/>
          <p:nvPr/>
        </p:nvSpPr>
        <p:spPr>
          <a:xfrm>
            <a:off x="3030796" y="4653136"/>
            <a:ext cx="677108" cy="1944216"/>
          </a:xfrm>
          <a:prstGeom prst="rect">
            <a:avLst/>
          </a:prstGeom>
          <a:noFill/>
        </p:spPr>
        <p:txBody>
          <a:bodyPr vert="eaVert" wrap="square" rtlCol="0">
            <a:spAutoFit/>
          </a:bodyPr>
          <a:lstStyle/>
          <a:p>
            <a:r>
              <a:rPr lang="zh-CN" altLang="en-US" sz="3200" dirty="0" smtClean="0">
                <a:solidFill>
                  <a:srgbClr val="002060"/>
                </a:solidFill>
                <a:latin typeface="华文行楷" pitchFamily="2" charset="-122"/>
                <a:ea typeface="华文行楷" pitchFamily="2" charset="-122"/>
              </a:rPr>
              <a:t>鲁迅</a:t>
            </a:r>
            <a:r>
              <a:rPr lang="en-US" altLang="zh-CN" sz="3200" dirty="0" smtClean="0">
                <a:solidFill>
                  <a:srgbClr val="002060"/>
                </a:solidFill>
                <a:latin typeface="华文行楷" pitchFamily="2" charset="-122"/>
                <a:ea typeface="华文行楷" pitchFamily="2" charset="-122"/>
              </a:rPr>
              <a:t>1927</a:t>
            </a:r>
            <a:endParaRPr lang="zh-CN" altLang="en-US" sz="3200" dirty="0">
              <a:solidFill>
                <a:srgbClr val="002060"/>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感悟作品</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zh-CN" altLang="en-US" dirty="0" smtClean="0"/>
              <a:t>此文集作为</a:t>
            </a:r>
            <a:r>
              <a:rPr lang="zh-CN" altLang="en-US" b="1" dirty="0" smtClean="0">
                <a:solidFill>
                  <a:srgbClr val="0070C0"/>
                </a:solidFill>
              </a:rPr>
              <a:t>“回忆的记事”</a:t>
            </a:r>
            <a:r>
              <a:rPr lang="zh-CN" altLang="en-US" dirty="0" smtClean="0"/>
              <a:t>，多侧面地反映了作者鲁迅青少年时期的生活，形象地反映了他的性格和志趣的形成经过。</a:t>
            </a:r>
            <a:endParaRPr lang="en-US" altLang="zh-CN" dirty="0" smtClean="0"/>
          </a:p>
          <a:p>
            <a:r>
              <a:rPr lang="zh-CN" altLang="en-US" dirty="0" smtClean="0"/>
              <a:t>前七篇反映他童年时代在绍兴的家庭和私塾中的生活情景，后三篇叙述他从家乡到南京，又到日本留学，然后回国教书的经历；揭露了半封建半殖民地社会种种丑恶的不合理现象，同时反映了有抱负的青年知识分子在旧中国茫茫黑夜中，不畏艰险，寻找光明的困难历程，以及抒发了作者对往日亲友、师长的怀念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感悟作品</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文集以</a:t>
            </a:r>
            <a:r>
              <a:rPr lang="zh-CN" altLang="en-US" dirty="0" smtClean="0">
                <a:solidFill>
                  <a:srgbClr val="C00000"/>
                </a:solidFill>
              </a:rPr>
              <a:t>记事</a:t>
            </a:r>
            <a:r>
              <a:rPr lang="zh-CN" altLang="en-US" dirty="0" smtClean="0"/>
              <a:t>为主，饱含着浓烈的</a:t>
            </a:r>
            <a:r>
              <a:rPr lang="zh-CN" altLang="en-US" dirty="0" smtClean="0">
                <a:solidFill>
                  <a:srgbClr val="C00000"/>
                </a:solidFill>
              </a:rPr>
              <a:t>抒情</a:t>
            </a:r>
            <a:r>
              <a:rPr lang="zh-CN" altLang="en-US" dirty="0" smtClean="0"/>
              <a:t>气息，往往又夹以</a:t>
            </a:r>
            <a:r>
              <a:rPr lang="zh-CN" altLang="en-US" dirty="0" smtClean="0">
                <a:solidFill>
                  <a:srgbClr val="C00000"/>
                </a:solidFill>
              </a:rPr>
              <a:t>议论</a:t>
            </a:r>
            <a:r>
              <a:rPr lang="zh-CN" altLang="en-US" dirty="0" smtClean="0"/>
              <a:t>，做到了</a:t>
            </a:r>
            <a:r>
              <a:rPr lang="zh-CN" altLang="en-US" dirty="0" smtClean="0">
                <a:solidFill>
                  <a:srgbClr val="C00000"/>
                </a:solidFill>
              </a:rPr>
              <a:t>抒情、叙事和议论</a:t>
            </a:r>
            <a:r>
              <a:rPr lang="zh-CN" altLang="en-US" dirty="0" smtClean="0"/>
              <a:t>融为一体，优美和谐，朴实感人。作品富有诗情画意，又不时穿插着幽默和讽喻；形象生动，格调明朗，有强烈的感染力。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分篇介绍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a:t>
            </a:r>
            <a:r>
              <a:rPr lang="en-US" altLang="zh-CN" dirty="0" smtClean="0"/>
              <a:t>1</a:t>
            </a:r>
            <a:r>
              <a:rPr lang="zh-CN" altLang="en-US" dirty="0" smtClean="0"/>
              <a:t>）</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狗</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猫</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鼠</a:t>
            </a:r>
            <a:r>
              <a:rPr lang="en-US" altLang="zh-CN" dirty="0" smtClean="0">
                <a:solidFill>
                  <a:srgbClr val="0070C0"/>
                </a:solidFill>
                <a:latin typeface="黑体" pitchFamily="49" charset="-122"/>
                <a:ea typeface="黑体" pitchFamily="49" charset="-122"/>
              </a:rPr>
              <a:t>》</a:t>
            </a:r>
            <a:r>
              <a:rPr lang="zh-CN" altLang="en-US" dirty="0" smtClean="0"/>
              <a:t>描写了作者仇猫的原因，取了“猫”这样一个类型，讽刺了生活中与猫相似的人。</a:t>
            </a:r>
            <a:endParaRPr lang="en-US" altLang="zh-CN" dirty="0" smtClean="0"/>
          </a:p>
          <a:p>
            <a:r>
              <a:rPr lang="zh-CN" altLang="en-US" dirty="0" smtClean="0"/>
              <a:t>（</a:t>
            </a:r>
            <a:r>
              <a:rPr lang="en-US" altLang="zh-CN" dirty="0" smtClean="0"/>
              <a:t>2</a:t>
            </a:r>
            <a:r>
              <a:rPr lang="zh-CN" altLang="en-US" dirty="0" smtClean="0"/>
              <a:t>）</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阿长与山海经</a:t>
            </a:r>
            <a:r>
              <a:rPr lang="en-US" altLang="zh-CN" dirty="0" smtClean="0">
                <a:solidFill>
                  <a:srgbClr val="0070C0"/>
                </a:solidFill>
                <a:latin typeface="黑体" pitchFamily="49" charset="-122"/>
                <a:ea typeface="黑体" pitchFamily="49" charset="-122"/>
              </a:rPr>
              <a:t>》</a:t>
            </a:r>
            <a:r>
              <a:rPr lang="zh-CN" altLang="en-US" dirty="0" smtClean="0"/>
              <a:t>记述作者儿时与阿长相处的情景，表达了对她的怀念感激之情。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分篇介绍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a:t>
            </a:r>
            <a:r>
              <a:rPr lang="en-US" altLang="zh-CN" dirty="0" smtClean="0"/>
              <a:t>3</a:t>
            </a:r>
            <a:r>
              <a:rPr lang="zh-CN" altLang="en-US" dirty="0" smtClean="0"/>
              <a:t>）</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二十四孝图</a:t>
            </a:r>
            <a:r>
              <a:rPr lang="en-US" altLang="zh-CN" dirty="0" smtClean="0">
                <a:solidFill>
                  <a:srgbClr val="0070C0"/>
                </a:solidFill>
                <a:latin typeface="黑体" pitchFamily="49" charset="-122"/>
                <a:ea typeface="黑体" pitchFamily="49" charset="-122"/>
              </a:rPr>
              <a:t>》</a:t>
            </a:r>
            <a:r>
              <a:rPr lang="zh-CN" altLang="en-US" dirty="0" smtClean="0"/>
              <a:t>重点描写了在阅读“老莱娱亲”和“郭巨埋儿”两个故事时所引起的强烈反感，揭露了封建孝道的虚伪和残酷，揭示了旧中国儿童的可怜的悲惨处境。</a:t>
            </a:r>
            <a:endParaRPr lang="en-US" altLang="zh-CN" dirty="0" smtClean="0"/>
          </a:p>
          <a:p>
            <a:r>
              <a:rPr lang="zh-CN" altLang="en-US" dirty="0" smtClean="0"/>
              <a:t>⑷</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五猖会</a:t>
            </a:r>
            <a:r>
              <a:rPr lang="en-US" altLang="zh-CN" dirty="0" smtClean="0">
                <a:solidFill>
                  <a:srgbClr val="0070C0"/>
                </a:solidFill>
                <a:latin typeface="黑体" pitchFamily="49" charset="-122"/>
                <a:ea typeface="黑体" pitchFamily="49" charset="-122"/>
              </a:rPr>
              <a:t>》</a:t>
            </a:r>
            <a:r>
              <a:rPr lang="zh-CN" altLang="en-US" dirty="0" smtClean="0"/>
              <a:t>以赶会为背景，描写了封建制度对儿童天性的束缚和摧残。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分篇介绍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a:t>
            </a:r>
            <a:r>
              <a:rPr lang="en-US" altLang="zh-CN" dirty="0" smtClean="0"/>
              <a:t>5</a:t>
            </a:r>
            <a:r>
              <a:rPr lang="zh-CN" altLang="en-US" dirty="0" smtClean="0"/>
              <a:t>）</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无常</a:t>
            </a:r>
            <a:r>
              <a:rPr lang="en-US" altLang="zh-CN" dirty="0" smtClean="0">
                <a:solidFill>
                  <a:srgbClr val="0070C0"/>
                </a:solidFill>
                <a:latin typeface="黑体" pitchFamily="49" charset="-122"/>
                <a:ea typeface="黑体" pitchFamily="49" charset="-122"/>
              </a:rPr>
              <a:t>》</a:t>
            </a:r>
            <a:r>
              <a:rPr lang="zh-CN" altLang="en-US" dirty="0" smtClean="0"/>
              <a:t>通过描写无常救人反遭毒打事件，表达了旧时代中国人民绝望于黑暗的社会，愤慨于人世的不平。</a:t>
            </a:r>
            <a:endParaRPr lang="en-US" altLang="zh-CN" dirty="0" smtClean="0"/>
          </a:p>
          <a:p>
            <a:r>
              <a:rPr lang="zh-CN" altLang="en-US" dirty="0" smtClean="0"/>
              <a:t>（</a:t>
            </a:r>
            <a:r>
              <a:rPr lang="en-US" altLang="zh-CN" dirty="0" smtClean="0"/>
              <a:t>6</a:t>
            </a:r>
            <a:r>
              <a:rPr lang="zh-CN" altLang="en-US" dirty="0" smtClean="0"/>
              <a:t>）</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从百草园到三味书屋</a:t>
            </a:r>
            <a:r>
              <a:rPr lang="en-US" altLang="zh-CN" dirty="0" smtClean="0">
                <a:solidFill>
                  <a:srgbClr val="0070C0"/>
                </a:solidFill>
                <a:latin typeface="黑体" pitchFamily="49" charset="-122"/>
                <a:ea typeface="黑体" pitchFamily="49" charset="-122"/>
              </a:rPr>
              <a:t>》</a:t>
            </a:r>
            <a:r>
              <a:rPr lang="zh-CN" altLang="en-US" dirty="0" smtClean="0"/>
              <a:t>描述了作者儿时在家中百草园得到的乐趣和在三味书屋读书严格但不乏乐趣的生活，揭示儿童广阔的生活趣味与束缚儿童天性的封建书塾教育的尖锐矛盾。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分篇介绍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⑺</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父亲的病</a:t>
            </a:r>
            <a:r>
              <a:rPr lang="en-US" altLang="zh-CN" dirty="0" smtClean="0">
                <a:solidFill>
                  <a:srgbClr val="0070C0"/>
                </a:solidFill>
                <a:latin typeface="黑体" pitchFamily="49" charset="-122"/>
                <a:ea typeface="黑体" pitchFamily="49" charset="-122"/>
              </a:rPr>
              <a:t>》</a:t>
            </a:r>
            <a:r>
              <a:rPr lang="zh-CN" altLang="en-US" dirty="0" smtClean="0"/>
              <a:t>重点回忆儿时为父亲延医治病的情景，描述了几位“名医”的行医态度、作风、开方等种种表现，揭示了这些人巫医不分、故弄玄虚、勒索钱财、草菅人命的实质。</a:t>
            </a:r>
            <a:endParaRPr lang="en-US" altLang="zh-CN" dirty="0" smtClean="0"/>
          </a:p>
          <a:p>
            <a:r>
              <a:rPr lang="zh-CN" altLang="en-US" dirty="0" smtClean="0"/>
              <a:t>⑻</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琐记</a:t>
            </a:r>
            <a:r>
              <a:rPr lang="en-US" altLang="zh-CN" dirty="0" smtClean="0">
                <a:solidFill>
                  <a:srgbClr val="0070C0"/>
                </a:solidFill>
                <a:latin typeface="黑体" pitchFamily="49" charset="-122"/>
                <a:ea typeface="黑体" pitchFamily="49" charset="-122"/>
              </a:rPr>
              <a:t>》</a:t>
            </a:r>
            <a:r>
              <a:rPr lang="zh-CN" altLang="en-US" dirty="0" smtClean="0"/>
              <a:t>回忆了隔壁家表面对孩子好，其实是暗中使坏的衍太太，描写了她是一个自私自利、奸诈、坏心眼的妇人。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分篇介绍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⑼</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藤野先生</a:t>
            </a:r>
            <a:r>
              <a:rPr lang="en-US" altLang="zh-CN" dirty="0" smtClean="0">
                <a:solidFill>
                  <a:srgbClr val="0070C0"/>
                </a:solidFill>
                <a:latin typeface="黑体" pitchFamily="49" charset="-122"/>
                <a:ea typeface="黑体" pitchFamily="49" charset="-122"/>
              </a:rPr>
              <a:t>》</a:t>
            </a:r>
            <a:r>
              <a:rPr lang="zh-CN" altLang="en-US" dirty="0" smtClean="0"/>
              <a:t>记录作者在日本留学时期的学习生活及他决定</a:t>
            </a:r>
            <a:r>
              <a:rPr lang="zh-CN" altLang="en-US" b="1" dirty="0" smtClean="0">
                <a:solidFill>
                  <a:srgbClr val="C00000"/>
                </a:solidFill>
              </a:rPr>
              <a:t>弃医从文</a:t>
            </a:r>
            <a:r>
              <a:rPr lang="zh-CN" altLang="en-US" dirty="0" smtClean="0"/>
              <a:t>的原因，表达了对藤野先生深切的怀念。</a:t>
            </a:r>
            <a:endParaRPr lang="en-US" altLang="zh-CN" dirty="0" smtClean="0"/>
          </a:p>
          <a:p>
            <a:r>
              <a:rPr lang="zh-CN" altLang="en-US" dirty="0" smtClean="0"/>
              <a:t>⑽</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范爱农</a:t>
            </a:r>
            <a:r>
              <a:rPr lang="en-US" altLang="zh-CN" dirty="0" smtClean="0">
                <a:solidFill>
                  <a:srgbClr val="0070C0"/>
                </a:solidFill>
                <a:latin typeface="黑体" pitchFamily="49" charset="-122"/>
                <a:ea typeface="黑体" pitchFamily="49" charset="-122"/>
              </a:rPr>
              <a:t>》</a:t>
            </a:r>
            <a:r>
              <a:rPr lang="zh-CN" altLang="en-US" dirty="0" smtClean="0"/>
              <a:t>描述了范爱农在革命前不满旧社会、追求革命，辛亥革命后又备受打击迫害的遭遇，表现了对旧民主革命的失望和对这位正直倔强的爱国者的同情和悼念。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作品鉴赏之</a:t>
            </a:r>
            <a:r>
              <a:rPr lang="zh-CN" altLang="en-US" b="1" dirty="0" smtClean="0">
                <a:solidFill>
                  <a:srgbClr val="FF0000"/>
                </a:solidFill>
                <a:hlinkClick r:id="rId2" action="ppaction://hlinksldjump"/>
              </a:rPr>
              <a:t>主题思想</a:t>
            </a:r>
            <a:endParaRPr lang="zh-CN" altLang="en-US" b="1" dirty="0">
              <a:solidFill>
                <a:srgbClr val="FF0000"/>
              </a:solidFill>
            </a:endParaRPr>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en-US" b="1" dirty="0" smtClean="0">
                <a:solidFill>
                  <a:srgbClr val="FF0000"/>
                </a:solidFill>
              </a:rPr>
              <a:t>主题思想</a:t>
            </a:r>
            <a:endParaRPr lang="en-US" altLang="zh-CN" b="1" dirty="0" smtClean="0">
              <a:solidFill>
                <a:srgbClr val="FF0000"/>
              </a:solidFill>
            </a:endParaRPr>
          </a:p>
          <a:p>
            <a:r>
              <a:rPr lang="en-US" altLang="zh-CN" dirty="0" smtClean="0"/>
              <a:t>《</a:t>
            </a:r>
            <a:r>
              <a:rPr lang="zh-CN" altLang="en-US" dirty="0" smtClean="0"/>
              <a:t>朝花夕拾</a:t>
            </a:r>
            <a:r>
              <a:rPr lang="en-US" altLang="zh-CN" dirty="0" smtClean="0"/>
              <a:t>》</a:t>
            </a:r>
            <a:r>
              <a:rPr lang="zh-CN" altLang="en-US" dirty="0" smtClean="0"/>
              <a:t>十篇散文勾勒了</a:t>
            </a:r>
            <a:r>
              <a:rPr lang="zh-CN" altLang="en-US" dirty="0" smtClean="0">
                <a:solidFill>
                  <a:srgbClr val="FF0000"/>
                </a:solidFill>
              </a:rPr>
              <a:t>从清末到辛亥革命时期的若干社会生活风貌，是一幅幅世态图和风俗画。</a:t>
            </a:r>
            <a:r>
              <a:rPr lang="zh-CN" altLang="en-US" dirty="0" smtClean="0"/>
              <a:t>虽然是</a:t>
            </a:r>
            <a:r>
              <a:rPr lang="zh-CN" altLang="en-US" dirty="0" smtClean="0">
                <a:solidFill>
                  <a:srgbClr val="FF0000"/>
                </a:solidFill>
              </a:rPr>
              <a:t>回忆性散文</a:t>
            </a:r>
            <a:r>
              <a:rPr lang="zh-CN" altLang="en-US" dirty="0" smtClean="0"/>
              <a:t>，但是有现实的斗争性和深邃的思想性，蕴含着作者对历史的深刻思考和对现实的执着态度。</a:t>
            </a:r>
            <a:r>
              <a:rPr lang="zh-CN" altLang="en-US" b="1" dirty="0" smtClean="0">
                <a:solidFill>
                  <a:srgbClr val="FF0000"/>
                </a:solidFill>
              </a:rPr>
              <a:t>它的思想内容集中表现在以下几方面：</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en-US" b="1" dirty="0" smtClean="0">
                <a:solidFill>
                  <a:srgbClr val="FF0000"/>
                </a:solidFill>
              </a:rPr>
              <a:t>⑴具有强烈的反封建思想，具有对封建教育、封建道德、封建顽固派的批判意识。</a:t>
            </a:r>
            <a:r>
              <a:rPr lang="en-US" altLang="zh-CN" dirty="0" smtClean="0"/>
              <a:t>《</a:t>
            </a:r>
            <a:r>
              <a:rPr lang="zh-CN" altLang="en-US" dirty="0" smtClean="0"/>
              <a:t>二十四孝图</a:t>
            </a:r>
            <a:r>
              <a:rPr lang="en-US" altLang="zh-CN" dirty="0" smtClean="0"/>
              <a:t>》</a:t>
            </a:r>
            <a:r>
              <a:rPr lang="zh-CN" altLang="en-US" dirty="0" smtClean="0"/>
              <a:t>中揭露了封建孝道的虚伪、丑恶和残忍；</a:t>
            </a:r>
            <a:r>
              <a:rPr lang="en-US" altLang="zh-CN" dirty="0" smtClean="0"/>
              <a:t>《</a:t>
            </a:r>
            <a:r>
              <a:rPr lang="zh-CN" altLang="en-US" dirty="0" smtClean="0"/>
              <a:t>从百草园到三味书屋</a:t>
            </a:r>
            <a:r>
              <a:rPr lang="en-US" altLang="zh-CN" dirty="0" smtClean="0"/>
              <a:t>》</a:t>
            </a:r>
            <a:r>
              <a:rPr lang="zh-CN" altLang="en-US" dirty="0" smtClean="0"/>
              <a:t>和</a:t>
            </a:r>
            <a:r>
              <a:rPr lang="en-US" altLang="zh-CN" dirty="0" smtClean="0"/>
              <a:t>《</a:t>
            </a:r>
            <a:r>
              <a:rPr lang="zh-CN" altLang="en-US" dirty="0" smtClean="0"/>
              <a:t>五猖会</a:t>
            </a:r>
            <a:r>
              <a:rPr lang="en-US" altLang="zh-CN" dirty="0" smtClean="0"/>
              <a:t>》</a:t>
            </a:r>
            <a:r>
              <a:rPr lang="zh-CN" altLang="en-US" dirty="0" smtClean="0"/>
              <a:t>中鞭挞了封建的教育制度、教育内容、教育方法对儿童活泼可爱的天性的束缚、压制和摧残。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t>《</a:t>
            </a:r>
            <a:r>
              <a:rPr lang="zh-CN" altLang="en-US" dirty="0" smtClean="0"/>
              <a:t>无常</a:t>
            </a:r>
            <a:r>
              <a:rPr lang="en-US" altLang="zh-CN" dirty="0" smtClean="0"/>
              <a:t>》</a:t>
            </a:r>
            <a:r>
              <a:rPr lang="zh-CN" altLang="en-US" dirty="0" smtClean="0"/>
              <a:t>一文中采用</a:t>
            </a:r>
            <a:r>
              <a:rPr lang="en-US" altLang="zh-CN" dirty="0" smtClean="0"/>
              <a:t>《</a:t>
            </a:r>
            <a:r>
              <a:rPr lang="zh-CN" altLang="en-US" dirty="0" smtClean="0"/>
              <a:t>聊斋志异</a:t>
            </a:r>
            <a:r>
              <a:rPr lang="en-US" altLang="zh-CN" dirty="0" smtClean="0"/>
              <a:t>》</a:t>
            </a:r>
            <a:r>
              <a:rPr lang="zh-CN" altLang="en-US" dirty="0" smtClean="0"/>
              <a:t>的讽刺笔法，揭露了人间没有公正的裁判，嘲讽了那些打着“公理”、“正义”旗号的</a:t>
            </a:r>
            <a:r>
              <a:rPr lang="zh-CN" altLang="en-US" b="1" dirty="0" smtClean="0">
                <a:solidFill>
                  <a:srgbClr val="C00000"/>
                </a:solidFill>
              </a:rPr>
              <a:t>“正人君子”</a:t>
            </a:r>
            <a:r>
              <a:rPr lang="zh-CN" altLang="en-US" dirty="0" smtClean="0"/>
              <a:t>；</a:t>
            </a:r>
            <a:r>
              <a:rPr lang="en-US" altLang="zh-CN" dirty="0" smtClean="0"/>
              <a:t>《</a:t>
            </a:r>
            <a:r>
              <a:rPr lang="zh-CN" altLang="en-US" dirty="0" smtClean="0"/>
              <a:t>父亲的病</a:t>
            </a:r>
            <a:r>
              <a:rPr lang="en-US" altLang="zh-CN" dirty="0" smtClean="0"/>
              <a:t>》</a:t>
            </a:r>
            <a:r>
              <a:rPr lang="zh-CN" altLang="en-US" dirty="0" smtClean="0"/>
              <a:t>中有力地痛斥了那些勒索钱财、草营人命的庸医；</a:t>
            </a:r>
            <a:r>
              <a:rPr lang="en-US" altLang="zh-CN" dirty="0" smtClean="0"/>
              <a:t>《</a:t>
            </a:r>
            <a:r>
              <a:rPr lang="zh-CN" altLang="en-US" dirty="0" smtClean="0"/>
              <a:t>琐记</a:t>
            </a:r>
            <a:r>
              <a:rPr lang="en-US" altLang="zh-CN" dirty="0" smtClean="0"/>
              <a:t>》</a:t>
            </a:r>
            <a:r>
              <a:rPr lang="zh-CN" altLang="en-US" dirty="0" smtClean="0"/>
              <a:t>中刻画了洋务学业内的“乌烟瘴气”；</a:t>
            </a:r>
            <a:r>
              <a:rPr lang="en-US" altLang="zh-CN" dirty="0" smtClean="0"/>
              <a:t>《</a:t>
            </a:r>
            <a:r>
              <a:rPr lang="zh-CN" altLang="en-US" dirty="0" smtClean="0"/>
              <a:t>藤野先生</a:t>
            </a:r>
            <a:r>
              <a:rPr lang="en-US" altLang="zh-CN" dirty="0" smtClean="0"/>
              <a:t>》</a:t>
            </a:r>
            <a:r>
              <a:rPr lang="zh-CN" altLang="en-US" dirty="0" smtClean="0"/>
              <a:t>则入木三分地勾勒出昏庸无耻、不学无术的清国留学生的丑态。</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7318-102.jpg"/>
          <p:cNvPicPr>
            <a:picLocks noChangeAspect="1"/>
          </p:cNvPicPr>
          <p:nvPr/>
        </p:nvPicPr>
        <p:blipFill>
          <a:blip r:embed="rId2" cstate="print"/>
          <a:stretch>
            <a:fillRect/>
          </a:stretch>
        </p:blipFill>
        <p:spPr>
          <a:xfrm>
            <a:off x="-180528" y="0"/>
            <a:ext cx="9577063" cy="6858000"/>
          </a:xfrm>
          <a:prstGeom prst="rect">
            <a:avLst/>
          </a:prstGeom>
        </p:spPr>
      </p:pic>
      <p:sp>
        <p:nvSpPr>
          <p:cNvPr id="6" name="TextBox 5"/>
          <p:cNvSpPr txBox="1"/>
          <p:nvPr/>
        </p:nvSpPr>
        <p:spPr>
          <a:xfrm>
            <a:off x="323528" y="116632"/>
            <a:ext cx="3312368" cy="523220"/>
          </a:xfrm>
          <a:prstGeom prst="rect">
            <a:avLst/>
          </a:prstGeom>
          <a:noFill/>
        </p:spPr>
        <p:txBody>
          <a:bodyPr wrap="square" rtlCol="0">
            <a:spAutoFit/>
          </a:bodyPr>
          <a:lstStyle/>
          <a:p>
            <a:r>
              <a:rPr lang="zh-CN" altLang="en-US" sz="2800" b="1" dirty="0" smtClean="0">
                <a:solidFill>
                  <a:srgbClr val="7030A0"/>
                </a:solidFill>
                <a:latin typeface="楷体" pitchFamily="49" charset="-122"/>
                <a:ea typeface="楷体" pitchFamily="49" charset="-122"/>
              </a:rPr>
              <a:t>目录：</a:t>
            </a:r>
            <a:endParaRPr lang="zh-CN" altLang="en-US" sz="2800" b="1" dirty="0">
              <a:solidFill>
                <a:srgbClr val="7030A0"/>
              </a:solidFill>
              <a:latin typeface="楷体" pitchFamily="49" charset="-122"/>
              <a:ea typeface="楷体" pitchFamily="49" charset="-122"/>
            </a:endParaRPr>
          </a:p>
        </p:txBody>
      </p:sp>
      <p:sp>
        <p:nvSpPr>
          <p:cNvPr id="7" name="TextBox 6">
            <a:hlinkClick r:id="rId3" action="ppaction://hlinksldjump"/>
          </p:cNvPr>
          <p:cNvSpPr txBox="1"/>
          <p:nvPr/>
        </p:nvSpPr>
        <p:spPr>
          <a:xfrm>
            <a:off x="395536" y="1052736"/>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走进作者</a:t>
            </a:r>
            <a:endParaRPr lang="zh-CN" altLang="en-US" sz="2400" b="1" dirty="0">
              <a:solidFill>
                <a:srgbClr val="0070C0"/>
              </a:solidFill>
              <a:latin typeface="楷体" pitchFamily="49" charset="-122"/>
              <a:ea typeface="楷体" pitchFamily="49" charset="-122"/>
            </a:endParaRPr>
          </a:p>
        </p:txBody>
      </p:sp>
      <p:sp>
        <p:nvSpPr>
          <p:cNvPr id="9" name="TextBox 8">
            <a:hlinkClick r:id="rId4" action="ppaction://hlinksldjump"/>
          </p:cNvPr>
          <p:cNvSpPr txBox="1"/>
          <p:nvPr/>
        </p:nvSpPr>
        <p:spPr>
          <a:xfrm>
            <a:off x="395536" y="620688"/>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小引</a:t>
            </a:r>
            <a:endParaRPr lang="zh-CN" altLang="en-US" sz="2400" b="1" dirty="0">
              <a:solidFill>
                <a:srgbClr val="0070C0"/>
              </a:solidFill>
              <a:latin typeface="楷体" pitchFamily="49" charset="-122"/>
              <a:ea typeface="楷体" pitchFamily="49" charset="-122"/>
            </a:endParaRPr>
          </a:p>
        </p:txBody>
      </p:sp>
      <p:sp>
        <p:nvSpPr>
          <p:cNvPr id="11" name="TextBox 10">
            <a:hlinkClick r:id="rId5" action="ppaction://hlinksldjump"/>
          </p:cNvPr>
          <p:cNvSpPr txBox="1"/>
          <p:nvPr/>
        </p:nvSpPr>
        <p:spPr>
          <a:xfrm>
            <a:off x="395536" y="1547500"/>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了解背景</a:t>
            </a:r>
            <a:endParaRPr lang="zh-CN" altLang="en-US" sz="2400" b="1" dirty="0">
              <a:solidFill>
                <a:srgbClr val="0070C0"/>
              </a:solidFill>
              <a:latin typeface="楷体" pitchFamily="49" charset="-122"/>
              <a:ea typeface="楷体" pitchFamily="49" charset="-122"/>
            </a:endParaRPr>
          </a:p>
        </p:txBody>
      </p:sp>
      <p:sp>
        <p:nvSpPr>
          <p:cNvPr id="12" name="TextBox 11">
            <a:hlinkClick r:id="rId6" action="ppaction://hlinksldjump"/>
          </p:cNvPr>
          <p:cNvSpPr txBox="1"/>
          <p:nvPr/>
        </p:nvSpPr>
        <p:spPr>
          <a:xfrm>
            <a:off x="395536" y="1979548"/>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感悟作品</a:t>
            </a:r>
            <a:endParaRPr lang="zh-CN" altLang="en-US" sz="2400" b="1" dirty="0">
              <a:solidFill>
                <a:srgbClr val="0070C0"/>
              </a:solidFill>
              <a:latin typeface="楷体" pitchFamily="49" charset="-122"/>
              <a:ea typeface="楷体" pitchFamily="49" charset="-122"/>
            </a:endParaRPr>
          </a:p>
        </p:txBody>
      </p:sp>
      <p:sp>
        <p:nvSpPr>
          <p:cNvPr id="13" name="TextBox 12">
            <a:hlinkClick r:id="rId7" action="ppaction://hlinksldjump"/>
          </p:cNvPr>
          <p:cNvSpPr txBox="1"/>
          <p:nvPr/>
        </p:nvSpPr>
        <p:spPr>
          <a:xfrm>
            <a:off x="395536" y="2852936"/>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主题思想</a:t>
            </a:r>
            <a:endParaRPr lang="zh-CN" altLang="en-US" sz="2400" b="1" dirty="0">
              <a:solidFill>
                <a:srgbClr val="0070C0"/>
              </a:solidFill>
              <a:latin typeface="楷体" pitchFamily="49" charset="-122"/>
              <a:ea typeface="楷体" pitchFamily="49" charset="-122"/>
            </a:endParaRPr>
          </a:p>
        </p:txBody>
      </p:sp>
      <p:sp>
        <p:nvSpPr>
          <p:cNvPr id="14" name="TextBox 13">
            <a:hlinkClick r:id="rId8" action="ppaction://hlinksldjump"/>
          </p:cNvPr>
          <p:cNvSpPr txBox="1"/>
          <p:nvPr/>
        </p:nvSpPr>
        <p:spPr>
          <a:xfrm>
            <a:off x="395536" y="2420888"/>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分篇介绍</a:t>
            </a:r>
            <a:endParaRPr lang="zh-CN" altLang="en-US" sz="2400" b="1" dirty="0">
              <a:solidFill>
                <a:srgbClr val="0070C0"/>
              </a:solidFill>
              <a:latin typeface="楷体" pitchFamily="49" charset="-122"/>
              <a:ea typeface="楷体" pitchFamily="49" charset="-122"/>
            </a:endParaRPr>
          </a:p>
        </p:txBody>
      </p:sp>
      <p:sp>
        <p:nvSpPr>
          <p:cNvPr id="15" name="TextBox 14">
            <a:hlinkClick r:id="rId9" action="ppaction://hlinksldjump"/>
          </p:cNvPr>
          <p:cNvSpPr txBox="1"/>
          <p:nvPr/>
        </p:nvSpPr>
        <p:spPr>
          <a:xfrm>
            <a:off x="395536" y="3759423"/>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作品鉴赏</a:t>
            </a:r>
            <a:endParaRPr lang="zh-CN" altLang="en-US" sz="2400" b="1" dirty="0">
              <a:solidFill>
                <a:srgbClr val="0070C0"/>
              </a:solidFill>
              <a:latin typeface="楷体" pitchFamily="49" charset="-122"/>
              <a:ea typeface="楷体" pitchFamily="49" charset="-122"/>
            </a:endParaRPr>
          </a:p>
        </p:txBody>
      </p:sp>
      <p:sp>
        <p:nvSpPr>
          <p:cNvPr id="16" name="TextBox 15">
            <a:hlinkClick r:id="rId10" action="ppaction://hlinksldjump"/>
          </p:cNvPr>
          <p:cNvSpPr txBox="1"/>
          <p:nvPr/>
        </p:nvSpPr>
        <p:spPr>
          <a:xfrm>
            <a:off x="395536" y="4191471"/>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艺术特色</a:t>
            </a:r>
            <a:endParaRPr lang="zh-CN" altLang="en-US" sz="2400" b="1" dirty="0">
              <a:solidFill>
                <a:srgbClr val="0070C0"/>
              </a:solidFill>
              <a:latin typeface="楷体" pitchFamily="49" charset="-122"/>
              <a:ea typeface="楷体" pitchFamily="49" charset="-122"/>
            </a:endParaRPr>
          </a:p>
        </p:txBody>
      </p:sp>
      <p:sp>
        <p:nvSpPr>
          <p:cNvPr id="17" name="TextBox 16">
            <a:hlinkClick r:id="rId11" action="ppaction://hlinksldjump"/>
          </p:cNvPr>
          <p:cNvSpPr txBox="1"/>
          <p:nvPr/>
        </p:nvSpPr>
        <p:spPr>
          <a:xfrm>
            <a:off x="395536" y="4623519"/>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作品影响</a:t>
            </a:r>
            <a:endParaRPr lang="zh-CN" altLang="en-US" sz="2400" b="1" dirty="0">
              <a:solidFill>
                <a:srgbClr val="0070C0"/>
              </a:solidFill>
              <a:latin typeface="楷体" pitchFamily="49" charset="-122"/>
              <a:ea typeface="楷体" pitchFamily="49" charset="-122"/>
            </a:endParaRPr>
          </a:p>
        </p:txBody>
      </p:sp>
      <p:sp>
        <p:nvSpPr>
          <p:cNvPr id="18" name="TextBox 17">
            <a:hlinkClick r:id="rId12" action="ppaction://hlinksldjump"/>
          </p:cNvPr>
          <p:cNvSpPr txBox="1"/>
          <p:nvPr/>
        </p:nvSpPr>
        <p:spPr>
          <a:xfrm>
            <a:off x="395536" y="3284984"/>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人物形象</a:t>
            </a:r>
            <a:endParaRPr lang="zh-CN" altLang="en-US" sz="2400" b="1" dirty="0">
              <a:solidFill>
                <a:srgbClr val="0070C0"/>
              </a:solidFill>
              <a:latin typeface="楷体" pitchFamily="49" charset="-122"/>
              <a:ea typeface="楷体" pitchFamily="49" charset="-122"/>
            </a:endParaRPr>
          </a:p>
        </p:txBody>
      </p:sp>
      <p:sp>
        <p:nvSpPr>
          <p:cNvPr id="19" name="TextBox 18">
            <a:hlinkClick r:id="rId13" action="ppaction://hlinksldjump"/>
          </p:cNvPr>
          <p:cNvSpPr txBox="1"/>
          <p:nvPr/>
        </p:nvSpPr>
        <p:spPr>
          <a:xfrm>
            <a:off x="395536" y="5127575"/>
            <a:ext cx="3312368" cy="461665"/>
          </a:xfrm>
          <a:prstGeom prst="rect">
            <a:avLst/>
          </a:prstGeom>
          <a:noFill/>
        </p:spPr>
        <p:txBody>
          <a:bodyPr wrap="square" rtlCol="0">
            <a:spAutoFit/>
          </a:bodyPr>
          <a:lstStyle/>
          <a:p>
            <a:r>
              <a:rPr lang="zh-CN" altLang="en-US" sz="2400" b="1" dirty="0" smtClean="0">
                <a:solidFill>
                  <a:srgbClr val="0070C0"/>
                </a:solidFill>
                <a:latin typeface="楷体" pitchFamily="49" charset="-122"/>
                <a:ea typeface="楷体" pitchFamily="49" charset="-122"/>
              </a:rPr>
              <a:t>作品评价</a:t>
            </a:r>
            <a:endParaRPr lang="zh-CN" altLang="en-US" sz="2400" b="1" dirty="0">
              <a:solidFill>
                <a:srgbClr val="0070C0"/>
              </a:solidFill>
              <a:latin typeface="楷体" pitchFamily="49" charset="-122"/>
              <a:ea typeface="楷体" pitchFamily="49" charset="-122"/>
            </a:endParaRPr>
          </a:p>
        </p:txBody>
      </p:sp>
      <p:sp>
        <p:nvSpPr>
          <p:cNvPr id="20" name="TextBox 19">
            <a:hlinkClick r:id="rId14" action="ppaction://hlinksldjump"/>
          </p:cNvPr>
          <p:cNvSpPr txBox="1"/>
          <p:nvPr/>
        </p:nvSpPr>
        <p:spPr>
          <a:xfrm>
            <a:off x="251520" y="5631631"/>
            <a:ext cx="3024336" cy="461665"/>
          </a:xfrm>
          <a:prstGeom prst="rect">
            <a:avLst/>
          </a:prstGeom>
          <a:noFill/>
        </p:spPr>
        <p:txBody>
          <a:bodyPr wrap="square" rtlCol="0">
            <a:spAutoFit/>
          </a:bodyPr>
          <a:lstStyle/>
          <a:p>
            <a:r>
              <a:rPr lang="en-US" altLang="zh-CN" sz="2400" b="1" dirty="0" smtClean="0">
                <a:solidFill>
                  <a:srgbClr val="0070C0"/>
                </a:solidFill>
                <a:latin typeface="楷体" pitchFamily="49" charset="-122"/>
                <a:ea typeface="楷体" pitchFamily="49" charset="-122"/>
              </a:rPr>
              <a:t>《</a:t>
            </a:r>
            <a:r>
              <a:rPr lang="zh-CN" altLang="en-US" sz="2400" b="1" dirty="0" smtClean="0">
                <a:solidFill>
                  <a:srgbClr val="0070C0"/>
                </a:solidFill>
                <a:latin typeface="楷体" pitchFamily="49" charset="-122"/>
                <a:ea typeface="楷体" pitchFamily="49" charset="-122"/>
              </a:rPr>
              <a:t>朝花夕拾</a:t>
            </a:r>
            <a:r>
              <a:rPr lang="en-US" altLang="zh-CN" sz="2400" b="1" dirty="0" smtClean="0">
                <a:solidFill>
                  <a:srgbClr val="0070C0"/>
                </a:solidFill>
                <a:latin typeface="楷体" pitchFamily="49" charset="-122"/>
                <a:ea typeface="楷体" pitchFamily="49" charset="-122"/>
              </a:rPr>
              <a:t>》</a:t>
            </a:r>
            <a:r>
              <a:rPr lang="zh-CN" altLang="en-US" sz="2400" b="1" dirty="0" smtClean="0">
                <a:solidFill>
                  <a:srgbClr val="0070C0"/>
                </a:solidFill>
                <a:latin typeface="楷体" pitchFamily="49" charset="-122"/>
                <a:ea typeface="楷体" pitchFamily="49" charset="-122"/>
              </a:rPr>
              <a:t>练习</a:t>
            </a:r>
            <a:endParaRPr lang="zh-CN" altLang="en-US" sz="2400" b="1" dirty="0">
              <a:solidFill>
                <a:srgbClr val="0070C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en-US" b="1" dirty="0" smtClean="0">
                <a:solidFill>
                  <a:srgbClr val="FF0000"/>
                </a:solidFill>
              </a:rPr>
              <a:t>⑵表现对亲友和师长的崇敬、怀念之情。</a:t>
            </a:r>
            <a:r>
              <a:rPr lang="zh-CN" altLang="en-US" dirty="0" smtClean="0"/>
              <a:t>作者通过对青少年时期生活片断的回忆，记叙他所接触到的一些人物的感人事迹，塑造一批栩栩如生的人物形象，如长妈妈、藤野先生、范爱农等，赞颂他们身上表现出的优秀品质，表现出对他们的深切怀念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t>《</a:t>
            </a:r>
            <a:r>
              <a:rPr lang="zh-CN" altLang="en-US" dirty="0" smtClean="0"/>
              <a:t>阿长与山海经</a:t>
            </a:r>
            <a:r>
              <a:rPr lang="en-US" altLang="zh-CN" dirty="0" smtClean="0"/>
              <a:t>》</a:t>
            </a:r>
            <a:r>
              <a:rPr lang="zh-CN" altLang="en-US" dirty="0" smtClean="0"/>
              <a:t>里的长妈妈，是个热情、纯朴、善良、给幼年的鲁迅以极大关爱的劳动妇女。作者真实地描述了长妈妈由于长期受封建思想的毒害，所以“我实在不大佩服她”。全文以“仁厚黑暗的地母呵，愿在你的怀里永安她的魂灵。”表达作者对长妈妈的深切怀念。</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en-US" b="1" dirty="0" smtClean="0">
                <a:solidFill>
                  <a:srgbClr val="FF0000"/>
                </a:solidFill>
              </a:rPr>
              <a:t>⑶批判封建思想、封建制度对青少年的毒害思想。</a:t>
            </a:r>
            <a:r>
              <a:rPr lang="zh-CN" altLang="en-US" dirty="0" smtClean="0"/>
              <a:t>这些散文以“我”为线索，通过作者的亲身经历，看到封建社会、封建教育制度对青少年身心健康的摧残，使他们受到极大的伤害，表现作者强烈的反封建的战斗精神。作者无情地批判封建孝道的愚昧和残忍，揭露其虚伪性和欺骗性。</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在</a:t>
            </a:r>
            <a:r>
              <a:rPr lang="en-US" altLang="zh-CN" dirty="0" smtClean="0"/>
              <a:t>《</a:t>
            </a:r>
            <a:r>
              <a:rPr lang="zh-CN" altLang="en-US" dirty="0" smtClean="0"/>
              <a:t>二十四孝图</a:t>
            </a:r>
            <a:r>
              <a:rPr lang="en-US" altLang="zh-CN" dirty="0" smtClean="0"/>
              <a:t>》</a:t>
            </a:r>
            <a:r>
              <a:rPr lang="zh-CN" altLang="en-US" dirty="0" smtClean="0"/>
              <a:t>中，作者说：“其中最使我不解，甚至于发生反感的，是</a:t>
            </a:r>
            <a:r>
              <a:rPr lang="en-US" altLang="zh-CN" dirty="0" smtClean="0"/>
              <a:t>《</a:t>
            </a:r>
            <a:r>
              <a:rPr lang="zh-CN" altLang="en-US" dirty="0" smtClean="0"/>
              <a:t>老莱娱亲</a:t>
            </a:r>
            <a:r>
              <a:rPr lang="en-US" altLang="zh-CN" dirty="0" smtClean="0"/>
              <a:t>》</a:t>
            </a:r>
            <a:r>
              <a:rPr lang="zh-CN" altLang="en-US" dirty="0" smtClean="0"/>
              <a:t>和</a:t>
            </a:r>
            <a:r>
              <a:rPr lang="en-US" altLang="zh-CN" dirty="0" smtClean="0"/>
              <a:t>《</a:t>
            </a:r>
            <a:r>
              <a:rPr lang="zh-CN" altLang="en-US" dirty="0" smtClean="0"/>
              <a:t>郭巨埋儿</a:t>
            </a:r>
            <a:r>
              <a:rPr lang="en-US" altLang="zh-CN" dirty="0" smtClean="0"/>
              <a:t>》</a:t>
            </a:r>
            <a:r>
              <a:rPr lang="zh-CN" altLang="en-US" dirty="0" smtClean="0"/>
              <a:t>两件事，通过这两件事来说明愚昧的封建孝道只是骗人的把戏而已，绅士、将军者们不去实行，人们又何必要认真地去实行呢。在这里，作者把封建的孝道揭露批判得体无完肤。作者对束缚青少年成长的封建教育制度极度厌恶，控诉这种教育对儿童心灵的摧残。</a:t>
            </a:r>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en-US" b="1" dirty="0" smtClean="0">
                <a:solidFill>
                  <a:srgbClr val="FF0000"/>
                </a:solidFill>
              </a:rPr>
              <a:t>⑷揭露思想文化战线上资产阶级文人的本质。</a:t>
            </a:r>
            <a:r>
              <a:rPr lang="zh-CN" altLang="en-US" dirty="0" smtClean="0"/>
              <a:t>鲁迅一生都用手中的笔做武器，和资产阶级文人进行毫不妥协的战斗，揭露他们的丑恶形象，也反映了他的韧性的战斗精神。</a:t>
            </a:r>
            <a:r>
              <a:rPr lang="en-US" altLang="zh-CN" b="1" dirty="0" smtClean="0">
                <a:solidFill>
                  <a:srgbClr val="C00000"/>
                </a:solidFill>
              </a:rPr>
              <a:t>《</a:t>
            </a:r>
            <a:r>
              <a:rPr lang="zh-CN" altLang="en-US" b="1" dirty="0" smtClean="0">
                <a:solidFill>
                  <a:srgbClr val="C00000"/>
                </a:solidFill>
              </a:rPr>
              <a:t>狗</a:t>
            </a:r>
            <a:r>
              <a:rPr lang="en-US" altLang="zh-CN" b="1" dirty="0" smtClean="0">
                <a:solidFill>
                  <a:srgbClr val="C00000"/>
                </a:solidFill>
              </a:rPr>
              <a:t>·</a:t>
            </a:r>
            <a:r>
              <a:rPr lang="zh-CN" altLang="en-US" b="1" dirty="0" smtClean="0">
                <a:solidFill>
                  <a:srgbClr val="C00000"/>
                </a:solidFill>
              </a:rPr>
              <a:t>猫</a:t>
            </a:r>
            <a:r>
              <a:rPr lang="en-US" altLang="zh-CN" b="1" dirty="0" smtClean="0">
                <a:solidFill>
                  <a:srgbClr val="C00000"/>
                </a:solidFill>
              </a:rPr>
              <a:t>·</a:t>
            </a:r>
            <a:r>
              <a:rPr lang="zh-CN" altLang="en-US" b="1" dirty="0" smtClean="0">
                <a:solidFill>
                  <a:srgbClr val="C00000"/>
                </a:solidFill>
              </a:rPr>
              <a:t>鼠</a:t>
            </a:r>
            <a:r>
              <a:rPr lang="en-US" altLang="zh-CN" b="1" dirty="0" smtClean="0">
                <a:solidFill>
                  <a:srgbClr val="C00000"/>
                </a:solidFill>
              </a:rPr>
              <a:t>》</a:t>
            </a:r>
            <a:r>
              <a:rPr lang="zh-CN" altLang="en-US" b="1" dirty="0" smtClean="0">
                <a:solidFill>
                  <a:srgbClr val="C00000"/>
                </a:solidFill>
              </a:rPr>
              <a:t>开篇便揭开斗争的序幕，资产阶级文人以“正人君子”的姿态攻击鲁迅的仇猫。</a:t>
            </a:r>
            <a:r>
              <a:rPr lang="zh-CN" altLang="en-US" dirty="0" smtClean="0"/>
              <a:t>鲁迅立即给予有力地回击，不但不否认自己的仇猫，而且说明了仇猫的理由是十分充足的。</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首先是猫的一副媚态就令人可憎，又以和狮虎同族而自居。其次是它的乱嚷嚷，这说明作者攻击猫，实在是因为要自卫。第三条理由就更加充分了，“它的性情就和别的猛兽不同，凡捕食雀、鼠，总不肯一口咬死，定要尽情玩弄</a:t>
            </a:r>
            <a:r>
              <a:rPr lang="en-US" altLang="zh-CN" dirty="0" smtClean="0"/>
              <a:t>…”</a:t>
            </a:r>
            <a:r>
              <a:rPr lang="zh-CN" altLang="en-US" dirty="0" smtClean="0"/>
              <a:t>作者在这里无情地揭露了猫在弱者面前阴毒凶残的本性。特别是当作者听说是猫吃了他的可爱的小隐鼠，于是开始对猫进行报仇。</a:t>
            </a:r>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85000" lnSpcReduction="10000"/>
          </a:bodyPr>
          <a:lstStyle/>
          <a:p>
            <a:r>
              <a:rPr lang="zh-CN" altLang="en-US" dirty="0" smtClean="0"/>
              <a:t>作者将猫当作思想文化战线上的资产阶级文人，作者与猫的战斗，也就是与资产阶级文人的论争。但作者后来又改变斗争的策略，“我已经改变态度</a:t>
            </a:r>
            <a:r>
              <a:rPr lang="en-US" altLang="zh-CN" dirty="0" smtClean="0"/>
              <a:t>…</a:t>
            </a:r>
            <a:r>
              <a:rPr lang="zh-CN" altLang="en-US" dirty="0" smtClean="0"/>
              <a:t>就长保着御侮保家的资格。”这不是作者的妥协，是找到对付这些资产阶级文人的好办法，不使他们的作恶得到善良人们的怜悯与同情。</a:t>
            </a:r>
            <a:endParaRPr lang="en-US" altLang="zh-CN" dirty="0" smtClean="0"/>
          </a:p>
          <a:p>
            <a:r>
              <a:rPr lang="zh-CN" altLang="en-US" dirty="0" smtClean="0"/>
              <a:t>最后讥讽这些所谓的以“指导青年”而自居的“前辈”，如果不从革命青年身上找出些毛病，他们又有什么存在的价值。这对那些口口声声标榜自己是“前辈”的资产阶级文人是极大的嘲讽。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FF0000"/>
                </a:solidFill>
              </a:rPr>
              <a:t>主题思想</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a:bodyPr>
          <a:lstStyle/>
          <a:p>
            <a:r>
              <a:rPr lang="zh-CN" altLang="en-US" b="1" dirty="0" smtClean="0">
                <a:solidFill>
                  <a:srgbClr val="FF0000"/>
                </a:solidFill>
              </a:rPr>
              <a:t>⑸作者以炽烈的感情和浓重的笔墨，揭示了一个时代的各个侧面。</a:t>
            </a:r>
            <a:r>
              <a:rPr lang="zh-CN" altLang="en-US" dirty="0" smtClean="0"/>
              <a:t>作者揭示了十九世纪末二十世纪初半殖民地半封建的中国社会生活的各个侧面，真实地再现了当时的历史情景。</a:t>
            </a:r>
            <a:endParaRPr lang="en-US" altLang="zh-CN" dirty="0" smtClean="0"/>
          </a:p>
          <a:p>
            <a:r>
              <a:rPr lang="en-US" altLang="zh-CN" dirty="0" smtClean="0"/>
              <a:t>《</a:t>
            </a:r>
            <a:r>
              <a:rPr lang="zh-CN" altLang="en-US" dirty="0" smtClean="0"/>
              <a:t>父亲的病</a:t>
            </a:r>
            <a:r>
              <a:rPr lang="en-US" altLang="zh-CN" dirty="0" smtClean="0"/>
              <a:t>》</a:t>
            </a:r>
            <a:r>
              <a:rPr lang="zh-CN" altLang="en-US" dirty="0" smtClean="0"/>
              <a:t>描写当时医学的落后，庸医横行乡里，不学无术，误人性命。这就把当时社会的迷信呈现的非常清楚。</a:t>
            </a:r>
            <a:r>
              <a:rPr lang="en-US" altLang="zh-CN" dirty="0" smtClean="0"/>
              <a:t>《</a:t>
            </a:r>
            <a:r>
              <a:rPr lang="zh-CN" altLang="en-US" dirty="0" smtClean="0"/>
              <a:t>狗</a:t>
            </a:r>
            <a:r>
              <a:rPr lang="en-US" altLang="zh-CN" dirty="0" smtClean="0"/>
              <a:t>·</a:t>
            </a:r>
            <a:r>
              <a:rPr lang="zh-CN" altLang="en-US" dirty="0" smtClean="0"/>
              <a:t>猫</a:t>
            </a:r>
            <a:r>
              <a:rPr lang="en-US" altLang="zh-CN" dirty="0" smtClean="0"/>
              <a:t>·</a:t>
            </a:r>
            <a:r>
              <a:rPr lang="zh-CN" altLang="en-US" dirty="0" smtClean="0"/>
              <a:t>鼠</a:t>
            </a:r>
            <a:r>
              <a:rPr lang="en-US" altLang="zh-CN" dirty="0" smtClean="0"/>
              <a:t>》</a:t>
            </a:r>
            <a:r>
              <a:rPr lang="zh-CN" altLang="en-US" dirty="0" smtClean="0"/>
              <a:t>介绍旧的婚俗，要问名、纳采、磕头作揖，繁琐至极。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作品鉴赏之</a:t>
            </a:r>
            <a:r>
              <a:rPr lang="zh-CN" altLang="en-US" b="1" dirty="0" smtClean="0">
                <a:solidFill>
                  <a:srgbClr val="C00000"/>
                </a:solidFill>
                <a:hlinkClick r:id="rId2" action="ppaction://hlinksldjump"/>
              </a:rPr>
              <a:t>人物形象</a:t>
            </a:r>
            <a:endParaRPr lang="zh-CN" altLang="en-US" b="1" dirty="0">
              <a:solidFill>
                <a:srgbClr val="C00000"/>
              </a:solidFill>
            </a:endParaRPr>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zh-CN" dirty="0" smtClean="0"/>
              <a:t>《朝花夕拾》中出现的四个主要人物，是作者的保姆</a:t>
            </a:r>
            <a:r>
              <a:rPr lang="zh-CN" altLang="zh-CN" dirty="0" smtClean="0"/>
              <a:t>、</a:t>
            </a:r>
            <a:r>
              <a:rPr lang="zh-CN" altLang="zh-CN" dirty="0" smtClean="0"/>
              <a:t>父亲</a:t>
            </a:r>
            <a:r>
              <a:rPr lang="zh-CN" altLang="zh-CN" dirty="0" smtClean="0"/>
              <a:t>、</a:t>
            </a:r>
            <a:r>
              <a:rPr lang="zh-CN" altLang="zh-CN" dirty="0" smtClean="0"/>
              <a:t>恩师和</a:t>
            </a:r>
            <a:r>
              <a:rPr lang="zh-CN" altLang="zh-CN" dirty="0" smtClean="0"/>
              <a:t>朋友。</a:t>
            </a:r>
            <a:endParaRPr lang="en-US" altLang="zh-CN" dirty="0" smtClean="0"/>
          </a:p>
          <a:p>
            <a:r>
              <a:rPr lang="zh-CN" altLang="zh-CN" dirty="0" smtClean="0"/>
              <a:t>长妈妈——有</a:t>
            </a:r>
            <a:r>
              <a:rPr lang="zh-CN" altLang="zh-CN" dirty="0" smtClean="0">
                <a:solidFill>
                  <a:srgbClr val="FF0000"/>
                </a:solidFill>
              </a:rPr>
              <a:t>愚昧迷信</a:t>
            </a:r>
            <a:r>
              <a:rPr lang="zh-CN" altLang="zh-CN" dirty="0" smtClean="0"/>
              <a:t>的一面，但她身上保存着</a:t>
            </a:r>
            <a:r>
              <a:rPr lang="zh-CN" altLang="zh-CN" dirty="0" smtClean="0">
                <a:solidFill>
                  <a:srgbClr val="FF0000"/>
                </a:solidFill>
              </a:rPr>
              <a:t>朴实善良</a:t>
            </a:r>
            <a:r>
              <a:rPr lang="zh-CN" altLang="zh-CN" dirty="0" smtClean="0"/>
              <a:t>的爱，令作者永生难忘。从长妈妈身上，我们看到鲁迅对底层劳动人民的感情：他既揭示他们身上愚昧麻木的一面，也歌颂他们身上美好善良的一面。</a:t>
            </a: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b="1" dirty="0">
              <a:solidFill>
                <a:srgbClr val="C00000"/>
              </a:solidFill>
            </a:endParaRPr>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zh-CN" dirty="0" smtClean="0"/>
              <a:t>父亲——父亲曾让童年鲁迅困惑过，因为在他兴高采烈地要去看五猖会时，勒令他背书。但是，鲁迅从来没有指责过自己的父亲，他忏悔的是自己没有让父亲安静地死去，这让他的心灵永远不安永远痛苦。我们感到鲁迅先生强烈的爱。</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小引</a:t>
            </a:r>
            <a:endParaRPr lang="zh-CN" altLang="en-US" dirty="0">
              <a:hlinkClick r:id="rId2" action="ppaction://hlinksldjump"/>
            </a:endParaRPr>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       曾经屡次忆起儿时在故乡所吃的蔬果：菱角，罗汉豆，茭白，香瓜。凡这些，都是极其鲜美可口的；都曾是使我思乡的蛊惑。后来，我在久别之后尝到了，也不过如此；惟独在记忆上，还有旧来的意味留存。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100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100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b="1" dirty="0">
              <a:solidFill>
                <a:srgbClr val="C00000"/>
              </a:solidFill>
            </a:endParaRPr>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zh-CN" dirty="0" smtClean="0"/>
              <a:t>藤野先生——一位异国医学教授，因为表现出</a:t>
            </a:r>
            <a:r>
              <a:rPr lang="zh-CN" altLang="zh-CN" b="1" dirty="0" smtClean="0">
                <a:solidFill>
                  <a:srgbClr val="FF0000"/>
                </a:solidFill>
              </a:rPr>
              <a:t>平等待人</a:t>
            </a:r>
            <a:r>
              <a:rPr lang="zh-CN" altLang="zh-CN" dirty="0" smtClean="0"/>
              <a:t>的态度，因为</a:t>
            </a:r>
            <a:r>
              <a:rPr lang="zh-CN" altLang="zh-CN" b="1" dirty="0" smtClean="0">
                <a:solidFill>
                  <a:srgbClr val="FF0000"/>
                </a:solidFill>
              </a:rPr>
              <a:t>关心弱国子民的学业</a:t>
            </a:r>
            <a:r>
              <a:rPr lang="zh-CN" altLang="zh-CN" dirty="0" smtClean="0"/>
              <a:t>，他朴素而伟大的人格令人肃然起敬。他所做的一切都很平凡，如果我们不设身处地地想象鲁迅当时的处境，便很难感受到这位老师的伟大之处。</a:t>
            </a: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藤野先生</a:t>
            </a:r>
            <a:r>
              <a:rPr lang="en-US" altLang="zh-CN" dirty="0" smtClean="0">
                <a:solidFill>
                  <a:srgbClr val="0070C0"/>
                </a:solidFill>
                <a:latin typeface="黑体" pitchFamily="49" charset="-122"/>
                <a:ea typeface="黑体" pitchFamily="49" charset="-122"/>
              </a:rPr>
              <a:t>》</a:t>
            </a:r>
            <a:r>
              <a:rPr lang="zh-CN" altLang="en-US" b="1" dirty="0" smtClean="0">
                <a:solidFill>
                  <a:srgbClr val="FF0000"/>
                </a:solidFill>
              </a:rPr>
              <a:t>中的藤野严九郎是个生活随便、不拘小节的人，但是治学严谨，对留学日本的作者没有民族偏见，给予真诚的帮助和指导，使作者终身难以忘怀。</a:t>
            </a:r>
            <a:r>
              <a:rPr lang="zh-CN" altLang="en-US" dirty="0" smtClean="0"/>
              <a:t>作品介绍了藤野先生为作者修改讲义的详细过程。正是这位人格高尚的日本老师鼓励着鲁迅与资产阶级文人进行着顽强的战斗，使他成为思想文化战线上一位伟大的旗手。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b="1" dirty="0">
              <a:solidFill>
                <a:srgbClr val="C00000"/>
              </a:solidFill>
            </a:endParaRPr>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zh-CN" dirty="0" smtClean="0"/>
              <a:t>范爱农——</a:t>
            </a:r>
            <a:r>
              <a:rPr lang="zh-CN" altLang="zh-CN" b="1" dirty="0" smtClean="0">
                <a:solidFill>
                  <a:srgbClr val="FF0000"/>
                </a:solidFill>
              </a:rPr>
              <a:t>一位觉醒的知识分子，但是无法在黑暗社会立足。</a:t>
            </a:r>
            <a:r>
              <a:rPr lang="zh-CN" altLang="zh-CN" dirty="0" smtClean="0"/>
              <a:t>他无法与狂人一样，最终与这个社会妥协，也无法像</a:t>
            </a:r>
            <a:r>
              <a:rPr lang="en-US" altLang="zh-CN" dirty="0" smtClean="0"/>
              <a:t>N</a:t>
            </a:r>
            <a:r>
              <a:rPr lang="zh-CN" altLang="zh-CN" dirty="0" smtClean="0"/>
              <a:t>先生一样忘却，所以他的内心痛苦、悲凉，我们和鲁迅先生一样，疑心他是自杀的。</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20000"/>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范爱农</a:t>
            </a:r>
            <a:r>
              <a:rPr lang="en-US" altLang="zh-CN" dirty="0" smtClean="0">
                <a:solidFill>
                  <a:srgbClr val="0070C0"/>
                </a:solidFill>
                <a:latin typeface="黑体" pitchFamily="49" charset="-122"/>
                <a:ea typeface="黑体" pitchFamily="49" charset="-122"/>
              </a:rPr>
              <a:t>》</a:t>
            </a:r>
            <a:r>
              <a:rPr lang="zh-CN" altLang="en-US" b="1" dirty="0" smtClean="0">
                <a:solidFill>
                  <a:srgbClr val="FF0000"/>
                </a:solidFill>
              </a:rPr>
              <a:t>中的范爱农是个性格倔强、落落寡欢、富有正义感的爱国知识分子。</a:t>
            </a:r>
            <a:r>
              <a:rPr lang="zh-CN" altLang="en-US" dirty="0" smtClean="0"/>
              <a:t>鲁迅与范爱农是在日本留学期间相识的，并且有过激烈争吵。原因是革命党人徐锡麟、秋瑾被反动政府杀害，浙江籍留日学生召开同乡会，就是否给北京政府发电，痛斥满清政府的无人道发生了分歧。鲁迅主张发电声讨，范爱农则主张不必发电，理由是“杀的杀掉了，死的死掉了，还发什么屁电报呢”。</a:t>
            </a:r>
            <a:r>
              <a:rPr lang="zh-CN" altLang="en-US" b="1" dirty="0" smtClean="0">
                <a:solidFill>
                  <a:srgbClr val="FF0000"/>
                </a:solidFill>
              </a:rPr>
              <a:t>正是这争吵，说明范爱农生性倔强，对腐败无能的满清政府完全丧失了信任。</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辛亥革命使范爱农变的兴奋和勤快，说明他是个具有强烈反清思想的爱国知识分子，最后这样倔强的知识分子被逼上绝路，作品深刻地揭示了辛亥革命失败所造成的这一悲剧。文章最后以“现在不知他惟一的女儿景况如何？倘在上学，中学已该毕业了罢”，表现作者对亡友的深深怀念。</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作品鉴赏之</a:t>
            </a:r>
            <a:r>
              <a:rPr lang="zh-CN" altLang="en-US" b="1" dirty="0" smtClean="0">
                <a:solidFill>
                  <a:srgbClr val="C00000"/>
                </a:solidFill>
              </a:rPr>
              <a:t>人物形象</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琐记</a:t>
            </a:r>
            <a:r>
              <a:rPr lang="en-US" altLang="zh-CN" dirty="0" smtClean="0">
                <a:solidFill>
                  <a:srgbClr val="0070C0"/>
                </a:solidFill>
                <a:latin typeface="黑体" pitchFamily="49" charset="-122"/>
                <a:ea typeface="黑体" pitchFamily="49" charset="-122"/>
              </a:rPr>
              <a:t>》</a:t>
            </a:r>
            <a:r>
              <a:rPr lang="zh-CN" altLang="en-US" dirty="0" smtClean="0"/>
              <a:t>中的衍太太是位</a:t>
            </a:r>
            <a:r>
              <a:rPr lang="zh-CN" altLang="en-US" b="1" dirty="0" smtClean="0">
                <a:solidFill>
                  <a:srgbClr val="FF0000"/>
                </a:solidFill>
              </a:rPr>
              <a:t>专爱拨弄是非</a:t>
            </a:r>
            <a:r>
              <a:rPr lang="zh-CN" altLang="en-US" dirty="0" smtClean="0"/>
              <a:t>，</a:t>
            </a:r>
            <a:r>
              <a:rPr lang="zh-CN" altLang="en-US" b="1" dirty="0" smtClean="0">
                <a:solidFill>
                  <a:srgbClr val="FF0000"/>
                </a:solidFill>
              </a:rPr>
              <a:t>教唆小孩子作恶</a:t>
            </a:r>
            <a:r>
              <a:rPr lang="zh-CN" altLang="en-US" dirty="0" smtClean="0"/>
              <a:t>，然后</a:t>
            </a:r>
            <a:r>
              <a:rPr lang="zh-CN" altLang="en-US" b="1" dirty="0" smtClean="0">
                <a:solidFill>
                  <a:srgbClr val="FF0000"/>
                </a:solidFill>
              </a:rPr>
              <a:t>散布流言蜚语</a:t>
            </a:r>
            <a:r>
              <a:rPr lang="zh-CN" altLang="en-US" dirty="0" smtClean="0"/>
              <a:t>的两面派人物。衍太太经常这样教唆孩子们做坏事，并且把自己的责任推卸得干干净净。作者对衍太太这样的小人是十分憎恶的。随着岁月的流逝，对于衍太太之流的流言家，作者已经找到</a:t>
            </a:r>
            <a:r>
              <a:rPr lang="zh-CN" altLang="en-US" b="1" dirty="0" smtClean="0">
                <a:solidFill>
                  <a:srgbClr val="FF0000"/>
                </a:solidFill>
              </a:rPr>
              <a:t>斗争的办法，那就是揭穿流言，抓住流言家的证据，给予无情的反击。</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作品鉴赏</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85000" lnSpcReduction="20000"/>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五猖会</a:t>
            </a:r>
            <a:r>
              <a:rPr lang="en-US" altLang="zh-CN" dirty="0" smtClean="0">
                <a:solidFill>
                  <a:srgbClr val="0070C0"/>
                </a:solidFill>
                <a:latin typeface="黑体" pitchFamily="49" charset="-122"/>
                <a:ea typeface="黑体" pitchFamily="49" charset="-122"/>
              </a:rPr>
              <a:t>》</a:t>
            </a:r>
            <a:r>
              <a:rPr lang="zh-CN" altLang="en-US" dirty="0" smtClean="0"/>
              <a:t>首先介绍了五猖会的盛况，接着描写作者要去看会时的兴奋和喜悦，正在作者兴高采烈地将要启程去看会时，父亲突然出现了，并严肃地让鲁迅“去拿你的书来”。接着写作者如当头浇了一盆冷水，最后父亲命令道：“给我读熟。背不出来，就不准去看会。”</a:t>
            </a:r>
            <a:endParaRPr lang="en-US" altLang="zh-CN" dirty="0" smtClean="0"/>
          </a:p>
          <a:p>
            <a:r>
              <a:rPr lang="zh-CN" altLang="en-US" dirty="0" smtClean="0"/>
              <a:t>接着写作者背书时的痛苦和无奈，写母亲、阿长等人无法营救及等待他背熟时的焦虑。最后作者终于背将出来，大家脸上露出笑容，向河埠走去。但作者这时已是索然无味，没了兴致。</a:t>
            </a:r>
            <a:r>
              <a:rPr lang="zh-CN" altLang="en-US" b="1" dirty="0" smtClean="0">
                <a:solidFill>
                  <a:srgbClr val="FF0000"/>
                </a:solidFill>
              </a:rPr>
              <a:t>这实际是对摧残少年儿童的封建教育制度的强烈控诉。全文以反问作结，实际上是作者对父亲这种行为的否定，也就是对束缚儿童成长的封建教育的否定。</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琐记</a:t>
            </a:r>
            <a:r>
              <a:rPr lang="en-US" altLang="zh-CN" dirty="0" smtClean="0">
                <a:solidFill>
                  <a:srgbClr val="0070C0"/>
                </a:solidFill>
                <a:latin typeface="黑体" pitchFamily="49" charset="-122"/>
                <a:ea typeface="黑体" pitchFamily="49" charset="-122"/>
              </a:rPr>
              <a:t>》</a:t>
            </a:r>
            <a:r>
              <a:rPr lang="zh-CN" altLang="en-US" dirty="0" smtClean="0"/>
              <a:t>对自己南京求学一段生活作了总结，在这里批判了当时的教育是学非所用，爬上二十丈的桅杆不可以当个好水兵，钻进二十丈的地道也不能做个好矿工。这说明当时的教育和实践相脱节，作者对这样的教育非常不满，所以决定出国学习，继续深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77500" lnSpcReduction="20000"/>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从百草园到三味书屋</a:t>
            </a:r>
            <a:r>
              <a:rPr lang="en-US" altLang="zh-CN" dirty="0" smtClean="0">
                <a:solidFill>
                  <a:srgbClr val="0070C0"/>
                </a:solidFill>
                <a:latin typeface="黑体" pitchFamily="49" charset="-122"/>
                <a:ea typeface="黑体" pitchFamily="49" charset="-122"/>
              </a:rPr>
              <a:t>》</a:t>
            </a:r>
            <a:r>
              <a:rPr lang="zh-CN" altLang="en-US" dirty="0" smtClean="0"/>
              <a:t>是作者对封建教育的又一次批判。全文对百草园的欢乐和三味书屋的乏味进行了强烈的对比。在百草园中作者的天性得到充分的显露，享受了生活的无限乐趣。作者把百草园看成是自己的乐园，回味无穷。接下来介绍三味书屋，“是全城中称为最严厉的书塾”。</a:t>
            </a:r>
            <a:endParaRPr lang="en-US" altLang="zh-CN" dirty="0" smtClean="0"/>
          </a:p>
          <a:p>
            <a:r>
              <a:rPr lang="zh-CN" altLang="en-US" dirty="0" smtClean="0"/>
              <a:t>在这里只能是习字和对课，读那些枯燥无味和似懂非懂的文章。如果违犯了规矩，还要领教罚跪和戒尺的滋味。学生不能向老师提问课堂以外的问题。由于课堂的无聊，学生们毫无学习兴趣，所以乘老师读书兴致正浓之时，便开始各自的游戏。这实际上是对于封建教育的一种自发的抵制和反抗。通过这些描写，说明童年的鲁迅对这种束缚人的封建教育是非常厌烦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77500" lnSpcReduction="20000"/>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无常</a:t>
            </a:r>
            <a:r>
              <a:rPr lang="en-US" altLang="zh-CN" dirty="0" smtClean="0">
                <a:solidFill>
                  <a:srgbClr val="0070C0"/>
                </a:solidFill>
                <a:latin typeface="黑体" pitchFamily="49" charset="-122"/>
                <a:ea typeface="黑体" pitchFamily="49" charset="-122"/>
              </a:rPr>
              <a:t>》</a:t>
            </a:r>
            <a:r>
              <a:rPr lang="zh-CN" altLang="en-US" dirty="0" smtClean="0"/>
              <a:t>中的“活无常”是作者在乡间迎神赛会和戏剧舞台上所看到的鬼而人的形象。他虽是勾人魂魄的鬼，但他因活泼、诙谐、办事公允而且富有人情昧，受到广大群众的喜爱。作者在这是将受到“下等人”喜爱的“活无常”与所谓高人一等的“正人君子”，即现代评论派的资产阶级文人进行了对比，认为“活的‘正人君子’们只能骗鸟，若问愚民，他就可以不假思索地回答你：公正的裁判是在阴间！”。</a:t>
            </a:r>
            <a:endParaRPr lang="en-US" altLang="zh-CN" dirty="0" smtClean="0"/>
          </a:p>
          <a:p>
            <a:r>
              <a:rPr lang="zh-CN" altLang="en-US" dirty="0" smtClean="0"/>
              <a:t>作者警告这些“正人君子”仇“自己做了一世人，又能怎样。作者爱憎分明，对与“下等人”关系密切的活无常，说了他的种种好处，虽说他勾人魂魄，“但想到生的苦趣，无常也不一定是恶客”。最后干脆告诫大家“要寻真实的朋友，倒还是他妥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走进作者</a:t>
            </a:r>
            <a:endParaRPr lang="zh-CN" altLang="en-US" dirty="0">
              <a:hlinkClick r:id="rId2" action="ppaction://hlinksldjump"/>
            </a:endParaRPr>
          </a:p>
        </p:txBody>
      </p:sp>
      <p:sp>
        <p:nvSpPr>
          <p:cNvPr id="3" name="内容占位符 2"/>
          <p:cNvSpPr>
            <a:spLocks noGrp="1"/>
          </p:cNvSpPr>
          <p:nvPr>
            <p:ph idx="1"/>
          </p:nvPr>
        </p:nvSpPr>
        <p:spPr/>
        <p:txBody>
          <a:bodyPr/>
          <a:lstStyle/>
          <a:p>
            <a:r>
              <a:rPr lang="zh-CN" altLang="en-US" dirty="0" smtClean="0">
                <a:solidFill>
                  <a:srgbClr val="0070C0"/>
                </a:solidFill>
                <a:latin typeface="黑体" pitchFamily="49" charset="-122"/>
                <a:ea typeface="黑体" pitchFamily="49" charset="-122"/>
              </a:rPr>
              <a:t>鲁迅</a:t>
            </a:r>
            <a:r>
              <a:rPr lang="zh-CN" altLang="en-US" dirty="0" smtClean="0"/>
              <a:t>（</a:t>
            </a:r>
            <a:r>
              <a:rPr lang="en-US" altLang="zh-CN" dirty="0" smtClean="0"/>
              <a:t>1881</a:t>
            </a:r>
            <a:r>
              <a:rPr lang="zh-CN" altLang="en-US" dirty="0" smtClean="0"/>
              <a:t>年</a:t>
            </a:r>
            <a:r>
              <a:rPr lang="en-US" altLang="zh-CN" dirty="0" smtClean="0"/>
              <a:t>9</a:t>
            </a:r>
            <a:r>
              <a:rPr lang="zh-CN" altLang="en-US" dirty="0" smtClean="0"/>
              <a:t>月</a:t>
            </a:r>
            <a:r>
              <a:rPr lang="en-US" altLang="zh-CN" dirty="0" smtClean="0"/>
              <a:t>25</a:t>
            </a:r>
            <a:r>
              <a:rPr lang="zh-CN" altLang="en-US" dirty="0" smtClean="0"/>
              <a:t>日－</a:t>
            </a:r>
            <a:r>
              <a:rPr lang="en-US" altLang="zh-CN" dirty="0" smtClean="0"/>
              <a:t>1936</a:t>
            </a:r>
            <a:r>
              <a:rPr lang="zh-CN" altLang="en-US" dirty="0" smtClean="0"/>
              <a:t>年</a:t>
            </a:r>
            <a:r>
              <a:rPr lang="en-US" altLang="zh-CN" dirty="0" smtClean="0"/>
              <a:t>10</a:t>
            </a:r>
            <a:r>
              <a:rPr lang="zh-CN" altLang="en-US" dirty="0" smtClean="0"/>
              <a:t>月</a:t>
            </a:r>
            <a:r>
              <a:rPr lang="en-US" altLang="zh-CN" dirty="0" smtClean="0"/>
              <a:t>19</a:t>
            </a:r>
            <a:r>
              <a:rPr lang="zh-CN" altLang="en-US" dirty="0" smtClean="0"/>
              <a:t>日），原名周樟寿，后改名周树人，字豫山，后改豫才，“鲁迅”是他</a:t>
            </a:r>
            <a:r>
              <a:rPr lang="en-US" altLang="zh-CN" dirty="0" smtClean="0"/>
              <a:t>1918</a:t>
            </a:r>
            <a:r>
              <a:rPr lang="zh-CN" altLang="en-US" dirty="0" smtClean="0"/>
              <a:t>年发表</a:t>
            </a:r>
            <a:r>
              <a:rPr lang="en-US" altLang="zh-CN" dirty="0" smtClean="0"/>
              <a:t>《</a:t>
            </a:r>
            <a:r>
              <a:rPr lang="zh-CN" altLang="en-US" dirty="0" smtClean="0"/>
              <a:t>狂人日记</a:t>
            </a:r>
            <a:r>
              <a:rPr lang="en-US" altLang="zh-CN" dirty="0" smtClean="0"/>
              <a:t>》</a:t>
            </a:r>
            <a:r>
              <a:rPr lang="zh-CN" altLang="en-US" dirty="0" smtClean="0"/>
              <a:t>时所用的笔名，也是他影响最为广泛的笔名，浙江绍兴人。著名文学家、思想家，五四新文化运动的重要参与者，中国现代文学的奠基人。毛泽东曾评价：“鲁迅的方向，就是中华民族新文化的方向。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作品鉴赏</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20000"/>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范爱农</a:t>
            </a:r>
            <a:r>
              <a:rPr lang="en-US" altLang="zh-CN" dirty="0" smtClean="0">
                <a:solidFill>
                  <a:srgbClr val="0070C0"/>
                </a:solidFill>
                <a:latin typeface="黑体" pitchFamily="49" charset="-122"/>
                <a:ea typeface="黑体" pitchFamily="49" charset="-122"/>
              </a:rPr>
              <a:t>》</a:t>
            </a:r>
            <a:r>
              <a:rPr lang="zh-CN" altLang="en-US" dirty="0" smtClean="0"/>
              <a:t>描写辛亥革命以后的一些情形，把辛亥革命换汤不换药的本质揭示了出来。</a:t>
            </a:r>
            <a:r>
              <a:rPr lang="en-US" altLang="zh-CN" dirty="0" smtClean="0"/>
              <a:t>《</a:t>
            </a:r>
            <a:r>
              <a:rPr lang="zh-CN" altLang="en-US" dirty="0" smtClean="0"/>
              <a:t>五猖会</a:t>
            </a:r>
            <a:r>
              <a:rPr lang="en-US" altLang="zh-CN" dirty="0" smtClean="0"/>
              <a:t>》《</a:t>
            </a:r>
            <a:r>
              <a:rPr lang="zh-CN" altLang="en-US" dirty="0" smtClean="0"/>
              <a:t>无常</a:t>
            </a:r>
            <a:r>
              <a:rPr lang="en-US" altLang="zh-CN" dirty="0" smtClean="0"/>
              <a:t>》</a:t>
            </a:r>
            <a:r>
              <a:rPr lang="zh-CN" altLang="en-US" dirty="0" smtClean="0"/>
              <a:t>描写了江南的迎神赛会和演旧戏的一些情形。既描写了江南水乡的自然风光又描写了当时社会生活中的民风民俗，生活气息很浓。</a:t>
            </a:r>
            <a:endParaRPr lang="en-US" altLang="zh-CN" dirty="0" smtClean="0"/>
          </a:p>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从百草园到三味书屋</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琐记</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藤野先生</a:t>
            </a:r>
            <a:r>
              <a:rPr lang="en-US" altLang="zh-CN" dirty="0" smtClean="0">
                <a:solidFill>
                  <a:srgbClr val="0070C0"/>
                </a:solidFill>
                <a:latin typeface="黑体" pitchFamily="49" charset="-122"/>
                <a:ea typeface="黑体" pitchFamily="49" charset="-122"/>
              </a:rPr>
              <a:t>》</a:t>
            </a:r>
            <a:r>
              <a:rPr lang="zh-CN" altLang="en-US" dirty="0" smtClean="0"/>
              <a:t>描写作者从儿童时期接受启蒙教育，到南京求学，去日本留学三个阶段的学习生活，使对旧中国的教育制度和教育事业的发展有了感性的认识。</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lnSpcReduction="10000"/>
          </a:bodyPr>
          <a:lstStyle/>
          <a:p>
            <a:r>
              <a:rPr lang="zh-CN" altLang="en-US" dirty="0" smtClean="0">
                <a:solidFill>
                  <a:srgbClr val="0070C0"/>
                </a:solidFill>
                <a:latin typeface="黑体" pitchFamily="49" charset="-122"/>
                <a:ea typeface="黑体" pitchFamily="49" charset="-122"/>
              </a:rPr>
              <a:t>⑴在对往事深情的回忆时，作者无法忘却现实，常插入一些</a:t>
            </a:r>
            <a:r>
              <a:rPr lang="zh-CN" altLang="en-US" dirty="0" smtClean="0">
                <a:solidFill>
                  <a:srgbClr val="C00000"/>
                </a:solidFill>
                <a:latin typeface="黑体" pitchFamily="49" charset="-122"/>
                <a:ea typeface="黑体" pitchFamily="49" charset="-122"/>
              </a:rPr>
              <a:t>“杂文笔法”（即对现实的议论），</a:t>
            </a:r>
            <a:r>
              <a:rPr lang="zh-CN" altLang="en-US" dirty="0" smtClean="0">
                <a:solidFill>
                  <a:srgbClr val="0070C0"/>
                </a:solidFill>
                <a:latin typeface="黑体" pitchFamily="49" charset="-122"/>
                <a:ea typeface="黑体" pitchFamily="49" charset="-122"/>
              </a:rPr>
              <a:t>显示了作者鲁迅真实而丰富的内心世界。</a:t>
            </a:r>
            <a:endParaRPr lang="en-US" altLang="zh-CN" dirty="0" smtClean="0">
              <a:solidFill>
                <a:srgbClr val="0070C0"/>
              </a:solidFill>
              <a:latin typeface="黑体" pitchFamily="49" charset="-122"/>
              <a:ea typeface="黑体" pitchFamily="49" charset="-122"/>
            </a:endParaRPr>
          </a:p>
          <a:p>
            <a:r>
              <a:rPr lang="zh-CN" altLang="en-US" dirty="0" smtClean="0"/>
              <a:t>如</a:t>
            </a:r>
            <a:r>
              <a:rPr lang="en-US" altLang="zh-CN" dirty="0" smtClean="0"/>
              <a:t>《</a:t>
            </a:r>
            <a:r>
              <a:rPr lang="zh-CN" altLang="en-US" dirty="0" smtClean="0"/>
              <a:t>狗</a:t>
            </a:r>
            <a:r>
              <a:rPr lang="en-US" altLang="zh-CN" dirty="0" smtClean="0"/>
              <a:t>·</a:t>
            </a:r>
            <a:r>
              <a:rPr lang="zh-CN" altLang="en-US" dirty="0" smtClean="0"/>
              <a:t>猫</a:t>
            </a:r>
            <a:r>
              <a:rPr lang="en-US" altLang="zh-CN" dirty="0" smtClean="0"/>
              <a:t>·</a:t>
            </a:r>
            <a:r>
              <a:rPr lang="zh-CN" altLang="en-US" dirty="0" smtClean="0"/>
              <a:t>鼠</a:t>
            </a:r>
            <a:r>
              <a:rPr lang="en-US" altLang="zh-CN" dirty="0" smtClean="0"/>
              <a:t>》</a:t>
            </a:r>
            <a:r>
              <a:rPr lang="zh-CN" altLang="en-US" dirty="0" smtClean="0"/>
              <a:t>一文既有作者对童年时拥有过的一只可爱的小隐鼠的深情回忆，又有对祖母讲述的民间故事生动的记叙，同时揭示了现实中那些像极了“猫”的正人君子的真实面目。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solidFill>
                  <a:srgbClr val="0070C0"/>
                </a:solidFill>
                <a:latin typeface="黑体" pitchFamily="49" charset="-122"/>
                <a:ea typeface="黑体" pitchFamily="49" charset="-122"/>
              </a:rPr>
              <a:t>⑵常摄取生活中的小细节，</a:t>
            </a:r>
            <a:r>
              <a:rPr lang="zh-CN" altLang="en-US" dirty="0" smtClean="0">
                <a:solidFill>
                  <a:srgbClr val="C00000"/>
                </a:solidFill>
                <a:latin typeface="黑体" pitchFamily="49" charset="-122"/>
                <a:ea typeface="黑体" pitchFamily="49" charset="-122"/>
              </a:rPr>
              <a:t>以小见大，</a:t>
            </a:r>
            <a:r>
              <a:rPr lang="zh-CN" altLang="en-US" dirty="0" smtClean="0">
                <a:solidFill>
                  <a:srgbClr val="0070C0"/>
                </a:solidFill>
                <a:latin typeface="黑体" pitchFamily="49" charset="-122"/>
                <a:ea typeface="黑体" pitchFamily="49" charset="-122"/>
              </a:rPr>
              <a:t>写人则写出人物的神韵，写事则写出事件的本质。</a:t>
            </a:r>
            <a:r>
              <a:rPr lang="zh-CN" altLang="en-US" dirty="0" smtClean="0"/>
              <a:t>如在</a:t>
            </a:r>
            <a:r>
              <a:rPr lang="en-US" altLang="zh-CN" dirty="0" smtClean="0"/>
              <a:t>《</a:t>
            </a:r>
            <a:r>
              <a:rPr lang="zh-CN" altLang="en-US" dirty="0" smtClean="0"/>
              <a:t>无常</a:t>
            </a:r>
            <a:r>
              <a:rPr lang="en-US" altLang="zh-CN" dirty="0" smtClean="0"/>
              <a:t>》</a:t>
            </a:r>
            <a:r>
              <a:rPr lang="zh-CN" altLang="en-US" dirty="0" smtClean="0"/>
              <a:t>中，从无常也有老婆和孩子的事实中，作者既写出了无常富于人情昧的特点，又巧妙地讽刺了生活中那些虚伪的知识分子，入木三分。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solidFill>
                  <a:srgbClr val="0070C0"/>
                </a:solidFill>
                <a:latin typeface="黑体" pitchFamily="49" charset="-122"/>
                <a:ea typeface="黑体" pitchFamily="49" charset="-122"/>
              </a:rPr>
              <a:t>⑶作者在批判、讽刺封建旧制度、旧道德时，</a:t>
            </a:r>
            <a:r>
              <a:rPr lang="zh-CN" altLang="en-US" dirty="0" smtClean="0">
                <a:solidFill>
                  <a:srgbClr val="FF0000"/>
                </a:solidFill>
                <a:latin typeface="黑体" pitchFamily="49" charset="-122"/>
                <a:ea typeface="黑体" pitchFamily="49" charset="-122"/>
              </a:rPr>
              <a:t>多用反讽手法。</a:t>
            </a:r>
            <a:r>
              <a:rPr lang="zh-CN" altLang="en-US" dirty="0" smtClean="0"/>
              <a:t>表面上很冷静地叙述事件的始末，其实是反话正说，在叙述中暗含着“言在此而意在彼”的巧妙讽刺。如在</a:t>
            </a:r>
            <a:r>
              <a:rPr lang="en-US" altLang="zh-CN" dirty="0" smtClean="0"/>
              <a:t>《</a:t>
            </a:r>
            <a:r>
              <a:rPr lang="zh-CN" altLang="en-US" dirty="0" smtClean="0"/>
              <a:t>父亲的病</a:t>
            </a:r>
            <a:r>
              <a:rPr lang="en-US" altLang="zh-CN" dirty="0" smtClean="0"/>
              <a:t>》</a:t>
            </a:r>
            <a:r>
              <a:rPr lang="zh-CN" altLang="en-US" dirty="0" smtClean="0"/>
              <a:t>中对庸医的行医过程细细道来，没有正面指责与讽刺，但字里行间处处蕴含着作者激愤的批判和讽刺。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solidFill>
                  <a:srgbClr val="0070C0"/>
                </a:solidFill>
                <a:latin typeface="黑体" pitchFamily="49" charset="-122"/>
                <a:ea typeface="黑体" pitchFamily="49" charset="-122"/>
              </a:rPr>
              <a:t>⑷作者在散文中</a:t>
            </a:r>
            <a:r>
              <a:rPr lang="zh-CN" altLang="en-US" dirty="0" smtClean="0">
                <a:solidFill>
                  <a:srgbClr val="FF0000"/>
                </a:solidFill>
                <a:latin typeface="黑体" pitchFamily="49" charset="-122"/>
                <a:ea typeface="黑体" pitchFamily="49" charset="-122"/>
              </a:rPr>
              <a:t>常用对比手法</a:t>
            </a:r>
            <a:r>
              <a:rPr lang="zh-CN" altLang="en-US" dirty="0" smtClean="0">
                <a:solidFill>
                  <a:srgbClr val="0070C0"/>
                </a:solidFill>
                <a:latin typeface="黑体" pitchFamily="49" charset="-122"/>
                <a:ea typeface="黑体" pitchFamily="49" charset="-122"/>
              </a:rPr>
              <a:t>。</a:t>
            </a:r>
            <a:r>
              <a:rPr lang="zh-CN" altLang="en-US" dirty="0" smtClean="0"/>
              <a:t>如</a:t>
            </a:r>
            <a:r>
              <a:rPr lang="en-US" altLang="zh-CN" dirty="0" smtClean="0"/>
              <a:t>《</a:t>
            </a:r>
            <a:r>
              <a:rPr lang="zh-CN" altLang="en-US" dirty="0" smtClean="0"/>
              <a:t>五猖会</a:t>
            </a:r>
            <a:r>
              <a:rPr lang="en-US" altLang="zh-CN" dirty="0" smtClean="0"/>
              <a:t>》</a:t>
            </a:r>
            <a:r>
              <a:rPr lang="zh-CN" altLang="en-US" dirty="0" smtClean="0"/>
              <a:t>通过“我”前后心境的</a:t>
            </a:r>
            <a:r>
              <a:rPr lang="zh-CN" altLang="en-US" b="1" dirty="0" smtClean="0">
                <a:solidFill>
                  <a:srgbClr val="C00000"/>
                </a:solidFill>
              </a:rPr>
              <a:t>对比</a:t>
            </a:r>
            <a:r>
              <a:rPr lang="zh-CN" altLang="en-US" dirty="0" smtClean="0"/>
              <a:t>表达了对封建社会的反感和批判；</a:t>
            </a:r>
            <a:r>
              <a:rPr lang="en-US" altLang="zh-CN" dirty="0" smtClean="0"/>
              <a:t>《</a:t>
            </a:r>
            <a:r>
              <a:rPr lang="zh-CN" altLang="en-US" dirty="0" smtClean="0"/>
              <a:t>无常</a:t>
            </a:r>
            <a:r>
              <a:rPr lang="en-US" altLang="zh-CN" dirty="0" smtClean="0"/>
              <a:t>》</a:t>
            </a:r>
            <a:r>
              <a:rPr lang="zh-CN" altLang="en-US" dirty="0" smtClean="0"/>
              <a:t>通过无常这个“鬼”和现实中的“人”</a:t>
            </a:r>
            <a:r>
              <a:rPr lang="zh-CN" altLang="en-US" dirty="0" smtClean="0">
                <a:solidFill>
                  <a:srgbClr val="C00000"/>
                </a:solidFill>
              </a:rPr>
              <a:t>对比</a:t>
            </a:r>
            <a:r>
              <a:rPr lang="zh-CN" altLang="en-US" dirty="0" smtClean="0"/>
              <a:t>，深刻地刻画出了现实生活中某些“人格”不如“鬼格”的人的丑恶面目；</a:t>
            </a:r>
            <a:r>
              <a:rPr lang="en-US" altLang="zh-CN" dirty="0" smtClean="0"/>
              <a:t>《</a:t>
            </a:r>
            <a:r>
              <a:rPr lang="zh-CN" altLang="en-US" dirty="0" smtClean="0"/>
              <a:t>狗</a:t>
            </a:r>
            <a:r>
              <a:rPr lang="en-US" altLang="zh-CN" dirty="0" smtClean="0"/>
              <a:t>·</a:t>
            </a:r>
            <a:r>
              <a:rPr lang="zh-CN" altLang="en-US" dirty="0" smtClean="0"/>
              <a:t>猫</a:t>
            </a:r>
            <a:r>
              <a:rPr lang="en-US" altLang="zh-CN" dirty="0" smtClean="0"/>
              <a:t>·</a:t>
            </a:r>
            <a:r>
              <a:rPr lang="zh-CN" altLang="en-US" dirty="0" smtClean="0"/>
              <a:t>鼠</a:t>
            </a:r>
            <a:r>
              <a:rPr lang="en-US" altLang="zh-CN" dirty="0" smtClean="0"/>
              <a:t>》</a:t>
            </a:r>
            <a:r>
              <a:rPr lang="zh-CN" altLang="en-US" dirty="0" smtClean="0"/>
              <a:t>作者对小隐鼠的爱和对猫的强烈憎恨形成了鲜明的</a:t>
            </a:r>
            <a:r>
              <a:rPr lang="zh-CN" altLang="en-US" b="1" dirty="0" smtClean="0">
                <a:solidFill>
                  <a:srgbClr val="C00000"/>
                </a:solidFill>
              </a:rPr>
              <a:t>对比</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blinds(horizontal)">
                                      <p:cBhvr>
                                        <p:cTn id="17" dur="500"/>
                                        <p:tgtEl>
                                          <p:spTgt spid="3">
                                            <p:bg/>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3" grpId="1"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zh-CN" altLang="en-US" sz="3500" dirty="0" smtClean="0">
                <a:solidFill>
                  <a:srgbClr val="0070C0"/>
                </a:solidFill>
                <a:latin typeface="黑体" pitchFamily="49" charset="-122"/>
                <a:ea typeface="黑体" pitchFamily="49" charset="-122"/>
              </a:rPr>
              <a:t>⑸把</a:t>
            </a:r>
            <a:r>
              <a:rPr lang="zh-CN" altLang="en-US" sz="3500" dirty="0" smtClean="0">
                <a:solidFill>
                  <a:srgbClr val="FF0000"/>
                </a:solidFill>
                <a:latin typeface="黑体" pitchFamily="49" charset="-122"/>
                <a:ea typeface="黑体" pitchFamily="49" charset="-122"/>
              </a:rPr>
              <a:t>记叙、描写、抒情和议论</a:t>
            </a:r>
            <a:r>
              <a:rPr lang="zh-CN" altLang="en-US" sz="3500" dirty="0" smtClean="0">
                <a:solidFill>
                  <a:srgbClr val="0070C0"/>
                </a:solidFill>
                <a:latin typeface="黑体" pitchFamily="49" charset="-122"/>
                <a:ea typeface="黑体" pitchFamily="49" charset="-122"/>
              </a:rPr>
              <a:t>有机地融合为一体，充满诗情画意，蕴涵丰厚。</a:t>
            </a:r>
            <a:r>
              <a:rPr lang="zh-CN" altLang="en-US" dirty="0" smtClean="0"/>
              <a:t>如描写百草园的景致，绘声绘色，令人神往。</a:t>
            </a:r>
            <a:endParaRPr lang="en-US" altLang="zh-CN" dirty="0" smtClean="0"/>
          </a:p>
          <a:p>
            <a:r>
              <a:rPr lang="zh-CN" altLang="en-US" sz="3500" dirty="0" smtClean="0">
                <a:solidFill>
                  <a:srgbClr val="0070C0"/>
                </a:solidFill>
                <a:latin typeface="黑体" pitchFamily="49" charset="-122"/>
                <a:ea typeface="黑体" pitchFamily="49" charset="-122"/>
              </a:rPr>
              <a:t>⑹注意人物的刻画和描写，</a:t>
            </a:r>
            <a:r>
              <a:rPr lang="zh-CN" altLang="en-US" sz="3500" dirty="0" smtClean="0">
                <a:solidFill>
                  <a:srgbClr val="FF0000"/>
                </a:solidFill>
                <a:latin typeface="黑体" pitchFamily="49" charset="-122"/>
                <a:ea typeface="黑体" pitchFamily="49" charset="-122"/>
              </a:rPr>
              <a:t>运用白描的手法，</a:t>
            </a:r>
            <a:r>
              <a:rPr lang="zh-CN" altLang="en-US" sz="3500" dirty="0" smtClean="0">
                <a:solidFill>
                  <a:srgbClr val="0070C0"/>
                </a:solidFill>
                <a:latin typeface="黑体" pitchFamily="49" charset="-122"/>
                <a:ea typeface="黑体" pitchFamily="49" charset="-122"/>
              </a:rPr>
              <a:t>传神地刻画出人物的性格特征，采用了人物的肖像描写、动作描写、语言描写，创造了许多性格鲜明的人物形象。</a:t>
            </a:r>
            <a:r>
              <a:rPr lang="zh-CN" altLang="en-US" dirty="0" smtClean="0"/>
              <a:t>如</a:t>
            </a:r>
            <a:r>
              <a:rPr lang="en-US" altLang="zh-CN" dirty="0" smtClean="0"/>
              <a:t>《</a:t>
            </a:r>
            <a:r>
              <a:rPr lang="zh-CN" altLang="en-US" dirty="0" smtClean="0"/>
              <a:t>从百草园到三味书屋</a:t>
            </a:r>
            <a:r>
              <a:rPr lang="en-US" altLang="zh-CN" dirty="0" smtClean="0"/>
              <a:t>》</a:t>
            </a:r>
            <a:r>
              <a:rPr lang="zh-CN" altLang="en-US" dirty="0" smtClean="0"/>
              <a:t>中旧学老先生寿镜吾；</a:t>
            </a:r>
            <a:r>
              <a:rPr lang="en-US" altLang="zh-CN" dirty="0" smtClean="0"/>
              <a:t>《</a:t>
            </a:r>
            <a:r>
              <a:rPr lang="zh-CN" altLang="en-US" dirty="0" smtClean="0"/>
              <a:t>阿长与山海经</a:t>
            </a:r>
            <a:r>
              <a:rPr lang="en-US" altLang="zh-CN" dirty="0" smtClean="0"/>
              <a:t>》</a:t>
            </a:r>
            <a:r>
              <a:rPr lang="zh-CN" altLang="en-US" dirty="0" smtClean="0"/>
              <a:t>中农村朴素妇女阿长；</a:t>
            </a:r>
            <a:r>
              <a:rPr lang="en-US" altLang="zh-CN" dirty="0" smtClean="0"/>
              <a:t>《</a:t>
            </a:r>
            <a:r>
              <a:rPr lang="zh-CN" altLang="en-US" dirty="0" smtClean="0"/>
              <a:t>藤野先生</a:t>
            </a:r>
            <a:r>
              <a:rPr lang="en-US" altLang="zh-CN" dirty="0" smtClean="0"/>
              <a:t>》</a:t>
            </a:r>
            <a:r>
              <a:rPr lang="zh-CN" altLang="en-US" dirty="0" smtClean="0"/>
              <a:t>中教学严谨的藤野。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70000" lnSpcReduction="20000"/>
          </a:bodyPr>
          <a:lstStyle/>
          <a:p>
            <a:r>
              <a:rPr lang="zh-CN" altLang="en-US" sz="4100" dirty="0" smtClean="0">
                <a:solidFill>
                  <a:srgbClr val="0070C0"/>
                </a:solidFill>
                <a:latin typeface="黑体" pitchFamily="49" charset="-122"/>
                <a:ea typeface="黑体" pitchFamily="49" charset="-122"/>
              </a:rPr>
              <a:t>⑺文集中始终贯穿着一个人物形象“我”</a:t>
            </a:r>
            <a:r>
              <a:rPr lang="en-US" altLang="zh-CN" sz="4100" dirty="0" smtClean="0">
                <a:solidFill>
                  <a:srgbClr val="0070C0"/>
                </a:solidFill>
                <a:latin typeface="黑体" pitchFamily="49" charset="-122"/>
                <a:ea typeface="黑体" pitchFamily="49" charset="-122"/>
              </a:rPr>
              <a:t>——</a:t>
            </a:r>
            <a:r>
              <a:rPr lang="zh-CN" altLang="en-US" sz="4100" dirty="0" smtClean="0">
                <a:solidFill>
                  <a:srgbClr val="0070C0"/>
                </a:solidFill>
                <a:latin typeface="黑体" pitchFamily="49" charset="-122"/>
                <a:ea typeface="黑体" pitchFamily="49" charset="-122"/>
              </a:rPr>
              <a:t>作者自己。</a:t>
            </a:r>
            <a:endParaRPr lang="en-US" altLang="zh-CN" sz="4100" dirty="0" smtClean="0">
              <a:solidFill>
                <a:srgbClr val="0070C0"/>
              </a:solidFill>
              <a:latin typeface="黑体" pitchFamily="49" charset="-122"/>
              <a:ea typeface="黑体" pitchFamily="49" charset="-122"/>
            </a:endParaRPr>
          </a:p>
          <a:p>
            <a:r>
              <a:rPr lang="en-US" altLang="zh-CN" sz="3400" dirty="0" smtClean="0"/>
              <a:t>《</a:t>
            </a:r>
            <a:r>
              <a:rPr lang="zh-CN" altLang="en-US" sz="3400" dirty="0" smtClean="0"/>
              <a:t>狗</a:t>
            </a:r>
            <a:r>
              <a:rPr lang="en-US" altLang="zh-CN" sz="3400" dirty="0" smtClean="0"/>
              <a:t>·</a:t>
            </a:r>
            <a:r>
              <a:rPr lang="zh-CN" altLang="en-US" sz="3400" dirty="0" smtClean="0"/>
              <a:t>猫</a:t>
            </a:r>
            <a:r>
              <a:rPr lang="en-US" altLang="zh-CN" sz="3400" dirty="0" smtClean="0"/>
              <a:t>·</a:t>
            </a:r>
            <a:r>
              <a:rPr lang="zh-CN" altLang="en-US" sz="3400" dirty="0" smtClean="0"/>
              <a:t>鼠</a:t>
            </a:r>
            <a:r>
              <a:rPr lang="en-US" altLang="zh-CN" sz="3400" dirty="0" smtClean="0"/>
              <a:t>》</a:t>
            </a:r>
            <a:r>
              <a:rPr lang="zh-CN" altLang="en-US" sz="3400" dirty="0" smtClean="0"/>
              <a:t>中有一个神往于“老鼠成亲”的充满童趣的“我”；</a:t>
            </a:r>
            <a:r>
              <a:rPr lang="en-US" altLang="zh-CN" sz="3400" dirty="0" smtClean="0"/>
              <a:t>《</a:t>
            </a:r>
            <a:r>
              <a:rPr lang="zh-CN" altLang="en-US" sz="3400" dirty="0" smtClean="0"/>
              <a:t>从百草园到三味书屋</a:t>
            </a:r>
            <a:r>
              <a:rPr lang="en-US" altLang="zh-CN" sz="3400" dirty="0" smtClean="0"/>
              <a:t>》</a:t>
            </a:r>
            <a:r>
              <a:rPr lang="zh-CN" altLang="en-US" sz="3400" dirty="0" smtClean="0"/>
              <a:t>中有捉蟋蟀、捕鸟的顽皮好动的“我”，敢于提出“怪哉”为何物的充满好奇的“我”；</a:t>
            </a:r>
            <a:r>
              <a:rPr lang="en-US" altLang="zh-CN" sz="3400" dirty="0" smtClean="0"/>
              <a:t>《</a:t>
            </a:r>
            <a:r>
              <a:rPr lang="zh-CN" altLang="en-US" sz="3400" dirty="0" smtClean="0"/>
              <a:t>五猖会</a:t>
            </a:r>
            <a:r>
              <a:rPr lang="en-US" altLang="zh-CN" sz="3400" dirty="0" smtClean="0"/>
              <a:t>》</a:t>
            </a:r>
            <a:r>
              <a:rPr lang="zh-CN" altLang="en-US" sz="3400" dirty="0" smtClean="0"/>
              <a:t>中有对“背不出，不准去看会”的封建家长制和封建教育不满和反抗的“我”；而在</a:t>
            </a:r>
            <a:r>
              <a:rPr lang="en-US" altLang="zh-CN" sz="3400" dirty="0" smtClean="0"/>
              <a:t>《</a:t>
            </a:r>
            <a:r>
              <a:rPr lang="zh-CN" altLang="en-US" sz="3400" dirty="0" smtClean="0"/>
              <a:t>藤野先生</a:t>
            </a:r>
            <a:r>
              <a:rPr lang="en-US" altLang="zh-CN" sz="3400" dirty="0" smtClean="0"/>
              <a:t>》</a:t>
            </a:r>
            <a:r>
              <a:rPr lang="zh-CN" altLang="en-US" sz="3400" dirty="0" smtClean="0"/>
              <a:t>、</a:t>
            </a:r>
            <a:r>
              <a:rPr lang="en-US" altLang="zh-CN" sz="3400" dirty="0" smtClean="0"/>
              <a:t>《</a:t>
            </a:r>
            <a:r>
              <a:rPr lang="zh-CN" altLang="en-US" sz="3400" dirty="0" smtClean="0"/>
              <a:t>范爱农</a:t>
            </a:r>
            <a:r>
              <a:rPr lang="en-US" altLang="zh-CN" sz="3400" dirty="0" smtClean="0"/>
              <a:t>》</a:t>
            </a:r>
            <a:r>
              <a:rPr lang="zh-CN" altLang="en-US" sz="3400" dirty="0" smtClean="0"/>
              <a:t>、</a:t>
            </a:r>
            <a:r>
              <a:rPr lang="en-US" altLang="zh-CN" sz="3400" dirty="0" smtClean="0"/>
              <a:t>《</a:t>
            </a:r>
            <a:r>
              <a:rPr lang="zh-CN" altLang="en-US" sz="3400" dirty="0" smtClean="0"/>
              <a:t>琐记</a:t>
            </a:r>
            <a:r>
              <a:rPr lang="en-US" altLang="zh-CN" sz="3400" dirty="0" smtClean="0"/>
              <a:t>》</a:t>
            </a:r>
            <a:r>
              <a:rPr lang="zh-CN" altLang="en-US" sz="3400" dirty="0" smtClean="0"/>
              <a:t>中，则有苦苦寻求救国救民真理的爱国青年的“我”。文集虽然记叙了作者若干生活片断，但各篇联系起来看，“我”从充满童心的孩提时代，到身受封建教育对心灵的损害而萌发叛逆思想，离家去异地走异路，成为青年爱国和革命民主主义者，其间的思想变迁、生活道路、性格兴趣，历历可见。</a:t>
            </a:r>
            <a:endParaRPr lang="zh-CN" altLang="en-US" sz="3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艺术特色</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zh-CN" altLang="en-US" dirty="0" smtClean="0">
                <a:solidFill>
                  <a:srgbClr val="0070C0"/>
                </a:solidFill>
                <a:latin typeface="黑体" pitchFamily="49" charset="-122"/>
                <a:ea typeface="黑体" pitchFamily="49" charset="-122"/>
              </a:rPr>
              <a:t>⑻</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朝花夕拾</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作为鲁迅中年时期的一部回忆性文学作品，具有一定的自传性质，在这其中塑造的人物当中可以较好的找到鲁迅所具有的独特人格之美。</a:t>
            </a:r>
            <a:endParaRPr lang="en-US" altLang="zh-CN" dirty="0" smtClean="0">
              <a:solidFill>
                <a:srgbClr val="0070C0"/>
              </a:solidFill>
              <a:latin typeface="黑体" pitchFamily="49" charset="-122"/>
              <a:ea typeface="黑体" pitchFamily="49" charset="-122"/>
            </a:endParaRPr>
          </a:p>
          <a:p>
            <a:r>
              <a:rPr lang="zh-CN" altLang="en-US" dirty="0" smtClean="0"/>
              <a:t>文集题材的选取虽然是来自鲁迅的生活经历，但是却并没有像一般的传记那样直接的平铺直叙自己的人生，而是换了另外一种方式进行故事的讲述。自由、洒脱、随性但是却又将自己所欲表达的内容成功的蕴含在了文章中的每一个角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作品影响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lnSpcReduction="10000"/>
          </a:bodyPr>
          <a:lstStyle/>
          <a:p>
            <a:r>
              <a:rPr lang="en-US" altLang="zh-CN" dirty="0" smtClean="0"/>
              <a:t>《</a:t>
            </a:r>
            <a:r>
              <a:rPr lang="zh-CN" altLang="en-US" dirty="0" smtClean="0"/>
              <a:t>朝花夕拾</a:t>
            </a:r>
            <a:r>
              <a:rPr lang="en-US" altLang="zh-CN" dirty="0" smtClean="0"/>
              <a:t>》</a:t>
            </a:r>
            <a:r>
              <a:rPr lang="zh-CN" altLang="en-US" dirty="0" smtClean="0"/>
              <a:t>写的虽然是个人的生活经历和心路历程，是对亲人和师友的缅怀、眷念，但同时又超越于此而表现了一个特定历史时代中国社会的面貌，提供了丰富、详实的文献资料。这是一般的回忆散文所不可企及的。因为这些散文中习见的只是一些纯属个人的所谓家务事、儿女情，纯属个人的沉浮起落和情感波澜；主人公仿佛置身于世外桃源，一点也看不到身外涌动的时代风云和飘散的炮火硝烟。</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作品影响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有些散文作品有助于了解某个时期一部分知识分子的心态，却难以展示他们所生活的那个时代的整体面貌，</a:t>
            </a:r>
            <a:r>
              <a:rPr lang="en-US" altLang="zh-CN" dirty="0" smtClean="0"/>
              <a:t>《</a:t>
            </a:r>
            <a:r>
              <a:rPr lang="zh-CN" altLang="en-US" dirty="0" smtClean="0"/>
              <a:t>朝花夕拾</a:t>
            </a:r>
            <a:r>
              <a:rPr lang="en-US" altLang="zh-CN" dirty="0" smtClean="0"/>
              <a:t>》</a:t>
            </a:r>
            <a:r>
              <a:rPr lang="zh-CN" altLang="en-US" dirty="0" smtClean="0"/>
              <a:t>则与此不同。由于作者具有远大的志向和博大的襟怀，这就使作品显示了抒写个人遭遇与关注民族命运的紧密关联，不仅展现了作者个人的足印也展示了一个历史时代的行迹。</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走进作者</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solidFill>
                  <a:srgbClr val="0070C0"/>
                </a:solidFill>
                <a:latin typeface="黑体" pitchFamily="49" charset="-122"/>
                <a:ea typeface="黑体" pitchFamily="49" charset="-122"/>
              </a:rPr>
              <a:t>鲁迅</a:t>
            </a:r>
            <a:r>
              <a:rPr lang="zh-CN" altLang="en-US" dirty="0" smtClean="0"/>
              <a:t>一生在文学创作、文学批评、思想研究、文学史研究、翻译、美术理论引进、基础科学介绍和古籍校勘与研究等多个领域具有重大贡献。他对于五四运动以后的中国社会思想文化发展具有重大影响，蜚声世界文坛，尤其在韩国、日本思想文化领域有极其重要的地位和影响，被誉为</a:t>
            </a:r>
            <a:r>
              <a:rPr lang="zh-CN" altLang="en-US" b="1" dirty="0" smtClean="0">
                <a:solidFill>
                  <a:srgbClr val="0070C0"/>
                </a:solidFill>
              </a:rPr>
              <a:t>“二十世纪东亚文化地图上占最大领土的作家”。</a:t>
            </a:r>
            <a:endParaRPr lang="zh-CN" altLang="en-US" b="1"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作品影响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en-US" altLang="zh-CN" b="1" dirty="0" smtClean="0">
                <a:solidFill>
                  <a:srgbClr val="0070C0"/>
                </a:solidFill>
                <a:latin typeface="黑体" pitchFamily="49" charset="-122"/>
                <a:ea typeface="黑体" pitchFamily="49" charset="-122"/>
              </a:rPr>
              <a:t>《</a:t>
            </a:r>
            <a:r>
              <a:rPr lang="zh-CN" altLang="en-US" b="1" dirty="0" smtClean="0">
                <a:solidFill>
                  <a:srgbClr val="0070C0"/>
                </a:solidFill>
                <a:latin typeface="黑体" pitchFamily="49" charset="-122"/>
                <a:ea typeface="黑体" pitchFamily="49" charset="-122"/>
              </a:rPr>
              <a:t>朝花夕拾</a:t>
            </a:r>
            <a:r>
              <a:rPr lang="en-US" altLang="zh-CN" b="1" dirty="0" smtClean="0">
                <a:solidFill>
                  <a:srgbClr val="0070C0"/>
                </a:solidFill>
                <a:latin typeface="黑体" pitchFamily="49" charset="-122"/>
                <a:ea typeface="黑体" pitchFamily="49" charset="-122"/>
              </a:rPr>
              <a:t>》</a:t>
            </a:r>
            <a:r>
              <a:rPr lang="zh-CN" altLang="en-US" dirty="0" smtClean="0"/>
              <a:t>是一本具有鲜明的个性色彩的散文集。这使它与同时期许多散文作家的作品明显地区别开来。它具有一种适性任隋、洒脱不羁的风格，想说就说，想骂就骂，心中的种种爱憎悲欢，任其在笔下自然流泻。他将叙事、写景、议论、抒情这几种表现方法紧密地融合在一起，使笔底波澜呈现出千变万化的态势。</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作品影响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他在格式上不断出新，使每一篇作品都具有不同的构架。他继承了中国古代散文的简约、严谨，又借鉴了西方散文的灵动、机趣，可谓博采众长，为我所用，但又不为所囿，而是大胆超越，自成一体。所有这些无不体现了他作为思想解放的先驱和艺术革新的旗手的特色，而且也正因为这样，使</a:t>
            </a:r>
            <a:r>
              <a:rPr lang="en-US" altLang="zh-CN" dirty="0" smtClean="0"/>
              <a:t>《</a:t>
            </a:r>
            <a:r>
              <a:rPr lang="zh-CN" altLang="en-US" dirty="0" smtClean="0"/>
              <a:t>朝花夕拾</a:t>
            </a:r>
            <a:r>
              <a:rPr lang="en-US" altLang="zh-CN" dirty="0" smtClean="0"/>
              <a:t>》</a:t>
            </a:r>
            <a:r>
              <a:rPr lang="zh-CN" altLang="en-US" dirty="0" smtClean="0"/>
              <a:t>成为中国现代回忆散文的典范之作。</a:t>
            </a:r>
          </a:p>
          <a:p>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作品影响</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朝花夕拾</a:t>
            </a:r>
            <a:r>
              <a:rPr lang="en-US" altLang="zh-CN" dirty="0" smtClean="0">
                <a:solidFill>
                  <a:srgbClr val="0070C0"/>
                </a:solidFill>
                <a:latin typeface="黑体" pitchFamily="49" charset="-122"/>
                <a:ea typeface="黑体" pitchFamily="49" charset="-122"/>
              </a:rPr>
              <a:t>》</a:t>
            </a:r>
            <a:r>
              <a:rPr lang="zh-CN" altLang="en-US" dirty="0" smtClean="0"/>
              <a:t>是鲁迅从自我生命的底蕴里，寻找光明的力量，以抵御由外到内的漫漫黑暗；是鲁迅在“战斗”的间歇期，以一种特殊的“休息”方式，去“更深刻地思考”人生的问题；亦是言志与载道的结合，将中国现代散文的写作拓展进一个新的境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作品评价</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zh-CN" altLang="en-US" dirty="0" smtClean="0">
                <a:solidFill>
                  <a:srgbClr val="0033CC"/>
                </a:solidFill>
                <a:latin typeface="黑体" pitchFamily="49" charset="-122"/>
                <a:ea typeface="黑体" pitchFamily="49" charset="-122"/>
              </a:rPr>
              <a:t>中国人民大学文学院院长孙郁：</a:t>
            </a:r>
            <a:r>
              <a:rPr lang="en-US" altLang="zh-CN" dirty="0" smtClean="0"/>
              <a:t>《</a:t>
            </a:r>
            <a:r>
              <a:rPr lang="zh-CN" altLang="en-US" dirty="0" smtClean="0"/>
              <a:t>朝花夕拾</a:t>
            </a:r>
            <a:r>
              <a:rPr lang="en-US" altLang="zh-CN" dirty="0" smtClean="0"/>
              <a:t>》</a:t>
            </a:r>
            <a:r>
              <a:rPr lang="zh-CN" altLang="en-US" dirty="0" smtClean="0"/>
              <a:t>在文体上别有创意，小说笔法与随笔韵致交融在一起，行文别是一番境地。</a:t>
            </a:r>
          </a:p>
          <a:p>
            <a:r>
              <a:rPr lang="zh-CN" altLang="en-US" dirty="0" smtClean="0">
                <a:solidFill>
                  <a:srgbClr val="0033CC"/>
                </a:solidFill>
                <a:latin typeface="黑体" pitchFamily="49" charset="-122"/>
                <a:ea typeface="黑体" pitchFamily="49" charset="-122"/>
              </a:rPr>
              <a:t>清华新闻学院院长柳斌杰：</a:t>
            </a:r>
            <a:r>
              <a:rPr lang="en-US" altLang="zh-CN" dirty="0" smtClean="0"/>
              <a:t>《</a:t>
            </a:r>
            <a:r>
              <a:rPr lang="zh-CN" altLang="en-US" dirty="0" smtClean="0"/>
              <a:t>朝花夕拾</a:t>
            </a:r>
            <a:r>
              <a:rPr lang="en-US" altLang="zh-CN" dirty="0" smtClean="0"/>
              <a:t>》</a:t>
            </a:r>
            <a:r>
              <a:rPr lang="zh-CN" altLang="en-US" dirty="0" smtClean="0"/>
              <a:t>集中部分散文较多地继承了传统散文的特点，写人记事均于平淡质朴的笔墨间蕴藉着深邃的思想，而且在对旧日情怀的回顾时，还常常发表议论，抒发对现状的某些不满之情。作者每每把回忆往事与抨击时弊结合起来，笔锋犀利，体现了鲁迅一贯的战斗风格。 </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作品评价</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85000" lnSpcReduction="10000"/>
          </a:bodyPr>
          <a:lstStyle/>
          <a:p>
            <a:r>
              <a:rPr lang="zh-CN" altLang="en-US" sz="3500" dirty="0" smtClean="0">
                <a:solidFill>
                  <a:srgbClr val="0033CC"/>
                </a:solidFill>
                <a:latin typeface="黑体" pitchFamily="49" charset="-122"/>
                <a:ea typeface="黑体" pitchFamily="49" charset="-122"/>
              </a:rPr>
              <a:t>首都师范大学中文系教授王景山：</a:t>
            </a:r>
            <a:r>
              <a:rPr lang="zh-CN" altLang="en-US" dirty="0" smtClean="0"/>
              <a:t>它（</a:t>
            </a:r>
            <a:r>
              <a:rPr lang="en-US" altLang="zh-CN" dirty="0" smtClean="0"/>
              <a:t>《</a:t>
            </a:r>
            <a:r>
              <a:rPr lang="zh-CN" altLang="en-US" dirty="0" smtClean="0"/>
              <a:t>朝花夕拾</a:t>
            </a:r>
            <a:r>
              <a:rPr lang="en-US" altLang="zh-CN" dirty="0" smtClean="0"/>
              <a:t>》</a:t>
            </a:r>
            <a:r>
              <a:rPr lang="zh-CN" altLang="en-US" dirty="0" smtClean="0"/>
              <a:t>）不是小说，却细致入微地刻画了一批栩栩如生的人物形象；它不是传记，却提供了鲁迅早年的一大批鲜为人知的传记材料；它不是历史书，却使人从中看到了近代中国历史的若干重要而生动形象的侧面；它当然更不是民俗学著作，但它却涉及并记叙了那么多的城乡风习</a:t>
            </a:r>
            <a:r>
              <a:rPr lang="en-US" altLang="zh-CN" baseline="30000" dirty="0" smtClean="0"/>
              <a:t>[12]</a:t>
            </a:r>
            <a:r>
              <a:rPr lang="zh-CN" altLang="en-US" dirty="0" smtClean="0"/>
              <a:t>  。</a:t>
            </a:r>
          </a:p>
          <a:p>
            <a:r>
              <a:rPr lang="zh-CN" altLang="en-US" sz="3500" dirty="0" smtClean="0">
                <a:solidFill>
                  <a:srgbClr val="0033CC"/>
                </a:solidFill>
                <a:latin typeface="黑体" pitchFamily="49" charset="-122"/>
                <a:ea typeface="黑体" pitchFamily="49" charset="-122"/>
              </a:rPr>
              <a:t>北京大学语文研究所所长温儒敏：</a:t>
            </a:r>
            <a:r>
              <a:rPr lang="zh-CN" altLang="en-US" dirty="0" smtClean="0"/>
              <a:t>在爱与死的反顾里，既弥漫着慈爱的精神与情调，显露了鲁迅心灵世界最为柔和的一面，又内蕴着深沉而深刻的悲怆，这形成了</a:t>
            </a:r>
            <a:r>
              <a:rPr lang="en-US" altLang="zh-CN" dirty="0" smtClean="0"/>
              <a:t>《</a:t>
            </a:r>
            <a:r>
              <a:rPr lang="zh-CN" altLang="en-US" dirty="0" smtClean="0"/>
              <a:t>朝花夕拾</a:t>
            </a:r>
            <a:r>
              <a:rPr lang="en-US" altLang="zh-CN" dirty="0" smtClean="0"/>
              <a:t>》</a:t>
            </a:r>
            <a:r>
              <a:rPr lang="zh-CN" altLang="en-US" dirty="0" smtClean="0"/>
              <a:t>的特殊韵味</a:t>
            </a:r>
            <a:r>
              <a:rPr lang="en-US" altLang="zh-CN" baseline="30000" dirty="0" smtClean="0"/>
              <a:t>[13]</a:t>
            </a:r>
            <a:r>
              <a:rPr lang="zh-CN" altLang="en-US" dirty="0" smtClean="0"/>
              <a:t>  。</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作品评价</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85000" lnSpcReduction="20000"/>
          </a:bodyPr>
          <a:lstStyle/>
          <a:p>
            <a:r>
              <a:rPr lang="zh-CN" altLang="en-US" sz="3500" dirty="0" smtClean="0">
                <a:solidFill>
                  <a:srgbClr val="0033CC"/>
                </a:solidFill>
                <a:latin typeface="黑体" pitchFamily="49" charset="-122"/>
                <a:ea typeface="黑体" pitchFamily="49" charset="-122"/>
              </a:rPr>
              <a:t>中国鲁迅学会理事钱理群：</a:t>
            </a:r>
            <a:r>
              <a:rPr lang="en-US" altLang="zh-CN" dirty="0" smtClean="0"/>
              <a:t>《</a:t>
            </a:r>
            <a:r>
              <a:rPr lang="zh-CN" altLang="en-US" dirty="0" smtClean="0"/>
              <a:t>朝花夕拾</a:t>
            </a:r>
            <a:r>
              <a:rPr lang="en-US" altLang="zh-CN" dirty="0" smtClean="0"/>
              <a:t>》</a:t>
            </a:r>
            <a:r>
              <a:rPr lang="zh-CN" altLang="en-US" dirty="0" smtClean="0"/>
              <a:t>是鲁迅在民间话语空间的闲聊者的形象。</a:t>
            </a:r>
          </a:p>
          <a:p>
            <a:r>
              <a:rPr lang="zh-CN" altLang="en-US" sz="3500" dirty="0" smtClean="0">
                <a:solidFill>
                  <a:srgbClr val="0033CC"/>
                </a:solidFill>
                <a:latin typeface="黑体" pitchFamily="49" charset="-122"/>
                <a:ea typeface="黑体" pitchFamily="49" charset="-122"/>
              </a:rPr>
              <a:t>现代作家周作人：</a:t>
            </a:r>
            <a:r>
              <a:rPr lang="zh-CN" altLang="en-US" dirty="0" smtClean="0"/>
              <a:t>鲁迅的一卷</a:t>
            </a:r>
            <a:r>
              <a:rPr lang="en-US" altLang="zh-CN" dirty="0" smtClean="0"/>
              <a:t>《</a:t>
            </a:r>
            <a:r>
              <a:rPr lang="zh-CN" altLang="en-US" dirty="0" smtClean="0"/>
              <a:t>朝花夕拾</a:t>
            </a:r>
            <a:r>
              <a:rPr lang="en-US" altLang="zh-CN" dirty="0" smtClean="0"/>
              <a:t>》</a:t>
            </a:r>
            <a:r>
              <a:rPr lang="zh-CN" altLang="en-US" dirty="0" smtClean="0"/>
              <a:t>，真是古今少有的书，翻开来看时觉得惊喜，因为得未曾有，及至看完了。又不禁怅然，可惜这太少了。</a:t>
            </a:r>
          </a:p>
          <a:p>
            <a:r>
              <a:rPr lang="zh-CN" altLang="en-US" sz="3500" dirty="0" smtClean="0">
                <a:solidFill>
                  <a:srgbClr val="0033CC"/>
                </a:solidFill>
                <a:latin typeface="黑体" pitchFamily="49" charset="-122"/>
                <a:ea typeface="黑体" pitchFamily="49" charset="-122"/>
              </a:rPr>
              <a:t>现代作家钟敬文：</a:t>
            </a:r>
            <a:r>
              <a:rPr lang="zh-CN" altLang="en-US" dirty="0" smtClean="0"/>
              <a:t>在这些散文里，能够明显看到他清醒的理智，感觉到战斗的光芒。</a:t>
            </a:r>
          </a:p>
          <a:p>
            <a:r>
              <a:rPr lang="zh-CN" altLang="en-US" sz="3500" dirty="0" smtClean="0">
                <a:solidFill>
                  <a:srgbClr val="0033CC"/>
                </a:solidFill>
                <a:latin typeface="黑体" pitchFamily="49" charset="-122"/>
                <a:ea typeface="黑体" pitchFamily="49" charset="-122"/>
              </a:rPr>
              <a:t>现代文学史家王瑶：</a:t>
            </a:r>
            <a:r>
              <a:rPr lang="en-US" altLang="zh-CN" dirty="0" smtClean="0"/>
              <a:t>《</a:t>
            </a:r>
            <a:r>
              <a:rPr lang="zh-CN" altLang="en-US" dirty="0" smtClean="0"/>
              <a:t>朝花夕拾</a:t>
            </a:r>
            <a:r>
              <a:rPr lang="en-US" altLang="zh-CN" dirty="0" smtClean="0"/>
              <a:t>》</a:t>
            </a:r>
            <a:r>
              <a:rPr lang="zh-CN" altLang="en-US" dirty="0" smtClean="0"/>
              <a:t>虽然是散文，但它追忆“往事”，却不忘现实，丝毫没有减少其昂扬斗志，同样是鲁迅用来抨击社会黑暗势力的工具利器。</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hlinkClick r:id="rId2" action="ppaction://hlinksldjump"/>
              </a:rPr>
              <a:t>《</a:t>
            </a:r>
            <a:r>
              <a:rPr lang="zh-CN" altLang="en-US" dirty="0" smtClean="0">
                <a:hlinkClick r:id="rId2" action="ppaction://hlinksldjump"/>
              </a:rPr>
              <a:t>朝花夕拾</a:t>
            </a:r>
            <a:r>
              <a:rPr lang="en-US" altLang="zh-CN" dirty="0" smtClean="0">
                <a:hlinkClick r:id="rId2" action="ppaction://hlinksldjump"/>
              </a:rPr>
              <a:t>》</a:t>
            </a:r>
            <a:r>
              <a:rPr lang="zh-CN" altLang="en-US" dirty="0" smtClean="0">
                <a:hlinkClick r:id="rId2" action="ppaction://hlinksldjump"/>
              </a:rPr>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a:bodyPr>
          <a:lstStyle/>
          <a:p>
            <a:r>
              <a:rPr lang="zh-CN" altLang="zh-CN" dirty="0" smtClean="0"/>
              <a:t>一、</a:t>
            </a:r>
            <a:r>
              <a:rPr lang="en-US" altLang="zh-CN" dirty="0" smtClean="0"/>
              <a:t> </a:t>
            </a:r>
            <a:r>
              <a:rPr lang="zh-CN" altLang="zh-CN" dirty="0" smtClean="0"/>
              <a:t>填空</a:t>
            </a:r>
            <a:r>
              <a:rPr lang="en-US" altLang="zh-CN" dirty="0" smtClean="0"/>
              <a:t> </a:t>
            </a:r>
            <a:endParaRPr lang="zh-CN" altLang="zh-CN" dirty="0" smtClean="0"/>
          </a:p>
          <a:p>
            <a:r>
              <a:rPr lang="en-US" altLang="zh-CN" dirty="0" smtClean="0"/>
              <a:t>   1.</a:t>
            </a:r>
            <a:r>
              <a:rPr lang="zh-CN" altLang="zh-CN" dirty="0" smtClean="0"/>
              <a:t>《朝花夕拾》是鲁迅先生</a:t>
            </a:r>
            <a:r>
              <a:rPr lang="en-US" altLang="zh-CN" dirty="0" smtClean="0"/>
              <a:t>1926</a:t>
            </a:r>
            <a:r>
              <a:rPr lang="zh-CN" altLang="zh-CN" dirty="0" smtClean="0"/>
              <a:t>年所作的回忆散文集，共</a:t>
            </a:r>
            <a:r>
              <a:rPr lang="en-US" altLang="zh-CN" u="sng" dirty="0" smtClean="0">
                <a:solidFill>
                  <a:srgbClr val="C00000"/>
                </a:solidFill>
              </a:rPr>
              <a:t>10</a:t>
            </a:r>
            <a:r>
              <a:rPr lang="zh-CN" altLang="zh-CN" dirty="0" smtClean="0"/>
              <a:t>篇。目前，我们学过其中的</a:t>
            </a:r>
            <a:r>
              <a:rPr lang="en-US" altLang="zh-CN" dirty="0" smtClean="0"/>
              <a:t> </a:t>
            </a:r>
            <a:endParaRPr lang="zh-CN" altLang="zh-CN" dirty="0" smtClean="0"/>
          </a:p>
          <a:p>
            <a:r>
              <a:rPr lang="en-US" altLang="zh-CN" dirty="0" smtClean="0"/>
              <a:t>  </a:t>
            </a:r>
            <a:r>
              <a:rPr lang="en-US" altLang="zh-CN" u="sng" dirty="0" smtClean="0"/>
              <a:t> </a:t>
            </a:r>
            <a:r>
              <a:rPr lang="zh-CN" altLang="zh-CN" u="sng" dirty="0" smtClean="0">
                <a:solidFill>
                  <a:srgbClr val="C00000"/>
                </a:solidFill>
              </a:rPr>
              <a:t>《从百草园到三味书屋》</a:t>
            </a:r>
            <a:r>
              <a:rPr lang="zh-CN" altLang="zh-CN" dirty="0" smtClean="0"/>
              <a:t>和</a:t>
            </a:r>
            <a:r>
              <a:rPr lang="zh-CN" altLang="zh-CN" u="sng" dirty="0" smtClean="0">
                <a:solidFill>
                  <a:srgbClr val="C00000"/>
                </a:solidFill>
              </a:rPr>
              <a:t>《五猖会》</a:t>
            </a:r>
            <a:r>
              <a:rPr lang="zh-CN" altLang="zh-CN" dirty="0" smtClean="0"/>
              <a:t>。</a:t>
            </a:r>
            <a:r>
              <a:rPr lang="en-US" altLang="zh-CN" dirty="0" smtClean="0"/>
              <a:t> </a:t>
            </a:r>
            <a:endParaRPr lang="zh-CN" altLang="zh-CN" dirty="0" smtClean="0"/>
          </a:p>
          <a:p>
            <a:r>
              <a:rPr lang="en-US" altLang="zh-CN" dirty="0" smtClean="0"/>
              <a:t>   2.</a:t>
            </a:r>
            <a:r>
              <a:rPr lang="zh-CN" altLang="zh-CN" dirty="0" smtClean="0"/>
              <a:t>《二十四孝图》着重分析了</a:t>
            </a:r>
            <a:r>
              <a:rPr lang="en-US" altLang="zh-CN" dirty="0" smtClean="0"/>
              <a:t> </a:t>
            </a:r>
            <a:r>
              <a:rPr lang="zh-CN" altLang="zh-CN" u="sng" dirty="0" smtClean="0">
                <a:solidFill>
                  <a:srgbClr val="C00000"/>
                </a:solidFill>
              </a:rPr>
              <a:t>卧冰求鲤、</a:t>
            </a:r>
            <a:endParaRPr lang="en-US" altLang="zh-CN" u="sng" dirty="0" smtClean="0">
              <a:solidFill>
                <a:srgbClr val="C00000"/>
              </a:solidFill>
            </a:endParaRPr>
          </a:p>
          <a:p>
            <a:r>
              <a:rPr lang="zh-CN" altLang="zh-CN" u="sng" dirty="0" smtClean="0">
                <a:solidFill>
                  <a:srgbClr val="C00000"/>
                </a:solidFill>
              </a:rPr>
              <a:t>老莱娱亲、郭巨埋儿</a:t>
            </a:r>
            <a:r>
              <a:rPr lang="zh-CN" altLang="zh-CN" dirty="0" smtClean="0"/>
              <a:t>等孝道故事，指斥这类封建孝道不顾儿童的性命，将“肉麻当作有趣”，“诬蔑了古人，教坏了后人”。</a:t>
            </a:r>
            <a:r>
              <a:rPr lang="en-US" altLang="zh-CN" dirty="0" smtClean="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en-US" altLang="zh-CN" dirty="0" smtClean="0"/>
              <a:t>3.</a:t>
            </a:r>
            <a:r>
              <a:rPr lang="zh-CN" altLang="zh-CN" dirty="0" smtClean="0"/>
              <a:t>作者在《琐记》中提到喜欢看的一本书是</a:t>
            </a:r>
            <a:r>
              <a:rPr lang="zh-CN" altLang="zh-CN" u="sng" dirty="0" smtClean="0">
                <a:solidFill>
                  <a:srgbClr val="C00000"/>
                </a:solidFill>
              </a:rPr>
              <a:t>《天演论》</a:t>
            </a:r>
            <a:r>
              <a:rPr lang="en-US" altLang="zh-CN" dirty="0" smtClean="0"/>
              <a:t> </a:t>
            </a:r>
            <a:r>
              <a:rPr lang="zh-CN" altLang="zh-CN" dirty="0" smtClean="0"/>
              <a:t>。</a:t>
            </a:r>
            <a:r>
              <a:rPr lang="en-US" altLang="zh-CN" dirty="0" smtClean="0"/>
              <a:t>  </a:t>
            </a:r>
            <a:endParaRPr lang="zh-CN" altLang="zh-CN" dirty="0" smtClean="0"/>
          </a:p>
          <a:p>
            <a:r>
              <a:rPr lang="en-US" altLang="zh-CN" dirty="0" smtClean="0"/>
              <a:t> 4.</a:t>
            </a:r>
            <a:r>
              <a:rPr lang="zh-CN" altLang="zh-CN" dirty="0" smtClean="0"/>
              <a:t>《五猖会》中，父亲让我背</a:t>
            </a:r>
            <a:r>
              <a:rPr lang="en-US" altLang="zh-CN" u="sng" dirty="0" smtClean="0">
                <a:solidFill>
                  <a:srgbClr val="C00000"/>
                </a:solidFill>
              </a:rPr>
              <a:t>《</a:t>
            </a:r>
            <a:r>
              <a:rPr lang="zh-CN" altLang="zh-CN" u="sng" dirty="0" smtClean="0">
                <a:solidFill>
                  <a:srgbClr val="C00000"/>
                </a:solidFill>
              </a:rPr>
              <a:t>鉴略</a:t>
            </a:r>
            <a:r>
              <a:rPr lang="en-US" altLang="zh-CN" u="sng" dirty="0" smtClean="0">
                <a:solidFill>
                  <a:srgbClr val="C00000"/>
                </a:solidFill>
              </a:rPr>
              <a:t> 》</a:t>
            </a:r>
            <a:r>
              <a:rPr lang="zh-CN" altLang="zh-CN" dirty="0" smtClean="0"/>
              <a:t>，让我感到痛苦。</a:t>
            </a:r>
            <a:r>
              <a:rPr lang="en-US" altLang="zh-CN" dirty="0" smtClean="0"/>
              <a:t> </a:t>
            </a:r>
            <a:endParaRPr lang="zh-CN" altLang="zh-CN" dirty="0" smtClean="0"/>
          </a:p>
          <a:p>
            <a:r>
              <a:rPr lang="en-US" altLang="zh-CN" dirty="0" smtClean="0"/>
              <a:t> 5.</a:t>
            </a:r>
            <a:r>
              <a:rPr lang="zh-CN" altLang="zh-CN" dirty="0" smtClean="0"/>
              <a:t>鲁迅小时侯最喜欢在</a:t>
            </a:r>
            <a:r>
              <a:rPr lang="zh-CN" altLang="zh-CN" u="sng" dirty="0" smtClean="0">
                <a:solidFill>
                  <a:srgbClr val="C00000"/>
                </a:solidFill>
              </a:rPr>
              <a:t>百草园</a:t>
            </a:r>
            <a:r>
              <a:rPr lang="en-US" altLang="zh-CN" u="sng" dirty="0" smtClean="0">
                <a:solidFill>
                  <a:srgbClr val="C00000"/>
                </a:solidFill>
              </a:rPr>
              <a:t> </a:t>
            </a:r>
            <a:r>
              <a:rPr lang="zh-CN" altLang="zh-CN" dirty="0" smtClean="0"/>
              <a:t>玩耍。</a:t>
            </a:r>
            <a:r>
              <a:rPr lang="en-US" altLang="zh-CN" dirty="0" smtClean="0"/>
              <a:t> </a:t>
            </a:r>
            <a:endParaRPr lang="zh-CN" altLang="zh-CN" dirty="0" smtClean="0"/>
          </a:p>
          <a:p>
            <a:r>
              <a:rPr lang="en-US" altLang="zh-CN" dirty="0" smtClean="0"/>
              <a:t> 6.</a:t>
            </a:r>
            <a:r>
              <a:rPr lang="zh-CN" altLang="zh-CN" dirty="0" smtClean="0"/>
              <a:t>《二十四孝图》中</a:t>
            </a:r>
            <a:r>
              <a:rPr lang="zh-CN" altLang="zh-CN" dirty="0" smtClean="0">
                <a:solidFill>
                  <a:srgbClr val="C00000"/>
                </a:solidFill>
              </a:rPr>
              <a:t>，</a:t>
            </a:r>
            <a:r>
              <a:rPr lang="zh-CN" altLang="en-US" u="sng" dirty="0" smtClean="0">
                <a:solidFill>
                  <a:srgbClr val="C00000"/>
                </a:solidFill>
              </a:rPr>
              <a:t>“</a:t>
            </a:r>
            <a:r>
              <a:rPr lang="zh-CN" altLang="zh-CN" u="sng" dirty="0" smtClean="0">
                <a:solidFill>
                  <a:srgbClr val="C00000"/>
                </a:solidFill>
              </a:rPr>
              <a:t>子路负米</a:t>
            </a:r>
            <a:r>
              <a:rPr lang="zh-CN" altLang="en-US" u="sng" dirty="0" smtClean="0">
                <a:solidFill>
                  <a:srgbClr val="C00000"/>
                </a:solidFill>
              </a:rPr>
              <a:t>”</a:t>
            </a:r>
            <a:r>
              <a:rPr lang="zh-CN" altLang="zh-CN" u="sng" dirty="0" smtClean="0">
                <a:solidFill>
                  <a:srgbClr val="C00000"/>
                </a:solidFill>
              </a:rPr>
              <a:t>、</a:t>
            </a:r>
            <a:r>
              <a:rPr lang="zh-CN" altLang="en-US" u="sng" dirty="0" smtClean="0">
                <a:solidFill>
                  <a:srgbClr val="C00000"/>
                </a:solidFill>
              </a:rPr>
              <a:t>“郭</a:t>
            </a:r>
            <a:r>
              <a:rPr lang="zh-CN" altLang="zh-CN" u="sng" dirty="0" smtClean="0">
                <a:solidFill>
                  <a:srgbClr val="C00000"/>
                </a:solidFill>
              </a:rPr>
              <a:t>巨埋儿</a:t>
            </a:r>
            <a:r>
              <a:rPr lang="en-US" altLang="zh-CN" u="sng" dirty="0" smtClean="0">
                <a:solidFill>
                  <a:srgbClr val="C00000"/>
                </a:solidFill>
              </a:rPr>
              <a:t> </a:t>
            </a:r>
            <a:r>
              <a:rPr lang="zh-CN" altLang="en-US" u="sng" dirty="0" smtClean="0">
                <a:solidFill>
                  <a:srgbClr val="C00000"/>
                </a:solidFill>
              </a:rPr>
              <a:t>”</a:t>
            </a:r>
            <a:r>
              <a:rPr lang="zh-CN" altLang="zh-CN" u="sng" dirty="0" smtClean="0">
                <a:solidFill>
                  <a:srgbClr val="C00000"/>
                </a:solidFill>
              </a:rPr>
              <a:t>、</a:t>
            </a:r>
            <a:r>
              <a:rPr lang="zh-CN" altLang="en-US" u="sng" dirty="0" smtClean="0">
                <a:solidFill>
                  <a:srgbClr val="C00000"/>
                </a:solidFill>
              </a:rPr>
              <a:t>“</a:t>
            </a:r>
            <a:r>
              <a:rPr lang="zh-CN" altLang="zh-CN" u="sng" dirty="0" smtClean="0">
                <a:solidFill>
                  <a:srgbClr val="C00000"/>
                </a:solidFill>
              </a:rPr>
              <a:t>老</a:t>
            </a:r>
            <a:r>
              <a:rPr lang="zh-CN" altLang="en-US" u="sng" dirty="0" smtClean="0">
                <a:solidFill>
                  <a:srgbClr val="C00000"/>
                </a:solidFill>
              </a:rPr>
              <a:t>莱</a:t>
            </a:r>
            <a:r>
              <a:rPr lang="zh-CN" altLang="zh-CN" u="sng" dirty="0" smtClean="0">
                <a:solidFill>
                  <a:srgbClr val="C00000"/>
                </a:solidFill>
              </a:rPr>
              <a:t>娱亲</a:t>
            </a:r>
            <a:r>
              <a:rPr lang="en-US" altLang="zh-CN" u="sng" dirty="0" smtClean="0">
                <a:solidFill>
                  <a:srgbClr val="C00000"/>
                </a:solidFill>
              </a:rPr>
              <a:t> </a:t>
            </a:r>
            <a:r>
              <a:rPr lang="zh-CN" altLang="en-US" u="sng" dirty="0" smtClean="0">
                <a:solidFill>
                  <a:srgbClr val="C00000"/>
                </a:solidFill>
              </a:rPr>
              <a:t>”</a:t>
            </a:r>
            <a:r>
              <a:rPr lang="zh-CN" altLang="zh-CN" dirty="0" smtClean="0"/>
              <a:t>等都是孝道故事的名称。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20000"/>
          </a:bodyPr>
          <a:lstStyle/>
          <a:p>
            <a:r>
              <a:rPr lang="en-US" altLang="zh-CN" dirty="0" smtClean="0"/>
              <a:t>7.</a:t>
            </a:r>
            <a:r>
              <a:rPr lang="zh-CN" altLang="zh-CN" dirty="0" smtClean="0"/>
              <a:t>鲁迅在仙台学医时发生了</a:t>
            </a:r>
            <a:r>
              <a:rPr lang="zh-CN" altLang="zh-CN" b="1" u="sng" dirty="0" smtClean="0">
                <a:solidFill>
                  <a:srgbClr val="C00000"/>
                </a:solidFill>
              </a:rPr>
              <a:t>三</a:t>
            </a:r>
            <a:r>
              <a:rPr lang="en-US" altLang="zh-CN" b="1" u="sng" dirty="0" smtClean="0">
                <a:solidFill>
                  <a:srgbClr val="C00000"/>
                </a:solidFill>
              </a:rPr>
              <a:t> </a:t>
            </a:r>
            <a:r>
              <a:rPr lang="zh-CN" altLang="zh-CN" dirty="0" smtClean="0"/>
              <a:t>件重大的事。</a:t>
            </a:r>
            <a:r>
              <a:rPr lang="en-US" altLang="zh-CN" dirty="0" smtClean="0"/>
              <a:t> </a:t>
            </a:r>
          </a:p>
          <a:p>
            <a:r>
              <a:rPr lang="zh-CN" altLang="en-US" dirty="0" smtClean="0"/>
              <a:t>（ </a:t>
            </a:r>
            <a:r>
              <a:rPr lang="zh-CN" altLang="en-US" b="1" dirty="0" smtClean="0">
                <a:solidFill>
                  <a:srgbClr val="7030A0"/>
                </a:solidFill>
              </a:rPr>
              <a:t>①</a:t>
            </a:r>
            <a:r>
              <a:rPr lang="en-US" altLang="zh-CN" b="1" dirty="0" smtClean="0">
                <a:solidFill>
                  <a:srgbClr val="7030A0"/>
                </a:solidFill>
              </a:rPr>
              <a:t>.</a:t>
            </a:r>
            <a:r>
              <a:rPr lang="zh-CN" altLang="en-US" b="1" dirty="0" smtClean="0">
                <a:solidFill>
                  <a:srgbClr val="7030A0"/>
                </a:solidFill>
              </a:rPr>
              <a:t>藤野先生为“我”改讲义。②</a:t>
            </a:r>
            <a:r>
              <a:rPr lang="en-US" altLang="zh-CN" b="1" dirty="0" smtClean="0">
                <a:solidFill>
                  <a:srgbClr val="7030A0"/>
                </a:solidFill>
              </a:rPr>
              <a:t>.</a:t>
            </a:r>
            <a:r>
              <a:rPr lang="zh-CN" altLang="en-US" b="1" dirty="0" smtClean="0">
                <a:solidFill>
                  <a:srgbClr val="7030A0"/>
                </a:solidFill>
              </a:rPr>
              <a:t>学生会干事诬陷“我”抄答案。③</a:t>
            </a:r>
            <a:r>
              <a:rPr lang="en-US" altLang="zh-CN" b="1" dirty="0" smtClean="0">
                <a:solidFill>
                  <a:srgbClr val="7030A0"/>
                </a:solidFill>
              </a:rPr>
              <a:t>.</a:t>
            </a:r>
            <a:r>
              <a:rPr lang="zh-CN" altLang="en-US" b="1" dirty="0" smtClean="0">
                <a:solidFill>
                  <a:srgbClr val="7030A0"/>
                </a:solidFill>
              </a:rPr>
              <a:t>与日本学生一起看电影（幻灯片）。*弃医从文不是在仙台学医的事件。</a:t>
            </a:r>
            <a:r>
              <a:rPr lang="zh-CN" altLang="en-US" dirty="0" smtClean="0"/>
              <a:t>）</a:t>
            </a:r>
            <a:endParaRPr lang="en-US" altLang="zh-CN" dirty="0" smtClean="0"/>
          </a:p>
          <a:p>
            <a:r>
              <a:rPr lang="en-US" altLang="zh-CN" dirty="0" smtClean="0"/>
              <a:t> 8.</a:t>
            </a:r>
            <a:r>
              <a:rPr lang="zh-CN" altLang="zh-CN" dirty="0" smtClean="0"/>
              <a:t>“赛神会”中“我”和许多人喜欢看</a:t>
            </a:r>
            <a:r>
              <a:rPr lang="zh-CN" altLang="zh-CN" b="1" u="sng" dirty="0" smtClean="0">
                <a:solidFill>
                  <a:srgbClr val="C00000"/>
                </a:solidFill>
              </a:rPr>
              <a:t>活无常</a:t>
            </a:r>
            <a:r>
              <a:rPr lang="en-US" altLang="zh-CN" b="1" u="sng" dirty="0" smtClean="0">
                <a:solidFill>
                  <a:srgbClr val="C00000"/>
                </a:solidFill>
              </a:rPr>
              <a:t> </a:t>
            </a:r>
            <a:r>
              <a:rPr lang="zh-CN" altLang="zh-CN" b="1" dirty="0" smtClean="0">
                <a:solidFill>
                  <a:srgbClr val="C00000"/>
                </a:solidFill>
              </a:rPr>
              <a:t>。</a:t>
            </a:r>
            <a:r>
              <a:rPr lang="en-US" altLang="zh-CN" b="1" dirty="0" smtClean="0">
                <a:solidFill>
                  <a:srgbClr val="C00000"/>
                </a:solidFill>
              </a:rPr>
              <a:t>  </a:t>
            </a:r>
            <a:endParaRPr lang="zh-CN" altLang="zh-CN" b="1" dirty="0" smtClean="0">
              <a:solidFill>
                <a:srgbClr val="C00000"/>
              </a:solidFill>
            </a:endParaRPr>
          </a:p>
          <a:p>
            <a:r>
              <a:rPr lang="en-US" altLang="zh-CN" dirty="0" smtClean="0"/>
              <a:t> 9. </a:t>
            </a:r>
            <a:r>
              <a:rPr lang="zh-CN" altLang="zh-CN" dirty="0" smtClean="0"/>
              <a:t>迅在《琐记》中记叙为了“寻别一类人们去”又选择了无须学费的南京</a:t>
            </a:r>
            <a:r>
              <a:rPr lang="zh-CN" altLang="zh-CN" b="1" u="sng" dirty="0" smtClean="0">
                <a:solidFill>
                  <a:srgbClr val="C00000"/>
                </a:solidFill>
              </a:rPr>
              <a:t>江南水师学堂</a:t>
            </a:r>
            <a:r>
              <a:rPr lang="zh-CN" altLang="en-US" b="1" dirty="0" smtClean="0">
                <a:solidFill>
                  <a:srgbClr val="C00000"/>
                </a:solidFill>
              </a:rPr>
              <a:t>。</a:t>
            </a:r>
            <a:endParaRPr lang="zh-CN" altLang="zh-CN" b="1" dirty="0" smtClean="0">
              <a:solidFill>
                <a:srgbClr val="C00000"/>
              </a:solidFill>
            </a:endParaRPr>
          </a:p>
          <a:p>
            <a:r>
              <a:rPr lang="en-US" altLang="zh-CN" dirty="0" smtClean="0"/>
              <a:t> 10.</a:t>
            </a:r>
            <a:r>
              <a:rPr lang="zh-CN" altLang="zh-CN" dirty="0" smtClean="0"/>
              <a:t>“好。那么</a:t>
            </a:r>
            <a:r>
              <a:rPr lang="en-US" altLang="zh-CN" dirty="0" smtClean="0"/>
              <a:t>,</a:t>
            </a:r>
            <a:r>
              <a:rPr lang="zh-CN" altLang="zh-CN" dirty="0" smtClean="0"/>
              <a:t>走罢</a:t>
            </a:r>
            <a:r>
              <a:rPr lang="en-US" altLang="zh-CN" dirty="0" smtClean="0"/>
              <a:t>!</a:t>
            </a:r>
            <a:r>
              <a:rPr lang="zh-CN" altLang="zh-CN" dirty="0" smtClean="0"/>
              <a:t>”而去“寻别一类人们去”一语出自鲁迅的</a:t>
            </a:r>
            <a:r>
              <a:rPr lang="zh-CN" altLang="zh-CN" b="1" u="sng" dirty="0" smtClean="0">
                <a:solidFill>
                  <a:srgbClr val="C00000"/>
                </a:solidFill>
              </a:rPr>
              <a:t>《</a:t>
            </a:r>
            <a:r>
              <a:rPr lang="en-US" altLang="zh-CN" b="1" u="sng" dirty="0" smtClean="0">
                <a:solidFill>
                  <a:srgbClr val="C00000"/>
                </a:solidFill>
              </a:rPr>
              <a:t>  </a:t>
            </a:r>
            <a:r>
              <a:rPr lang="zh-CN" altLang="zh-CN" b="1" u="sng" dirty="0" smtClean="0">
                <a:solidFill>
                  <a:srgbClr val="C00000"/>
                </a:solidFill>
              </a:rPr>
              <a:t>琐记</a:t>
            </a:r>
            <a:r>
              <a:rPr lang="en-US" altLang="zh-CN" b="1" u="sng" dirty="0" smtClean="0">
                <a:solidFill>
                  <a:srgbClr val="C00000"/>
                </a:solidFill>
              </a:rPr>
              <a:t> </a:t>
            </a:r>
            <a:r>
              <a:rPr lang="zh-CN" altLang="zh-CN" b="1" u="sng" dirty="0" smtClean="0">
                <a:solidFill>
                  <a:srgbClr val="C00000"/>
                </a:solidFill>
              </a:rPr>
              <a:t>》</a:t>
            </a:r>
            <a:r>
              <a:rPr lang="zh-CN" altLang="zh-CN" dirty="0" smtClean="0"/>
              <a:t>篇。</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20000"/>
          </a:bodyPr>
          <a:lstStyle/>
          <a:p>
            <a:r>
              <a:rPr lang="en-US" altLang="zh-CN" dirty="0" smtClean="0"/>
              <a:t>11. </a:t>
            </a:r>
            <a:r>
              <a:rPr lang="zh-CN" altLang="zh-CN" dirty="0" smtClean="0"/>
              <a:t>鲁迅在《琐记》一文中</a:t>
            </a:r>
            <a:r>
              <a:rPr lang="en-US" altLang="zh-CN" dirty="0" smtClean="0"/>
              <a:t>,</a:t>
            </a:r>
            <a:r>
              <a:rPr lang="zh-CN" altLang="zh-CN" dirty="0" smtClean="0"/>
              <a:t>用了</a:t>
            </a:r>
            <a:r>
              <a:rPr lang="zh-CN" altLang="zh-CN" b="1" u="sng" dirty="0" smtClean="0">
                <a:solidFill>
                  <a:srgbClr val="C00000"/>
                </a:solidFill>
              </a:rPr>
              <a:t>“乌烟瘴气”</a:t>
            </a:r>
            <a:r>
              <a:rPr lang="zh-CN" altLang="zh-CN" dirty="0" smtClean="0"/>
              <a:t>一词来讥讽洋务派的办学。</a:t>
            </a:r>
          </a:p>
          <a:p>
            <a:r>
              <a:rPr lang="en-US" altLang="zh-CN" dirty="0" smtClean="0"/>
              <a:t> 12 .</a:t>
            </a:r>
            <a:r>
              <a:rPr lang="zh-CN" altLang="zh-CN" dirty="0" smtClean="0"/>
              <a:t>鲁迅在《琐记》中写自己一有空闲</a:t>
            </a:r>
            <a:r>
              <a:rPr lang="en-US" altLang="zh-CN" dirty="0" smtClean="0"/>
              <a:t>,</a:t>
            </a:r>
            <a:r>
              <a:rPr lang="zh-CN" altLang="zh-CN" dirty="0" smtClean="0"/>
              <a:t>就照例地吃侉饼</a:t>
            </a:r>
            <a:r>
              <a:rPr lang="en-US" altLang="zh-CN" dirty="0" smtClean="0"/>
              <a:t>,</a:t>
            </a:r>
            <a:r>
              <a:rPr lang="zh-CN" altLang="zh-CN" dirty="0" smtClean="0"/>
              <a:t>花生米</a:t>
            </a:r>
            <a:r>
              <a:rPr lang="en-US" altLang="zh-CN" dirty="0" smtClean="0"/>
              <a:t>,</a:t>
            </a:r>
            <a:r>
              <a:rPr lang="zh-CN" altLang="zh-CN" dirty="0" smtClean="0"/>
              <a:t>辣椒</a:t>
            </a:r>
            <a:r>
              <a:rPr lang="en-US" altLang="zh-CN" dirty="0" smtClean="0"/>
              <a:t>,</a:t>
            </a:r>
            <a:r>
              <a:rPr lang="zh-CN" altLang="zh-CN" dirty="0" smtClean="0"/>
              <a:t>看</a:t>
            </a:r>
            <a:r>
              <a:rPr lang="zh-CN" altLang="zh-CN" u="sng" dirty="0" smtClean="0">
                <a:solidFill>
                  <a:srgbClr val="C00000"/>
                </a:solidFill>
              </a:rPr>
              <a:t>《天演论》</a:t>
            </a:r>
            <a:r>
              <a:rPr lang="en-US" altLang="zh-CN" dirty="0" smtClean="0"/>
              <a:t>,</a:t>
            </a:r>
            <a:r>
              <a:rPr lang="zh-CN" altLang="zh-CN" dirty="0" smtClean="0"/>
              <a:t>表现出鲁迅探求真理的</a:t>
            </a:r>
            <a:r>
              <a:rPr lang="en-US" altLang="zh-CN" dirty="0" smtClean="0"/>
              <a:t> </a:t>
            </a:r>
            <a:r>
              <a:rPr lang="zh-CN" altLang="zh-CN" u="sng" dirty="0" smtClean="0">
                <a:solidFill>
                  <a:srgbClr val="C00000"/>
                </a:solidFill>
              </a:rPr>
              <a:t>强烈欲望</a:t>
            </a:r>
            <a:r>
              <a:rPr lang="en-US" altLang="zh-CN" dirty="0" smtClean="0"/>
              <a:t> </a:t>
            </a:r>
            <a:r>
              <a:rPr lang="zh-CN" altLang="zh-CN" dirty="0" smtClean="0"/>
              <a:t>。</a:t>
            </a:r>
          </a:p>
          <a:p>
            <a:r>
              <a:rPr lang="en-US" altLang="zh-CN" dirty="0" smtClean="0"/>
              <a:t> 13.</a:t>
            </a:r>
            <a:r>
              <a:rPr lang="zh-CN" altLang="zh-CN" dirty="0" smtClean="0"/>
              <a:t>《范爱农》一文中</a:t>
            </a:r>
            <a:r>
              <a:rPr lang="en-US" altLang="zh-CN" dirty="0" smtClean="0"/>
              <a:t>,</a:t>
            </a:r>
            <a:r>
              <a:rPr lang="zh-CN" altLang="zh-CN" dirty="0" smtClean="0"/>
              <a:t>作者追述了在日本留学和回国后与范爱农接触的几个</a:t>
            </a:r>
            <a:r>
              <a:rPr lang="zh-CN" altLang="zh-CN" u="sng" dirty="0" smtClean="0">
                <a:solidFill>
                  <a:srgbClr val="C00000"/>
                </a:solidFill>
              </a:rPr>
              <a:t>生活片段</a:t>
            </a:r>
            <a:r>
              <a:rPr lang="en-US" altLang="zh-CN" u="sng" dirty="0" smtClean="0">
                <a:solidFill>
                  <a:srgbClr val="C00000"/>
                </a:solidFill>
              </a:rPr>
              <a:t> </a:t>
            </a:r>
            <a:r>
              <a:rPr lang="zh-CN" altLang="zh-CN" dirty="0" smtClean="0"/>
              <a:t>。</a:t>
            </a:r>
            <a:r>
              <a:rPr lang="en-US" altLang="zh-CN" dirty="0" smtClean="0"/>
              <a:t> </a:t>
            </a:r>
            <a:endParaRPr lang="zh-CN" altLang="zh-CN" dirty="0" smtClean="0"/>
          </a:p>
          <a:p>
            <a:r>
              <a:rPr lang="en-US" altLang="zh-CN" dirty="0" smtClean="0"/>
              <a:t> 14.</a:t>
            </a:r>
            <a:r>
              <a:rPr lang="zh-CN" altLang="zh-CN" dirty="0" smtClean="0"/>
              <a:t>《藤野先生》记叙了作者在日本留学时的学习生活</a:t>
            </a:r>
            <a:r>
              <a:rPr lang="en-US" altLang="zh-CN" dirty="0" smtClean="0"/>
              <a:t>,</a:t>
            </a:r>
            <a:r>
              <a:rPr lang="zh-CN" altLang="zh-CN" dirty="0" smtClean="0"/>
              <a:t>记叙了与藤野先生相识、相处、分别的几个片段</a:t>
            </a:r>
            <a:r>
              <a:rPr lang="en-US" altLang="zh-CN" dirty="0" smtClean="0"/>
              <a:t>,</a:t>
            </a:r>
            <a:r>
              <a:rPr lang="zh-CN" altLang="zh-CN" dirty="0" smtClean="0"/>
              <a:t>并说明了在仙台医专时</a:t>
            </a:r>
            <a:r>
              <a:rPr lang="zh-CN" altLang="zh-CN" u="sng" dirty="0" smtClean="0">
                <a:solidFill>
                  <a:srgbClr val="C00000"/>
                </a:solidFill>
              </a:rPr>
              <a:t>弃医从文</a:t>
            </a:r>
            <a:r>
              <a:rPr lang="zh-CN" altLang="zh-CN" dirty="0" smtClean="0"/>
              <a:t>的一生中重要的经历。</a:t>
            </a:r>
            <a:r>
              <a:rPr lang="en-US" altLang="zh-CN" dirty="0" smtClean="0"/>
              <a:t> </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了解背景</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en-US" altLang="zh-CN" dirty="0" smtClean="0"/>
              <a:t>1925</a:t>
            </a:r>
            <a:r>
              <a:rPr lang="zh-CN" altLang="en-US" dirty="0" smtClean="0"/>
              <a:t>年，</a:t>
            </a:r>
            <a:r>
              <a:rPr lang="zh-CN" altLang="en-US" dirty="0" smtClean="0">
                <a:solidFill>
                  <a:srgbClr val="0070C0"/>
                </a:solidFill>
                <a:latin typeface="黑体" pitchFamily="49" charset="-122"/>
                <a:ea typeface="黑体" pitchFamily="49" charset="-122"/>
              </a:rPr>
              <a:t>鲁迅</a:t>
            </a:r>
            <a:r>
              <a:rPr lang="zh-CN" altLang="en-US" dirty="0" smtClean="0"/>
              <a:t>在北京担任大学讲师期间，因支持学生运动而受到当时所谓“正人君子”的流言攻击和排挤。</a:t>
            </a:r>
            <a:r>
              <a:rPr lang="en-US" altLang="zh-CN" dirty="0" smtClean="0"/>
              <a:t>1926</a:t>
            </a:r>
            <a:r>
              <a:rPr lang="zh-CN" altLang="en-US" dirty="0" smtClean="0"/>
              <a:t>年，北洋军阀政府枪杀进步学生，制造“三</a:t>
            </a:r>
            <a:r>
              <a:rPr lang="en-US" altLang="zh-CN" dirty="0" smtClean="0"/>
              <a:t>·</a:t>
            </a:r>
            <a:r>
              <a:rPr lang="zh-CN" altLang="en-US" dirty="0" smtClean="0"/>
              <a:t>一八”惨案。作者</a:t>
            </a:r>
            <a:r>
              <a:rPr lang="zh-CN" altLang="en-US" dirty="0" smtClean="0">
                <a:solidFill>
                  <a:srgbClr val="0070C0"/>
                </a:solidFill>
                <a:latin typeface="黑体" pitchFamily="49" charset="-122"/>
                <a:ea typeface="黑体" pitchFamily="49" charset="-122"/>
              </a:rPr>
              <a:t>鲁迅</a:t>
            </a:r>
            <a:r>
              <a:rPr lang="zh-CN" altLang="en-US" dirty="0" smtClean="0"/>
              <a:t>写下</a:t>
            </a:r>
            <a:r>
              <a:rPr lang="en-US" altLang="zh-CN" dirty="0" smtClean="0"/>
              <a:t>《</a:t>
            </a:r>
            <a:r>
              <a:rPr lang="zh-CN" altLang="en-US" dirty="0" smtClean="0"/>
              <a:t>纪念刘和珍君</a:t>
            </a:r>
            <a:r>
              <a:rPr lang="en-US" altLang="zh-CN" dirty="0" smtClean="0"/>
              <a:t>》</a:t>
            </a:r>
            <a:r>
              <a:rPr lang="zh-CN" altLang="en-US" dirty="0" smtClean="0"/>
              <a:t>等一系列文章，热情支持学生的正义斗争，控诉北洋军阀政府的残暴，结果遭到当局的通缉而不得不远走厦门避难。</a:t>
            </a:r>
            <a:r>
              <a:rPr lang="en-US" altLang="zh-CN" dirty="0" smtClean="0"/>
              <a:t>《</a:t>
            </a:r>
            <a:r>
              <a:rPr lang="zh-CN" altLang="en-US" dirty="0" smtClean="0"/>
              <a:t>朝花夕拾</a:t>
            </a:r>
            <a:r>
              <a:rPr lang="en-US" altLang="zh-CN" dirty="0" smtClean="0"/>
              <a:t>》</a:t>
            </a:r>
            <a:r>
              <a:rPr lang="zh-CN" altLang="en-US" dirty="0" smtClean="0"/>
              <a:t>中的作品虽然都是在追忆往事，但也是“借题发挥”，影射、讥讽当时的社会现实。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lnSpcReduction="10000"/>
          </a:bodyPr>
          <a:lstStyle/>
          <a:p>
            <a:r>
              <a:rPr lang="en-US" altLang="zh-CN" dirty="0" smtClean="0"/>
              <a:t>15.</a:t>
            </a:r>
            <a:r>
              <a:rPr lang="zh-CN" altLang="zh-CN" dirty="0" smtClean="0"/>
              <a:t>鲁迅在《二十四孝图》里</a:t>
            </a:r>
            <a:r>
              <a:rPr lang="en-US" altLang="zh-CN" dirty="0" smtClean="0"/>
              <a:t>,</a:t>
            </a:r>
            <a:r>
              <a:rPr lang="zh-CN" altLang="zh-CN" dirty="0" smtClean="0"/>
              <a:t>针对</a:t>
            </a:r>
            <a:r>
              <a:rPr lang="zh-CN" altLang="zh-CN" u="sng" dirty="0" smtClean="0">
                <a:solidFill>
                  <a:srgbClr val="C00000"/>
                </a:solidFill>
              </a:rPr>
              <a:t>“卧冰求鲤”</a:t>
            </a:r>
            <a:r>
              <a:rPr lang="zh-CN" altLang="zh-CN" dirty="0" smtClean="0">
                <a:solidFill>
                  <a:srgbClr val="C00000"/>
                </a:solidFill>
              </a:rPr>
              <a:t>、</a:t>
            </a:r>
            <a:r>
              <a:rPr lang="zh-CN" altLang="zh-CN" u="sng" dirty="0" smtClean="0">
                <a:solidFill>
                  <a:srgbClr val="C00000"/>
                </a:solidFill>
              </a:rPr>
              <a:t>“老莱娱亲”</a:t>
            </a:r>
            <a:r>
              <a:rPr lang="zh-CN" altLang="zh-CN" dirty="0" smtClean="0">
                <a:solidFill>
                  <a:srgbClr val="C00000"/>
                </a:solidFill>
              </a:rPr>
              <a:t>、</a:t>
            </a:r>
            <a:r>
              <a:rPr lang="zh-CN" altLang="zh-CN" u="sng" dirty="0" smtClean="0">
                <a:solidFill>
                  <a:srgbClr val="C00000"/>
                </a:solidFill>
              </a:rPr>
              <a:t>“郭巨埋儿”</a:t>
            </a:r>
            <a:r>
              <a:rPr lang="en-US" altLang="zh-CN" dirty="0" smtClean="0"/>
              <a:t> </a:t>
            </a:r>
            <a:r>
              <a:rPr lang="zh-CN" altLang="zh-CN" dirty="0" smtClean="0"/>
              <a:t>等孝道故事做了分析</a:t>
            </a:r>
            <a:r>
              <a:rPr lang="en-US" altLang="zh-CN" dirty="0" smtClean="0"/>
              <a:t>,</a:t>
            </a:r>
            <a:r>
              <a:rPr lang="zh-CN" altLang="zh-CN" dirty="0" smtClean="0"/>
              <a:t>揭示了封建孝道的虚伪和残酷。</a:t>
            </a:r>
          </a:p>
          <a:p>
            <a:r>
              <a:rPr lang="en-US" altLang="zh-CN" dirty="0" smtClean="0"/>
              <a:t>   16.</a:t>
            </a:r>
            <a:r>
              <a:rPr lang="zh-CN" altLang="zh-CN" dirty="0" smtClean="0"/>
              <a:t>《五猖会》记述了作者儿时盼望观看</a:t>
            </a:r>
            <a:r>
              <a:rPr lang="en-US" altLang="zh-CN" u="sng" dirty="0" smtClean="0">
                <a:solidFill>
                  <a:srgbClr val="C00000"/>
                </a:solidFill>
              </a:rPr>
              <a:t> </a:t>
            </a:r>
            <a:r>
              <a:rPr lang="zh-CN" altLang="zh-CN" u="sng" dirty="0" smtClean="0">
                <a:solidFill>
                  <a:srgbClr val="C00000"/>
                </a:solidFill>
              </a:rPr>
              <a:t>迎神赛会</a:t>
            </a:r>
            <a:r>
              <a:rPr lang="zh-CN" altLang="zh-CN" dirty="0" smtClean="0"/>
              <a:t>的急切兴奋的心情</a:t>
            </a:r>
            <a:r>
              <a:rPr lang="en-US" altLang="zh-CN" dirty="0" smtClean="0"/>
              <a:t>,</a:t>
            </a:r>
            <a:r>
              <a:rPr lang="zh-CN" altLang="zh-CN" dirty="0" smtClean="0"/>
              <a:t>揭露了封建教育对儿童天性的压制。</a:t>
            </a:r>
            <a:r>
              <a:rPr lang="en-US" altLang="zh-CN" dirty="0" smtClean="0"/>
              <a:t> </a:t>
            </a:r>
            <a:endParaRPr lang="zh-CN" altLang="zh-CN" dirty="0" smtClean="0"/>
          </a:p>
          <a:p>
            <a:r>
              <a:rPr lang="en-US" altLang="zh-CN" dirty="0" smtClean="0"/>
              <a:t>   17.</a:t>
            </a:r>
            <a:r>
              <a:rPr lang="zh-CN" altLang="zh-CN" dirty="0" smtClean="0"/>
              <a:t>鲁迅在</a:t>
            </a:r>
            <a:r>
              <a:rPr lang="zh-CN" altLang="zh-CN" u="sng" dirty="0" smtClean="0">
                <a:solidFill>
                  <a:srgbClr val="C00000"/>
                </a:solidFill>
              </a:rPr>
              <a:t>《藤野先生</a:t>
            </a:r>
            <a:r>
              <a:rPr lang="en-US" altLang="zh-CN" u="sng" dirty="0" smtClean="0">
                <a:solidFill>
                  <a:srgbClr val="C00000"/>
                </a:solidFill>
              </a:rPr>
              <a:t> </a:t>
            </a:r>
            <a:r>
              <a:rPr lang="zh-CN" altLang="zh-CN" u="sng" dirty="0" smtClean="0">
                <a:solidFill>
                  <a:srgbClr val="C00000"/>
                </a:solidFill>
              </a:rPr>
              <a:t>》</a:t>
            </a:r>
            <a:r>
              <a:rPr lang="zh-CN" altLang="zh-CN" dirty="0" smtClean="0"/>
              <a:t>深切表达了对日本没有民族偏见的正直热诚的先生的怀念。</a:t>
            </a:r>
            <a:endParaRPr lang="zh-CN" alt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t>18.</a:t>
            </a:r>
            <a:r>
              <a:rPr lang="zh-CN" altLang="zh-CN" dirty="0" smtClean="0"/>
              <a:t>鲁迅首次知道“赫胥黎”，接触“物竟天择”，“苏格拉底”等人的思想是在矿路学堂，这段经历在，</a:t>
            </a:r>
            <a:r>
              <a:rPr lang="zh-CN" altLang="zh-CN" u="sng" dirty="0" smtClean="0">
                <a:solidFill>
                  <a:srgbClr val="C00000"/>
                </a:solidFill>
              </a:rPr>
              <a:t>《琐记》</a:t>
            </a:r>
            <a:r>
              <a:rPr lang="zh-CN" altLang="zh-CN" dirty="0" smtClean="0"/>
              <a:t>中提及。</a:t>
            </a:r>
            <a:r>
              <a:rPr lang="en-US" altLang="zh-CN" dirty="0" smtClean="0"/>
              <a:t> </a:t>
            </a:r>
            <a:endParaRPr lang="zh-CN" altLang="zh-CN" dirty="0" smtClean="0"/>
          </a:p>
          <a:p>
            <a:r>
              <a:rPr lang="en-US" altLang="zh-CN" dirty="0" smtClean="0"/>
              <a:t> 19.</a:t>
            </a:r>
            <a:r>
              <a:rPr lang="zh-CN" altLang="zh-CN" dirty="0" smtClean="0"/>
              <a:t>朝花夕拾中鲁迅先生说起儿时生活常常出现对迎神赛会、看戏等情节的回忆，如</a:t>
            </a:r>
            <a:r>
              <a:rPr lang="zh-CN" altLang="zh-CN" u="sng" dirty="0" smtClean="0">
                <a:solidFill>
                  <a:srgbClr val="C00000"/>
                </a:solidFill>
              </a:rPr>
              <a:t>《无常》</a:t>
            </a:r>
            <a:r>
              <a:rPr lang="zh-CN" altLang="zh-CN" dirty="0" smtClean="0"/>
              <a:t>，</a:t>
            </a:r>
            <a:r>
              <a:rPr lang="zh-CN" altLang="zh-CN" u="sng" dirty="0" smtClean="0">
                <a:solidFill>
                  <a:srgbClr val="C00000"/>
                </a:solidFill>
              </a:rPr>
              <a:t>《五猖会》</a:t>
            </a:r>
            <a:r>
              <a:rPr lang="zh-CN" altLang="zh-CN" dirty="0" smtClean="0"/>
              <a:t>。</a:t>
            </a:r>
            <a:r>
              <a:rPr lang="en-US" altLang="zh-CN" dirty="0" smtClean="0"/>
              <a:t> </a:t>
            </a:r>
            <a:endParaRPr lang="zh-CN" altLang="zh-CN" dirty="0" smtClean="0"/>
          </a:p>
          <a:p>
            <a:r>
              <a:rPr lang="en-US" altLang="zh-CN" dirty="0" smtClean="0"/>
              <a:t>20.</a:t>
            </a:r>
            <a:r>
              <a:rPr lang="zh-CN" altLang="zh-CN" dirty="0" smtClean="0"/>
              <a:t>在</a:t>
            </a:r>
            <a:r>
              <a:rPr lang="zh-CN" altLang="zh-CN" u="sng" dirty="0" smtClean="0">
                <a:solidFill>
                  <a:srgbClr val="C00000"/>
                </a:solidFill>
              </a:rPr>
              <a:t>《琐记》</a:t>
            </a:r>
            <a:r>
              <a:rPr lang="zh-CN" altLang="zh-CN" dirty="0" smtClean="0"/>
              <a:t>一文中鲁迅先生曾描述了新学堂与旧学堂的区别。</a:t>
            </a:r>
            <a:r>
              <a:rPr lang="en-US" altLang="zh-CN" dirty="0" smtClean="0"/>
              <a:t> </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en-US" altLang="zh-CN" dirty="0" smtClean="0"/>
              <a:t>21</a:t>
            </a:r>
            <a:r>
              <a:rPr lang="zh-CN" altLang="zh-CN" dirty="0" smtClean="0"/>
              <a:t>鲁迅在《无常》一文中</a:t>
            </a:r>
            <a:r>
              <a:rPr lang="en-US" altLang="zh-CN" dirty="0" smtClean="0"/>
              <a:t>,</a:t>
            </a:r>
            <a:r>
              <a:rPr lang="zh-CN" altLang="zh-CN" dirty="0" smtClean="0"/>
              <a:t>通过对</a:t>
            </a:r>
            <a:r>
              <a:rPr lang="zh-CN" altLang="zh-CN" b="1" u="sng" dirty="0" smtClean="0">
                <a:solidFill>
                  <a:srgbClr val="C00000"/>
                </a:solidFill>
              </a:rPr>
              <a:t>无常</a:t>
            </a:r>
            <a:r>
              <a:rPr lang="zh-CN" altLang="zh-CN" dirty="0" smtClean="0"/>
              <a:t>的描述</a:t>
            </a:r>
            <a:r>
              <a:rPr lang="en-US" altLang="zh-CN" dirty="0" smtClean="0"/>
              <a:t>,</a:t>
            </a:r>
            <a:r>
              <a:rPr lang="zh-CN" altLang="zh-CN" dirty="0" smtClean="0"/>
              <a:t>指出“公正的裁判是在阴间”</a:t>
            </a:r>
            <a:r>
              <a:rPr lang="en-US" altLang="zh-CN" dirty="0" smtClean="0"/>
              <a:t>,</a:t>
            </a:r>
            <a:r>
              <a:rPr lang="zh-CN" altLang="zh-CN" dirty="0" smtClean="0"/>
              <a:t>以讽刺当时社会上的</a:t>
            </a:r>
            <a:r>
              <a:rPr lang="zh-CN" altLang="zh-CN" u="sng" dirty="0" smtClean="0">
                <a:solidFill>
                  <a:srgbClr val="C00000"/>
                </a:solidFill>
              </a:rPr>
              <a:t>“正人君子”</a:t>
            </a:r>
            <a:r>
              <a:rPr lang="zh-CN" altLang="zh-CN" dirty="0" smtClean="0"/>
              <a:t>之流。</a:t>
            </a:r>
          </a:p>
          <a:p>
            <a:r>
              <a:rPr lang="en-US" altLang="zh-CN" dirty="0" smtClean="0"/>
              <a:t>  22.</a:t>
            </a:r>
            <a:r>
              <a:rPr lang="zh-CN" altLang="zh-CN" dirty="0" smtClean="0"/>
              <a:t>鲁迅在日本留学时认识的一位朋友，当时彼此都没有什么好感，但回国偶遇之后，交往甚密，这位朋友是</a:t>
            </a:r>
            <a:r>
              <a:rPr lang="zh-CN" altLang="zh-CN" u="sng" dirty="0" smtClean="0">
                <a:solidFill>
                  <a:srgbClr val="C00000"/>
                </a:solidFill>
              </a:rPr>
              <a:t>范爱农</a:t>
            </a:r>
            <a:r>
              <a:rPr lang="zh-CN" altLang="zh-CN" dirty="0" smtClean="0"/>
              <a:t>。</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zh-CN" altLang="zh-CN" dirty="0" smtClean="0"/>
              <a:t>二、</a:t>
            </a:r>
            <a:r>
              <a:rPr lang="en-US" altLang="zh-CN" dirty="0" smtClean="0"/>
              <a:t> </a:t>
            </a:r>
            <a:r>
              <a:rPr lang="zh-CN" altLang="zh-CN" dirty="0" smtClean="0"/>
              <a:t>选择</a:t>
            </a:r>
            <a:r>
              <a:rPr lang="en-US" altLang="zh-CN" dirty="0" smtClean="0"/>
              <a:t> </a:t>
            </a:r>
            <a:endParaRPr lang="zh-CN" altLang="zh-CN" dirty="0" smtClean="0"/>
          </a:p>
          <a:p>
            <a:r>
              <a:rPr lang="en-US" altLang="zh-CN" dirty="0" smtClean="0"/>
              <a:t>  1.</a:t>
            </a:r>
            <a:r>
              <a:rPr lang="zh-CN" altLang="zh-CN" dirty="0" smtClean="0"/>
              <a:t>“无常”这个“鬼而人，理而情”的形象受到民众的喜爱，主要原因是：</a:t>
            </a:r>
            <a:r>
              <a:rPr lang="zh-CN" altLang="zh-CN" b="1" dirty="0" smtClean="0">
                <a:solidFill>
                  <a:srgbClr val="C00000"/>
                </a:solidFill>
              </a:rPr>
              <a:t>（</a:t>
            </a:r>
            <a:r>
              <a:rPr lang="en-US" altLang="zh-CN" b="1" dirty="0" smtClean="0">
                <a:solidFill>
                  <a:srgbClr val="C00000"/>
                </a:solidFill>
              </a:rPr>
              <a:t> D </a:t>
            </a:r>
            <a:r>
              <a:rPr lang="zh-CN" altLang="zh-CN" b="1" dirty="0" smtClean="0">
                <a:solidFill>
                  <a:srgbClr val="C00000"/>
                </a:solidFill>
              </a:rPr>
              <a:t>）</a:t>
            </a:r>
            <a:r>
              <a:rPr lang="en-US" altLang="zh-CN" dirty="0" smtClean="0"/>
              <a:t> </a:t>
            </a:r>
            <a:endParaRPr lang="zh-CN" altLang="zh-CN" dirty="0" smtClean="0"/>
          </a:p>
          <a:p>
            <a:r>
              <a:rPr lang="en-US" altLang="zh-CN" dirty="0" smtClean="0"/>
              <a:t>   A</a:t>
            </a:r>
            <a:r>
              <a:rPr lang="zh-CN" altLang="zh-CN" dirty="0" smtClean="0"/>
              <a:t>、形象好看</a:t>
            </a:r>
            <a:r>
              <a:rPr lang="en-US" altLang="zh-CN" dirty="0" smtClean="0"/>
              <a:t> B</a:t>
            </a:r>
            <a:r>
              <a:rPr lang="zh-CN" altLang="zh-CN" dirty="0" smtClean="0"/>
              <a:t>、活泼诙谐</a:t>
            </a:r>
            <a:r>
              <a:rPr lang="en-US" altLang="zh-CN" dirty="0" smtClean="0"/>
              <a:t> C</a:t>
            </a:r>
            <a:r>
              <a:rPr lang="zh-CN" altLang="zh-CN" dirty="0" smtClean="0"/>
              <a:t>、能勾摄恶人魂魄</a:t>
            </a:r>
            <a:r>
              <a:rPr lang="en-US" altLang="zh-CN" dirty="0" smtClean="0"/>
              <a:t> D</a:t>
            </a:r>
            <a:r>
              <a:rPr lang="zh-CN" altLang="zh-CN" dirty="0" smtClean="0"/>
              <a:t>、公正的裁判是在阴间</a:t>
            </a:r>
            <a:r>
              <a:rPr lang="en-US" altLang="zh-CN" dirty="0" smtClean="0"/>
              <a:t> </a:t>
            </a:r>
          </a:p>
          <a:p>
            <a:r>
              <a:rPr lang="en-US" altLang="zh-CN" dirty="0" smtClean="0"/>
              <a:t>2.</a:t>
            </a:r>
            <a:r>
              <a:rPr lang="zh-CN" altLang="zh-CN" dirty="0" smtClean="0"/>
              <a:t>《藤野先生》中作者弃医从文的原因是：</a:t>
            </a:r>
            <a:r>
              <a:rPr lang="zh-CN" altLang="zh-CN" dirty="0" smtClean="0">
                <a:solidFill>
                  <a:srgbClr val="C00000"/>
                </a:solidFill>
              </a:rPr>
              <a:t>（</a:t>
            </a:r>
            <a:r>
              <a:rPr lang="en-US" altLang="zh-CN" dirty="0" smtClean="0">
                <a:solidFill>
                  <a:srgbClr val="C00000"/>
                </a:solidFill>
              </a:rPr>
              <a:t> C </a:t>
            </a:r>
            <a:r>
              <a:rPr lang="zh-CN" altLang="zh-CN" dirty="0" smtClean="0">
                <a:solidFill>
                  <a:srgbClr val="C00000"/>
                </a:solidFill>
              </a:rPr>
              <a:t>）</a:t>
            </a:r>
            <a:r>
              <a:rPr lang="en-US" altLang="zh-CN" dirty="0" smtClean="0"/>
              <a:t> </a:t>
            </a:r>
            <a:endParaRPr lang="zh-CN" altLang="zh-CN" dirty="0" smtClean="0"/>
          </a:p>
          <a:p>
            <a:r>
              <a:rPr lang="en-US" altLang="zh-CN" dirty="0" smtClean="0"/>
              <a:t>   A</a:t>
            </a:r>
            <a:r>
              <a:rPr lang="zh-CN" altLang="zh-CN" dirty="0" smtClean="0"/>
              <a:t>、受到日本同学歧视</a:t>
            </a:r>
            <a:r>
              <a:rPr lang="en-US" altLang="zh-CN" dirty="0" smtClean="0"/>
              <a:t> B</a:t>
            </a:r>
            <a:r>
              <a:rPr lang="zh-CN" altLang="zh-CN" dirty="0" smtClean="0"/>
              <a:t>、先生不重视自己</a:t>
            </a:r>
            <a:r>
              <a:rPr lang="en-US" altLang="zh-CN" dirty="0" smtClean="0"/>
              <a:t> </a:t>
            </a:r>
            <a:endParaRPr lang="zh-CN" altLang="zh-CN" dirty="0" smtClean="0"/>
          </a:p>
          <a:p>
            <a:r>
              <a:rPr lang="en-US" altLang="zh-CN" dirty="0" smtClean="0"/>
              <a:t>   C</a:t>
            </a:r>
            <a:r>
              <a:rPr lang="zh-CN" altLang="zh-CN" dirty="0" smtClean="0"/>
              <a:t>、要拯救国民的精神</a:t>
            </a:r>
            <a:r>
              <a:rPr lang="en-US" altLang="zh-CN" dirty="0" smtClean="0"/>
              <a:t> D</a:t>
            </a:r>
            <a:r>
              <a:rPr lang="zh-CN" altLang="zh-CN" dirty="0" smtClean="0"/>
              <a:t>、学医太难</a:t>
            </a: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t>3.</a:t>
            </a:r>
            <a:r>
              <a:rPr lang="zh-CN" altLang="zh-CN" dirty="0" smtClean="0"/>
              <a:t>《朝花夕拾》中，阿长的性格给我们留下了深刻的印象，下列哪一个不是阿长的性格特点</a:t>
            </a:r>
            <a:r>
              <a:rPr lang="zh-CN" altLang="zh-CN" dirty="0" smtClean="0">
                <a:solidFill>
                  <a:srgbClr val="C00000"/>
                </a:solidFill>
              </a:rPr>
              <a:t>（</a:t>
            </a:r>
            <a:r>
              <a:rPr lang="en-US" altLang="zh-CN" dirty="0" smtClean="0">
                <a:solidFill>
                  <a:srgbClr val="C00000"/>
                </a:solidFill>
              </a:rPr>
              <a:t> C </a:t>
            </a:r>
            <a:r>
              <a:rPr lang="zh-CN" altLang="zh-CN" dirty="0" smtClean="0">
                <a:solidFill>
                  <a:srgbClr val="C00000"/>
                </a:solidFill>
              </a:rPr>
              <a:t>）</a:t>
            </a:r>
            <a:r>
              <a:rPr lang="en-US" altLang="zh-CN" dirty="0" smtClean="0">
                <a:solidFill>
                  <a:srgbClr val="C00000"/>
                </a:solidFill>
              </a:rPr>
              <a:t> </a:t>
            </a:r>
            <a:endParaRPr lang="zh-CN" altLang="zh-CN" dirty="0" smtClean="0">
              <a:solidFill>
                <a:srgbClr val="C00000"/>
              </a:solidFill>
            </a:endParaRPr>
          </a:p>
          <a:p>
            <a:r>
              <a:rPr lang="en-US" altLang="zh-CN" dirty="0" smtClean="0"/>
              <a:t>   A.</a:t>
            </a:r>
            <a:r>
              <a:rPr lang="zh-CN" altLang="zh-CN" dirty="0" smtClean="0"/>
              <a:t>迷信</a:t>
            </a:r>
            <a:r>
              <a:rPr lang="en-US" altLang="zh-CN" dirty="0" smtClean="0"/>
              <a:t> B.</a:t>
            </a:r>
            <a:r>
              <a:rPr lang="zh-CN" altLang="zh-CN" dirty="0" smtClean="0"/>
              <a:t>不拘小节</a:t>
            </a:r>
            <a:r>
              <a:rPr lang="en-US" altLang="zh-CN" dirty="0" smtClean="0"/>
              <a:t> C.</a:t>
            </a:r>
            <a:r>
              <a:rPr lang="zh-CN" altLang="zh-CN" dirty="0" smtClean="0"/>
              <a:t>马虎</a:t>
            </a:r>
            <a:r>
              <a:rPr lang="en-US" altLang="zh-CN" dirty="0" smtClean="0"/>
              <a:t> D.</a:t>
            </a:r>
            <a:r>
              <a:rPr lang="zh-CN" altLang="zh-CN" dirty="0" smtClean="0"/>
              <a:t>朴实</a:t>
            </a:r>
            <a:r>
              <a:rPr lang="en-US" altLang="zh-CN" dirty="0" smtClean="0"/>
              <a:t> </a:t>
            </a:r>
          </a:p>
          <a:p>
            <a:r>
              <a:rPr lang="en-US" altLang="zh-CN" dirty="0" smtClean="0"/>
              <a:t> 4</a:t>
            </a:r>
            <a:r>
              <a:rPr lang="zh-CN" altLang="zh-CN" dirty="0" smtClean="0"/>
              <a:t>陈莲河给鲁迅的父亲看病时所开的药引是什么</a:t>
            </a:r>
            <a:r>
              <a:rPr lang="zh-CN" altLang="zh-CN" b="1" dirty="0" smtClean="0">
                <a:solidFill>
                  <a:srgbClr val="C00000"/>
                </a:solidFill>
              </a:rPr>
              <a:t>（</a:t>
            </a:r>
            <a:r>
              <a:rPr lang="en-US" altLang="zh-CN" b="1" dirty="0" smtClean="0">
                <a:solidFill>
                  <a:srgbClr val="C00000"/>
                </a:solidFill>
              </a:rPr>
              <a:t>B </a:t>
            </a:r>
            <a:r>
              <a:rPr lang="zh-CN" altLang="zh-CN" b="1" dirty="0" smtClean="0">
                <a:solidFill>
                  <a:srgbClr val="C00000"/>
                </a:solidFill>
              </a:rPr>
              <a:t>）</a:t>
            </a:r>
            <a:r>
              <a:rPr lang="en-US" altLang="zh-CN" dirty="0" smtClean="0"/>
              <a:t> </a:t>
            </a:r>
            <a:endParaRPr lang="zh-CN" altLang="zh-CN" dirty="0" smtClean="0"/>
          </a:p>
          <a:p>
            <a:r>
              <a:rPr lang="en-US" altLang="zh-CN" dirty="0" smtClean="0"/>
              <a:t>   A.</a:t>
            </a:r>
            <a:r>
              <a:rPr lang="zh-CN" altLang="zh-CN" dirty="0" smtClean="0"/>
              <a:t>一对蚂蚁</a:t>
            </a:r>
            <a:r>
              <a:rPr lang="en-US" altLang="zh-CN" dirty="0" smtClean="0"/>
              <a:t> B.</a:t>
            </a:r>
            <a:r>
              <a:rPr lang="zh-CN" altLang="zh-CN" dirty="0" smtClean="0"/>
              <a:t>一对蟋蟀</a:t>
            </a:r>
            <a:r>
              <a:rPr lang="en-US" altLang="zh-CN" dirty="0" smtClean="0"/>
              <a:t> C.</a:t>
            </a:r>
            <a:r>
              <a:rPr lang="zh-CN" altLang="zh-CN" dirty="0" smtClean="0"/>
              <a:t>一包苦菜</a:t>
            </a:r>
            <a:r>
              <a:rPr lang="en-US" altLang="zh-CN" dirty="0" smtClean="0"/>
              <a:t> D.</a:t>
            </a:r>
            <a:r>
              <a:rPr lang="zh-CN" altLang="zh-CN" dirty="0" smtClean="0"/>
              <a:t>都不是</a:t>
            </a: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en-US" altLang="zh-CN" dirty="0" smtClean="0"/>
              <a:t>5.</a:t>
            </a:r>
            <a:r>
              <a:rPr lang="zh-CN" altLang="zh-CN" dirty="0" smtClean="0"/>
              <a:t>《朝花夕拾》中，鲁迅借众鬼嘲弄人生，用阴间讽刺阳世，对“正人君子们”进行了淋漓尽致的嘲弄和鞭挞是哪篇文章？</a:t>
            </a:r>
            <a:r>
              <a:rPr lang="zh-CN" altLang="zh-CN" dirty="0" smtClean="0">
                <a:solidFill>
                  <a:srgbClr val="C00000"/>
                </a:solidFill>
              </a:rPr>
              <a:t>（</a:t>
            </a:r>
            <a:r>
              <a:rPr lang="en-US" altLang="zh-CN" dirty="0" smtClean="0">
                <a:solidFill>
                  <a:srgbClr val="C00000"/>
                </a:solidFill>
              </a:rPr>
              <a:t>B</a:t>
            </a:r>
            <a:r>
              <a:rPr lang="zh-CN" altLang="zh-CN" dirty="0" smtClean="0">
                <a:solidFill>
                  <a:srgbClr val="C00000"/>
                </a:solidFill>
              </a:rPr>
              <a:t>）</a:t>
            </a:r>
            <a:r>
              <a:rPr lang="en-US" altLang="zh-CN" dirty="0" smtClean="0">
                <a:solidFill>
                  <a:srgbClr val="C00000"/>
                </a:solidFill>
              </a:rPr>
              <a:t> </a:t>
            </a:r>
            <a:endParaRPr lang="zh-CN" altLang="zh-CN" dirty="0" smtClean="0">
              <a:solidFill>
                <a:srgbClr val="C00000"/>
              </a:solidFill>
            </a:endParaRPr>
          </a:p>
          <a:p>
            <a:r>
              <a:rPr lang="en-US" altLang="zh-CN" dirty="0" smtClean="0"/>
              <a:t>   A</a:t>
            </a:r>
            <a:r>
              <a:rPr lang="zh-CN" altLang="zh-CN" dirty="0" smtClean="0"/>
              <a:t>《琐记》</a:t>
            </a:r>
            <a:r>
              <a:rPr lang="en-US" altLang="zh-CN" dirty="0" smtClean="0"/>
              <a:t> B</a:t>
            </a:r>
            <a:r>
              <a:rPr lang="zh-CN" altLang="zh-CN" dirty="0" smtClean="0"/>
              <a:t>《无常》</a:t>
            </a:r>
            <a:r>
              <a:rPr lang="en-US" altLang="zh-CN" dirty="0" smtClean="0"/>
              <a:t> C</a:t>
            </a:r>
            <a:r>
              <a:rPr lang="zh-CN" altLang="zh-CN" dirty="0" smtClean="0"/>
              <a:t>《二十四孝图》</a:t>
            </a:r>
            <a:r>
              <a:rPr lang="en-US" altLang="zh-CN" dirty="0" smtClean="0"/>
              <a:t> D</a:t>
            </a:r>
            <a:r>
              <a:rPr lang="zh-CN" altLang="zh-CN" dirty="0" smtClean="0"/>
              <a:t>《狗猫鼠》</a:t>
            </a:r>
            <a:r>
              <a:rPr lang="en-US" altLang="zh-CN" dirty="0" smtClean="0"/>
              <a:t> </a:t>
            </a:r>
            <a:endParaRPr lang="zh-CN" altLang="zh-CN"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20000"/>
          </a:bodyPr>
          <a:lstStyle/>
          <a:p>
            <a:r>
              <a:rPr lang="zh-CN" altLang="zh-CN" dirty="0" smtClean="0"/>
              <a:t>四、</a:t>
            </a:r>
            <a:r>
              <a:rPr lang="en-US" altLang="zh-CN" dirty="0" smtClean="0"/>
              <a:t> </a:t>
            </a:r>
            <a:r>
              <a:rPr lang="zh-CN" altLang="zh-CN" dirty="0" smtClean="0"/>
              <a:t>简答题：</a:t>
            </a:r>
            <a:r>
              <a:rPr lang="en-US" altLang="zh-CN" dirty="0" smtClean="0"/>
              <a:t> </a:t>
            </a:r>
            <a:endParaRPr lang="zh-CN" altLang="zh-CN" dirty="0" smtClean="0"/>
          </a:p>
          <a:p>
            <a:r>
              <a:rPr lang="en-US" altLang="zh-CN" dirty="0" smtClean="0"/>
              <a:t>   1</a:t>
            </a:r>
            <a:r>
              <a:rPr lang="zh-CN" altLang="zh-CN" dirty="0" smtClean="0"/>
              <a:t>你怎么评价范爱农？</a:t>
            </a:r>
            <a:r>
              <a:rPr lang="zh-CN" altLang="zh-CN" u="sng" dirty="0" smtClean="0">
                <a:solidFill>
                  <a:srgbClr val="C00000"/>
                </a:solidFill>
              </a:rPr>
              <a:t>爱憎分明，为人正直</a:t>
            </a:r>
            <a:r>
              <a:rPr lang="en-US" altLang="zh-CN" dirty="0" smtClean="0"/>
              <a:t> </a:t>
            </a:r>
            <a:endParaRPr lang="zh-CN" altLang="zh-CN" dirty="0" smtClean="0"/>
          </a:p>
          <a:p>
            <a:r>
              <a:rPr lang="en-US" altLang="zh-CN" dirty="0" smtClean="0"/>
              <a:t>   2</a:t>
            </a:r>
            <a:r>
              <a:rPr lang="zh-CN" altLang="zh-CN" dirty="0" smtClean="0"/>
              <a:t>作者憎恨猫的哪些特性？</a:t>
            </a:r>
            <a:r>
              <a:rPr lang="zh-CN" altLang="zh-CN" u="sng" dirty="0" smtClean="0">
                <a:solidFill>
                  <a:srgbClr val="C00000"/>
                </a:solidFill>
              </a:rPr>
              <a:t>猫偷鱼肉，深夜在树上大叫</a:t>
            </a:r>
            <a:r>
              <a:rPr lang="en-US" altLang="zh-CN" u="sng" dirty="0" smtClean="0">
                <a:solidFill>
                  <a:srgbClr val="C00000"/>
                </a:solidFill>
              </a:rPr>
              <a:t> </a:t>
            </a:r>
            <a:endParaRPr lang="zh-CN" altLang="zh-CN" u="sng" dirty="0" smtClean="0">
              <a:solidFill>
                <a:srgbClr val="C00000"/>
              </a:solidFill>
            </a:endParaRPr>
          </a:p>
          <a:p>
            <a:r>
              <a:rPr lang="en-US" altLang="zh-CN" dirty="0" smtClean="0"/>
              <a:t>   3</a:t>
            </a:r>
            <a:r>
              <a:rPr lang="zh-CN" altLang="zh-CN" dirty="0" smtClean="0"/>
              <a:t>起初鲁迅认为范爱农是怎样一个人？</a:t>
            </a:r>
            <a:r>
              <a:rPr lang="en-US" altLang="zh-CN" dirty="0" smtClean="0"/>
              <a:t> </a:t>
            </a:r>
            <a:endParaRPr lang="zh-CN" altLang="zh-CN" dirty="0" smtClean="0"/>
          </a:p>
          <a:p>
            <a:r>
              <a:rPr lang="en-US" altLang="zh-CN" dirty="0" smtClean="0"/>
              <a:t> </a:t>
            </a:r>
            <a:r>
              <a:rPr lang="en-US" altLang="zh-CN" u="sng" dirty="0" smtClean="0">
                <a:solidFill>
                  <a:srgbClr val="C00000"/>
                </a:solidFill>
              </a:rPr>
              <a:t>  </a:t>
            </a:r>
            <a:r>
              <a:rPr lang="zh-CN" altLang="zh-CN" u="sng" dirty="0" smtClean="0">
                <a:solidFill>
                  <a:srgbClr val="C00000"/>
                </a:solidFill>
              </a:rPr>
              <a:t>非常冷漠，十分胆小，对师长无情，与人背道而驰。</a:t>
            </a:r>
            <a:r>
              <a:rPr lang="en-US" altLang="zh-CN" u="sng" dirty="0" smtClean="0">
                <a:solidFill>
                  <a:srgbClr val="C00000"/>
                </a:solidFill>
              </a:rPr>
              <a:t> </a:t>
            </a:r>
            <a:endParaRPr lang="zh-CN" altLang="zh-CN" u="sng" dirty="0" smtClean="0">
              <a:solidFill>
                <a:srgbClr val="C00000"/>
              </a:solidFill>
            </a:endParaRPr>
          </a:p>
          <a:p>
            <a:r>
              <a:rPr lang="en-US" altLang="zh-CN" dirty="0" smtClean="0"/>
              <a:t>   4</a:t>
            </a:r>
            <a:r>
              <a:rPr lang="zh-CN" altLang="zh-CN" dirty="0" smtClean="0"/>
              <a:t>你眼中的范爱农是怎样的一个人？（先提出看法，接着以文中情节为例说说认为的理由）</a:t>
            </a:r>
            <a:r>
              <a:rPr lang="en-US" altLang="zh-CN" dirty="0" smtClean="0"/>
              <a:t> </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77500" lnSpcReduction="20000"/>
          </a:bodyPr>
          <a:lstStyle/>
          <a:p>
            <a:r>
              <a:rPr lang="en-US" altLang="zh-CN" dirty="0" smtClean="0"/>
              <a:t>5</a:t>
            </a:r>
            <a:r>
              <a:rPr lang="zh-CN" altLang="zh-CN" dirty="0" smtClean="0"/>
              <a:t>文章写了鲁迅的两次摇头，分别是因为什么？</a:t>
            </a:r>
            <a:r>
              <a:rPr lang="en-US" altLang="zh-CN" dirty="0" smtClean="0"/>
              <a:t> </a:t>
            </a:r>
            <a:endParaRPr lang="zh-CN" altLang="zh-CN" dirty="0" smtClean="0"/>
          </a:p>
          <a:p>
            <a:r>
              <a:rPr lang="en-US" altLang="zh-CN" dirty="0" smtClean="0"/>
              <a:t>  </a:t>
            </a:r>
            <a:r>
              <a:rPr lang="en-US" altLang="zh-CN" dirty="0" smtClean="0">
                <a:solidFill>
                  <a:srgbClr val="C00000"/>
                </a:solidFill>
              </a:rPr>
              <a:t> </a:t>
            </a:r>
            <a:r>
              <a:rPr lang="zh-CN" altLang="zh-CN" dirty="0" smtClean="0">
                <a:solidFill>
                  <a:srgbClr val="C00000"/>
                </a:solidFill>
              </a:rPr>
              <a:t>第一次是因为关吏从范爱农一行人等的行李中翻出绣花弓鞋，有损国体。第二次是因为让座“雍容揖让”“分出尊卑”，显得封建。</a:t>
            </a:r>
            <a:r>
              <a:rPr lang="en-US" altLang="zh-CN" dirty="0" smtClean="0"/>
              <a:t> </a:t>
            </a:r>
            <a:endParaRPr lang="zh-CN" altLang="zh-CN" dirty="0" smtClean="0"/>
          </a:p>
          <a:p>
            <a:r>
              <a:rPr lang="en-US" altLang="zh-CN" dirty="0" smtClean="0"/>
              <a:t>   6</a:t>
            </a:r>
            <a:r>
              <a:rPr lang="zh-CN" altLang="zh-CN" dirty="0" smtClean="0"/>
              <a:t>读《朝花夕拾》，我们了解到童年时的鲁迅爱收集带图画的书，除此之外，你还能从中知道他此时其它的爱好吗？</a:t>
            </a:r>
            <a:r>
              <a:rPr lang="en-US" altLang="zh-CN" dirty="0" smtClean="0"/>
              <a:t> </a:t>
            </a:r>
            <a:endParaRPr lang="zh-CN" altLang="zh-CN" dirty="0" smtClean="0"/>
          </a:p>
          <a:p>
            <a:r>
              <a:rPr lang="en-US" altLang="zh-CN" dirty="0" smtClean="0"/>
              <a:t>   </a:t>
            </a:r>
            <a:r>
              <a:rPr lang="zh-CN" altLang="zh-CN" dirty="0" smtClean="0">
                <a:solidFill>
                  <a:srgbClr val="C00000"/>
                </a:solidFill>
              </a:rPr>
              <a:t>描绣像</a:t>
            </a:r>
            <a:r>
              <a:rPr lang="en-US" altLang="zh-CN" dirty="0" smtClean="0">
                <a:solidFill>
                  <a:srgbClr val="C00000"/>
                </a:solidFill>
              </a:rPr>
              <a:t> </a:t>
            </a:r>
            <a:endParaRPr lang="zh-CN" altLang="zh-CN" dirty="0" smtClean="0">
              <a:solidFill>
                <a:srgbClr val="C00000"/>
              </a:solidFill>
            </a:endParaRPr>
          </a:p>
          <a:p>
            <a:r>
              <a:rPr lang="en-US" altLang="zh-CN" dirty="0" smtClean="0"/>
              <a:t>   7</a:t>
            </a:r>
            <a:r>
              <a:rPr lang="zh-CN" altLang="zh-CN" dirty="0" smtClean="0"/>
              <a:t>、《父亲的病》主要讲的是什么内容？</a:t>
            </a:r>
            <a:r>
              <a:rPr lang="en-US" altLang="zh-CN" dirty="0" smtClean="0"/>
              <a:t> </a:t>
            </a:r>
            <a:endParaRPr lang="zh-CN" altLang="zh-CN" dirty="0" smtClean="0"/>
          </a:p>
          <a:p>
            <a:r>
              <a:rPr lang="en-US" altLang="zh-CN" dirty="0" smtClean="0"/>
              <a:t>   </a:t>
            </a:r>
            <a:r>
              <a:rPr lang="zh-CN" altLang="zh-CN" dirty="0" smtClean="0">
                <a:solidFill>
                  <a:srgbClr val="C00000"/>
                </a:solidFill>
              </a:rPr>
              <a:t>作者回忆儿时为父亲治病的情景，描述了几位“名医”是行医态度、作风、开方等种种表现，揭示了这些人巫医不分、故弄玄虚、勒索钱财、草菅人命的实质。</a:t>
            </a: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en-US" altLang="zh-CN" dirty="0" smtClean="0"/>
              <a:t>8</a:t>
            </a:r>
            <a:r>
              <a:rPr lang="zh-CN" altLang="zh-CN" dirty="0" smtClean="0"/>
              <a:t>、鲁迅的《</a:t>
            </a:r>
            <a:r>
              <a:rPr lang="en-US" altLang="zh-CN" dirty="0" smtClean="0"/>
              <a:t>&lt;</a:t>
            </a:r>
            <a:r>
              <a:rPr lang="zh-CN" altLang="zh-CN" dirty="0" smtClean="0"/>
              <a:t>二十四孝图</a:t>
            </a:r>
            <a:r>
              <a:rPr lang="en-US" altLang="zh-CN" dirty="0" smtClean="0"/>
              <a:t>&gt;</a:t>
            </a:r>
            <a:r>
              <a:rPr lang="zh-CN" altLang="zh-CN" dirty="0" smtClean="0"/>
              <a:t>》一文，对古时的所谓“孝”持有怎样的态度？</a:t>
            </a:r>
            <a:r>
              <a:rPr lang="en-US" altLang="zh-CN" dirty="0" smtClean="0"/>
              <a:t> </a:t>
            </a:r>
            <a:endParaRPr lang="zh-CN" altLang="zh-CN" dirty="0" smtClean="0"/>
          </a:p>
          <a:p>
            <a:r>
              <a:rPr lang="en-US" altLang="zh-CN" dirty="0" smtClean="0"/>
              <a:t>  </a:t>
            </a:r>
            <a:r>
              <a:rPr lang="en-US" altLang="zh-CN" dirty="0" smtClean="0">
                <a:solidFill>
                  <a:srgbClr val="C00000"/>
                </a:solidFill>
              </a:rPr>
              <a:t> </a:t>
            </a:r>
            <a:r>
              <a:rPr lang="zh-CN" altLang="zh-CN" dirty="0" smtClean="0">
                <a:solidFill>
                  <a:srgbClr val="C00000"/>
                </a:solidFill>
              </a:rPr>
              <a:t>斥责封建孝道不顾人命，教坏后人，揭示其虚伪和残酷。</a:t>
            </a:r>
            <a:r>
              <a:rPr lang="en-US" altLang="zh-CN" dirty="0" smtClean="0">
                <a:solidFill>
                  <a:srgbClr val="C00000"/>
                </a:solidFill>
              </a:rPr>
              <a:t> </a:t>
            </a:r>
            <a:endParaRPr lang="zh-CN" altLang="zh-CN" dirty="0" smtClean="0">
              <a:solidFill>
                <a:srgbClr val="C00000"/>
              </a:solidFill>
            </a:endParaRPr>
          </a:p>
          <a:p>
            <a:r>
              <a:rPr lang="en-US" altLang="zh-CN" dirty="0" smtClean="0"/>
              <a:t>   9</a:t>
            </a:r>
            <a:r>
              <a:rPr lang="zh-CN" altLang="zh-CN" dirty="0" smtClean="0"/>
              <a:t>、鲁迅写《无常》是为了表达什么思想？</a:t>
            </a:r>
            <a:r>
              <a:rPr lang="en-US" altLang="zh-CN" dirty="0" smtClean="0"/>
              <a:t> </a:t>
            </a:r>
            <a:endParaRPr lang="zh-CN" altLang="zh-CN" dirty="0" smtClean="0"/>
          </a:p>
          <a:p>
            <a:r>
              <a:rPr lang="en-US" altLang="zh-CN" dirty="0" smtClean="0"/>
              <a:t>   </a:t>
            </a:r>
            <a:r>
              <a:rPr lang="zh-CN" altLang="zh-CN" dirty="0" smtClean="0">
                <a:solidFill>
                  <a:srgbClr val="C00000"/>
                </a:solidFill>
              </a:rPr>
              <a:t>讽刺人间没有公正，恶人不得恶报，所谓的“正人君子”根本不是公正的代表。</a:t>
            </a:r>
            <a:r>
              <a:rPr lang="en-US" altLang="zh-CN" dirty="0" smtClean="0"/>
              <a:t> </a:t>
            </a:r>
            <a:endParaRPr lang="zh-CN" altLang="zh-CN" dirty="0" smtClean="0"/>
          </a:p>
          <a:p>
            <a:r>
              <a:rPr lang="en-US" altLang="zh-CN" dirty="0" smtClean="0"/>
              <a:t>   10</a:t>
            </a:r>
            <a:r>
              <a:rPr lang="zh-CN" altLang="zh-CN" dirty="0" smtClean="0"/>
              <a:t>、在《五猖会》中，父亲强迫我背诵</a:t>
            </a:r>
            <a:r>
              <a:rPr lang="zh-CN" altLang="zh-CN" dirty="0" smtClean="0">
                <a:solidFill>
                  <a:srgbClr val="C00000"/>
                </a:solidFill>
              </a:rPr>
              <a:t>（《鉴略》）一</a:t>
            </a:r>
            <a:r>
              <a:rPr lang="zh-CN" altLang="zh-CN" dirty="0" smtClean="0"/>
              <a:t>书后，才可去玩。</a:t>
            </a:r>
            <a:r>
              <a:rPr lang="en-US" altLang="zh-CN" dirty="0" smtClean="0"/>
              <a:t>  </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r>
              <a:rPr lang="en-US" altLang="zh-CN" dirty="0" smtClean="0"/>
              <a:t>11</a:t>
            </a:r>
            <a:r>
              <a:rPr lang="zh-CN" altLang="zh-CN" dirty="0" smtClean="0"/>
              <a:t>你认为藤野先生是个怎样的老师？</a:t>
            </a:r>
            <a:r>
              <a:rPr lang="en-US" altLang="zh-CN" dirty="0" smtClean="0"/>
              <a:t> </a:t>
            </a:r>
            <a:endParaRPr lang="zh-CN" altLang="zh-CN" dirty="0" smtClean="0"/>
          </a:p>
          <a:p>
            <a:r>
              <a:rPr lang="en-US" altLang="zh-CN" dirty="0" smtClean="0"/>
              <a:t>   </a:t>
            </a:r>
            <a:r>
              <a:rPr lang="zh-CN" altLang="zh-CN" dirty="0" smtClean="0">
                <a:solidFill>
                  <a:srgbClr val="C00000"/>
                </a:solidFill>
              </a:rPr>
              <a:t>治学严谨，认真负责，不拘小节，没有民族歧视，关爱年轻人，为人正直的人。</a:t>
            </a:r>
            <a:r>
              <a:rPr lang="en-US" altLang="zh-CN" dirty="0" smtClean="0">
                <a:solidFill>
                  <a:srgbClr val="C00000"/>
                </a:solidFill>
              </a:rPr>
              <a:t> </a:t>
            </a:r>
            <a:endParaRPr lang="zh-CN" altLang="zh-CN" dirty="0" smtClean="0">
              <a:solidFill>
                <a:srgbClr val="C00000"/>
              </a:solidFill>
            </a:endParaRPr>
          </a:p>
          <a:p>
            <a:r>
              <a:rPr lang="en-US" altLang="zh-CN" dirty="0" smtClean="0"/>
              <a:t>   12</a:t>
            </a:r>
            <a:r>
              <a:rPr lang="zh-CN" altLang="zh-CN" dirty="0" smtClean="0"/>
              <a:t>鲁迅回忆藤野先生的目的是什么？</a:t>
            </a:r>
            <a:r>
              <a:rPr lang="en-US" altLang="zh-CN" dirty="0" smtClean="0"/>
              <a:t> </a:t>
            </a:r>
            <a:endParaRPr lang="zh-CN" altLang="zh-CN" dirty="0" smtClean="0"/>
          </a:p>
          <a:p>
            <a:r>
              <a:rPr lang="en-US" altLang="zh-CN" dirty="0" smtClean="0"/>
              <a:t>   </a:t>
            </a:r>
            <a:r>
              <a:rPr lang="zh-CN" altLang="zh-CN" dirty="0" smtClean="0">
                <a:solidFill>
                  <a:srgbClr val="C00000"/>
                </a:solidFill>
              </a:rPr>
              <a:t>答：在藤野先生高尚的品格中吸取力量，来继续与“正人君子”们作斗争。</a:t>
            </a:r>
            <a:r>
              <a:rPr lang="en-US" altLang="zh-CN" dirty="0" smtClean="0"/>
              <a:t> </a:t>
            </a:r>
            <a:endParaRPr lang="zh-CN" altLang="zh-CN" dirty="0" smtClean="0"/>
          </a:p>
          <a:p>
            <a:r>
              <a:rPr lang="en-US" altLang="zh-CN" dirty="0" smtClean="0"/>
              <a:t>   13</a:t>
            </a:r>
            <a:r>
              <a:rPr lang="zh-CN" altLang="zh-CN" dirty="0" smtClean="0"/>
              <a:t>鲁迅为什么时时记起藤野先生？</a:t>
            </a:r>
            <a:r>
              <a:rPr lang="en-US" altLang="zh-CN" dirty="0" smtClean="0"/>
              <a:t> </a:t>
            </a:r>
            <a:endParaRPr lang="zh-CN" altLang="zh-CN" dirty="0" smtClean="0"/>
          </a:p>
          <a:p>
            <a:r>
              <a:rPr lang="en-US" altLang="zh-CN" dirty="0" smtClean="0"/>
              <a:t>   </a:t>
            </a:r>
            <a:r>
              <a:rPr lang="zh-CN" altLang="zh-CN" dirty="0" smtClean="0"/>
              <a:t>答：</a:t>
            </a:r>
            <a:r>
              <a:rPr lang="zh-CN" altLang="zh-CN" dirty="0" smtClean="0">
                <a:solidFill>
                  <a:srgbClr val="C00000"/>
                </a:solidFill>
              </a:rPr>
              <a:t>“在我所认为我师的之中，他是最使我感激，给我鼓励的一个。”</a:t>
            </a:r>
            <a:r>
              <a:rPr lang="en-US" altLang="zh-CN" dirty="0" smtClean="0"/>
              <a:t> </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了解背景</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a:bodyPr>
          <a:lstStyle/>
          <a:p>
            <a:r>
              <a:rPr lang="en-US" altLang="zh-CN" dirty="0" smtClean="0"/>
              <a:t>1926</a:t>
            </a:r>
            <a:r>
              <a:rPr lang="zh-CN" altLang="en-US" dirty="0" smtClean="0"/>
              <a:t>年</a:t>
            </a:r>
            <a:r>
              <a:rPr lang="en-US" altLang="zh-CN" dirty="0" smtClean="0"/>
              <a:t>9</a:t>
            </a:r>
            <a:r>
              <a:rPr lang="zh-CN" altLang="en-US" dirty="0" smtClean="0"/>
              <a:t>月</a:t>
            </a:r>
            <a:r>
              <a:rPr lang="zh-CN" altLang="en-US" dirty="0" smtClean="0">
                <a:solidFill>
                  <a:srgbClr val="0070C0"/>
                </a:solidFill>
                <a:latin typeface="黑体" pitchFamily="49" charset="-122"/>
                <a:ea typeface="黑体" pitchFamily="49" charset="-122"/>
              </a:rPr>
              <a:t>鲁迅</a:t>
            </a:r>
            <a:r>
              <a:rPr lang="zh-CN" altLang="en-US" dirty="0" smtClean="0"/>
              <a:t>接受了厦门大学的聘请，南下教书，但他在厦门大学只带了四个多月，因为他发现厦门大学的空气和北京一样，也是污浊的。 </a:t>
            </a:r>
            <a:r>
              <a:rPr lang="zh-CN" altLang="en-US" dirty="0" smtClean="0">
                <a:solidFill>
                  <a:srgbClr val="0070C0"/>
                </a:solidFill>
                <a:latin typeface="黑体" pitchFamily="49" charset="-122"/>
                <a:ea typeface="黑体" pitchFamily="49" charset="-122"/>
              </a:rPr>
              <a:t>鲁迅</a:t>
            </a:r>
            <a:r>
              <a:rPr lang="zh-CN" altLang="en-US" dirty="0" smtClean="0"/>
              <a:t>在这里见识了种种知识分子的丑恶嘴脸，毫不留情地进行抨击。</a:t>
            </a:r>
            <a:r>
              <a:rPr lang="zh-CN" altLang="en-US" dirty="0" smtClean="0">
                <a:solidFill>
                  <a:srgbClr val="0070C0"/>
                </a:solidFill>
                <a:latin typeface="黑体" pitchFamily="49" charset="-122"/>
                <a:ea typeface="黑体" pitchFamily="49" charset="-122"/>
              </a:rPr>
              <a:t>鲁迅</a:t>
            </a:r>
            <a:r>
              <a:rPr lang="zh-CN" altLang="en-US" dirty="0" smtClean="0"/>
              <a:t>虽然不喜欢厦门大学，但他对自己担任的课程却倾注了全力，他上的课很受学生的欢迎。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fontScale="77500" lnSpcReduction="20000"/>
          </a:bodyPr>
          <a:lstStyle/>
          <a:p>
            <a:r>
              <a:rPr lang="en-US" altLang="zh-CN" dirty="0" smtClean="0"/>
              <a:t>14</a:t>
            </a:r>
            <a:r>
              <a:rPr lang="zh-CN" altLang="zh-CN" dirty="0" smtClean="0"/>
              <a:t>范爱农是怎样一个人？</a:t>
            </a:r>
            <a:r>
              <a:rPr lang="en-US" altLang="zh-CN" dirty="0" smtClean="0"/>
              <a:t> </a:t>
            </a:r>
            <a:endParaRPr lang="zh-CN" altLang="zh-CN" dirty="0" smtClean="0"/>
          </a:p>
          <a:p>
            <a:r>
              <a:rPr lang="en-US" altLang="zh-CN" dirty="0" smtClean="0"/>
              <a:t>   </a:t>
            </a:r>
            <a:r>
              <a:rPr lang="zh-CN" altLang="zh-CN" dirty="0" smtClean="0">
                <a:solidFill>
                  <a:srgbClr val="C00000"/>
                </a:solidFill>
              </a:rPr>
              <a:t>他生性孤傲耿直，落落寡欢，最后穷困潦倒，溺水而死。</a:t>
            </a:r>
            <a:r>
              <a:rPr lang="en-US" altLang="zh-CN" dirty="0" smtClean="0">
                <a:solidFill>
                  <a:srgbClr val="C00000"/>
                </a:solidFill>
              </a:rPr>
              <a:t> </a:t>
            </a:r>
            <a:endParaRPr lang="zh-CN" altLang="zh-CN" dirty="0" smtClean="0">
              <a:solidFill>
                <a:srgbClr val="C00000"/>
              </a:solidFill>
            </a:endParaRPr>
          </a:p>
          <a:p>
            <a:r>
              <a:rPr lang="en-US" altLang="zh-CN" dirty="0" smtClean="0"/>
              <a:t>   15</a:t>
            </a:r>
            <a:r>
              <a:rPr lang="zh-CN" altLang="zh-CN" dirty="0" smtClean="0"/>
              <a:t>鲁迅为什么对范爱农是失足落水还是投水自杀表示怀疑？</a:t>
            </a:r>
            <a:r>
              <a:rPr lang="en-US" altLang="zh-CN" dirty="0" smtClean="0"/>
              <a:t> </a:t>
            </a:r>
            <a:endParaRPr lang="zh-CN" altLang="zh-CN" dirty="0" smtClean="0"/>
          </a:p>
          <a:p>
            <a:r>
              <a:rPr lang="en-US" altLang="zh-CN" dirty="0" smtClean="0"/>
              <a:t>   </a:t>
            </a:r>
            <a:r>
              <a:rPr lang="zh-CN" altLang="zh-CN" dirty="0" smtClean="0">
                <a:solidFill>
                  <a:srgbClr val="C00000"/>
                </a:solidFill>
              </a:rPr>
              <a:t>鲁迅对范爱农之死的怀疑实质上是鲁迅对黑暗的社会现实的控诉，揭露了辛亥革命的不彻底性。</a:t>
            </a:r>
            <a:r>
              <a:rPr lang="en-US" altLang="zh-CN" dirty="0" smtClean="0">
                <a:solidFill>
                  <a:srgbClr val="C00000"/>
                </a:solidFill>
              </a:rPr>
              <a:t> </a:t>
            </a:r>
            <a:endParaRPr lang="zh-CN" altLang="zh-CN" dirty="0" smtClean="0">
              <a:solidFill>
                <a:srgbClr val="C00000"/>
              </a:solidFill>
            </a:endParaRPr>
          </a:p>
          <a:p>
            <a:r>
              <a:rPr lang="en-US" altLang="zh-CN" dirty="0" smtClean="0"/>
              <a:t>   16</a:t>
            </a:r>
            <a:r>
              <a:rPr lang="zh-CN" altLang="zh-CN" dirty="0" smtClean="0"/>
              <a:t>《朝花夕拾》是鲁迅先生</a:t>
            </a:r>
            <a:r>
              <a:rPr lang="en-US" altLang="zh-CN" dirty="0" smtClean="0"/>
              <a:t>1962</a:t>
            </a:r>
            <a:r>
              <a:rPr lang="zh-CN" altLang="zh-CN" dirty="0" smtClean="0"/>
              <a:t>年所作的回忆性（叙事）散文（体裁）集，书中着墨较多的人物是谁？</a:t>
            </a:r>
            <a:r>
              <a:rPr lang="en-US" altLang="zh-CN" dirty="0" smtClean="0"/>
              <a:t> </a:t>
            </a:r>
            <a:endParaRPr lang="zh-CN" altLang="zh-CN" dirty="0" smtClean="0"/>
          </a:p>
          <a:p>
            <a:r>
              <a:rPr lang="en-US" altLang="zh-CN" dirty="0" smtClean="0"/>
              <a:t>  </a:t>
            </a:r>
            <a:r>
              <a:rPr lang="en-US" altLang="zh-CN" dirty="0" smtClean="0">
                <a:solidFill>
                  <a:srgbClr val="C00000"/>
                </a:solidFill>
              </a:rPr>
              <a:t> </a:t>
            </a:r>
            <a:r>
              <a:rPr lang="zh-CN" altLang="zh-CN" dirty="0" smtClean="0">
                <a:solidFill>
                  <a:srgbClr val="C00000"/>
                </a:solidFill>
              </a:rPr>
              <a:t>长妈妈、藤野先生、范爱农。</a:t>
            </a:r>
            <a:r>
              <a:rPr lang="en-US" altLang="zh-CN" dirty="0" smtClean="0"/>
              <a:t> </a:t>
            </a:r>
            <a:endParaRPr lang="zh-CN" altLang="zh-CN" dirty="0" smtClean="0"/>
          </a:p>
          <a:p>
            <a:r>
              <a:rPr lang="en-US" altLang="zh-CN" dirty="0" smtClean="0"/>
              <a:t>   17</a:t>
            </a:r>
            <a:r>
              <a:rPr lang="zh-CN" altLang="zh-CN" dirty="0" smtClean="0"/>
              <a:t>请写出两个《朝花夕拾》中《二十四孝图》里关于</a:t>
            </a:r>
            <a:r>
              <a:rPr lang="zh-CN" altLang="zh-CN" dirty="0" smtClean="0">
                <a:solidFill>
                  <a:srgbClr val="C00000"/>
                </a:solidFill>
              </a:rPr>
              <a:t>“孝”的典故</a:t>
            </a:r>
            <a:r>
              <a:rPr lang="zh-CN" altLang="en-US" dirty="0" smtClean="0">
                <a:solidFill>
                  <a:srgbClr val="C00000"/>
                </a:solidFill>
              </a:rPr>
              <a:t>“</a:t>
            </a:r>
            <a:r>
              <a:rPr lang="zh-CN" altLang="zh-CN" dirty="0" smtClean="0">
                <a:solidFill>
                  <a:srgbClr val="C00000"/>
                </a:solidFill>
              </a:rPr>
              <a:t>子路</a:t>
            </a:r>
            <a:r>
              <a:rPr lang="zh-CN" altLang="en-US" dirty="0" smtClean="0">
                <a:solidFill>
                  <a:srgbClr val="C00000"/>
                </a:solidFill>
              </a:rPr>
              <a:t>负</a:t>
            </a:r>
            <a:r>
              <a:rPr lang="zh-CN" altLang="zh-CN" dirty="0" smtClean="0">
                <a:solidFill>
                  <a:srgbClr val="C00000"/>
                </a:solidFill>
              </a:rPr>
              <a:t>米</a:t>
            </a:r>
            <a:r>
              <a:rPr lang="zh-CN" altLang="en-US" dirty="0" smtClean="0">
                <a:solidFill>
                  <a:srgbClr val="C00000"/>
                </a:solidFill>
              </a:rPr>
              <a:t>”</a:t>
            </a:r>
            <a:r>
              <a:rPr lang="zh-CN" altLang="zh-CN" dirty="0" smtClean="0">
                <a:solidFill>
                  <a:srgbClr val="C00000"/>
                </a:solidFill>
              </a:rPr>
              <a:t>、</a:t>
            </a:r>
            <a:r>
              <a:rPr lang="zh-CN" altLang="en-US" dirty="0" smtClean="0">
                <a:solidFill>
                  <a:srgbClr val="C00000"/>
                </a:solidFill>
              </a:rPr>
              <a:t>“</a:t>
            </a:r>
            <a:r>
              <a:rPr lang="zh-CN" altLang="zh-CN" dirty="0" smtClean="0">
                <a:solidFill>
                  <a:srgbClr val="C00000"/>
                </a:solidFill>
              </a:rPr>
              <a:t>董香扇枕</a:t>
            </a:r>
            <a:r>
              <a:rPr lang="zh-CN" altLang="en-US" dirty="0" smtClean="0">
                <a:solidFill>
                  <a:srgbClr val="C00000"/>
                </a:solidFill>
              </a:rPr>
              <a:t>”</a:t>
            </a:r>
            <a:r>
              <a:rPr lang="zh-CN" altLang="zh-CN" dirty="0" smtClean="0">
                <a:solidFill>
                  <a:srgbClr val="C00000"/>
                </a:solidFill>
              </a:rPr>
              <a:t>、</a:t>
            </a:r>
            <a:r>
              <a:rPr lang="zh-CN" altLang="en-US" dirty="0" smtClean="0">
                <a:solidFill>
                  <a:srgbClr val="C00000"/>
                </a:solidFill>
              </a:rPr>
              <a:t>“</a:t>
            </a:r>
            <a:r>
              <a:rPr lang="zh-CN" altLang="zh-CN" dirty="0" smtClean="0">
                <a:solidFill>
                  <a:srgbClr val="C00000"/>
                </a:solidFill>
              </a:rPr>
              <a:t>老莱娱亲</a:t>
            </a:r>
            <a:r>
              <a:rPr lang="zh-CN" altLang="en-US" dirty="0" smtClean="0">
                <a:solidFill>
                  <a:srgbClr val="C00000"/>
                </a:solidFill>
              </a:rPr>
              <a:t>”</a:t>
            </a:r>
            <a:r>
              <a:rPr lang="zh-CN" altLang="zh-CN" dirty="0" smtClean="0">
                <a:solidFill>
                  <a:srgbClr val="C00000"/>
                </a:solidFill>
              </a:rPr>
              <a:t>、</a:t>
            </a:r>
            <a:r>
              <a:rPr lang="zh-CN" altLang="en-US" dirty="0" smtClean="0">
                <a:solidFill>
                  <a:srgbClr val="C00000"/>
                </a:solidFill>
              </a:rPr>
              <a:t>“</a:t>
            </a:r>
            <a:r>
              <a:rPr lang="zh-CN" altLang="zh-CN" dirty="0" smtClean="0">
                <a:solidFill>
                  <a:srgbClr val="C00000"/>
                </a:solidFill>
              </a:rPr>
              <a:t>郭巨埋儿</a:t>
            </a:r>
            <a:r>
              <a:rPr lang="zh-CN" altLang="en-US" dirty="0" smtClean="0">
                <a:solidFill>
                  <a:srgbClr val="C00000"/>
                </a:solidFill>
              </a:rPr>
              <a:t>”</a:t>
            </a:r>
            <a:r>
              <a:rPr lang="zh-CN" altLang="zh-CN" dirty="0" smtClean="0">
                <a:solidFill>
                  <a:srgbClr val="C00000"/>
                </a:solidFill>
              </a:rPr>
              <a:t>、</a:t>
            </a:r>
            <a:r>
              <a:rPr lang="zh-CN" altLang="en-US" dirty="0" smtClean="0">
                <a:solidFill>
                  <a:srgbClr val="C00000"/>
                </a:solidFill>
              </a:rPr>
              <a:t>“</a:t>
            </a:r>
            <a:r>
              <a:rPr lang="zh-CN" altLang="zh-CN" dirty="0" smtClean="0">
                <a:solidFill>
                  <a:srgbClr val="C00000"/>
                </a:solidFill>
              </a:rPr>
              <a:t>卧冰求鲤</a:t>
            </a:r>
            <a:r>
              <a:rPr lang="zh-CN" altLang="en-US" dirty="0" smtClean="0">
                <a:solidFill>
                  <a:srgbClr val="C00000"/>
                </a:solidFill>
              </a:rPr>
              <a:t>”。</a:t>
            </a:r>
            <a:endParaRPr lang="zh-CN" altLang="en-US" dirty="0">
              <a:solidFill>
                <a:srgbClr val="C00000"/>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altLang="zh-CN" dirty="0" smtClean="0"/>
              <a:t>《</a:t>
            </a:r>
            <a:r>
              <a:rPr lang="zh-CN" altLang="en-US" dirty="0" smtClean="0"/>
              <a:t>朝花夕拾</a:t>
            </a:r>
            <a:r>
              <a:rPr lang="en-US" altLang="zh-CN" dirty="0" smtClean="0"/>
              <a:t>》</a:t>
            </a:r>
            <a:r>
              <a:rPr lang="zh-CN" altLang="en-US" dirty="0" smtClean="0"/>
              <a:t>练习</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rmAutofit lnSpcReduction="10000"/>
          </a:bodyPr>
          <a:lstStyle/>
          <a:p>
            <a:r>
              <a:rPr lang="en-US" altLang="zh-CN" dirty="0" smtClean="0"/>
              <a:t>24.</a:t>
            </a:r>
            <a:r>
              <a:rPr lang="zh-CN" altLang="zh-CN" dirty="0" smtClean="0"/>
              <a:t>为什么作者反感“老莱娱亲”的故事？</a:t>
            </a:r>
            <a:r>
              <a:rPr lang="en-US" altLang="zh-CN" dirty="0" smtClean="0"/>
              <a:t> </a:t>
            </a:r>
            <a:endParaRPr lang="zh-CN" altLang="zh-CN" dirty="0" smtClean="0"/>
          </a:p>
          <a:p>
            <a:r>
              <a:rPr lang="en-US" altLang="zh-CN" dirty="0" smtClean="0"/>
              <a:t>  </a:t>
            </a:r>
            <a:r>
              <a:rPr lang="en-US" altLang="zh-CN" b="1" dirty="0" smtClean="0">
                <a:solidFill>
                  <a:srgbClr val="C00000"/>
                </a:solidFill>
              </a:rPr>
              <a:t> </a:t>
            </a:r>
            <a:r>
              <a:rPr lang="zh-CN" altLang="zh-CN" b="1" dirty="0" smtClean="0">
                <a:solidFill>
                  <a:srgbClr val="C00000"/>
                </a:solidFill>
              </a:rPr>
              <a:t>招致他反感的便是老莱“诈跌”，作婴儿啼，以娱亲意，作者认为小孩子多不愿意诈作，换言之，不愿装假，这违背了儿童的心理。　</a:t>
            </a:r>
            <a:r>
              <a:rPr lang="zh-CN" altLang="zh-CN" dirty="0" smtClean="0"/>
              <a:t>　</a:t>
            </a:r>
            <a:r>
              <a:rPr lang="en-US" altLang="zh-CN" dirty="0" smtClean="0"/>
              <a:t>  </a:t>
            </a:r>
            <a:endParaRPr lang="zh-CN" altLang="zh-CN" dirty="0" smtClean="0"/>
          </a:p>
          <a:p>
            <a:r>
              <a:rPr lang="en-US" altLang="zh-CN" dirty="0" smtClean="0"/>
              <a:t>   25</a:t>
            </a:r>
            <a:r>
              <a:rPr lang="zh-CN" altLang="zh-CN" dirty="0" smtClean="0"/>
              <a:t>《父亲的病》中屡次提及庸医误人的种种荒诞行为，试举一例：</a:t>
            </a:r>
            <a:endParaRPr lang="en-US" altLang="zh-CN" dirty="0" smtClean="0"/>
          </a:p>
          <a:p>
            <a:r>
              <a:rPr lang="en-US" altLang="zh-CN" b="1" dirty="0" smtClean="0">
                <a:solidFill>
                  <a:srgbClr val="C00000"/>
                </a:solidFill>
              </a:rPr>
              <a:t>    </a:t>
            </a:r>
            <a:r>
              <a:rPr lang="zh-CN" altLang="zh-CN" b="1" dirty="0" smtClean="0">
                <a:solidFill>
                  <a:srgbClr val="C00000"/>
                </a:solidFill>
              </a:rPr>
              <a:t>如陈莲河用药中要求“蟋蟀一对”，且要“原配，即本在一窠中者”等。</a:t>
            </a:r>
            <a:r>
              <a:rPr lang="en-US" altLang="zh-CN" b="1" dirty="0" smtClean="0">
                <a:solidFill>
                  <a:srgbClr val="C00000"/>
                </a:solidFill>
              </a:rPr>
              <a:t> </a:t>
            </a:r>
            <a:endParaRPr lang="zh-CN" altLang="en-US" b="1" dirty="0">
              <a:solidFill>
                <a:srgbClr val="C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t>了解背景</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zh-CN" altLang="en-US" dirty="0" smtClean="0"/>
              <a:t>在繁忙的教学之余，鲁迅写了很多作品，这其中就包括</a:t>
            </a:r>
            <a:r>
              <a:rPr lang="en-US" altLang="zh-CN" dirty="0" smtClean="0"/>
              <a:t>《</a:t>
            </a:r>
            <a:r>
              <a:rPr lang="zh-CN" altLang="en-US" dirty="0" smtClean="0">
                <a:solidFill>
                  <a:srgbClr val="0070C0"/>
                </a:solidFill>
                <a:latin typeface="黑体" pitchFamily="49" charset="-122"/>
                <a:ea typeface="黑体" pitchFamily="49" charset="-122"/>
              </a:rPr>
              <a:t>从百草园到三味书屋</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父亲的病</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锁记</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藤野先生</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和</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范爱农</a:t>
            </a:r>
            <a:r>
              <a:rPr lang="en-US" altLang="zh-CN" dirty="0" smtClean="0">
                <a:solidFill>
                  <a:srgbClr val="0070C0"/>
                </a:solidFill>
                <a:latin typeface="黑体" pitchFamily="49" charset="-122"/>
                <a:ea typeface="黑体" pitchFamily="49" charset="-122"/>
              </a:rPr>
              <a:t>》</a:t>
            </a:r>
            <a:r>
              <a:rPr lang="zh-CN" altLang="en-US" dirty="0" smtClean="0"/>
              <a:t>五篇散文。这五篇散文与在北京创作的另五篇散文就构成了</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朝花夕拾</a:t>
            </a:r>
            <a:r>
              <a:rPr lang="en-US" altLang="zh-CN" dirty="0" smtClean="0">
                <a:solidFill>
                  <a:srgbClr val="0070C0"/>
                </a:solidFill>
                <a:latin typeface="黑体" pitchFamily="49" charset="-122"/>
                <a:ea typeface="黑体" pitchFamily="49" charset="-122"/>
              </a:rPr>
              <a:t>》</a:t>
            </a:r>
            <a:r>
              <a:rPr lang="zh-CN" altLang="en-US" dirty="0" smtClean="0"/>
              <a:t>的全部。 </a:t>
            </a:r>
            <a:br>
              <a:rPr lang="zh-CN" altLang="en-US" dirty="0" smtClean="0"/>
            </a:br>
            <a:r>
              <a:rPr lang="en-US" altLang="zh-CN" dirty="0" smtClean="0"/>
              <a:t>《</a:t>
            </a:r>
            <a:r>
              <a:rPr lang="zh-CN" altLang="en-US" dirty="0" smtClean="0"/>
              <a:t>朝花夕拾</a:t>
            </a:r>
            <a:r>
              <a:rPr lang="en-US" altLang="zh-CN" dirty="0" smtClean="0"/>
              <a:t>》</a:t>
            </a:r>
            <a:r>
              <a:rPr lang="zh-CN" altLang="en-US" dirty="0" smtClean="0"/>
              <a:t>于</a:t>
            </a:r>
            <a:r>
              <a:rPr lang="en-US" altLang="zh-CN" dirty="0" smtClean="0"/>
              <a:t>1927</a:t>
            </a:r>
            <a:r>
              <a:rPr lang="zh-CN" altLang="en-US" dirty="0" smtClean="0"/>
              <a:t>年出版。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zh-CN" altLang="en-US" dirty="0" smtClean="0">
                <a:hlinkClick r:id="rId2" action="ppaction://hlinksldjump"/>
              </a:rPr>
              <a:t>感悟作品</a:t>
            </a:r>
            <a:endParaRPr lang="zh-CN" altLang="en-US" dirty="0"/>
          </a:p>
        </p:txBody>
      </p:sp>
      <p:sp>
        <p:nvSpPr>
          <p:cNvPr id="3" name="内容占位符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朝花夕拾</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原名</a:t>
            </a:r>
            <a:r>
              <a:rPr lang="en-US" altLang="zh-CN" dirty="0" smtClean="0">
                <a:solidFill>
                  <a:srgbClr val="0070C0"/>
                </a:solidFill>
                <a:latin typeface="黑体" pitchFamily="49" charset="-122"/>
                <a:ea typeface="黑体" pitchFamily="49" charset="-122"/>
              </a:rPr>
              <a:t>《</a:t>
            </a:r>
            <a:r>
              <a:rPr lang="zh-CN" altLang="en-US" dirty="0" smtClean="0">
                <a:solidFill>
                  <a:srgbClr val="0070C0"/>
                </a:solidFill>
                <a:latin typeface="黑体" pitchFamily="49" charset="-122"/>
                <a:ea typeface="黑体" pitchFamily="49" charset="-122"/>
              </a:rPr>
              <a:t>旧事重提</a:t>
            </a:r>
            <a:r>
              <a:rPr lang="en-US" altLang="zh-CN" dirty="0" smtClean="0">
                <a:solidFill>
                  <a:srgbClr val="0070C0"/>
                </a:solidFill>
                <a:latin typeface="黑体" pitchFamily="49" charset="-122"/>
                <a:ea typeface="黑体" pitchFamily="49" charset="-122"/>
              </a:rPr>
              <a:t>》</a:t>
            </a:r>
            <a:r>
              <a:rPr lang="zh-CN" altLang="en-US" dirty="0" smtClean="0"/>
              <a:t>，是现代文学家鲁迅的散文集，收录鲁迅于</a:t>
            </a:r>
            <a:r>
              <a:rPr lang="en-US" altLang="zh-CN" dirty="0" smtClean="0"/>
              <a:t>1926</a:t>
            </a:r>
            <a:r>
              <a:rPr lang="zh-CN" altLang="en-US" dirty="0" smtClean="0"/>
              <a:t>年创作的</a:t>
            </a:r>
            <a:r>
              <a:rPr lang="en-US" altLang="zh-CN" dirty="0" smtClean="0"/>
              <a:t>10</a:t>
            </a:r>
            <a:r>
              <a:rPr lang="zh-CN" altLang="en-US" dirty="0" smtClean="0"/>
              <a:t>篇回忆性散文， </a:t>
            </a:r>
            <a:r>
              <a:rPr lang="en-US" altLang="zh-CN" dirty="0" smtClean="0"/>
              <a:t>1928</a:t>
            </a:r>
            <a:r>
              <a:rPr lang="zh-CN" altLang="en-US" dirty="0" smtClean="0"/>
              <a:t>年由北京未名社初版，现编入</a:t>
            </a:r>
            <a:r>
              <a:rPr lang="en-US" altLang="zh-CN" dirty="0" smtClean="0"/>
              <a:t>《</a:t>
            </a:r>
            <a:r>
              <a:rPr lang="zh-CN" altLang="en-US" dirty="0" smtClean="0"/>
              <a:t>鲁迅全集</a:t>
            </a:r>
            <a:r>
              <a:rPr lang="en-US" altLang="zh-CN" dirty="0" smtClean="0"/>
              <a:t>》</a:t>
            </a:r>
            <a:r>
              <a:rPr lang="zh-CN" altLang="en-US" dirty="0" smtClean="0"/>
              <a:t>第</a:t>
            </a:r>
            <a:r>
              <a:rPr lang="en-US" altLang="zh-CN" dirty="0" smtClean="0"/>
              <a:t>2</a:t>
            </a:r>
            <a:r>
              <a:rPr lang="zh-CN" altLang="en-US" dirty="0" smtClean="0"/>
              <a:t>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TotalTime>
  <Words>5555</Words>
  <Application>Microsoft Office PowerPoint</Application>
  <PresentationFormat>全屏显示(4:3)</PresentationFormat>
  <Paragraphs>232</Paragraphs>
  <Slides>71</Slides>
  <Notes>0</Notes>
  <HiddenSlides>0</HiddenSlides>
  <MMClips>0</MMClips>
  <ScaleCrop>false</ScaleCrop>
  <HeadingPairs>
    <vt:vector size="4" baseType="variant">
      <vt:variant>
        <vt:lpstr>主题</vt:lpstr>
      </vt:variant>
      <vt:variant>
        <vt:i4>1</vt:i4>
      </vt:variant>
      <vt:variant>
        <vt:lpstr>幻灯片标题</vt:lpstr>
      </vt:variant>
      <vt:variant>
        <vt:i4>71</vt:i4>
      </vt:variant>
    </vt:vector>
  </HeadingPairs>
  <TitlesOfParts>
    <vt:vector size="72" baseType="lpstr">
      <vt:lpstr>Office 主题</vt:lpstr>
      <vt:lpstr>幻灯片 1</vt:lpstr>
      <vt:lpstr>幻灯片 2</vt:lpstr>
      <vt:lpstr>小引</vt:lpstr>
      <vt:lpstr>走进作者</vt:lpstr>
      <vt:lpstr>走进作者</vt:lpstr>
      <vt:lpstr>了解背景</vt:lpstr>
      <vt:lpstr>了解背景</vt:lpstr>
      <vt:lpstr>了解背景</vt:lpstr>
      <vt:lpstr>感悟作品</vt:lpstr>
      <vt:lpstr>感悟作品</vt:lpstr>
      <vt:lpstr>感悟作品</vt:lpstr>
      <vt:lpstr>分篇介绍</vt:lpstr>
      <vt:lpstr>分篇介绍</vt:lpstr>
      <vt:lpstr>分篇介绍</vt:lpstr>
      <vt:lpstr>分篇介绍</vt:lpstr>
      <vt:lpstr>分篇介绍</vt:lpstr>
      <vt:lpstr>作品鉴赏之主题思想</vt:lpstr>
      <vt:lpstr>作品鉴赏之主题思想</vt:lpstr>
      <vt:lpstr>作品鉴赏之主题思想</vt:lpstr>
      <vt:lpstr>作品鉴赏之主题思想</vt:lpstr>
      <vt:lpstr>作品鉴赏之主题思想</vt:lpstr>
      <vt:lpstr>作品鉴赏之主题思想</vt:lpstr>
      <vt:lpstr>作品鉴赏之主题思想</vt:lpstr>
      <vt:lpstr>作品鉴赏之主题思想</vt:lpstr>
      <vt:lpstr>作品鉴赏之主题思想</vt:lpstr>
      <vt:lpstr>作品鉴赏之主题思想</vt:lpstr>
      <vt:lpstr>作品鉴赏之主题思想</vt:lpstr>
      <vt:lpstr>作品鉴赏之人物形象</vt:lpstr>
      <vt:lpstr>作品鉴赏之人物形象</vt:lpstr>
      <vt:lpstr>作品鉴赏之人物形象</vt:lpstr>
      <vt:lpstr>作品鉴赏之人物形象</vt:lpstr>
      <vt:lpstr>作品鉴赏之人物形象</vt:lpstr>
      <vt:lpstr>作品鉴赏之人物形象</vt:lpstr>
      <vt:lpstr>作品鉴赏之人物形象</vt:lpstr>
      <vt:lpstr>作品鉴赏之人物形象</vt:lpstr>
      <vt:lpstr>作品鉴赏</vt:lpstr>
      <vt:lpstr>作品鉴赏</vt:lpstr>
      <vt:lpstr>作品鉴赏</vt:lpstr>
      <vt:lpstr>作品鉴赏</vt:lpstr>
      <vt:lpstr>作品鉴赏</vt:lpstr>
      <vt:lpstr>艺术特色</vt:lpstr>
      <vt:lpstr>艺术特色</vt:lpstr>
      <vt:lpstr>艺术特色</vt:lpstr>
      <vt:lpstr>艺术特色</vt:lpstr>
      <vt:lpstr>艺术特色</vt:lpstr>
      <vt:lpstr>艺术特色</vt:lpstr>
      <vt:lpstr>艺术特色</vt:lpstr>
      <vt:lpstr>作品影响</vt:lpstr>
      <vt:lpstr>作品影响</vt:lpstr>
      <vt:lpstr>作品影响</vt:lpstr>
      <vt:lpstr>作品影响</vt:lpstr>
      <vt:lpstr>作品影响</vt:lpstr>
      <vt:lpstr>作品评价</vt:lpstr>
      <vt:lpstr>作品评价</vt:lpstr>
      <vt:lpstr>作品评价</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lpstr>《朝花夕拾》练习</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朝花夕拾</dc:title>
  <dc:creator>xiaowei zhou</dc:creator>
  <cp:lastModifiedBy>xiaowei zhou</cp:lastModifiedBy>
  <cp:revision>114</cp:revision>
  <dcterms:created xsi:type="dcterms:W3CDTF">2017-09-07T07:09:50Z</dcterms:created>
  <dcterms:modified xsi:type="dcterms:W3CDTF">2017-09-30T07:45:44Z</dcterms:modified>
</cp:coreProperties>
</file>