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media" Target="file:///C:\Documents%20and%20Settings\Administrator\&#26700;&#38754;\11\&#40644;&#27827;&#39042;.mp3" TargetMode="External"/><Relationship Id="rId4" Type="http://schemas.openxmlformats.org/officeDocument/2006/relationships/audio" Target="file:///C:\Documents%20and%20Settings\Administrator\&#26700;&#38754;\11\&#40644;&#27827;&#39042;.mp3" TargetMode="External"/><Relationship Id="rId3" Type="http://schemas.openxmlformats.org/officeDocument/2006/relationships/image" Target="../media/image2.GIF"/><Relationship Id="rId2" Type="http://schemas.openxmlformats.org/officeDocument/2006/relationships/slide" Target="slide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3032125" y="446088"/>
            <a:ext cx="4112260" cy="14325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9</a:t>
            </a:r>
            <a:r>
              <a:rPr lang="zh-CN" altLang="zh-CN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zh-CN"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44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黄河颂</a:t>
            </a:r>
            <a:r>
              <a:rPr lang="en-US" altLang="zh-CN" sz="4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》</a:t>
            </a:r>
            <a:endParaRPr lang="en-US" altLang="zh-CN" sz="44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algn="l"/>
            <a:r>
              <a:rPr lang="zh-CN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作品及作者介绍</a:t>
            </a:r>
            <a:endParaRPr lang="zh-CN" altLang="en-US" sz="44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1703388" y="1295400"/>
            <a:ext cx="8964612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en-US" altLang="zh-CN" sz="32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黄河颂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是著名</a:t>
            </a:r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诗人光未然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（原名：张光年）与</a:t>
            </a:r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音乐家冼星海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合作的音乐作品</a:t>
            </a:r>
            <a:r>
              <a:rPr lang="en-US" altLang="zh-CN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黄河大合唱</a:t>
            </a:r>
            <a:r>
              <a:rPr lang="en-US" altLang="zh-CN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中的第二章歌词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。写于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1939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年。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黄河大合唱</a:t>
            </a:r>
            <a:r>
              <a:rPr lang="en-US" altLang="zh-CN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共八章。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当时，日寇的铁蹄肆意践踏着中华大地，诗人随八路军行进在黄河边，雄奇壮丽的山河，伟大而坚强的军民，怎不让他唱出豪迈的颂歌。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激流汹涌，听吧，这是黄河边军民组成的船夫的战斗的号子声！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2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标题 56321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学习目标：</a:t>
            </a:r>
            <a:endParaRPr lang="zh-CN" altLang="en-US" dirty="0"/>
          </a:p>
        </p:txBody>
      </p:sp>
      <p:sp>
        <p:nvSpPr>
          <p:cNvPr id="56323" name="文本占位符 56322"/>
          <p:cNvSpPr>
            <a:spLocks noGrp="1" noRot="1"/>
          </p:cNvSpPr>
          <p:nvPr>
            <p:ph type="body" idx="1"/>
          </p:nvPr>
        </p:nvSpPr>
        <p:spPr>
          <a:xfrm>
            <a:off x="1774825" y="2349500"/>
            <a:ext cx="7796213" cy="3886200"/>
          </a:xfrm>
        </p:spPr>
        <p:txBody>
          <a:bodyPr/>
          <a:p>
            <a:r>
              <a:rPr lang="en-US" altLang="zh-CN" dirty="0"/>
              <a:t>1</a:t>
            </a:r>
            <a:r>
              <a:rPr lang="zh-CN" altLang="en-US" dirty="0"/>
              <a:t>、正确朗读诗歌。</a:t>
            </a:r>
            <a:endParaRPr lang="zh-CN" altLang="en-US" dirty="0"/>
          </a:p>
          <a:p>
            <a:r>
              <a:rPr lang="en-US" altLang="zh-CN" dirty="0"/>
              <a:t>2</a:t>
            </a:r>
            <a:r>
              <a:rPr lang="zh-CN" altLang="en-US" dirty="0"/>
              <a:t>、归纳诗歌内容，体会诗歌的语言特色。</a:t>
            </a:r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、理解诗人所要表达的情怀。</a:t>
            </a:r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图片 5734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8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框 57346"/>
          <p:cNvSpPr txBox="1"/>
          <p:nvPr/>
        </p:nvSpPr>
        <p:spPr>
          <a:xfrm>
            <a:off x="9625648" y="333375"/>
            <a:ext cx="853440" cy="39592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fontAlgn="ctr">
              <a:spcBef>
                <a:spcPct val="50000"/>
              </a:spcBef>
              <a:buClrTx/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华文宋体" pitchFamily="2" charset="-122"/>
              </a:rPr>
              <a:t>《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宋体" pitchFamily="2" charset="-122"/>
              </a:rPr>
              <a:t>黄河颂</a:t>
            </a: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华文宋体" pitchFamily="2" charset="-122"/>
              </a:rPr>
              <a:t>》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华文宋体" pitchFamily="2" charset="-122"/>
            </a:endParaRPr>
          </a:p>
        </p:txBody>
      </p:sp>
      <p:pic>
        <p:nvPicPr>
          <p:cNvPr id="57349" name="图片 57348" descr="9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0" y="6410325"/>
            <a:ext cx="571500" cy="44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1" name="黄河颂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59375" y="4365625"/>
            <a:ext cx="1016000" cy="87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2" name="文本框 57351"/>
          <p:cNvSpPr txBox="1"/>
          <p:nvPr/>
        </p:nvSpPr>
        <p:spPr>
          <a:xfrm>
            <a:off x="1524000" y="260350"/>
            <a:ext cx="6588125" cy="2331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Tx/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自学指导一：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听录音，正确朗诵诗歌</a:t>
            </a:r>
            <a:endParaRPr lang="zh-CN" altLang="en-US" sz="4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Tx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73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4064" fill="hold"/>
                                        <p:tgtEl>
                                          <p:spTgt spid="573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51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51"/>
                </p:tgtEl>
              </p:cMediaNode>
            </p:audio>
          </p:childTnLst>
        </p:cTn>
      </p:par>
    </p:tnLst>
    <p:bldLst>
      <p:bldP spid="573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2855913" y="260350"/>
            <a:ext cx="7812087" cy="496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/>
            <a:r>
              <a:rPr lang="zh-CN" altLang="en-US" sz="5400" b="1" u="sng" dirty="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</a:rPr>
              <a:t>自学指导二</a:t>
            </a:r>
            <a:r>
              <a:rPr lang="zh-CN" altLang="en-US" sz="6000" b="1" u="sng" dirty="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</a:rPr>
              <a:t>：</a:t>
            </a:r>
            <a:endParaRPr lang="zh-CN" altLang="en-US" sz="6000" b="1" u="sng" dirty="0">
              <a:solidFill>
                <a:schemeClr val="tx2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marL="457200" lvl="0" indent="-457200"/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题目</a:t>
            </a:r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黄河颂</a:t>
            </a:r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中，哪个是关键</a:t>
            </a:r>
            <a:endParaRPr lang="zh-CN" altLang="en-US" sz="36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词？第一节朗诵词中，直接点明的主题是什么？</a:t>
            </a:r>
            <a:endParaRPr lang="zh-CN" altLang="en-US" sz="36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zh-CN" altLang="en-US" sz="3600" b="1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zh-CN" altLang="en-US" sz="4400" b="1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颂</a:t>
            </a:r>
            <a:endParaRPr lang="zh-CN" altLang="en-US" sz="4400" b="1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en-US" altLang="zh-CN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、歌词是诗的主体，找出诗中直接歌颂黄河的部分。</a:t>
            </a:r>
            <a:endParaRPr lang="zh-CN" altLang="en-US" sz="36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4511675" y="3357563"/>
            <a:ext cx="6696075" cy="176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民族精神：伟大而坚强</a:t>
            </a:r>
            <a:endParaRPr lang="zh-CN" altLang="en-US" sz="4400" b="1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3143250" y="5589588"/>
            <a:ext cx="77771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啊！黄河！</a:t>
            </a:r>
            <a:r>
              <a:rPr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发扬滋长！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charRg st="4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charRg st="4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1524000" y="260350"/>
            <a:ext cx="8675688" cy="3078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/>
            <a:r>
              <a:rPr lang="zh-CN" altLang="en-US" sz="44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自学指导三：</a:t>
            </a:r>
            <a:endParaRPr lang="zh-CN" altLang="en-US" sz="44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r>
              <a:rPr lang="zh-CN" altLang="en-US" sz="44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44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歌颂部分反复出现“啊！黄河！”从哪几方面歌颂黄河的？从此诗抒情特点看，它是风格豪放的还是委婉含蓄的？</a:t>
            </a:r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2743200" y="5675313"/>
            <a:ext cx="309880" cy="15544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57200" lvl="0" indent="-457200"/>
            <a:endParaRPr lang="en-US" altLang="zh-CN" sz="4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/>
            <a:endParaRPr lang="en-US" altLang="zh-CN" sz="4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3000375" y="4437063"/>
            <a:ext cx="7191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颂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左大括号 27653"/>
          <p:cNvSpPr/>
          <p:nvPr/>
        </p:nvSpPr>
        <p:spPr>
          <a:xfrm>
            <a:off x="3719513" y="3644900"/>
            <a:ext cx="431800" cy="2376488"/>
          </a:xfrm>
          <a:prstGeom prst="leftBrace">
            <a:avLst>
              <a:gd name="adj1" fmla="val 19364"/>
              <a:gd name="adj2" fmla="val 50000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矩形 27654"/>
          <p:cNvSpPr/>
          <p:nvPr/>
        </p:nvSpPr>
        <p:spPr>
          <a:xfrm>
            <a:off x="4224338" y="3357563"/>
            <a:ext cx="3527425" cy="11509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dirty="0">
                <a:solidFill>
                  <a:schemeClr val="tx1"/>
                </a:solidFill>
                <a:ea typeface="华文新魏" pitchFamily="2" charset="-122"/>
              </a:rPr>
              <a:t>中华民族的</a:t>
            </a: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摇篮</a:t>
            </a:r>
            <a:b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</a:br>
            <a:r>
              <a:rPr lang="zh-CN" altLang="en-US" sz="2800" dirty="0">
                <a:solidFill>
                  <a:srgbClr val="660033"/>
                </a:solidFill>
                <a:ea typeface="华文新魏" pitchFamily="2" charset="-122"/>
              </a:rPr>
              <a:t>（养育了中华民族）</a:t>
            </a:r>
            <a:endParaRPr lang="zh-CN" altLang="en-US" sz="2800" dirty="0">
              <a:solidFill>
                <a:srgbClr val="660033"/>
              </a:solidFill>
              <a:ea typeface="华文新魏" pitchFamily="2" charset="-122"/>
            </a:endParaRPr>
          </a:p>
        </p:txBody>
      </p:sp>
      <p:sp>
        <p:nvSpPr>
          <p:cNvPr id="27656" name="矩形 27655"/>
          <p:cNvSpPr/>
          <p:nvPr/>
        </p:nvSpPr>
        <p:spPr>
          <a:xfrm>
            <a:off x="4224338" y="4508500"/>
            <a:ext cx="3167062" cy="581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dirty="0">
                <a:solidFill>
                  <a:schemeClr val="tx1"/>
                </a:solidFill>
                <a:ea typeface="华文新魏" pitchFamily="2" charset="-122"/>
              </a:rPr>
              <a:t>中华民族的</a:t>
            </a: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屏障</a:t>
            </a:r>
            <a:b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</a:br>
            <a:r>
              <a:rPr lang="zh-CN" altLang="en-US" sz="2800" dirty="0">
                <a:solidFill>
                  <a:srgbClr val="660033"/>
                </a:solidFill>
                <a:ea typeface="华文新魏" pitchFamily="2" charset="-122"/>
              </a:rPr>
              <a:t>（保卫着中华民族）</a:t>
            </a:r>
            <a:endParaRPr lang="zh-CN" altLang="en-US" sz="2800" dirty="0">
              <a:solidFill>
                <a:srgbClr val="660033"/>
              </a:solidFill>
              <a:ea typeface="华文新魏" pitchFamily="2" charset="-122"/>
            </a:endParaRPr>
          </a:p>
        </p:txBody>
      </p:sp>
      <p:sp>
        <p:nvSpPr>
          <p:cNvPr id="27657" name="矩形 27656"/>
          <p:cNvSpPr/>
          <p:nvPr/>
        </p:nvSpPr>
        <p:spPr>
          <a:xfrm>
            <a:off x="4224338" y="5445125"/>
            <a:ext cx="3167062" cy="581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2800" dirty="0">
                <a:solidFill>
                  <a:schemeClr val="tx1"/>
                </a:solidFill>
                <a:ea typeface="华文新魏" pitchFamily="2" charset="-122"/>
              </a:rPr>
              <a:t>千万条铁的</a:t>
            </a:r>
            <a: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  <a:t>臂膀</a:t>
            </a:r>
            <a:br>
              <a:rPr lang="zh-CN" altLang="en-US" sz="2800" dirty="0">
                <a:solidFill>
                  <a:srgbClr val="FF0000"/>
                </a:solidFill>
                <a:ea typeface="华文新魏" pitchFamily="2" charset="-122"/>
              </a:rPr>
            </a:br>
            <a:r>
              <a:rPr lang="zh-CN" altLang="en-US" sz="2800" dirty="0">
                <a:solidFill>
                  <a:srgbClr val="660033"/>
                </a:solidFill>
                <a:ea typeface="华文新魏" pitchFamily="2" charset="-122"/>
              </a:rPr>
              <a:t>（激励着中华民族）</a:t>
            </a:r>
            <a:endParaRPr lang="zh-CN" altLang="en-US" sz="2800" dirty="0">
              <a:solidFill>
                <a:srgbClr val="660033"/>
              </a:solidFill>
              <a:ea typeface="华文新魏" pitchFamily="2" charset="-122"/>
            </a:endParaRPr>
          </a:p>
        </p:txBody>
      </p:sp>
      <p:sp>
        <p:nvSpPr>
          <p:cNvPr id="27658" name="矩形 27657"/>
          <p:cNvSpPr/>
          <p:nvPr/>
        </p:nvSpPr>
        <p:spPr>
          <a:xfrm>
            <a:off x="8328025" y="4508500"/>
            <a:ext cx="130556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400" b="1" dirty="0">
                <a:solidFill>
                  <a:srgbClr val="FF99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豪放</a:t>
            </a:r>
            <a:endParaRPr lang="zh-CN" altLang="en-US" sz="4400" b="1" dirty="0">
              <a:solidFill>
                <a:srgbClr val="FF99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9" name="左大括号 27658"/>
          <p:cNvSpPr/>
          <p:nvPr/>
        </p:nvSpPr>
        <p:spPr>
          <a:xfrm flipH="1">
            <a:off x="7824788" y="3789363"/>
            <a:ext cx="287337" cy="2085975"/>
          </a:xfrm>
          <a:prstGeom prst="leftBrace">
            <a:avLst>
              <a:gd name="adj1" fmla="val 60497"/>
              <a:gd name="adj2" fmla="val 47213"/>
            </a:avLst>
          </a:prstGeom>
          <a:noFill/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/>
      <p:bldP spid="27656" grpId="0"/>
      <p:bldP spid="27657" grpId="0"/>
      <p:bldP spid="276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文本占位符 45058"/>
          <p:cNvSpPr>
            <a:spLocks noGrp="1" noRot="1"/>
          </p:cNvSpPr>
          <p:nvPr>
            <p:ph type="body" idx="1"/>
          </p:nvPr>
        </p:nvSpPr>
        <p:spPr>
          <a:xfrm>
            <a:off x="2895600" y="1196975"/>
            <a:ext cx="7772400" cy="4114800"/>
          </a:xfrm>
        </p:spPr>
        <p:txBody>
          <a:bodyPr/>
          <a:p>
            <a:pPr marL="609600" indent="-609600"/>
            <a:r>
              <a:rPr lang="en-US" altLang="zh-CN" b="1" dirty="0">
                <a:solidFill>
                  <a:srgbClr val="660033"/>
                </a:solidFill>
              </a:rPr>
              <a:t>2</a:t>
            </a:r>
            <a:r>
              <a:rPr lang="zh-CN" altLang="en-US" b="1" dirty="0">
                <a:solidFill>
                  <a:srgbClr val="660033"/>
                </a:solidFill>
              </a:rPr>
              <a:t>、直接歌颂的前面和后面又分别写了什么内容？</a:t>
            </a:r>
            <a:endParaRPr lang="zh-CN" altLang="en-US" b="1" dirty="0">
              <a:solidFill>
                <a:srgbClr val="660033"/>
              </a:solidFill>
            </a:endParaRPr>
          </a:p>
          <a:p>
            <a:pPr marL="609600" indent="-609600"/>
            <a:endParaRPr lang="zh-CN" altLang="en-US" b="1" dirty="0">
              <a:solidFill>
                <a:srgbClr val="FF3300"/>
              </a:solidFill>
            </a:endParaRPr>
          </a:p>
          <a:p>
            <a:pPr marL="609600" indent="-609600"/>
            <a:r>
              <a:rPr lang="zh-CN" altLang="en-US" b="1" dirty="0">
                <a:solidFill>
                  <a:srgbClr val="FF3300"/>
                </a:solidFill>
              </a:rPr>
              <a:t>前：描绘黄河，</a:t>
            </a:r>
            <a:endParaRPr lang="zh-CN" altLang="en-US" b="1" dirty="0">
              <a:solidFill>
                <a:srgbClr val="FF3300"/>
              </a:solidFill>
            </a:endParaRPr>
          </a:p>
          <a:p>
            <a:pPr marL="609600" indent="-609600"/>
            <a:endParaRPr lang="zh-CN" altLang="en-US" b="1" dirty="0">
              <a:solidFill>
                <a:srgbClr val="FF3300"/>
              </a:solidFill>
            </a:endParaRPr>
          </a:p>
          <a:p>
            <a:pPr marL="609600" indent="-609600"/>
            <a:r>
              <a:rPr lang="zh-CN" altLang="en-US" b="1" dirty="0">
                <a:solidFill>
                  <a:srgbClr val="FF3300"/>
                </a:solidFill>
              </a:rPr>
              <a:t>后：抒学习黄河的壮志</a:t>
            </a:r>
            <a:endParaRPr lang="zh-CN" altLang="en-US" b="1" dirty="0">
              <a:solidFill>
                <a:srgbClr val="FF3300"/>
              </a:solidFill>
            </a:endParaRPr>
          </a:p>
          <a:p>
            <a:pPr marL="609600" indent="-609600"/>
            <a:endParaRPr lang="zh-CN" altLang="en-US" b="1" dirty="0">
              <a:solidFill>
                <a:srgbClr val="FF3300"/>
              </a:solidFill>
            </a:endParaRPr>
          </a:p>
          <a:p>
            <a:pPr marL="609600" indent="-60960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charRg st="3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文本占位符 44034"/>
          <p:cNvSpPr>
            <a:spLocks noGrp="1" noRot="1"/>
          </p:cNvSpPr>
          <p:nvPr>
            <p:ph type="body" idx="1"/>
          </p:nvPr>
        </p:nvSpPr>
        <p:spPr>
          <a:xfrm>
            <a:off x="2895600" y="333375"/>
            <a:ext cx="7772400" cy="2159000"/>
          </a:xfrm>
        </p:spPr>
        <p:txBody>
          <a:bodyPr/>
          <a:p>
            <a:r>
              <a:rPr lang="en-US" altLang="zh-CN" b="1" dirty="0">
                <a:solidFill>
                  <a:srgbClr val="660033"/>
                </a:solidFill>
              </a:rPr>
              <a:t>3 </a:t>
            </a:r>
            <a:r>
              <a:rPr lang="zh-CN" altLang="en-US" b="1" dirty="0">
                <a:solidFill>
                  <a:srgbClr val="660033"/>
                </a:solidFill>
              </a:rPr>
              <a:t>、描写黄河形象部分，哪个词起统领作用？又是从哪些不同角度写黄河形象的？</a:t>
            </a:r>
            <a:endParaRPr lang="zh-CN" altLang="en-US" b="1" dirty="0">
              <a:solidFill>
                <a:srgbClr val="660033"/>
              </a:solidFill>
            </a:endParaRPr>
          </a:p>
          <a:p>
            <a:endParaRPr lang="zh-CN" altLang="en-US" dirty="0">
              <a:solidFill>
                <a:srgbClr val="660033"/>
              </a:solidFill>
            </a:endParaRPr>
          </a:p>
        </p:txBody>
      </p:sp>
      <p:sp>
        <p:nvSpPr>
          <p:cNvPr id="44037" name="左大括号 44036"/>
          <p:cNvSpPr/>
          <p:nvPr/>
        </p:nvSpPr>
        <p:spPr>
          <a:xfrm>
            <a:off x="3863975" y="2420938"/>
            <a:ext cx="431800" cy="3024187"/>
          </a:xfrm>
          <a:prstGeom prst="leftBrace">
            <a:avLst>
              <a:gd name="adj1" fmla="val 2464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38" name="矩形 44037"/>
          <p:cNvSpPr/>
          <p:nvPr/>
        </p:nvSpPr>
        <p:spPr>
          <a:xfrm>
            <a:off x="4583113" y="2060575"/>
            <a:ext cx="2376487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dirty="0">
                <a:ea typeface="华文新魏" pitchFamily="2" charset="-122"/>
              </a:rPr>
              <a:t>惊涛 澎湃</a:t>
            </a:r>
            <a:endParaRPr lang="zh-CN" altLang="en-US" sz="3200" dirty="0">
              <a:ea typeface="华文新魏" pitchFamily="2" charset="-122"/>
            </a:endParaRPr>
          </a:p>
        </p:txBody>
      </p:sp>
      <p:sp>
        <p:nvSpPr>
          <p:cNvPr id="44039" name="矩形 44038"/>
          <p:cNvSpPr/>
          <p:nvPr/>
        </p:nvSpPr>
        <p:spPr>
          <a:xfrm>
            <a:off x="4583113" y="3141663"/>
            <a:ext cx="2376487" cy="8683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dirty="0">
                <a:ea typeface="华文新魏" pitchFamily="2" charset="-122"/>
              </a:rPr>
              <a:t>浊流连环</a:t>
            </a:r>
            <a:endParaRPr lang="zh-CN" altLang="en-US" sz="3200" dirty="0">
              <a:ea typeface="华文新魏" pitchFamily="2" charset="-122"/>
            </a:endParaRPr>
          </a:p>
        </p:txBody>
      </p:sp>
      <p:sp>
        <p:nvSpPr>
          <p:cNvPr id="44040" name="矩形 44039"/>
          <p:cNvSpPr/>
          <p:nvPr/>
        </p:nvSpPr>
        <p:spPr>
          <a:xfrm>
            <a:off x="4583113" y="4076700"/>
            <a:ext cx="2376487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dirty="0">
                <a:ea typeface="华文新魏" pitchFamily="2" charset="-122"/>
              </a:rPr>
              <a:t>奔向黄海</a:t>
            </a:r>
            <a:endParaRPr lang="zh-CN" altLang="en-US" sz="3200" dirty="0">
              <a:ea typeface="华文新魏" pitchFamily="2" charset="-122"/>
            </a:endParaRPr>
          </a:p>
        </p:txBody>
      </p:sp>
      <p:sp>
        <p:nvSpPr>
          <p:cNvPr id="44041" name="矩形 44040"/>
          <p:cNvSpPr/>
          <p:nvPr/>
        </p:nvSpPr>
        <p:spPr>
          <a:xfrm>
            <a:off x="4440238" y="5013325"/>
            <a:ext cx="2376487" cy="8683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200" dirty="0">
                <a:ea typeface="华文新魏" pitchFamily="2" charset="-122"/>
              </a:rPr>
              <a:t>力劈中原</a:t>
            </a:r>
            <a:endParaRPr lang="zh-CN" altLang="en-US" sz="3200" dirty="0">
              <a:ea typeface="华文新魏" pitchFamily="2" charset="-122"/>
            </a:endParaRPr>
          </a:p>
        </p:txBody>
      </p:sp>
      <p:sp>
        <p:nvSpPr>
          <p:cNvPr id="44042" name="文本框 44041"/>
          <p:cNvSpPr txBox="1"/>
          <p:nvPr/>
        </p:nvSpPr>
        <p:spPr>
          <a:xfrm>
            <a:off x="7319963" y="2205038"/>
            <a:ext cx="863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近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3" name="文本框 44042"/>
          <p:cNvSpPr txBox="1"/>
          <p:nvPr/>
        </p:nvSpPr>
        <p:spPr>
          <a:xfrm>
            <a:off x="7319963" y="3357563"/>
            <a:ext cx="7921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俯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4" name="文本框 44043"/>
          <p:cNvSpPr txBox="1"/>
          <p:nvPr/>
        </p:nvSpPr>
        <p:spPr>
          <a:xfrm>
            <a:off x="7319963" y="4365625"/>
            <a:ext cx="936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纵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5" name="文本框 44044"/>
          <p:cNvSpPr txBox="1"/>
          <p:nvPr/>
        </p:nvSpPr>
        <p:spPr>
          <a:xfrm>
            <a:off x="7319963" y="5084763"/>
            <a:ext cx="10810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横</a:t>
            </a:r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6" name="矩形 44045"/>
          <p:cNvSpPr/>
          <p:nvPr/>
        </p:nvSpPr>
        <p:spPr>
          <a:xfrm>
            <a:off x="3071813" y="3789363"/>
            <a:ext cx="744220" cy="6927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望</a:t>
            </a:r>
            <a:endParaRPr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47" name="文本框 44046"/>
          <p:cNvSpPr txBox="1"/>
          <p:nvPr/>
        </p:nvSpPr>
        <p:spPr>
          <a:xfrm>
            <a:off x="8975725" y="2349500"/>
            <a:ext cx="865188" cy="3566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写实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想象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9" grpId="0"/>
      <p:bldP spid="44040" grpId="0"/>
      <p:bldP spid="44041" grpId="0"/>
      <p:bldP spid="44042" grpId="0"/>
      <p:bldP spid="44043" grpId="0"/>
      <p:bldP spid="44044" grpId="0"/>
      <p:bldP spid="44045" grpId="0"/>
      <p:bldP spid="44046" grpId="0"/>
      <p:bldP spid="440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1524000" y="574675"/>
            <a:ext cx="8578850" cy="3444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4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、结合时代背景看，诗人借歌颂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黄河表达了什么感情？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2971800" y="5281613"/>
            <a:ext cx="30988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4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2590800" y="2287588"/>
            <a:ext cx="30988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4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5" name="矩形 35844"/>
          <p:cNvSpPr>
            <a:spLocks noRot="1"/>
          </p:cNvSpPr>
          <p:nvPr/>
        </p:nvSpPr>
        <p:spPr>
          <a:xfrm>
            <a:off x="1847850" y="2997200"/>
            <a:ext cx="8569325" cy="3387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</a:t>
            </a:r>
            <a:r>
              <a:rPr lang="zh-CN" altLang="en-US" b="1" dirty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借歌颂黄河来歌颂中华民族，以激发中华儿女的爱国豪情，号召中华儿女学习黄河伟大坚强的精神，保卫黄河，保卫中国！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2782888" y="3284538"/>
            <a:ext cx="7655560" cy="3383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黄河之水天上来，奔流到海不复回。</a:t>
            </a:r>
            <a:endParaRPr lang="zh-CN" altLang="en-US" sz="36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黄河远上白云间，一片孤城万仞山。</a:t>
            </a:r>
            <a:endParaRPr lang="zh-CN" altLang="en-US" sz="36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黄河万里触山动，</a:t>
            </a:r>
            <a:r>
              <a:rPr lang="zh-CN" altLang="en-US" sz="3600" b="1" dirty="0">
                <a:solidFill>
                  <a:srgbClr val="66003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波涛喷流射东海。 </a:t>
            </a:r>
            <a:endParaRPr lang="zh-CN" altLang="en-US" sz="3600" b="1" dirty="0">
              <a:solidFill>
                <a:srgbClr val="66003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九曲黄河万里沙，浪淘风簸自天涯。</a:t>
            </a:r>
            <a:endParaRPr lang="zh-CN" altLang="en-US" sz="36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66003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黄河落天去东海</a:t>
            </a:r>
            <a:r>
              <a:rPr lang="en-US" altLang="zh-CN" sz="3600" b="1" dirty="0">
                <a:solidFill>
                  <a:srgbClr val="66003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,  </a:t>
            </a:r>
            <a:r>
              <a:rPr lang="zh-CN" altLang="en-US" sz="3600" b="1" dirty="0">
                <a:solidFill>
                  <a:srgbClr val="660033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万里写入胸怀间。 </a:t>
            </a:r>
            <a:endParaRPr lang="zh-CN" altLang="en-US" sz="3600" b="1" dirty="0">
              <a:solidFill>
                <a:srgbClr val="660033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/>
            <a:endParaRPr lang="zh-CN" altLang="en-US" sz="3600" b="1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87" name="矩形 41986"/>
          <p:cNvSpPr/>
          <p:nvPr/>
        </p:nvSpPr>
        <p:spPr>
          <a:xfrm>
            <a:off x="2927350" y="0"/>
            <a:ext cx="7489825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u="sng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堂练：</a:t>
            </a:r>
            <a:endParaRPr lang="zh-CN" altLang="en-US" sz="4400" b="1" u="sng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面对祖国大好河山，历代文人写过不少关于黄河的诗句，你知道哪些？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</Words>
  <Paragraphs>99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华文宋体</vt:lpstr>
      <vt:lpstr>华文新魏</vt:lpstr>
      <vt:lpstr>Calibri Light</vt:lpstr>
      <vt:lpstr>Courier New</vt:lpstr>
      <vt:lpstr>Calibri</vt:lpstr>
      <vt:lpstr>微软雅黑</vt:lpstr>
      <vt:lpstr>Office 主题</vt:lpstr>
      <vt:lpstr>PowerPoint 演示文稿</vt:lpstr>
      <vt:lpstr>学习目标：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