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sldIdLst>
    <p:sldId id="256" r:id="rId2"/>
    <p:sldId id="260" r:id="rId3"/>
    <p:sldId id="262" r:id="rId4"/>
    <p:sldId id="259" r:id="rId5"/>
    <p:sldId id="298" r:id="rId6"/>
    <p:sldId id="261" r:id="rId7"/>
    <p:sldId id="279" r:id="rId8"/>
    <p:sldId id="263" r:id="rId9"/>
    <p:sldId id="299" r:id="rId10"/>
    <p:sldId id="258" r:id="rId11"/>
    <p:sldId id="257" r:id="rId12"/>
    <p:sldId id="300" r:id="rId13"/>
    <p:sldId id="280" r:id="rId14"/>
    <p:sldId id="266" r:id="rId15"/>
    <p:sldId id="301" r:id="rId16"/>
    <p:sldId id="267" r:id="rId17"/>
    <p:sldId id="302" r:id="rId18"/>
    <p:sldId id="281" r:id="rId19"/>
    <p:sldId id="282" r:id="rId20"/>
    <p:sldId id="269" r:id="rId21"/>
    <p:sldId id="285" r:id="rId22"/>
    <p:sldId id="272" r:id="rId23"/>
    <p:sldId id="303" r:id="rId24"/>
    <p:sldId id="284" r:id="rId25"/>
    <p:sldId id="286" r:id="rId26"/>
    <p:sldId id="304" r:id="rId27"/>
    <p:sldId id="289" r:id="rId28"/>
    <p:sldId id="287" r:id="rId29"/>
    <p:sldId id="305" r:id="rId30"/>
    <p:sldId id="290" r:id="rId31"/>
    <p:sldId id="306" r:id="rId32"/>
    <p:sldId id="288" r:id="rId33"/>
    <p:sldId id="291" r:id="rId34"/>
    <p:sldId id="307" r:id="rId35"/>
    <p:sldId id="296" r:id="rId36"/>
    <p:sldId id="274" r:id="rId37"/>
    <p:sldId id="308" r:id="rId38"/>
    <p:sldId id="275" r:id="rId39"/>
    <p:sldId id="292" r:id="rId40"/>
    <p:sldId id="293" r:id="rId41"/>
    <p:sldId id="294" r:id="rId42"/>
    <p:sldId id="295" r:id="rId43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99" d="100"/>
          <a:sy n="99" d="100"/>
        </p:scale>
        <p:origin x="-73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/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/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Rectangle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F84561-E502-4047-99BC-FF7FA7B3C88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/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/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B8AB21-C585-4F49-920D-A9C2C7311CD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26892D-8374-4AA1-B537-0659717B0D0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Arial" charset="0"/>
              </a:defRPr>
            </a:lvl1pPr>
          </a:lstStyle>
          <a:p>
            <a:pPr>
              <a:defRPr/>
            </a:pPr>
            <a:fld id="{DF6EFC65-77FA-464A-A09A-7205E0AAE6A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5" r:id="rId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8153400" cy="1470025"/>
          </a:xfrm>
        </p:spPr>
        <p:txBody>
          <a:bodyPr anchor="ctr"/>
          <a:lstStyle/>
          <a:p>
            <a:pPr eaLnBrk="1" hangingPunct="1"/>
            <a:r>
              <a:rPr lang="zh-CN" altLang="en-US" sz="4400" dirty="0" smtClean="0"/>
              <a:t>小作文专题</a:t>
            </a:r>
            <a:r>
              <a:rPr lang="en-US" altLang="zh-CN" sz="4400" dirty="0" smtClean="0"/>
              <a:t>05</a:t>
            </a:r>
            <a:r>
              <a:rPr lang="zh-CN" altLang="en-US" sz="4400" dirty="0" smtClean="0"/>
              <a:t>：多元关系构与析</a:t>
            </a:r>
            <a:endParaRPr lang="zh-CN" altLang="zh-CN" sz="4400" dirty="0" smtClean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600450"/>
            <a:ext cx="7239000" cy="1047750"/>
          </a:xfrm>
        </p:spPr>
        <p:txBody>
          <a:bodyPr/>
          <a:lstStyle/>
          <a:p>
            <a:pPr eaLnBrk="1" hangingPunct="1"/>
            <a:r>
              <a:rPr lang="zh-CN" altLang="en-US" sz="3200" b="1" dirty="0" smtClean="0"/>
              <a:t>论证推理的建构</a:t>
            </a:r>
            <a:endParaRPr lang="zh-CN" altLang="zh-CN" sz="32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685800"/>
            <a:ext cx="8229600" cy="1143000"/>
          </a:xfrm>
        </p:spPr>
        <p:txBody>
          <a:bodyPr/>
          <a:lstStyle/>
          <a:p>
            <a:pPr eaLnBrk="1" hangingPunct="1"/>
            <a:r>
              <a:rPr lang="zh-CN" altLang="zh-CN" sz="6600" b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环节二：复盘</a:t>
            </a:r>
            <a:endParaRPr lang="zh-CN" altLang="en-US" sz="6600" b="1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25450" y="2057400"/>
            <a:ext cx="8413750" cy="4525963"/>
          </a:xfrm>
        </p:spPr>
        <p:txBody>
          <a:bodyPr/>
          <a:lstStyle/>
          <a:p>
            <a:pPr eaLnBrk="1" hangingPunct="1"/>
            <a:r>
              <a:rPr lang="en-US" altLang="zh-CN" smtClean="0"/>
              <a:t>【</a:t>
            </a:r>
            <a:r>
              <a:rPr lang="zh-CN" altLang="en-US" smtClean="0"/>
              <a:t>题</a:t>
            </a:r>
            <a:r>
              <a:rPr lang="en-US" altLang="zh-CN" smtClean="0"/>
              <a:t>2】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mtClean="0"/>
              <a:t>请以“仰望星空与脚踏实地”作为题目，写一篇不少于</a:t>
            </a:r>
            <a:r>
              <a:rPr lang="en-US" altLang="zh-CN" smtClean="0"/>
              <a:t>800</a:t>
            </a:r>
            <a:r>
              <a:rPr lang="zh-CN" altLang="en-US" smtClean="0"/>
              <a:t>字的文章。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</a:t>
            </a:r>
          </a:p>
        </p:txBody>
      </p:sp>
      <p:pic>
        <p:nvPicPr>
          <p:cNvPr id="11268" name="图片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0" y="3962400"/>
            <a:ext cx="4194175" cy="2343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片段示例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95400"/>
            <a:ext cx="8229600" cy="4525963"/>
          </a:xfrm>
        </p:spPr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en-US" altLang="zh-CN" sz="2400" smtClean="0"/>
              <a:t>        </a:t>
            </a:r>
            <a:r>
              <a:rPr lang="zh-CN" altLang="en-US" sz="2400" b="1" smtClean="0"/>
              <a:t>一个人眼中只有梦想，而脚下没有现实，正如无源之水、无本之木，最终归于空想的失败。然而，如果一个人将现实世界的困难不断放大，表面上他的确“脚踏实地”，但可能会因此而失去整个“星空”。他无暇再去领略星空灿烂的夜晚，那酸痛麻木的腰肢和脖颈已经无法支撑他再去仰望漫天的星斗，那么失去理想的人啊，可能会面对新的绝望。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2400" b="1" smtClean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152400"/>
            <a:ext cx="8229600" cy="1143000"/>
          </a:xfrm>
        </p:spPr>
        <p:txBody>
          <a:bodyPr/>
          <a:lstStyle/>
          <a:p>
            <a:pPr eaLnBrk="1" hangingPunct="1"/>
            <a:r>
              <a:rPr lang="zh-CN" altLang="en-US" smtClean="0"/>
              <a:t>片段示例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06400" y="1165225"/>
            <a:ext cx="8229600" cy="4525963"/>
          </a:xfrm>
        </p:spPr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zh-CN" altLang="en-US" sz="2400" b="1" smtClean="0"/>
              <a:t>温家宝总理在北大“五四”讲话时曾经说过，我们的民族是脚踏实地的民族，但也要抬起头来仰望星空。星空，是梦想，是方向。一个人心中有了明星的照耀才能在现实中一往无前，无论经过黑夜还是暗流，都能走向光明。一个重新腾飞的民族、一个渴望发展的企业，还是一个面对人生岔路的人，都应该眼望星空而又脚踏实地，这是我们对待理想与现实全面而理性的选择。让梦想照进现实，所以嫦娥奔月的想象，最终成就了与“玉兔”的天宫漫步，人类升天入地的宏愿也不再是海市蜃楼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思维复盘</a:t>
            </a:r>
          </a:p>
        </p:txBody>
      </p:sp>
      <p:sp>
        <p:nvSpPr>
          <p:cNvPr id="14340" name="AutoShape 4"/>
          <p:cNvSpPr>
            <a:spLocks/>
          </p:cNvSpPr>
          <p:nvPr/>
        </p:nvSpPr>
        <p:spPr bwMode="auto">
          <a:xfrm>
            <a:off x="2971800" y="2667000"/>
            <a:ext cx="76200" cy="2667000"/>
          </a:xfrm>
          <a:prstGeom prst="leftBrace">
            <a:avLst>
              <a:gd name="adj1" fmla="val 291667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1" hangingPunct="1"/>
            <a:endParaRPr lang="zh-CN" altLang="en-US"/>
          </a:p>
        </p:txBody>
      </p:sp>
      <p:sp>
        <p:nvSpPr>
          <p:cNvPr id="14341" name="Text Box 5"/>
          <p:cNvSpPr txBox="1">
            <a:spLocks noChangeArrowheads="1"/>
          </p:cNvSpPr>
          <p:nvPr/>
        </p:nvSpPr>
        <p:spPr bwMode="auto">
          <a:xfrm>
            <a:off x="3048000" y="2438400"/>
            <a:ext cx="1447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</a:rPr>
              <a:t>分比意识</a:t>
            </a:r>
          </a:p>
        </p:txBody>
      </p:sp>
      <p:sp>
        <p:nvSpPr>
          <p:cNvPr id="14342" name="AutoShape 6"/>
          <p:cNvSpPr>
            <a:spLocks/>
          </p:cNvSpPr>
          <p:nvPr/>
        </p:nvSpPr>
        <p:spPr bwMode="auto">
          <a:xfrm>
            <a:off x="4495800" y="1981200"/>
            <a:ext cx="381000" cy="1371600"/>
          </a:xfrm>
          <a:prstGeom prst="leftBrace">
            <a:avLst>
              <a:gd name="adj1" fmla="val 30000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1" hangingPunct="1"/>
            <a:endParaRPr lang="zh-CN" altLang="en-US"/>
          </a:p>
        </p:txBody>
      </p:sp>
      <p:sp>
        <p:nvSpPr>
          <p:cNvPr id="14343" name="Text Box 7"/>
          <p:cNvSpPr txBox="1">
            <a:spLocks noChangeArrowheads="1"/>
          </p:cNvSpPr>
          <p:nvPr/>
        </p:nvSpPr>
        <p:spPr bwMode="auto">
          <a:xfrm>
            <a:off x="4876800" y="1905000"/>
            <a:ext cx="1905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b="1"/>
              <a:t>分而析之</a:t>
            </a:r>
          </a:p>
        </p:txBody>
      </p:sp>
      <p:sp>
        <p:nvSpPr>
          <p:cNvPr id="14344" name="Text Box 8"/>
          <p:cNvSpPr txBox="1">
            <a:spLocks noChangeArrowheads="1"/>
          </p:cNvSpPr>
          <p:nvPr/>
        </p:nvSpPr>
        <p:spPr bwMode="auto">
          <a:xfrm>
            <a:off x="4876800" y="3124200"/>
            <a:ext cx="1905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b="1"/>
              <a:t>比而较之</a:t>
            </a:r>
          </a:p>
        </p:txBody>
      </p:sp>
      <p:sp>
        <p:nvSpPr>
          <p:cNvPr id="14345" name="Text Box 9"/>
          <p:cNvSpPr txBox="1">
            <a:spLocks noChangeArrowheads="1"/>
          </p:cNvSpPr>
          <p:nvPr/>
        </p:nvSpPr>
        <p:spPr bwMode="auto">
          <a:xfrm>
            <a:off x="2041525" y="1905000"/>
            <a:ext cx="854075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eaVert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4400" b="1"/>
              <a:t>论证推理的建构</a:t>
            </a:r>
          </a:p>
        </p:txBody>
      </p:sp>
      <p:sp>
        <p:nvSpPr>
          <p:cNvPr id="14346" name="Text Box 10"/>
          <p:cNvSpPr txBox="1">
            <a:spLocks noChangeArrowheads="1"/>
          </p:cNvSpPr>
          <p:nvPr/>
        </p:nvSpPr>
        <p:spPr bwMode="auto">
          <a:xfrm>
            <a:off x="3124200" y="5105400"/>
            <a:ext cx="1447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</a:rPr>
              <a:t>三思意识</a:t>
            </a:r>
          </a:p>
        </p:txBody>
      </p:sp>
      <p:sp>
        <p:nvSpPr>
          <p:cNvPr id="14347" name="AutoShape 11"/>
          <p:cNvSpPr>
            <a:spLocks/>
          </p:cNvSpPr>
          <p:nvPr/>
        </p:nvSpPr>
        <p:spPr bwMode="auto">
          <a:xfrm>
            <a:off x="4419600" y="4343400"/>
            <a:ext cx="381000" cy="1676400"/>
          </a:xfrm>
          <a:prstGeom prst="leftBrace">
            <a:avLst>
              <a:gd name="adj1" fmla="val 36667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1" hangingPunct="1"/>
            <a:endParaRPr lang="zh-CN" altLang="en-US"/>
          </a:p>
        </p:txBody>
      </p:sp>
      <p:sp>
        <p:nvSpPr>
          <p:cNvPr id="14348" name="Text Box 12"/>
          <p:cNvSpPr txBox="1">
            <a:spLocks noChangeArrowheads="1"/>
          </p:cNvSpPr>
          <p:nvPr/>
        </p:nvSpPr>
        <p:spPr bwMode="auto">
          <a:xfrm>
            <a:off x="4724400" y="4038600"/>
            <a:ext cx="2057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b="1"/>
              <a:t>见因果而互思</a:t>
            </a:r>
          </a:p>
        </p:txBody>
      </p:sp>
      <p:sp>
        <p:nvSpPr>
          <p:cNvPr id="14349" name="Text Box 13"/>
          <p:cNvSpPr txBox="1">
            <a:spLocks noChangeArrowheads="1"/>
          </p:cNvSpPr>
          <p:nvPr/>
        </p:nvSpPr>
        <p:spPr bwMode="auto">
          <a:xfrm>
            <a:off x="4800600" y="5486400"/>
            <a:ext cx="1905000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b="1"/>
              <a:t>见对立而思统一（相互依存，相互转化）</a:t>
            </a:r>
          </a:p>
        </p:txBody>
      </p:sp>
      <p:sp>
        <p:nvSpPr>
          <p:cNvPr id="14350" name="Text Box 14"/>
          <p:cNvSpPr txBox="1">
            <a:spLocks noChangeArrowheads="1"/>
          </p:cNvSpPr>
          <p:nvPr/>
        </p:nvSpPr>
        <p:spPr bwMode="auto">
          <a:xfrm>
            <a:off x="4724400" y="4876800"/>
            <a:ext cx="1981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b="1"/>
              <a:t>见现象而思本质</a:t>
            </a:r>
          </a:p>
        </p:txBody>
      </p:sp>
      <p:sp>
        <p:nvSpPr>
          <p:cNvPr id="14351" name="AutoShape 15"/>
          <p:cNvSpPr>
            <a:spLocks/>
          </p:cNvSpPr>
          <p:nvPr/>
        </p:nvSpPr>
        <p:spPr bwMode="auto">
          <a:xfrm>
            <a:off x="6019800" y="2667000"/>
            <a:ext cx="304800" cy="1219200"/>
          </a:xfrm>
          <a:prstGeom prst="leftBrace">
            <a:avLst>
              <a:gd name="adj1" fmla="val 33333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1" hangingPunct="1"/>
            <a:endParaRPr lang="zh-CN" altLang="en-US"/>
          </a:p>
        </p:txBody>
      </p:sp>
      <p:sp>
        <p:nvSpPr>
          <p:cNvPr id="29712" name="Text Box 16"/>
          <p:cNvSpPr txBox="1">
            <a:spLocks noChangeArrowheads="1"/>
          </p:cNvSpPr>
          <p:nvPr/>
        </p:nvSpPr>
        <p:spPr bwMode="auto">
          <a:xfrm>
            <a:off x="6324600" y="2362200"/>
            <a:ext cx="16002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b="1">
                <a:solidFill>
                  <a:srgbClr val="FF0000"/>
                </a:solidFill>
              </a:rPr>
              <a:t>只重梦想，不重现实</a:t>
            </a:r>
            <a:r>
              <a:rPr lang="en-US" altLang="zh-CN" b="1">
                <a:solidFill>
                  <a:srgbClr val="FF0000"/>
                </a:solidFill>
              </a:rPr>
              <a:t>……</a:t>
            </a:r>
          </a:p>
        </p:txBody>
      </p:sp>
      <p:sp>
        <p:nvSpPr>
          <p:cNvPr id="29713" name="Text Box 17"/>
          <p:cNvSpPr txBox="1">
            <a:spLocks noChangeArrowheads="1"/>
          </p:cNvSpPr>
          <p:nvPr/>
        </p:nvSpPr>
        <p:spPr bwMode="auto">
          <a:xfrm>
            <a:off x="6400800" y="3581400"/>
            <a:ext cx="17526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b="1">
                <a:solidFill>
                  <a:srgbClr val="FF0000"/>
                </a:solidFill>
              </a:rPr>
              <a:t>囿于现实，没有梦想</a:t>
            </a:r>
            <a:r>
              <a:rPr lang="en-US" altLang="zh-CN" b="1">
                <a:solidFill>
                  <a:srgbClr val="FF0000"/>
                </a:solidFill>
              </a:rPr>
              <a:t>……</a:t>
            </a:r>
          </a:p>
        </p:txBody>
      </p:sp>
      <p:sp>
        <p:nvSpPr>
          <p:cNvPr id="29714" name="Text Box 18"/>
          <p:cNvSpPr txBox="1">
            <a:spLocks noChangeArrowheads="1"/>
          </p:cNvSpPr>
          <p:nvPr/>
        </p:nvSpPr>
        <p:spPr bwMode="auto">
          <a:xfrm>
            <a:off x="6629400" y="5486400"/>
            <a:ext cx="1905000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b="1">
                <a:solidFill>
                  <a:srgbClr val="FF0000"/>
                </a:solidFill>
              </a:rPr>
              <a:t>仰望星空而又脚踏实地；让梦想照进现实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7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7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7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97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97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97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12" grpId="0"/>
      <p:bldP spid="29713" grpId="0"/>
      <p:bldP spid="2971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-33338" y="457200"/>
            <a:ext cx="8229601" cy="4525963"/>
          </a:xfrm>
        </p:spPr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en-US" altLang="zh-CN" sz="2400" b="1" dirty="0" smtClean="0"/>
              <a:t>【</a:t>
            </a:r>
            <a:r>
              <a:rPr lang="zh-CN" altLang="en-US" sz="2400" b="1" dirty="0" smtClean="0"/>
              <a:t>题</a:t>
            </a:r>
            <a:r>
              <a:rPr lang="en-US" altLang="zh-CN" sz="2400" b="1" dirty="0" smtClean="0"/>
              <a:t>3】</a:t>
            </a:r>
            <a:r>
              <a:rPr lang="zh-CN" altLang="en-US" sz="2400" b="1" dirty="0" smtClean="0"/>
              <a:t>（</a:t>
            </a:r>
            <a:r>
              <a:rPr lang="en-US" altLang="zh-CN" sz="2400" b="1" dirty="0" smtClean="0"/>
              <a:t>2015</a:t>
            </a:r>
            <a:r>
              <a:rPr lang="zh-CN" altLang="en-US" sz="2400" b="1" dirty="0" smtClean="0"/>
              <a:t>年新课标</a:t>
            </a:r>
            <a:r>
              <a:rPr lang="en-US" altLang="zh-CN" sz="2400" b="1" dirty="0" smtClean="0"/>
              <a:t>2</a:t>
            </a:r>
            <a:r>
              <a:rPr lang="zh-CN" altLang="en-US" sz="2400" b="1" dirty="0" smtClean="0"/>
              <a:t>）阅读下面的材料，根据要求写一篇不少于</a:t>
            </a:r>
            <a:r>
              <a:rPr lang="en-US" altLang="zh-CN" sz="2400" b="1" dirty="0" smtClean="0"/>
              <a:t>800</a:t>
            </a:r>
            <a:r>
              <a:rPr lang="zh-CN" altLang="en-US" sz="2400" b="1" dirty="0" smtClean="0"/>
              <a:t>字的文章。   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2400" b="1" dirty="0" smtClean="0"/>
              <a:t>       当代风采人物评选活动已产生最后三名候选人。小李，笃学敏思，矢志创新，为破解生命科学之谜作出重大贡献，率领团队一举跻身为国际学术最前沿。老王，爱岗敬业，练就一手绝活，变普通技术为完美艺术，走出一条从职高生到焊接大师的“大国工匠”之路，小刘，酷爱摄影，跋山涉水捕捉时间美景，他的博客赢得网友一片赞叹：“你带我们品味大千世界”“你帮我们留住美丽乡愁”。       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2400" b="1" dirty="0" smtClean="0"/>
              <a:t>   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800" y="609600"/>
            <a:ext cx="3581400" cy="4525963"/>
          </a:xfrm>
        </p:spPr>
        <p:txBody>
          <a:bodyPr/>
          <a:lstStyle/>
          <a:p>
            <a:pPr marL="0" indent="0" eaLnBrk="1" hangingPunct="1">
              <a:lnSpc>
                <a:spcPct val="150000"/>
              </a:lnSpc>
              <a:buFontTx/>
              <a:buNone/>
            </a:pPr>
            <a:r>
              <a:rPr lang="zh-CN" altLang="en-US" sz="2400" b="1" smtClean="0"/>
              <a:t>       这三个人中，你认为谁更具风采？请综合材料内容及含义作文，体现你的思考权衡与选择。要求选好角度，确定立意，明确文体，自拟标题，不要套作，不得抄袭。</a:t>
            </a:r>
          </a:p>
        </p:txBody>
      </p:sp>
      <p:pic>
        <p:nvPicPr>
          <p:cNvPr id="16387" name="图片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19588" y="1447800"/>
            <a:ext cx="4792662" cy="4357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片段示例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800" y="1165225"/>
            <a:ext cx="8229600" cy="4525963"/>
          </a:xfrm>
        </p:spPr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en-US" altLang="zh-CN" sz="2400" dirty="0" smtClean="0"/>
              <a:t>   </a:t>
            </a:r>
            <a:r>
              <a:rPr lang="zh-CN" altLang="en-US" sz="2400" b="1" dirty="0" smtClean="0"/>
              <a:t>科学家小李“声”名显赫，做出巨大贡献；摄影爱好者小刘拍摄大江山水留下风光景“色”；然而若论精神“风采”二人则略输于爱岗敬业、化焊接于绝技、熔普通成艺术的老王。其本质在于，老王的“风采”无关“声色”，没有喧嚣之名，也没有缤纷之色，但他却于质朴的职业里锤炼绝技，将平凡与艺术焊接，凭的是一份爱岗敬业的热忧。其实，若没有深爱与勤奋，小李不可能揭示生命科学的奥秘，小刘不可能翻越千山万水与网友分享大千世界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片段示例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46088" y="1165225"/>
            <a:ext cx="8229600" cy="4525963"/>
          </a:xfrm>
        </p:spPr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en-US" altLang="zh-CN" sz="2400" smtClean="0"/>
              <a:t>     </a:t>
            </a:r>
            <a:r>
              <a:rPr lang="zh-CN" altLang="en-US" sz="2400" b="1" smtClean="0"/>
              <a:t>“世有奇伟、瑰怪、非常之观，常在于险远，而人之所罕至”，没有敬业的诚挚、敢于奉献的热忧，他们不可能成就各自的事业。所以，老王爱岗敬业、化平凡为奇迹的精神，是小李和小刘的行为原点，更是时代风采的榜样。</a:t>
            </a:r>
            <a:endParaRPr lang="en-US" altLang="zh-CN" sz="2400" b="1" smtClean="0"/>
          </a:p>
          <a:p>
            <a:pPr eaLnBrk="1" hangingPunct="1">
              <a:lnSpc>
                <a:spcPct val="150000"/>
              </a:lnSpc>
            </a:pPr>
            <a:r>
              <a:rPr lang="zh-CN" altLang="en-US" sz="2400" b="1" smtClean="0"/>
              <a:t>       然而，我想对于老王最浅显的赞美不过是“爱岗敬业”，止于形式上一时的溢美，而绝非深刻理解其风采对于时代的意义。我们诚然需要科学家的研究成果、艺术作品的审美熏陶，但在粗制滥造横行无忌的时代里，我们更需要老王的“工匠精神”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914400"/>
            <a:ext cx="8229600" cy="4525963"/>
          </a:xfrm>
        </p:spPr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zh-CN" altLang="en-US" sz="2400" b="1" smtClean="0"/>
              <a:t>焊接，是最平凡的工种之一，可在电光火石之间，却映照出专注、执着的面孔，焊枪下接起的钢条充满灵魂的力量，仿佛是推石上山的西西弗斯</a:t>
            </a:r>
            <a:r>
              <a:rPr lang="en-US" altLang="zh-CN" sz="2400" b="1" smtClean="0"/>
              <a:t>——</a:t>
            </a:r>
            <a:r>
              <a:rPr lang="zh-CN" altLang="en-US" sz="2400" b="1" smtClean="0"/>
              <a:t>孤独、沉重，成为了他向前迈步的动力，创造了属于他自己的世界。在他人看来，这种平凡中的专注和热爱是荒谬的，然而加缪却说“荒谬的人掌握着自己的命运”，这种平凡中的专注和热爱本身就是令人流连的世间美景；而这种“工匠精神”成为时代的风采后，必定激发出更大的创造活力，从而为社会做出更大的贡献。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思维复盘</a:t>
            </a:r>
          </a:p>
        </p:txBody>
      </p:sp>
      <p:sp>
        <p:nvSpPr>
          <p:cNvPr id="20484" name="AutoShape 4"/>
          <p:cNvSpPr>
            <a:spLocks/>
          </p:cNvSpPr>
          <p:nvPr/>
        </p:nvSpPr>
        <p:spPr bwMode="auto">
          <a:xfrm>
            <a:off x="2971800" y="2667000"/>
            <a:ext cx="76200" cy="2667000"/>
          </a:xfrm>
          <a:prstGeom prst="leftBrace">
            <a:avLst>
              <a:gd name="adj1" fmla="val 291667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1" hangingPunct="1"/>
            <a:endParaRPr lang="zh-CN" altLang="en-US"/>
          </a:p>
        </p:txBody>
      </p:sp>
      <p:sp>
        <p:nvSpPr>
          <p:cNvPr id="20485" name="Text Box 5"/>
          <p:cNvSpPr txBox="1">
            <a:spLocks noChangeArrowheads="1"/>
          </p:cNvSpPr>
          <p:nvPr/>
        </p:nvSpPr>
        <p:spPr bwMode="auto">
          <a:xfrm>
            <a:off x="3048000" y="2438400"/>
            <a:ext cx="1447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</a:rPr>
              <a:t>分比意识</a:t>
            </a:r>
          </a:p>
        </p:txBody>
      </p:sp>
      <p:sp>
        <p:nvSpPr>
          <p:cNvPr id="20486" name="AutoShape 6"/>
          <p:cNvSpPr>
            <a:spLocks/>
          </p:cNvSpPr>
          <p:nvPr/>
        </p:nvSpPr>
        <p:spPr bwMode="auto">
          <a:xfrm>
            <a:off x="4495800" y="1981200"/>
            <a:ext cx="381000" cy="1371600"/>
          </a:xfrm>
          <a:prstGeom prst="leftBrace">
            <a:avLst>
              <a:gd name="adj1" fmla="val 30000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1" hangingPunct="1"/>
            <a:endParaRPr lang="zh-CN" altLang="en-US"/>
          </a:p>
        </p:txBody>
      </p:sp>
      <p:sp>
        <p:nvSpPr>
          <p:cNvPr id="20487" name="Text Box 7"/>
          <p:cNvSpPr txBox="1">
            <a:spLocks noChangeArrowheads="1"/>
          </p:cNvSpPr>
          <p:nvPr/>
        </p:nvSpPr>
        <p:spPr bwMode="auto">
          <a:xfrm>
            <a:off x="4800600" y="1828800"/>
            <a:ext cx="1905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b="1"/>
              <a:t>分而析之</a:t>
            </a:r>
          </a:p>
        </p:txBody>
      </p:sp>
      <p:sp>
        <p:nvSpPr>
          <p:cNvPr id="20488" name="Text Box 8"/>
          <p:cNvSpPr txBox="1">
            <a:spLocks noChangeArrowheads="1"/>
          </p:cNvSpPr>
          <p:nvPr/>
        </p:nvSpPr>
        <p:spPr bwMode="auto">
          <a:xfrm>
            <a:off x="4876800" y="3124200"/>
            <a:ext cx="1905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b="1"/>
              <a:t>比而较之</a:t>
            </a:r>
          </a:p>
        </p:txBody>
      </p:sp>
      <p:sp>
        <p:nvSpPr>
          <p:cNvPr id="20489" name="Text Box 9"/>
          <p:cNvSpPr txBox="1">
            <a:spLocks noChangeArrowheads="1"/>
          </p:cNvSpPr>
          <p:nvPr/>
        </p:nvSpPr>
        <p:spPr bwMode="auto">
          <a:xfrm>
            <a:off x="2041525" y="1905000"/>
            <a:ext cx="854075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eaVert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4400" b="1"/>
              <a:t>论证推理的建构</a:t>
            </a:r>
          </a:p>
        </p:txBody>
      </p:sp>
      <p:sp>
        <p:nvSpPr>
          <p:cNvPr id="20490" name="Text Box 10"/>
          <p:cNvSpPr txBox="1">
            <a:spLocks noChangeArrowheads="1"/>
          </p:cNvSpPr>
          <p:nvPr/>
        </p:nvSpPr>
        <p:spPr bwMode="auto">
          <a:xfrm>
            <a:off x="3124200" y="5105400"/>
            <a:ext cx="1447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</a:rPr>
              <a:t>三思意识</a:t>
            </a:r>
          </a:p>
        </p:txBody>
      </p:sp>
      <p:sp>
        <p:nvSpPr>
          <p:cNvPr id="20491" name="AutoShape 11"/>
          <p:cNvSpPr>
            <a:spLocks/>
          </p:cNvSpPr>
          <p:nvPr/>
        </p:nvSpPr>
        <p:spPr bwMode="auto">
          <a:xfrm>
            <a:off x="4419600" y="4572000"/>
            <a:ext cx="304800" cy="1447800"/>
          </a:xfrm>
          <a:prstGeom prst="leftBrace">
            <a:avLst>
              <a:gd name="adj1" fmla="val 39583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1" hangingPunct="1"/>
            <a:endParaRPr lang="zh-CN" altLang="en-US"/>
          </a:p>
        </p:txBody>
      </p:sp>
      <p:sp>
        <p:nvSpPr>
          <p:cNvPr id="20492" name="Text Box 12"/>
          <p:cNvSpPr txBox="1">
            <a:spLocks noChangeArrowheads="1"/>
          </p:cNvSpPr>
          <p:nvPr/>
        </p:nvSpPr>
        <p:spPr bwMode="auto">
          <a:xfrm>
            <a:off x="4724400" y="4038600"/>
            <a:ext cx="2057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b="1"/>
              <a:t>见因果而互思</a:t>
            </a:r>
          </a:p>
        </p:txBody>
      </p:sp>
      <p:sp>
        <p:nvSpPr>
          <p:cNvPr id="20493" name="Text Box 13"/>
          <p:cNvSpPr txBox="1">
            <a:spLocks noChangeArrowheads="1"/>
          </p:cNvSpPr>
          <p:nvPr/>
        </p:nvSpPr>
        <p:spPr bwMode="auto">
          <a:xfrm>
            <a:off x="4800600" y="5486400"/>
            <a:ext cx="1905000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b="1"/>
              <a:t>见对立而思统一（相互依存，相互转化）</a:t>
            </a:r>
          </a:p>
        </p:txBody>
      </p:sp>
      <p:sp>
        <p:nvSpPr>
          <p:cNvPr id="20494" name="Text Box 14"/>
          <p:cNvSpPr txBox="1">
            <a:spLocks noChangeArrowheads="1"/>
          </p:cNvSpPr>
          <p:nvPr/>
        </p:nvSpPr>
        <p:spPr bwMode="auto">
          <a:xfrm>
            <a:off x="4724400" y="4876800"/>
            <a:ext cx="1981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b="1"/>
              <a:t>见现象而思本质</a:t>
            </a:r>
          </a:p>
        </p:txBody>
      </p:sp>
      <p:sp>
        <p:nvSpPr>
          <p:cNvPr id="31759" name="Text Box 15"/>
          <p:cNvSpPr txBox="1">
            <a:spLocks noChangeArrowheads="1"/>
          </p:cNvSpPr>
          <p:nvPr/>
        </p:nvSpPr>
        <p:spPr bwMode="auto">
          <a:xfrm>
            <a:off x="5943600" y="1752600"/>
            <a:ext cx="18288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b="1">
                <a:solidFill>
                  <a:srgbClr val="FF0000"/>
                </a:solidFill>
              </a:rPr>
              <a:t>三者各有何特点</a:t>
            </a:r>
          </a:p>
        </p:txBody>
      </p:sp>
      <p:sp>
        <p:nvSpPr>
          <p:cNvPr id="31760" name="Text Box 16"/>
          <p:cNvSpPr txBox="1">
            <a:spLocks noChangeArrowheads="1"/>
          </p:cNvSpPr>
          <p:nvPr/>
        </p:nvSpPr>
        <p:spPr bwMode="auto">
          <a:xfrm>
            <a:off x="6019800" y="3124200"/>
            <a:ext cx="21336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b="1">
                <a:solidFill>
                  <a:srgbClr val="FF0000"/>
                </a:solidFill>
              </a:rPr>
              <a:t>老王因何更胜一筹</a:t>
            </a:r>
          </a:p>
        </p:txBody>
      </p:sp>
      <p:sp>
        <p:nvSpPr>
          <p:cNvPr id="31761" name="Text Box 17"/>
          <p:cNvSpPr txBox="1">
            <a:spLocks noChangeArrowheads="1"/>
          </p:cNvSpPr>
          <p:nvPr/>
        </p:nvSpPr>
        <p:spPr bwMode="auto">
          <a:xfrm>
            <a:off x="6629400" y="4648200"/>
            <a:ext cx="16002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b="1">
                <a:solidFill>
                  <a:srgbClr val="FF0000"/>
                </a:solidFill>
              </a:rPr>
              <a:t>爱岗敬业</a:t>
            </a:r>
            <a:r>
              <a:rPr lang="en-US" altLang="zh-CN" b="1">
                <a:solidFill>
                  <a:srgbClr val="FF0000"/>
                </a:solidFill>
              </a:rPr>
              <a:t>——</a:t>
            </a:r>
            <a:r>
              <a:rPr lang="zh-CN" altLang="en-US" b="1">
                <a:solidFill>
                  <a:srgbClr val="FF0000"/>
                </a:solidFill>
              </a:rPr>
              <a:t>工匠精神</a:t>
            </a:r>
          </a:p>
        </p:txBody>
      </p:sp>
      <p:sp>
        <p:nvSpPr>
          <p:cNvPr id="31762" name="Text Box 18"/>
          <p:cNvSpPr txBox="1">
            <a:spLocks noChangeArrowheads="1"/>
          </p:cNvSpPr>
          <p:nvPr/>
        </p:nvSpPr>
        <p:spPr bwMode="auto">
          <a:xfrm>
            <a:off x="6705600" y="5562600"/>
            <a:ext cx="1676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b="1">
                <a:solidFill>
                  <a:srgbClr val="FF0000"/>
                </a:solidFill>
              </a:rPr>
              <a:t>工匠精神转化为风景和创造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7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7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17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17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17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17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17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17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59" grpId="0"/>
      <p:bldP spid="31760" grpId="0"/>
      <p:bldP spid="31761" grpId="0"/>
      <p:bldP spid="3176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3073"/>
          <p:cNvSpPr>
            <a:spLocks noGrp="1" noChangeArrowheads="1"/>
          </p:cNvSpPr>
          <p:nvPr>
            <p:ph type="ctrTitle" idx="4294967295"/>
          </p:nvPr>
        </p:nvSpPr>
        <p:spPr>
          <a:xfrm>
            <a:off x="685800" y="1219200"/>
            <a:ext cx="7772400" cy="1470025"/>
          </a:xfrm>
        </p:spPr>
        <p:txBody>
          <a:bodyPr/>
          <a:lstStyle/>
          <a:p>
            <a:pPr eaLnBrk="1" hangingPunct="1"/>
            <a:r>
              <a:rPr lang="zh-CN" altLang="en-US" b="1" dirty="0" smtClean="0"/>
              <a:t>论证推理的建构</a:t>
            </a:r>
            <a:endParaRPr lang="zh-CN" altLang="zh-CN" b="1" dirty="0" smtClean="0"/>
          </a:p>
        </p:txBody>
      </p:sp>
      <p:sp>
        <p:nvSpPr>
          <p:cNvPr id="3075" name="副标题 3074"/>
          <p:cNvSpPr>
            <a:spLocks noGrp="1" noChangeArrowheads="1"/>
          </p:cNvSpPr>
          <p:nvPr>
            <p:ph type="subTitle" idx="4294967295"/>
          </p:nvPr>
        </p:nvSpPr>
        <p:spPr>
          <a:xfrm>
            <a:off x="1287463" y="2903538"/>
            <a:ext cx="6400800" cy="1752600"/>
          </a:xfrm>
        </p:spPr>
        <p:txBody>
          <a:bodyPr/>
          <a:lstStyle/>
          <a:p>
            <a:pPr marL="0" indent="0" algn="ctr" eaLnBrk="1" hangingPunct="1">
              <a:buFontTx/>
              <a:buNone/>
            </a:pPr>
            <a:r>
              <a:rPr lang="zh-CN" altLang="zh-CN" sz="4800" b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环节一：</a:t>
            </a:r>
            <a:r>
              <a:rPr lang="zh-CN" altLang="en-US" sz="4800" b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阐释</a:t>
            </a:r>
            <a:endParaRPr lang="zh-CN" altLang="zh-CN" sz="4800" b="1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 marL="0" indent="0" algn="ctr" eaLnBrk="1" hangingPunct="1">
              <a:buFontTx/>
              <a:buNone/>
            </a:pPr>
            <a:r>
              <a:rPr lang="zh-CN" altLang="zh-CN" sz="4800" b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环节二：复盘</a:t>
            </a:r>
          </a:p>
          <a:p>
            <a:pPr marL="0" indent="0" algn="ctr" eaLnBrk="1" hangingPunct="1">
              <a:buFontTx/>
              <a:buNone/>
            </a:pPr>
            <a:r>
              <a:rPr lang="zh-CN" altLang="zh-CN" sz="4800" b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环节三：演练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487363"/>
            <a:ext cx="8229600" cy="1143000"/>
          </a:xfrm>
        </p:spPr>
        <p:txBody>
          <a:bodyPr/>
          <a:lstStyle/>
          <a:p>
            <a:pPr eaLnBrk="1" hangingPunct="1"/>
            <a:r>
              <a:rPr lang="zh-CN" altLang="zh-CN" sz="6600" b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环节三：演练</a:t>
            </a:r>
            <a:endParaRPr lang="zh-CN" altLang="en-US" sz="6600" b="1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800" y="2133600"/>
            <a:ext cx="8229600" cy="4525963"/>
          </a:xfrm>
        </p:spPr>
        <p:txBody>
          <a:bodyPr/>
          <a:lstStyle/>
          <a:p>
            <a:pPr eaLnBrk="1" hangingPunct="1"/>
            <a:r>
              <a:rPr lang="en-US" altLang="zh-CN" sz="2800" b="1" smtClean="0"/>
              <a:t>【</a:t>
            </a:r>
            <a:r>
              <a:rPr lang="zh-CN" altLang="en-US" sz="2800" b="1" smtClean="0"/>
              <a:t>题</a:t>
            </a:r>
            <a:r>
              <a:rPr lang="en-US" altLang="zh-CN" sz="2800" b="1" smtClean="0"/>
              <a:t>4】</a:t>
            </a:r>
            <a:r>
              <a:rPr lang="zh-CN" altLang="en-US" sz="2800" b="1" smtClean="0"/>
              <a:t>（</a:t>
            </a:r>
            <a:r>
              <a:rPr lang="en-US" altLang="zh-CN" sz="2800" b="1" smtClean="0"/>
              <a:t>2015</a:t>
            </a:r>
            <a:r>
              <a:rPr lang="zh-CN" altLang="en-US" sz="2800" b="1" smtClean="0"/>
              <a:t>年四川）在一次班会课上，同学们围绕“学会做人：我看老实和聪明”展开了讨论。</a:t>
            </a:r>
          </a:p>
          <a:p>
            <a:pPr eaLnBrk="1" hangingPunct="1"/>
            <a:r>
              <a:rPr lang="zh-CN" altLang="en-US" sz="2800" b="1" smtClean="0"/>
              <a:t>　甲：老实是诚实、忠厚，聪明是机智、敏锐。</a:t>
            </a:r>
          </a:p>
          <a:p>
            <a:pPr eaLnBrk="1" hangingPunct="1"/>
            <a:r>
              <a:rPr lang="zh-CN" altLang="en-US" sz="2800" b="1" smtClean="0"/>
              <a:t>　乙：老实和聪明能为一个人兼而有之。</a:t>
            </a:r>
          </a:p>
          <a:p>
            <a:pPr eaLnBrk="1" hangingPunct="1"/>
            <a:r>
              <a:rPr lang="zh-CN" altLang="en-US" sz="2800" b="1" smtClean="0"/>
              <a:t>　丙：老实是另一种聪明，聪明未必是真聪明。</a:t>
            </a:r>
          </a:p>
          <a:p>
            <a:pPr eaLnBrk="1" hangingPunct="1"/>
            <a:r>
              <a:rPr lang="zh-CN" altLang="en-US" sz="2800" b="1" smtClean="0"/>
              <a:t>  请根据上述材料，联系现实生活，</a:t>
            </a:r>
            <a:r>
              <a:rPr lang="zh-CN" altLang="en-US" sz="2800" b="1" smtClean="0">
                <a:solidFill>
                  <a:srgbClr val="FF0000"/>
                </a:solidFill>
              </a:rPr>
              <a:t>进行思维建构和片段写作</a:t>
            </a:r>
            <a:r>
              <a:rPr lang="zh-CN" altLang="en-US" sz="2800" b="1" smtClean="0"/>
              <a:t>。</a:t>
            </a:r>
          </a:p>
          <a:p>
            <a:pPr eaLnBrk="1" hangingPunct="1"/>
            <a:endParaRPr lang="en-US" altLang="zh-CN" sz="28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思维建构</a:t>
            </a:r>
          </a:p>
        </p:txBody>
      </p:sp>
      <p:sp>
        <p:nvSpPr>
          <p:cNvPr id="22532" name="AutoShape 4"/>
          <p:cNvSpPr>
            <a:spLocks/>
          </p:cNvSpPr>
          <p:nvPr/>
        </p:nvSpPr>
        <p:spPr bwMode="auto">
          <a:xfrm>
            <a:off x="2971800" y="2667000"/>
            <a:ext cx="76200" cy="2667000"/>
          </a:xfrm>
          <a:prstGeom prst="leftBrace">
            <a:avLst>
              <a:gd name="adj1" fmla="val 291667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1" hangingPunct="1"/>
            <a:endParaRPr lang="zh-CN" altLang="en-US"/>
          </a:p>
        </p:txBody>
      </p:sp>
      <p:sp>
        <p:nvSpPr>
          <p:cNvPr id="22533" name="Text Box 5"/>
          <p:cNvSpPr txBox="1">
            <a:spLocks noChangeArrowheads="1"/>
          </p:cNvSpPr>
          <p:nvPr/>
        </p:nvSpPr>
        <p:spPr bwMode="auto">
          <a:xfrm>
            <a:off x="3048000" y="2438400"/>
            <a:ext cx="1447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</a:rPr>
              <a:t>分比意识</a:t>
            </a:r>
          </a:p>
        </p:txBody>
      </p:sp>
      <p:sp>
        <p:nvSpPr>
          <p:cNvPr id="22534" name="AutoShape 6"/>
          <p:cNvSpPr>
            <a:spLocks/>
          </p:cNvSpPr>
          <p:nvPr/>
        </p:nvSpPr>
        <p:spPr bwMode="auto">
          <a:xfrm>
            <a:off x="4495800" y="1981200"/>
            <a:ext cx="381000" cy="1371600"/>
          </a:xfrm>
          <a:prstGeom prst="leftBrace">
            <a:avLst>
              <a:gd name="adj1" fmla="val 30000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1" hangingPunct="1"/>
            <a:endParaRPr lang="zh-CN" altLang="en-US"/>
          </a:p>
        </p:txBody>
      </p:sp>
      <p:sp>
        <p:nvSpPr>
          <p:cNvPr id="22535" name="Text Box 7"/>
          <p:cNvSpPr txBox="1">
            <a:spLocks noChangeArrowheads="1"/>
          </p:cNvSpPr>
          <p:nvPr/>
        </p:nvSpPr>
        <p:spPr bwMode="auto">
          <a:xfrm>
            <a:off x="4876800" y="1752600"/>
            <a:ext cx="1905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b="1"/>
              <a:t>分而析之</a:t>
            </a:r>
          </a:p>
        </p:txBody>
      </p:sp>
      <p:sp>
        <p:nvSpPr>
          <p:cNvPr id="22536" name="Text Box 8"/>
          <p:cNvSpPr txBox="1">
            <a:spLocks noChangeArrowheads="1"/>
          </p:cNvSpPr>
          <p:nvPr/>
        </p:nvSpPr>
        <p:spPr bwMode="auto">
          <a:xfrm>
            <a:off x="4876800" y="3048000"/>
            <a:ext cx="1905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b="1"/>
              <a:t>比而较之</a:t>
            </a:r>
          </a:p>
        </p:txBody>
      </p:sp>
      <p:sp>
        <p:nvSpPr>
          <p:cNvPr id="22537" name="Text Box 9"/>
          <p:cNvSpPr txBox="1">
            <a:spLocks noChangeArrowheads="1"/>
          </p:cNvSpPr>
          <p:nvPr/>
        </p:nvSpPr>
        <p:spPr bwMode="auto">
          <a:xfrm>
            <a:off x="2041525" y="1905000"/>
            <a:ext cx="854075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eaVert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4400" b="1"/>
              <a:t>论证推理的建构</a:t>
            </a:r>
          </a:p>
        </p:txBody>
      </p:sp>
      <p:sp>
        <p:nvSpPr>
          <p:cNvPr id="22538" name="Text Box 10"/>
          <p:cNvSpPr txBox="1">
            <a:spLocks noChangeArrowheads="1"/>
          </p:cNvSpPr>
          <p:nvPr/>
        </p:nvSpPr>
        <p:spPr bwMode="auto">
          <a:xfrm>
            <a:off x="2895600" y="5105400"/>
            <a:ext cx="1447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</a:rPr>
              <a:t>三思意识</a:t>
            </a:r>
          </a:p>
        </p:txBody>
      </p:sp>
      <p:sp>
        <p:nvSpPr>
          <p:cNvPr id="22539" name="AutoShape 11"/>
          <p:cNvSpPr>
            <a:spLocks/>
          </p:cNvSpPr>
          <p:nvPr/>
        </p:nvSpPr>
        <p:spPr bwMode="auto">
          <a:xfrm>
            <a:off x="4343400" y="4572000"/>
            <a:ext cx="304800" cy="1447800"/>
          </a:xfrm>
          <a:prstGeom prst="leftBrace">
            <a:avLst>
              <a:gd name="adj1" fmla="val 39583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1" hangingPunct="1"/>
            <a:endParaRPr lang="zh-CN" altLang="en-US"/>
          </a:p>
        </p:txBody>
      </p:sp>
      <p:sp>
        <p:nvSpPr>
          <p:cNvPr id="22540" name="Text Box 12"/>
          <p:cNvSpPr txBox="1">
            <a:spLocks noChangeArrowheads="1"/>
          </p:cNvSpPr>
          <p:nvPr/>
        </p:nvSpPr>
        <p:spPr bwMode="auto">
          <a:xfrm>
            <a:off x="4648200" y="4267200"/>
            <a:ext cx="2057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b="1"/>
              <a:t>见因果而互思</a:t>
            </a:r>
          </a:p>
        </p:txBody>
      </p:sp>
      <p:sp>
        <p:nvSpPr>
          <p:cNvPr id="22541" name="Text Box 13"/>
          <p:cNvSpPr txBox="1">
            <a:spLocks noChangeArrowheads="1"/>
          </p:cNvSpPr>
          <p:nvPr/>
        </p:nvSpPr>
        <p:spPr bwMode="auto">
          <a:xfrm>
            <a:off x="4648200" y="5486400"/>
            <a:ext cx="1905000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b="1"/>
              <a:t>见对立而思统一（相互依存，相互转化）</a:t>
            </a:r>
          </a:p>
        </p:txBody>
      </p:sp>
      <p:sp>
        <p:nvSpPr>
          <p:cNvPr id="22542" name="Text Box 14"/>
          <p:cNvSpPr txBox="1">
            <a:spLocks noChangeArrowheads="1"/>
          </p:cNvSpPr>
          <p:nvPr/>
        </p:nvSpPr>
        <p:spPr bwMode="auto">
          <a:xfrm>
            <a:off x="4572000" y="4876800"/>
            <a:ext cx="1981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b="1"/>
              <a:t>见现象而思本质</a:t>
            </a:r>
          </a:p>
        </p:txBody>
      </p:sp>
      <p:sp>
        <p:nvSpPr>
          <p:cNvPr id="34831" name="Text Box 15"/>
          <p:cNvSpPr txBox="1">
            <a:spLocks noChangeArrowheads="1"/>
          </p:cNvSpPr>
          <p:nvPr/>
        </p:nvSpPr>
        <p:spPr bwMode="auto">
          <a:xfrm>
            <a:off x="6019800" y="1752600"/>
            <a:ext cx="21336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b="1">
                <a:solidFill>
                  <a:srgbClr val="FF0000"/>
                </a:solidFill>
              </a:rPr>
              <a:t>只有聪明而不老实（王熙凤）</a:t>
            </a:r>
          </a:p>
        </p:txBody>
      </p:sp>
      <p:sp>
        <p:nvSpPr>
          <p:cNvPr id="34833" name="Text Box 17"/>
          <p:cNvSpPr txBox="1">
            <a:spLocks noChangeArrowheads="1"/>
          </p:cNvSpPr>
          <p:nvPr/>
        </p:nvSpPr>
        <p:spPr bwMode="auto">
          <a:xfrm>
            <a:off x="6096000" y="2895600"/>
            <a:ext cx="18288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b="1">
                <a:solidFill>
                  <a:srgbClr val="FF0000"/>
                </a:solidFill>
              </a:rPr>
              <a:t>老实，才是大聪明（曹雪芹）</a:t>
            </a:r>
          </a:p>
        </p:txBody>
      </p:sp>
      <p:sp>
        <p:nvSpPr>
          <p:cNvPr id="34834" name="Text Box 18"/>
          <p:cNvSpPr txBox="1">
            <a:spLocks noChangeArrowheads="1"/>
          </p:cNvSpPr>
          <p:nvPr/>
        </p:nvSpPr>
        <p:spPr bwMode="auto">
          <a:xfrm>
            <a:off x="6477000" y="5181600"/>
            <a:ext cx="213360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b="1">
                <a:solidFill>
                  <a:srgbClr val="FF0000"/>
                </a:solidFill>
              </a:rPr>
              <a:t>老实是为人态度，聪明是行为方式；可同时拥有；相互促进提升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8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8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48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48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48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48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31" grpId="0"/>
      <p:bldP spid="34833" grpId="0"/>
      <p:bldP spid="3483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片段示例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8788" y="1219200"/>
            <a:ext cx="8229600" cy="5181600"/>
          </a:xfrm>
        </p:spPr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en-US" altLang="zh-CN" sz="2000" b="1" smtClean="0"/>
              <a:t>       </a:t>
            </a:r>
            <a:r>
              <a:rPr lang="en-US" altLang="zh-CN" sz="2400" b="1" smtClean="0"/>
              <a:t>“</a:t>
            </a:r>
            <a:r>
              <a:rPr lang="zh-CN" altLang="en-US" sz="2400" b="1" smtClean="0"/>
              <a:t>机关算尽太聪明，反送了卿卿性命”，王熙风当然是聪明过人的女性，但滥用自己的聪明去获得钱物和宠幸，反而断送了人生的幸福。倒是那些用实诚质朴的态度去勤奋追求的人，将聪明转化为智慧。曹雪芹当然是聪明的，在他的巨著中，人情世故、饮食风俗、服饰建筑无一不包．但“披阅十裁，增删五次”的严谨专注才是最大的智慧。所以老实可能在他人看来是一种愚钝，但伟大的成就，往往就出于这一种脚踏实地的态度，而绝非一时半晌的机智。</a:t>
            </a:r>
          </a:p>
          <a:p>
            <a:pPr eaLnBrk="1" hangingPunct="1">
              <a:lnSpc>
                <a:spcPct val="80000"/>
              </a:lnSpc>
            </a:pPr>
            <a:r>
              <a:rPr lang="zh-CN" altLang="en-US" sz="2400" b="1" smtClean="0"/>
              <a:t>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片段示例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371600"/>
            <a:ext cx="8229600" cy="5181600"/>
          </a:xfrm>
        </p:spPr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zh-CN" altLang="en-US" sz="2400" b="1" smtClean="0"/>
              <a:t>        所以，真正的聪明，往往形于愚鲁的老实。子曰：“敏于行而讷于言。”恐怕正是指出了智慧的表现不是舌尖上的炫耀，而近于木讷的实践。相反，在现实生活中很多标榜聪明的人，最终自食“聪明” 的苦果。偷工减料的产品、掺假减量的食物、恶意山寨的仿制，貌似以钻营之术巧取一时之利，其实毁掉了品牌和声名，再也没有可以长远赢利的可能。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Rectangle 3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685800"/>
            <a:ext cx="8229600" cy="4525963"/>
          </a:xfrm>
        </p:spPr>
        <p:txBody>
          <a:bodyPr/>
          <a:lstStyle/>
          <a:p>
            <a:pPr eaLnBrk="1" hangingPunct="1">
              <a:lnSpc>
                <a:spcPct val="150000"/>
              </a:lnSpc>
              <a:defRPr/>
            </a:pPr>
            <a:r>
              <a:rPr lang="en-US" altLang="zh-CN" sz="2800" b="1" dirty="0"/>
              <a:t>  </a:t>
            </a:r>
            <a:r>
              <a:rPr lang="zh-CN" altLang="en-US" sz="2400" b="1" dirty="0">
                <a:latin typeface="+mn-ea"/>
              </a:rPr>
              <a:t>其实，老实和聪明本来就是不相关的两个概念，前者关于为人态度，属于道德；后者则是行为方式，可称能力。所以此次论辩的不单是老实与聪明的为人之法，更是道德与能力间如何取得平衡。很明显，道德高尚者未必是言辞巧妙、处事圆滑的高手，而能力过人、建树卓著的人也可能品德低下、为人不齿。前者如韩非，后者如蔡京。所以，我们才更加渴望道德与能力的兼美。当然，二者完全可以同时拥有，还能够相互促进提升。例如文坛的“拼命三郎”路遥，他以对风云激荡的社会现实的密切关注，对生活的大爱，才能写出感动读者的磅礴之作</a:t>
            </a:r>
            <a:r>
              <a:rPr lang="en-US" altLang="zh-CN" sz="2400" b="1" dirty="0">
                <a:latin typeface="+mn-ea"/>
              </a:rPr>
              <a:t>《</a:t>
            </a:r>
            <a:r>
              <a:rPr lang="zh-CN" altLang="en-US" sz="2400" b="1" dirty="0">
                <a:latin typeface="+mn-ea"/>
              </a:rPr>
              <a:t>平凡的世界</a:t>
            </a:r>
            <a:r>
              <a:rPr lang="en-US" altLang="zh-CN" sz="2400" b="1" dirty="0">
                <a:latin typeface="+mn-ea"/>
              </a:rPr>
              <a:t>》</a:t>
            </a:r>
            <a:r>
              <a:rPr lang="zh-CN" altLang="en-US" sz="2400" b="1" dirty="0">
                <a:latin typeface="+mn-ea"/>
              </a:rPr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800" y="685800"/>
            <a:ext cx="8229600" cy="4525963"/>
          </a:xfrm>
        </p:spPr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en-US" altLang="zh-CN" sz="2400" b="1" smtClean="0">
                <a:solidFill>
                  <a:srgbClr val="000000"/>
                </a:solidFill>
              </a:rPr>
              <a:t>【</a:t>
            </a:r>
            <a:r>
              <a:rPr lang="zh-CN" altLang="en-US" sz="2400" b="1" smtClean="0">
                <a:solidFill>
                  <a:srgbClr val="000000"/>
                </a:solidFill>
              </a:rPr>
              <a:t>题</a:t>
            </a:r>
            <a:r>
              <a:rPr lang="en-US" altLang="zh-CN" sz="2400" b="1" smtClean="0">
                <a:solidFill>
                  <a:srgbClr val="000000"/>
                </a:solidFill>
              </a:rPr>
              <a:t>5】(2018</a:t>
            </a:r>
            <a:r>
              <a:rPr lang="zh-CN" altLang="en-US" sz="2400" b="1" smtClean="0">
                <a:solidFill>
                  <a:srgbClr val="000000"/>
                </a:solidFill>
              </a:rPr>
              <a:t>湖州、衢州、丽水高三上学期教学质检</a:t>
            </a:r>
            <a:r>
              <a:rPr lang="en-US" altLang="zh-CN" sz="2400" b="1" smtClean="0">
                <a:solidFill>
                  <a:srgbClr val="000000"/>
                </a:solidFill>
              </a:rPr>
              <a:t>)</a:t>
            </a:r>
            <a:r>
              <a:rPr lang="zh-CN" altLang="en-US" sz="2400" b="1" smtClean="0">
                <a:solidFill>
                  <a:srgbClr val="000000"/>
                </a:solidFill>
              </a:rPr>
              <a:t>阅读下面的文字</a:t>
            </a:r>
            <a:r>
              <a:rPr lang="en-US" altLang="zh-CN" sz="2400" b="1" smtClean="0">
                <a:solidFill>
                  <a:srgbClr val="000000"/>
                </a:solidFill>
              </a:rPr>
              <a:t>,</a:t>
            </a:r>
            <a:r>
              <a:rPr lang="zh-CN" altLang="en-US" sz="2400" b="1" smtClean="0">
                <a:solidFill>
                  <a:srgbClr val="000000"/>
                </a:solidFill>
              </a:rPr>
              <a:t>根据要求作文。</a:t>
            </a:r>
            <a:r>
              <a:rPr lang="en-US" altLang="zh-CN" sz="2400" b="1" smtClean="0">
                <a:solidFill>
                  <a:srgbClr val="000000"/>
                </a:solidFill>
              </a:rPr>
              <a:t>(60</a:t>
            </a:r>
            <a:r>
              <a:rPr lang="zh-CN" altLang="en-US" sz="2400" b="1" smtClean="0">
                <a:solidFill>
                  <a:srgbClr val="000000"/>
                </a:solidFill>
              </a:rPr>
              <a:t>分</a:t>
            </a:r>
            <a:r>
              <a:rPr lang="en-US" altLang="zh-CN" sz="2400" b="1" smtClean="0">
                <a:solidFill>
                  <a:srgbClr val="000000"/>
                </a:solidFill>
              </a:rPr>
              <a:t>)</a:t>
            </a:r>
            <a:endParaRPr lang="en-US" altLang="zh-CN" sz="2400" b="1" smtClean="0"/>
          </a:p>
          <a:p>
            <a:pPr eaLnBrk="1" hangingPunct="1">
              <a:lnSpc>
                <a:spcPct val="150000"/>
              </a:lnSpc>
            </a:pPr>
            <a:r>
              <a:rPr lang="en-US" altLang="zh-CN" sz="2400" b="1" smtClean="0">
                <a:solidFill>
                  <a:srgbClr val="000000"/>
                </a:solidFill>
              </a:rPr>
              <a:t>  </a:t>
            </a:r>
            <a:r>
              <a:rPr lang="zh-CN" altLang="en-US" sz="2400" b="1" smtClean="0">
                <a:solidFill>
                  <a:srgbClr val="000000"/>
                </a:solidFill>
              </a:rPr>
              <a:t>有人说</a:t>
            </a:r>
            <a:r>
              <a:rPr lang="en-US" altLang="zh-CN" sz="2400" b="1" smtClean="0">
                <a:solidFill>
                  <a:srgbClr val="000000"/>
                </a:solidFill>
              </a:rPr>
              <a:t>,</a:t>
            </a:r>
            <a:r>
              <a:rPr lang="zh-CN" altLang="en-US" sz="2400" b="1" smtClean="0">
                <a:solidFill>
                  <a:srgbClr val="000000"/>
                </a:solidFill>
              </a:rPr>
              <a:t>好看的皮囊很多</a:t>
            </a:r>
            <a:r>
              <a:rPr lang="en-US" altLang="zh-CN" sz="2400" b="1" smtClean="0">
                <a:solidFill>
                  <a:srgbClr val="000000"/>
                </a:solidFill>
              </a:rPr>
              <a:t>,</a:t>
            </a:r>
            <a:r>
              <a:rPr lang="zh-CN" altLang="en-US" sz="2400" b="1" smtClean="0">
                <a:solidFill>
                  <a:srgbClr val="000000"/>
                </a:solidFill>
              </a:rPr>
              <a:t>有趣的灵魂太少。有人说</a:t>
            </a:r>
            <a:r>
              <a:rPr lang="en-US" altLang="zh-CN" sz="2400" b="1" smtClean="0">
                <a:solidFill>
                  <a:srgbClr val="000000"/>
                </a:solidFill>
              </a:rPr>
              <a:t>,</a:t>
            </a:r>
            <a:r>
              <a:rPr lang="zh-CN" altLang="en-US" sz="2400" b="1" smtClean="0">
                <a:solidFill>
                  <a:srgbClr val="000000"/>
                </a:solidFill>
              </a:rPr>
              <a:t>最怕的不是没有思想</a:t>
            </a:r>
            <a:r>
              <a:rPr lang="en-US" altLang="zh-CN" sz="2400" b="1" smtClean="0">
                <a:solidFill>
                  <a:srgbClr val="000000"/>
                </a:solidFill>
              </a:rPr>
              <a:t>,</a:t>
            </a:r>
            <a:r>
              <a:rPr lang="zh-CN" altLang="en-US" sz="2400" b="1" smtClean="0">
                <a:solidFill>
                  <a:srgbClr val="000000"/>
                </a:solidFill>
              </a:rPr>
              <a:t>而是满脑子装满了标准答案。</a:t>
            </a:r>
            <a:endParaRPr lang="zh-CN" altLang="en-US" sz="2400" b="1" smtClean="0"/>
          </a:p>
          <a:p>
            <a:pPr eaLnBrk="1" hangingPunct="1">
              <a:lnSpc>
                <a:spcPct val="150000"/>
              </a:lnSpc>
            </a:pPr>
            <a:r>
              <a:rPr lang="zh-CN" altLang="en-US" sz="2400" b="1" smtClean="0">
                <a:solidFill>
                  <a:srgbClr val="000000"/>
                </a:solidFill>
              </a:rPr>
              <a:t>  读了上面的文字</a:t>
            </a:r>
            <a:r>
              <a:rPr lang="en-US" altLang="zh-CN" sz="2400" b="1" smtClean="0">
                <a:solidFill>
                  <a:srgbClr val="000000"/>
                </a:solidFill>
              </a:rPr>
              <a:t>,</a:t>
            </a:r>
            <a:r>
              <a:rPr lang="zh-CN" altLang="en-US" sz="2400" b="1" smtClean="0">
                <a:solidFill>
                  <a:srgbClr val="000000"/>
                </a:solidFill>
              </a:rPr>
              <a:t>你有怎样的感悟和思考</a:t>
            </a:r>
            <a:r>
              <a:rPr lang="en-US" altLang="zh-CN" sz="2400" b="1" smtClean="0">
                <a:solidFill>
                  <a:srgbClr val="000000"/>
                </a:solidFill>
              </a:rPr>
              <a:t>?</a:t>
            </a:r>
            <a:r>
              <a:rPr lang="zh-CN" altLang="en-US" sz="2400" b="1" smtClean="0">
                <a:solidFill>
                  <a:srgbClr val="000000"/>
                </a:solidFill>
              </a:rPr>
              <a:t>写一篇论述类文章。</a:t>
            </a:r>
            <a:endParaRPr lang="zh-CN" altLang="en-US" sz="2400" b="1" smtClean="0"/>
          </a:p>
          <a:p>
            <a:pPr eaLnBrk="1" hangingPunct="1">
              <a:lnSpc>
                <a:spcPct val="150000"/>
              </a:lnSpc>
            </a:pPr>
            <a:r>
              <a:rPr lang="en-US" altLang="zh-CN" sz="2400" b="1" smtClean="0">
                <a:solidFill>
                  <a:srgbClr val="000000"/>
                </a:solidFill>
              </a:rPr>
              <a:t>[</a:t>
            </a:r>
            <a:r>
              <a:rPr lang="zh-CN" altLang="en-US" sz="2400" b="1" smtClean="0">
                <a:solidFill>
                  <a:srgbClr val="000000"/>
                </a:solidFill>
              </a:rPr>
              <a:t>注意</a:t>
            </a:r>
            <a:r>
              <a:rPr lang="en-US" altLang="zh-CN" sz="2400" b="1" smtClean="0">
                <a:solidFill>
                  <a:srgbClr val="000000"/>
                </a:solidFill>
              </a:rPr>
              <a:t>]</a:t>
            </a:r>
            <a:r>
              <a:rPr lang="zh-CN" altLang="en-US" sz="2400" b="1" smtClean="0">
                <a:solidFill>
                  <a:srgbClr val="000000"/>
                </a:solidFill>
              </a:rPr>
              <a:t>　①立意自定</a:t>
            </a:r>
            <a:r>
              <a:rPr lang="en-US" altLang="zh-CN" sz="2400" b="1" smtClean="0">
                <a:solidFill>
                  <a:srgbClr val="000000"/>
                </a:solidFill>
              </a:rPr>
              <a:t>,</a:t>
            </a:r>
            <a:r>
              <a:rPr lang="zh-CN" altLang="en-US" sz="2400" b="1" smtClean="0">
                <a:solidFill>
                  <a:srgbClr val="000000"/>
                </a:solidFill>
              </a:rPr>
              <a:t>题目自拟。②不得少于</a:t>
            </a:r>
            <a:r>
              <a:rPr lang="en-US" altLang="zh-CN" sz="2400" b="1" smtClean="0">
                <a:solidFill>
                  <a:srgbClr val="000000"/>
                </a:solidFill>
              </a:rPr>
              <a:t>800</a:t>
            </a:r>
            <a:r>
              <a:rPr lang="zh-CN" altLang="en-US" sz="2400" b="1" smtClean="0">
                <a:solidFill>
                  <a:srgbClr val="000000"/>
                </a:solidFill>
              </a:rPr>
              <a:t>字。③不得抄袭套作。</a:t>
            </a:r>
            <a:endParaRPr lang="zh-CN" altLang="en-US" sz="2400" b="1" smtClean="0"/>
          </a:p>
          <a:p>
            <a:pPr eaLnBrk="1" hangingPunct="1">
              <a:lnSpc>
                <a:spcPct val="90000"/>
              </a:lnSpc>
            </a:pPr>
            <a:endParaRPr lang="en-US" altLang="zh-CN" sz="2400" b="1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800" y="685800"/>
            <a:ext cx="8229600" cy="4525963"/>
          </a:xfrm>
        </p:spPr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en-US" altLang="zh-CN" sz="2400" b="1" smtClean="0">
                <a:solidFill>
                  <a:srgbClr val="FF0000"/>
                </a:solidFill>
              </a:rPr>
              <a:t>[</a:t>
            </a:r>
            <a:r>
              <a:rPr lang="zh-CN" altLang="en-US" sz="2400" b="1" smtClean="0">
                <a:solidFill>
                  <a:srgbClr val="FF0000"/>
                </a:solidFill>
              </a:rPr>
              <a:t>写作指导</a:t>
            </a:r>
            <a:r>
              <a:rPr lang="en-US" altLang="zh-CN" sz="2400" b="1" smtClean="0">
                <a:solidFill>
                  <a:srgbClr val="FF0000"/>
                </a:solidFill>
              </a:rPr>
              <a:t>]</a:t>
            </a:r>
            <a:r>
              <a:rPr lang="zh-CN" altLang="en-US" sz="2400" b="1" smtClean="0">
                <a:solidFill>
                  <a:srgbClr val="FF0000"/>
                </a:solidFill>
              </a:rPr>
              <a:t>　</a:t>
            </a:r>
            <a:endParaRPr lang="en-US" altLang="zh-CN" sz="2400" b="1" smtClean="0">
              <a:solidFill>
                <a:srgbClr val="FF0000"/>
              </a:solidFill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400" b="1" smtClean="0">
                <a:solidFill>
                  <a:srgbClr val="FF0000"/>
                </a:solidFill>
              </a:rPr>
              <a:t>“皮囊”和“灵魂”是本文写作的两个关键词</a:t>
            </a:r>
            <a:r>
              <a:rPr lang="en-US" altLang="zh-CN" sz="2400" b="1" smtClean="0">
                <a:solidFill>
                  <a:srgbClr val="FF0000"/>
                </a:solidFill>
              </a:rPr>
              <a:t>,</a:t>
            </a:r>
            <a:r>
              <a:rPr lang="zh-CN" altLang="en-US" sz="2400" b="1" smtClean="0">
                <a:solidFill>
                  <a:srgbClr val="FF0000"/>
                </a:solidFill>
              </a:rPr>
              <a:t>写作者应该围绕两者展开论述。由于这个话题已经形成了主流看法</a:t>
            </a:r>
            <a:r>
              <a:rPr lang="en-US" altLang="zh-CN" sz="2400" b="1" smtClean="0">
                <a:solidFill>
                  <a:srgbClr val="FF0000"/>
                </a:solidFill>
              </a:rPr>
              <a:t>,</a:t>
            </a:r>
            <a:r>
              <a:rPr lang="zh-CN" altLang="en-US" sz="2400" b="1" smtClean="0">
                <a:solidFill>
                  <a:srgbClr val="FF0000"/>
                </a:solidFill>
              </a:rPr>
              <a:t>一般写作者会采用先否定皮囊再着力强调灵魂的思路</a:t>
            </a:r>
            <a:r>
              <a:rPr lang="en-US" altLang="zh-CN" sz="2400" b="1" smtClean="0">
                <a:solidFill>
                  <a:srgbClr val="FF0000"/>
                </a:solidFill>
              </a:rPr>
              <a:t>,</a:t>
            </a:r>
            <a:r>
              <a:rPr lang="zh-CN" altLang="en-US" sz="2400" b="1" smtClean="0">
                <a:solidFill>
                  <a:srgbClr val="FF0000"/>
                </a:solidFill>
              </a:rPr>
              <a:t>所以应尽量避免观点趋同。也不要过于依赖材料论证</a:t>
            </a:r>
            <a:r>
              <a:rPr lang="en-US" altLang="zh-CN" sz="2400" b="1" smtClean="0">
                <a:solidFill>
                  <a:srgbClr val="FF0000"/>
                </a:solidFill>
              </a:rPr>
              <a:t>,</a:t>
            </a:r>
            <a:r>
              <a:rPr lang="zh-CN" altLang="en-US" sz="2400" b="1" smtClean="0">
                <a:solidFill>
                  <a:srgbClr val="FF0000"/>
                </a:solidFill>
              </a:rPr>
              <a:t>尤其是过度使用娱乐界明星的例子</a:t>
            </a:r>
            <a:r>
              <a:rPr lang="en-US" altLang="zh-CN" sz="2400" b="1" smtClean="0">
                <a:solidFill>
                  <a:srgbClr val="FF0000"/>
                </a:solidFill>
              </a:rPr>
              <a:t>,</a:t>
            </a:r>
            <a:r>
              <a:rPr lang="zh-CN" altLang="en-US" sz="2400" b="1" smtClean="0">
                <a:solidFill>
                  <a:srgbClr val="FF0000"/>
                </a:solidFill>
              </a:rPr>
              <a:t>那样会影响文章格调。论述语言尽量做到严谨、简练、有力。</a:t>
            </a:r>
          </a:p>
          <a:p>
            <a:pPr eaLnBrk="1" hangingPunct="1">
              <a:lnSpc>
                <a:spcPct val="90000"/>
              </a:lnSpc>
            </a:pPr>
            <a:endParaRPr lang="en-US" altLang="zh-CN" sz="2400" b="1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58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58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思维建构</a:t>
            </a:r>
          </a:p>
        </p:txBody>
      </p:sp>
      <p:sp>
        <p:nvSpPr>
          <p:cNvPr id="28676" name="AutoShape 4"/>
          <p:cNvSpPr>
            <a:spLocks/>
          </p:cNvSpPr>
          <p:nvPr/>
        </p:nvSpPr>
        <p:spPr bwMode="auto">
          <a:xfrm>
            <a:off x="2971800" y="2667000"/>
            <a:ext cx="76200" cy="2667000"/>
          </a:xfrm>
          <a:prstGeom prst="leftBrace">
            <a:avLst>
              <a:gd name="adj1" fmla="val 291667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1" hangingPunct="1"/>
            <a:endParaRPr lang="zh-CN" altLang="en-US"/>
          </a:p>
        </p:txBody>
      </p:sp>
      <p:sp>
        <p:nvSpPr>
          <p:cNvPr id="28677" name="Text Box 5"/>
          <p:cNvSpPr txBox="1">
            <a:spLocks noChangeArrowheads="1"/>
          </p:cNvSpPr>
          <p:nvPr/>
        </p:nvSpPr>
        <p:spPr bwMode="auto">
          <a:xfrm>
            <a:off x="3048000" y="2438400"/>
            <a:ext cx="1447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</a:rPr>
              <a:t>分比意识</a:t>
            </a:r>
          </a:p>
        </p:txBody>
      </p:sp>
      <p:sp>
        <p:nvSpPr>
          <p:cNvPr id="28678" name="AutoShape 6"/>
          <p:cNvSpPr>
            <a:spLocks/>
          </p:cNvSpPr>
          <p:nvPr/>
        </p:nvSpPr>
        <p:spPr bwMode="auto">
          <a:xfrm>
            <a:off x="4495800" y="1981200"/>
            <a:ext cx="381000" cy="1371600"/>
          </a:xfrm>
          <a:prstGeom prst="leftBrace">
            <a:avLst>
              <a:gd name="adj1" fmla="val 30000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1" hangingPunct="1"/>
            <a:endParaRPr lang="zh-CN" altLang="en-US"/>
          </a:p>
        </p:txBody>
      </p:sp>
      <p:sp>
        <p:nvSpPr>
          <p:cNvPr id="28679" name="Text Box 7"/>
          <p:cNvSpPr txBox="1">
            <a:spLocks noChangeArrowheads="1"/>
          </p:cNvSpPr>
          <p:nvPr/>
        </p:nvSpPr>
        <p:spPr bwMode="auto">
          <a:xfrm>
            <a:off x="4876800" y="1752600"/>
            <a:ext cx="1905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b="1"/>
              <a:t>分而析之</a:t>
            </a:r>
          </a:p>
        </p:txBody>
      </p:sp>
      <p:sp>
        <p:nvSpPr>
          <p:cNvPr id="28680" name="Text Box 8"/>
          <p:cNvSpPr txBox="1">
            <a:spLocks noChangeArrowheads="1"/>
          </p:cNvSpPr>
          <p:nvPr/>
        </p:nvSpPr>
        <p:spPr bwMode="auto">
          <a:xfrm>
            <a:off x="4876800" y="3048000"/>
            <a:ext cx="1905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b="1"/>
              <a:t>比而较之</a:t>
            </a:r>
          </a:p>
        </p:txBody>
      </p:sp>
      <p:sp>
        <p:nvSpPr>
          <p:cNvPr id="28681" name="Text Box 9"/>
          <p:cNvSpPr txBox="1">
            <a:spLocks noChangeArrowheads="1"/>
          </p:cNvSpPr>
          <p:nvPr/>
        </p:nvSpPr>
        <p:spPr bwMode="auto">
          <a:xfrm>
            <a:off x="2041525" y="1905000"/>
            <a:ext cx="854075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eaVert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4400" b="1"/>
              <a:t>论证推理的建构</a:t>
            </a:r>
          </a:p>
        </p:txBody>
      </p:sp>
      <p:sp>
        <p:nvSpPr>
          <p:cNvPr id="28682" name="Text Box 10"/>
          <p:cNvSpPr txBox="1">
            <a:spLocks noChangeArrowheads="1"/>
          </p:cNvSpPr>
          <p:nvPr/>
        </p:nvSpPr>
        <p:spPr bwMode="auto">
          <a:xfrm>
            <a:off x="2895600" y="5105400"/>
            <a:ext cx="1447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</a:rPr>
              <a:t>三思意识</a:t>
            </a:r>
          </a:p>
        </p:txBody>
      </p:sp>
      <p:sp>
        <p:nvSpPr>
          <p:cNvPr id="28683" name="AutoShape 11"/>
          <p:cNvSpPr>
            <a:spLocks/>
          </p:cNvSpPr>
          <p:nvPr/>
        </p:nvSpPr>
        <p:spPr bwMode="auto">
          <a:xfrm>
            <a:off x="4343400" y="4572000"/>
            <a:ext cx="304800" cy="1447800"/>
          </a:xfrm>
          <a:prstGeom prst="leftBrace">
            <a:avLst>
              <a:gd name="adj1" fmla="val 39583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1" hangingPunct="1"/>
            <a:endParaRPr lang="zh-CN" altLang="en-US"/>
          </a:p>
        </p:txBody>
      </p:sp>
      <p:sp>
        <p:nvSpPr>
          <p:cNvPr id="28684" name="Text Box 12"/>
          <p:cNvSpPr txBox="1">
            <a:spLocks noChangeArrowheads="1"/>
          </p:cNvSpPr>
          <p:nvPr/>
        </p:nvSpPr>
        <p:spPr bwMode="auto">
          <a:xfrm>
            <a:off x="4648200" y="4267200"/>
            <a:ext cx="2057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b="1"/>
              <a:t>见因果而互思</a:t>
            </a:r>
          </a:p>
        </p:txBody>
      </p:sp>
      <p:sp>
        <p:nvSpPr>
          <p:cNvPr id="28685" name="Text Box 13"/>
          <p:cNvSpPr txBox="1">
            <a:spLocks noChangeArrowheads="1"/>
          </p:cNvSpPr>
          <p:nvPr/>
        </p:nvSpPr>
        <p:spPr bwMode="auto">
          <a:xfrm>
            <a:off x="4648200" y="5486400"/>
            <a:ext cx="1905000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b="1"/>
              <a:t>见对立而思统一（相互依存，相互转化）</a:t>
            </a:r>
          </a:p>
        </p:txBody>
      </p:sp>
      <p:sp>
        <p:nvSpPr>
          <p:cNvPr id="28686" name="Text Box 14"/>
          <p:cNvSpPr txBox="1">
            <a:spLocks noChangeArrowheads="1"/>
          </p:cNvSpPr>
          <p:nvPr/>
        </p:nvSpPr>
        <p:spPr bwMode="auto">
          <a:xfrm>
            <a:off x="4572000" y="4876800"/>
            <a:ext cx="1981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b="1"/>
              <a:t>见现象而思本质</a:t>
            </a:r>
          </a:p>
        </p:txBody>
      </p:sp>
      <p:sp>
        <p:nvSpPr>
          <p:cNvPr id="38927" name="Text Box 15"/>
          <p:cNvSpPr txBox="1">
            <a:spLocks noChangeArrowheads="1"/>
          </p:cNvSpPr>
          <p:nvPr/>
        </p:nvSpPr>
        <p:spPr bwMode="auto">
          <a:xfrm>
            <a:off x="6019800" y="1752600"/>
            <a:ext cx="21336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b="1">
                <a:solidFill>
                  <a:srgbClr val="FF0000"/>
                </a:solidFill>
              </a:rPr>
              <a:t>外形美与心灵美</a:t>
            </a:r>
          </a:p>
        </p:txBody>
      </p:sp>
      <p:sp>
        <p:nvSpPr>
          <p:cNvPr id="38928" name="Text Box 16"/>
          <p:cNvSpPr txBox="1">
            <a:spLocks noChangeArrowheads="1"/>
          </p:cNvSpPr>
          <p:nvPr/>
        </p:nvSpPr>
        <p:spPr bwMode="auto">
          <a:xfrm>
            <a:off x="6096000" y="2895600"/>
            <a:ext cx="18288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b="1">
                <a:solidFill>
                  <a:srgbClr val="FF0000"/>
                </a:solidFill>
              </a:rPr>
              <a:t>理性重心灵，现实重外在</a:t>
            </a:r>
          </a:p>
        </p:txBody>
      </p:sp>
      <p:sp>
        <p:nvSpPr>
          <p:cNvPr id="38929" name="Text Box 17"/>
          <p:cNvSpPr txBox="1">
            <a:spLocks noChangeArrowheads="1"/>
          </p:cNvSpPr>
          <p:nvPr/>
        </p:nvSpPr>
        <p:spPr bwMode="auto">
          <a:xfrm>
            <a:off x="6248400" y="3962400"/>
            <a:ext cx="2133600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b="1">
                <a:solidFill>
                  <a:srgbClr val="FF0000"/>
                </a:solidFill>
              </a:rPr>
              <a:t>重外形的原因：媒体的渲染；社会步伐的加快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89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89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89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89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89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89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27" grpId="0"/>
      <p:bldP spid="38928" grpId="0"/>
      <p:bldP spid="38929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>
          <a:xfrm>
            <a:off x="403225" y="762000"/>
            <a:ext cx="8229600" cy="1143000"/>
          </a:xfrm>
        </p:spPr>
        <p:txBody>
          <a:bodyPr/>
          <a:lstStyle/>
          <a:p>
            <a:pPr eaLnBrk="1" hangingPunct="1"/>
            <a:r>
              <a:rPr lang="en-US" altLang="zh-CN" sz="3600" smtClean="0"/>
              <a:t>【</a:t>
            </a:r>
            <a:r>
              <a:rPr lang="zh-CN" altLang="en-US" sz="3600" smtClean="0"/>
              <a:t>作文示例</a:t>
            </a:r>
            <a:r>
              <a:rPr lang="en-US" altLang="zh-CN" sz="3600" smtClean="0"/>
              <a:t>】</a:t>
            </a:r>
            <a:br>
              <a:rPr lang="en-US" altLang="zh-CN" sz="3600" smtClean="0"/>
            </a:br>
            <a:r>
              <a:rPr lang="zh-CN" altLang="en-US" b="1" smtClean="0">
                <a:solidFill>
                  <a:srgbClr val="FF0000"/>
                </a:solidFill>
              </a:rPr>
              <a:t>皮囊之下</a:t>
            </a:r>
            <a:r>
              <a:rPr lang="en-US" altLang="zh-CN" b="1" smtClean="0">
                <a:solidFill>
                  <a:srgbClr val="FF0000"/>
                </a:solidFill>
              </a:rPr>
              <a:t>,</a:t>
            </a:r>
            <a:r>
              <a:rPr lang="zh-CN" altLang="en-US" b="1" smtClean="0">
                <a:solidFill>
                  <a:srgbClr val="FF0000"/>
                </a:solidFill>
              </a:rPr>
              <a:t>灵魂之上</a:t>
            </a:r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3400" y="2057400"/>
            <a:ext cx="8229600" cy="4525963"/>
          </a:xfrm>
        </p:spPr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en-US" altLang="zh-CN" sz="2400" b="1" smtClean="0">
                <a:solidFill>
                  <a:srgbClr val="000000"/>
                </a:solidFill>
              </a:rPr>
              <a:t>       </a:t>
            </a:r>
            <a:r>
              <a:rPr lang="zh-CN" altLang="en-US" sz="2400" b="1" smtClean="0">
                <a:solidFill>
                  <a:srgbClr val="000000"/>
                </a:solidFill>
              </a:rPr>
              <a:t>外在美与心灵美</a:t>
            </a:r>
            <a:r>
              <a:rPr lang="en-US" altLang="zh-CN" sz="2400" b="1" smtClean="0">
                <a:solidFill>
                  <a:srgbClr val="000000"/>
                </a:solidFill>
              </a:rPr>
              <a:t>,</a:t>
            </a:r>
            <a:r>
              <a:rPr lang="zh-CN" altLang="en-US" sz="2400" b="1" smtClean="0">
                <a:solidFill>
                  <a:srgbClr val="000000"/>
                </a:solidFill>
              </a:rPr>
              <a:t>哪个更重要</a:t>
            </a:r>
            <a:r>
              <a:rPr lang="en-US" altLang="zh-CN" sz="2400" b="1" smtClean="0">
                <a:solidFill>
                  <a:srgbClr val="000000"/>
                </a:solidFill>
              </a:rPr>
              <a:t>?</a:t>
            </a:r>
            <a:r>
              <a:rPr lang="zh-CN" altLang="en-US" sz="2400" b="1" smtClean="0">
                <a:solidFill>
                  <a:srgbClr val="000000"/>
                </a:solidFill>
              </a:rPr>
              <a:t>这是自审美产生以来</a:t>
            </a:r>
            <a:r>
              <a:rPr lang="en-US" altLang="zh-CN" sz="2400" b="1" smtClean="0">
                <a:solidFill>
                  <a:srgbClr val="000000"/>
                </a:solidFill>
              </a:rPr>
              <a:t>,</a:t>
            </a:r>
            <a:r>
              <a:rPr lang="zh-CN" altLang="en-US" sz="2400" b="1" smtClean="0">
                <a:solidFill>
                  <a:srgbClr val="000000"/>
                </a:solidFill>
              </a:rPr>
              <a:t>被讨论被探究千千万万次的问题。而皮囊与灵魂的分歧</a:t>
            </a:r>
            <a:r>
              <a:rPr lang="en-US" altLang="zh-CN" sz="2400" b="1" smtClean="0">
                <a:solidFill>
                  <a:srgbClr val="000000"/>
                </a:solidFill>
              </a:rPr>
              <a:t>,</a:t>
            </a:r>
            <a:r>
              <a:rPr lang="zh-CN" altLang="en-US" sz="2400" b="1" smtClean="0">
                <a:solidFill>
                  <a:srgbClr val="000000"/>
                </a:solidFill>
              </a:rPr>
              <a:t>在当下又被赋予了另一种表现形式。</a:t>
            </a:r>
            <a:endParaRPr lang="zh-CN" altLang="en-US" sz="2400" b="1" smtClean="0"/>
          </a:p>
          <a:p>
            <a:pPr eaLnBrk="1" hangingPunct="1">
              <a:lnSpc>
                <a:spcPct val="150000"/>
              </a:lnSpc>
            </a:pPr>
            <a:r>
              <a:rPr lang="zh-CN" altLang="en-US" sz="2400" b="1" smtClean="0">
                <a:solidFill>
                  <a:srgbClr val="000000"/>
                </a:solidFill>
              </a:rPr>
              <a:t>       自古以来</a:t>
            </a:r>
            <a:r>
              <a:rPr lang="en-US" altLang="zh-CN" sz="2400" b="1" smtClean="0">
                <a:solidFill>
                  <a:srgbClr val="000000"/>
                </a:solidFill>
              </a:rPr>
              <a:t>,</a:t>
            </a:r>
            <a:r>
              <a:rPr lang="zh-CN" altLang="en-US" sz="2400" b="1" smtClean="0">
                <a:solidFill>
                  <a:srgbClr val="000000"/>
                </a:solidFill>
              </a:rPr>
              <a:t>从事理上看</a:t>
            </a:r>
            <a:r>
              <a:rPr lang="en-US" altLang="zh-CN" sz="2400" b="1" smtClean="0">
                <a:solidFill>
                  <a:srgbClr val="000000"/>
                </a:solidFill>
              </a:rPr>
              <a:t>,</a:t>
            </a:r>
            <a:r>
              <a:rPr lang="zh-CN" altLang="en-US" sz="2400" b="1" smtClean="0">
                <a:solidFill>
                  <a:srgbClr val="000000"/>
                </a:solidFill>
              </a:rPr>
              <a:t>自然是心灵美以绝对优势压倒了外在美。人们都说心灵美更重要。</a:t>
            </a:r>
            <a:r>
              <a:rPr lang="en-US" altLang="zh-CN" sz="2400" b="1" smtClean="0">
                <a:solidFill>
                  <a:srgbClr val="000000"/>
                </a:solidFill>
              </a:rPr>
              <a:t>《</a:t>
            </a:r>
            <a:r>
              <a:rPr lang="zh-CN" altLang="en-US" sz="2400" b="1" smtClean="0">
                <a:solidFill>
                  <a:srgbClr val="000000"/>
                </a:solidFill>
              </a:rPr>
              <a:t>白雪公主</a:t>
            </a:r>
            <a:r>
              <a:rPr lang="en-US" altLang="zh-CN" sz="2400" b="1" smtClean="0">
                <a:solidFill>
                  <a:srgbClr val="000000"/>
                </a:solidFill>
              </a:rPr>
              <a:t>》</a:t>
            </a:r>
            <a:r>
              <a:rPr lang="zh-CN" altLang="en-US" sz="2400" b="1" smtClean="0">
                <a:solidFill>
                  <a:srgbClr val="000000"/>
                </a:solidFill>
              </a:rPr>
              <a:t>中的王后、</a:t>
            </a:r>
            <a:r>
              <a:rPr lang="en-US" altLang="zh-CN" sz="2400" b="1" smtClean="0">
                <a:solidFill>
                  <a:srgbClr val="000000"/>
                </a:solidFill>
              </a:rPr>
              <a:t>《</a:t>
            </a:r>
            <a:r>
              <a:rPr lang="zh-CN" altLang="en-US" sz="2400" b="1" smtClean="0">
                <a:solidFill>
                  <a:srgbClr val="000000"/>
                </a:solidFill>
              </a:rPr>
              <a:t>丑小鸭</a:t>
            </a:r>
            <a:r>
              <a:rPr lang="en-US" altLang="zh-CN" sz="2400" b="1" smtClean="0">
                <a:solidFill>
                  <a:srgbClr val="000000"/>
                </a:solidFill>
              </a:rPr>
              <a:t>》</a:t>
            </a:r>
            <a:r>
              <a:rPr lang="zh-CN" altLang="en-US" sz="2400" b="1" smtClean="0">
                <a:solidFill>
                  <a:srgbClr val="000000"/>
                </a:solidFill>
              </a:rPr>
              <a:t>都是最好的例证。然而这只是事理</a:t>
            </a:r>
            <a:r>
              <a:rPr lang="en-US" altLang="zh-CN" sz="2400" b="1" smtClean="0">
                <a:solidFill>
                  <a:srgbClr val="000000"/>
                </a:solidFill>
              </a:rPr>
              <a:t>,</a:t>
            </a:r>
            <a:r>
              <a:rPr lang="zh-CN" altLang="en-US" sz="2400" b="1" smtClean="0">
                <a:solidFill>
                  <a:srgbClr val="000000"/>
                </a:solidFill>
              </a:rPr>
              <a:t>是一种理想。真正的现实往往并非如此。</a:t>
            </a:r>
            <a:endParaRPr lang="zh-CN" altLang="en-US" sz="2400" b="1" smtClean="0"/>
          </a:p>
          <a:p>
            <a:pPr eaLnBrk="1" hangingPunct="1">
              <a:lnSpc>
                <a:spcPct val="150000"/>
              </a:lnSpc>
            </a:pPr>
            <a:r>
              <a:rPr lang="zh-CN" altLang="en-US" sz="2400" b="1" smtClean="0">
                <a:solidFill>
                  <a:srgbClr val="000000"/>
                </a:solidFill>
              </a:rPr>
              <a:t>  </a:t>
            </a:r>
            <a:endParaRPr lang="en-US" altLang="zh-CN" sz="2400" b="1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68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68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68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68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7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838200"/>
            <a:ext cx="8229600" cy="4525963"/>
          </a:xfrm>
        </p:spPr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zh-CN" altLang="en-US" sz="2400" b="1" smtClean="0">
                <a:solidFill>
                  <a:srgbClr val="000000"/>
                </a:solidFill>
              </a:rPr>
              <a:t>       自古以来</a:t>
            </a:r>
            <a:r>
              <a:rPr lang="en-US" altLang="zh-CN" sz="2400" b="1" smtClean="0">
                <a:solidFill>
                  <a:srgbClr val="000000"/>
                </a:solidFill>
              </a:rPr>
              <a:t>,</a:t>
            </a:r>
            <a:r>
              <a:rPr lang="zh-CN" altLang="en-US" sz="2400" b="1" smtClean="0">
                <a:solidFill>
                  <a:srgbClr val="000000"/>
                </a:solidFill>
              </a:rPr>
              <a:t>四大美人、潘安的名声往往比黄月英、钟无艳来得大。尤其“有事钟无艳</a:t>
            </a:r>
            <a:r>
              <a:rPr lang="en-US" altLang="zh-CN" sz="2400" b="1" smtClean="0">
                <a:solidFill>
                  <a:srgbClr val="000000"/>
                </a:solidFill>
              </a:rPr>
              <a:t>,</a:t>
            </a:r>
            <a:r>
              <a:rPr lang="zh-CN" altLang="en-US" sz="2400" b="1" smtClean="0">
                <a:solidFill>
                  <a:srgbClr val="000000"/>
                </a:solidFill>
              </a:rPr>
              <a:t>无事夏迎春”更说明美貌往往比才华具有吸引力。不只是齐威王</a:t>
            </a:r>
            <a:r>
              <a:rPr lang="en-US" altLang="zh-CN" sz="2400" b="1" smtClean="0">
                <a:solidFill>
                  <a:srgbClr val="000000"/>
                </a:solidFill>
              </a:rPr>
              <a:t>,</a:t>
            </a:r>
            <a:r>
              <a:rPr lang="zh-CN" altLang="en-US" sz="2400" b="1" smtClean="0">
                <a:solidFill>
                  <a:srgbClr val="000000"/>
                </a:solidFill>
              </a:rPr>
              <a:t>大多数人都是这样。“颜控”其实也并非无缘由</a:t>
            </a:r>
            <a:r>
              <a:rPr lang="en-US" altLang="zh-CN" sz="2400" b="1" smtClean="0">
                <a:solidFill>
                  <a:srgbClr val="000000"/>
                </a:solidFill>
              </a:rPr>
              <a:t>,</a:t>
            </a:r>
            <a:r>
              <a:rPr lang="zh-CN" altLang="en-US" sz="2400" b="1" smtClean="0">
                <a:solidFill>
                  <a:srgbClr val="000000"/>
                </a:solidFill>
              </a:rPr>
              <a:t>外表总是决定了人的第一印象</a:t>
            </a:r>
            <a:r>
              <a:rPr lang="en-US" altLang="zh-CN" sz="2400" b="1" smtClean="0">
                <a:solidFill>
                  <a:srgbClr val="000000"/>
                </a:solidFill>
              </a:rPr>
              <a:t>,</a:t>
            </a:r>
            <a:r>
              <a:rPr lang="zh-CN" altLang="en-US" sz="2400" b="1" smtClean="0">
                <a:solidFill>
                  <a:srgbClr val="000000"/>
                </a:solidFill>
              </a:rPr>
              <a:t>好看的人往往迎合人的审美需求</a:t>
            </a:r>
            <a:r>
              <a:rPr lang="en-US" altLang="zh-CN" sz="2400" b="1" smtClean="0">
                <a:solidFill>
                  <a:srgbClr val="000000"/>
                </a:solidFill>
              </a:rPr>
              <a:t>,</a:t>
            </a:r>
            <a:r>
              <a:rPr lang="zh-CN" altLang="en-US" sz="2400" b="1" smtClean="0">
                <a:solidFill>
                  <a:srgbClr val="000000"/>
                </a:solidFill>
              </a:rPr>
              <a:t>于是更易获得来自他人的好感。王子爱上的总是美貌的公主</a:t>
            </a:r>
            <a:r>
              <a:rPr lang="en-US" altLang="zh-CN" sz="2400" b="1" smtClean="0">
                <a:solidFill>
                  <a:srgbClr val="000000"/>
                </a:solidFill>
              </a:rPr>
              <a:t>,</a:t>
            </a:r>
            <a:r>
              <a:rPr lang="zh-CN" altLang="en-US" sz="2400" b="1" smtClean="0">
                <a:solidFill>
                  <a:srgbClr val="000000"/>
                </a:solidFill>
              </a:rPr>
              <a:t>灰姑娘也是化身公主后</a:t>
            </a:r>
            <a:r>
              <a:rPr lang="en-US" altLang="zh-CN" sz="2400" b="1" smtClean="0">
                <a:solidFill>
                  <a:srgbClr val="000000"/>
                </a:solidFill>
              </a:rPr>
              <a:t>,</a:t>
            </a:r>
            <a:r>
              <a:rPr lang="zh-CN" altLang="en-US" sz="2400" b="1" smtClean="0">
                <a:solidFill>
                  <a:srgbClr val="000000"/>
                </a:solidFill>
              </a:rPr>
              <a:t>凭借靓丽动人的外貌才赢得王子的注目。当她泯然众人后</a:t>
            </a:r>
            <a:r>
              <a:rPr lang="en-US" altLang="zh-CN" sz="2400" b="1" smtClean="0">
                <a:solidFill>
                  <a:srgbClr val="000000"/>
                </a:solidFill>
              </a:rPr>
              <a:t>,</a:t>
            </a:r>
            <a:r>
              <a:rPr lang="zh-CN" altLang="en-US" sz="2400" b="1" smtClean="0">
                <a:solidFill>
                  <a:srgbClr val="000000"/>
                </a:solidFill>
              </a:rPr>
              <a:t>王子只能靠脚来认人。</a:t>
            </a:r>
            <a:endParaRPr lang="zh-CN" altLang="en-US" sz="2400" b="1" smtClean="0"/>
          </a:p>
          <a:p>
            <a:pPr eaLnBrk="1" hangingPunct="1">
              <a:lnSpc>
                <a:spcPct val="80000"/>
              </a:lnSpc>
            </a:pPr>
            <a:endParaRPr lang="en-US" altLang="zh-CN" sz="2400" b="1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7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34925" y="457200"/>
            <a:ext cx="8229600" cy="1143000"/>
          </a:xfrm>
        </p:spPr>
        <p:txBody>
          <a:bodyPr/>
          <a:lstStyle/>
          <a:p>
            <a:pPr eaLnBrk="1" hangingPunct="1"/>
            <a:r>
              <a:rPr lang="zh-CN" altLang="zh-CN" sz="6600" b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环节一：</a:t>
            </a:r>
            <a:r>
              <a:rPr lang="zh-CN" altLang="en-US" sz="6600" b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阐释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zh-CN" sz="2400" b="1" smtClean="0"/>
              <a:t>【</a:t>
            </a:r>
            <a:r>
              <a:rPr lang="zh-CN" altLang="en-US" sz="2400" b="1" smtClean="0"/>
              <a:t>题</a:t>
            </a:r>
            <a:r>
              <a:rPr lang="en-US" altLang="zh-CN" sz="2400" b="1" smtClean="0"/>
              <a:t>1】</a:t>
            </a:r>
            <a:r>
              <a:rPr lang="zh-CN" altLang="en-US" sz="2400" b="1" smtClean="0"/>
              <a:t>（</a:t>
            </a:r>
            <a:r>
              <a:rPr lang="en-US" altLang="zh-CN" sz="2400" b="1" smtClean="0"/>
              <a:t>2018</a:t>
            </a:r>
            <a:r>
              <a:rPr lang="zh-CN" altLang="en-US" sz="2400" b="1" smtClean="0"/>
              <a:t>年温州一模作文）阅读下面文字，根据要求作文（</a:t>
            </a:r>
            <a:r>
              <a:rPr lang="en-US" altLang="zh-CN" sz="2400" b="1" smtClean="0"/>
              <a:t>60</a:t>
            </a:r>
            <a:r>
              <a:rPr lang="zh-CN" altLang="en-US" sz="2400" b="1" smtClean="0"/>
              <a:t>分）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2400" b="1" smtClean="0"/>
              <a:t>       </a:t>
            </a:r>
            <a:r>
              <a:rPr lang="zh-CN" altLang="en-US" sz="1800" b="1" smtClean="0"/>
              <a:t>当下，家长越来越重视通过多种途径来拓宽孩子们的视野，认为孩子未来成就和作为的大小，很大程度上取决于其视野的宽窄。但也有很多家长认为，以独特的视角看待世界与解决问题，才是促进个人成长的关键因素。</a:t>
            </a:r>
          </a:p>
          <a:p>
            <a:pPr eaLnBrk="1" hangingPunct="1">
              <a:lnSpc>
                <a:spcPct val="90000"/>
              </a:lnSpc>
            </a:pPr>
            <a:r>
              <a:rPr lang="zh-CN" altLang="en-US" sz="2400" b="1" smtClean="0"/>
              <a:t>  是“</a:t>
            </a:r>
            <a:r>
              <a:rPr lang="zh-CN" altLang="en-US" sz="2400" b="1" smtClean="0">
                <a:solidFill>
                  <a:srgbClr val="FF0000"/>
                </a:solidFill>
              </a:rPr>
              <a:t>视野</a:t>
            </a:r>
            <a:r>
              <a:rPr lang="zh-CN" altLang="en-US" sz="2400" b="1" smtClean="0"/>
              <a:t>”还是“</a:t>
            </a:r>
            <a:r>
              <a:rPr lang="zh-CN" altLang="en-US" sz="2400" b="1" smtClean="0">
                <a:solidFill>
                  <a:srgbClr val="FF0000"/>
                </a:solidFill>
              </a:rPr>
              <a:t>视角</a:t>
            </a:r>
            <a:r>
              <a:rPr lang="zh-CN" altLang="en-US" sz="2400" b="1" smtClean="0"/>
              <a:t>”，对</a:t>
            </a:r>
            <a:r>
              <a:rPr lang="zh-CN" altLang="en-US" sz="2400" b="1" smtClean="0">
                <a:solidFill>
                  <a:srgbClr val="FF0000"/>
                </a:solidFill>
              </a:rPr>
              <a:t>孩子的未来</a:t>
            </a:r>
            <a:r>
              <a:rPr lang="zh-CN" altLang="en-US" sz="2400" b="1" smtClean="0"/>
              <a:t>发挥更大的作用？</a:t>
            </a:r>
          </a:p>
          <a:p>
            <a:pPr eaLnBrk="1" hangingPunct="1">
              <a:lnSpc>
                <a:spcPct val="90000"/>
              </a:lnSpc>
            </a:pPr>
            <a:r>
              <a:rPr lang="zh-CN" altLang="en-US" sz="2400" b="1" smtClean="0"/>
              <a:t>  对此，你有怎样的体验与思考？请写一篇文章。</a:t>
            </a:r>
          </a:p>
          <a:p>
            <a:pPr eaLnBrk="1" hangingPunct="1">
              <a:lnSpc>
                <a:spcPct val="90000"/>
              </a:lnSpc>
            </a:pPr>
            <a:r>
              <a:rPr lang="zh-CN" altLang="en-US" sz="2400" b="1" smtClean="0"/>
              <a:t> </a:t>
            </a:r>
            <a:r>
              <a:rPr lang="en-US" altLang="zh-CN" sz="2400" b="1" smtClean="0"/>
              <a:t>【</a:t>
            </a:r>
            <a:r>
              <a:rPr lang="zh-CN" altLang="en-US" sz="2400" b="1" smtClean="0"/>
              <a:t>注意</a:t>
            </a:r>
            <a:r>
              <a:rPr lang="en-US" altLang="zh-CN" sz="2400" b="1" smtClean="0"/>
              <a:t>】①</a:t>
            </a:r>
            <a:r>
              <a:rPr lang="zh-CN" altLang="en-US" sz="2400" b="1" smtClean="0"/>
              <a:t>角度自选，立意自定，题目自拟。②明确文体，不得写成诗歌。③不得少于</a:t>
            </a:r>
            <a:r>
              <a:rPr lang="en-US" altLang="zh-CN" sz="2400" b="1" smtClean="0"/>
              <a:t>800</a:t>
            </a:r>
            <a:r>
              <a:rPr lang="zh-CN" altLang="en-US" sz="2400" b="1" smtClean="0"/>
              <a:t>字。④不得抄袭、套作。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800" y="838200"/>
            <a:ext cx="8229600" cy="4525963"/>
          </a:xfrm>
        </p:spPr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000000"/>
                </a:solidFill>
              </a:rPr>
              <a:t>       </a:t>
            </a:r>
            <a:r>
              <a:rPr lang="zh-CN" altLang="en-US" sz="2400" b="1" dirty="0" smtClean="0">
                <a:solidFill>
                  <a:srgbClr val="000000"/>
                </a:solidFill>
              </a:rPr>
              <a:t>诚然</a:t>
            </a:r>
            <a:r>
              <a:rPr lang="en-US" altLang="zh-CN" sz="2400" b="1" dirty="0" smtClean="0">
                <a:solidFill>
                  <a:srgbClr val="000000"/>
                </a:solidFill>
              </a:rPr>
              <a:t>,</a:t>
            </a:r>
            <a:r>
              <a:rPr lang="zh-CN" altLang="en-US" sz="2400" b="1" dirty="0" smtClean="0">
                <a:solidFill>
                  <a:srgbClr val="000000"/>
                </a:solidFill>
              </a:rPr>
              <a:t>以上分析均来自故事</a:t>
            </a:r>
            <a:r>
              <a:rPr lang="en-US" altLang="zh-CN" sz="2400" b="1" dirty="0" smtClean="0">
                <a:solidFill>
                  <a:srgbClr val="000000"/>
                </a:solidFill>
              </a:rPr>
              <a:t>,</a:t>
            </a:r>
            <a:r>
              <a:rPr lang="zh-CN" altLang="en-US" sz="2400" b="1" dirty="0" smtClean="0">
                <a:solidFill>
                  <a:srgbClr val="000000"/>
                </a:solidFill>
              </a:rPr>
              <a:t>皮囊与灵魂在当下又被时代赋予了全新的关系。</a:t>
            </a:r>
            <a:endParaRPr lang="zh-CN" altLang="en-US" sz="2400" b="1" dirty="0" smtClean="0"/>
          </a:p>
          <a:p>
            <a:pPr eaLnBrk="1" hangingPunct="1"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000000"/>
                </a:solidFill>
              </a:rPr>
              <a:t>        当今“颜控”泛滥</a:t>
            </a:r>
            <a:r>
              <a:rPr lang="en-US" altLang="zh-CN" sz="2400" b="1" dirty="0" smtClean="0">
                <a:solidFill>
                  <a:srgbClr val="000000"/>
                </a:solidFill>
              </a:rPr>
              <a:t>,“</a:t>
            </a:r>
            <a:r>
              <a:rPr lang="zh-CN" altLang="en-US" sz="2400" b="1" dirty="0" smtClean="0">
                <a:solidFill>
                  <a:srgbClr val="000000"/>
                </a:solidFill>
              </a:rPr>
              <a:t>网红脸”遍地成灾</a:t>
            </a:r>
            <a:r>
              <a:rPr lang="en-US" altLang="zh-CN" sz="2400" b="1" dirty="0" smtClean="0">
                <a:solidFill>
                  <a:srgbClr val="000000"/>
                </a:solidFill>
              </a:rPr>
              <a:t>,</a:t>
            </a:r>
            <a:r>
              <a:rPr lang="zh-CN" altLang="en-US" sz="2400" b="1" dirty="0" smtClean="0">
                <a:solidFill>
                  <a:srgbClr val="000000"/>
                </a:solidFill>
              </a:rPr>
              <a:t>除了亘古不变的审美需求</a:t>
            </a:r>
            <a:r>
              <a:rPr lang="en-US" altLang="zh-CN" sz="2400" b="1" dirty="0" smtClean="0">
                <a:solidFill>
                  <a:srgbClr val="000000"/>
                </a:solidFill>
              </a:rPr>
              <a:t>,</a:t>
            </a:r>
            <a:r>
              <a:rPr lang="zh-CN" altLang="en-US" sz="2400" b="1" dirty="0" smtClean="0">
                <a:solidFill>
                  <a:srgbClr val="000000"/>
                </a:solidFill>
              </a:rPr>
              <a:t>又被注入现实原因。我们会看到新闻的头条</a:t>
            </a:r>
            <a:r>
              <a:rPr lang="en-US" altLang="zh-CN" sz="2400" b="1" dirty="0" smtClean="0">
                <a:solidFill>
                  <a:srgbClr val="000000"/>
                </a:solidFill>
              </a:rPr>
              <a:t>,</a:t>
            </a:r>
            <a:r>
              <a:rPr lang="zh-CN" altLang="en-US" sz="2400" b="1" dirty="0" smtClean="0">
                <a:solidFill>
                  <a:srgbClr val="000000"/>
                </a:solidFill>
              </a:rPr>
              <a:t>总是娱乐圈八卦。人们如今的关注点</a:t>
            </a:r>
            <a:r>
              <a:rPr lang="en-US" altLang="zh-CN" sz="2400" b="1" dirty="0" smtClean="0">
                <a:solidFill>
                  <a:srgbClr val="000000"/>
                </a:solidFill>
              </a:rPr>
              <a:t>,</a:t>
            </a:r>
            <a:r>
              <a:rPr lang="zh-CN" altLang="en-US" sz="2400" b="1" dirty="0" smtClean="0">
                <a:solidFill>
                  <a:srgbClr val="000000"/>
                </a:solidFill>
              </a:rPr>
              <a:t>越来越向娱乐圈靠近。而娱乐圈毫无疑问是“好看的皮囊”最庞大的聚集地</a:t>
            </a:r>
            <a:r>
              <a:rPr lang="en-US" altLang="zh-CN" sz="2400" b="1" dirty="0" smtClean="0">
                <a:solidFill>
                  <a:srgbClr val="000000"/>
                </a:solidFill>
              </a:rPr>
              <a:t>,</a:t>
            </a:r>
            <a:r>
              <a:rPr lang="zh-CN" altLang="en-US" sz="2400" b="1" dirty="0" smtClean="0">
                <a:solidFill>
                  <a:srgbClr val="000000"/>
                </a:solidFill>
              </a:rPr>
              <a:t>人们的关注点向娱乐化靠近</a:t>
            </a:r>
            <a:r>
              <a:rPr lang="en-US" altLang="zh-CN" sz="2400" b="1" dirty="0" smtClean="0">
                <a:solidFill>
                  <a:srgbClr val="000000"/>
                </a:solidFill>
              </a:rPr>
              <a:t>,</a:t>
            </a:r>
            <a:r>
              <a:rPr lang="zh-CN" altLang="en-US" sz="2400" b="1" dirty="0" smtClean="0">
                <a:solidFill>
                  <a:srgbClr val="000000"/>
                </a:solidFill>
              </a:rPr>
              <a:t>审美要求自然也不断提高。于是</a:t>
            </a:r>
            <a:r>
              <a:rPr lang="en-US" altLang="zh-CN" sz="2400" b="1" dirty="0" smtClean="0">
                <a:solidFill>
                  <a:srgbClr val="000000"/>
                </a:solidFill>
              </a:rPr>
              <a:t>,</a:t>
            </a:r>
            <a:r>
              <a:rPr lang="zh-CN" altLang="en-US" sz="2400" b="1" dirty="0" smtClean="0">
                <a:solidFill>
                  <a:srgbClr val="000000"/>
                </a:solidFill>
              </a:rPr>
              <a:t>为了迎合人们审美的提高</a:t>
            </a:r>
            <a:r>
              <a:rPr lang="en-US" altLang="zh-CN" sz="2400" b="1" dirty="0" smtClean="0">
                <a:solidFill>
                  <a:srgbClr val="000000"/>
                </a:solidFill>
              </a:rPr>
              <a:t>,</a:t>
            </a:r>
            <a:r>
              <a:rPr lang="zh-CN" altLang="en-US" sz="2400" b="1" dirty="0" smtClean="0">
                <a:solidFill>
                  <a:srgbClr val="000000"/>
                </a:solidFill>
              </a:rPr>
              <a:t>甚至为了出名</a:t>
            </a:r>
            <a:r>
              <a:rPr lang="en-US" altLang="zh-CN" sz="2400" b="1" dirty="0" smtClean="0">
                <a:solidFill>
                  <a:srgbClr val="000000"/>
                </a:solidFill>
              </a:rPr>
              <a:t>,</a:t>
            </a:r>
            <a:r>
              <a:rPr lang="zh-CN" altLang="en-US" sz="2400" b="1" dirty="0" smtClean="0">
                <a:solidFill>
                  <a:srgbClr val="000000"/>
                </a:solidFill>
              </a:rPr>
              <a:t>有些人便开始在脸上动手脚</a:t>
            </a:r>
            <a:r>
              <a:rPr lang="en-US" altLang="zh-CN" sz="2400" b="1" dirty="0" smtClean="0">
                <a:solidFill>
                  <a:srgbClr val="000000"/>
                </a:solidFill>
              </a:rPr>
              <a:t>,</a:t>
            </a:r>
            <a:r>
              <a:rPr lang="zh-CN" altLang="en-US" sz="2400" b="1" dirty="0" smtClean="0">
                <a:solidFill>
                  <a:srgbClr val="000000"/>
                </a:solidFill>
              </a:rPr>
              <a:t>这便就是“网红脸”的由来了。“网红脸”多了</a:t>
            </a:r>
            <a:r>
              <a:rPr lang="en-US" altLang="zh-CN" sz="2400" b="1" dirty="0" smtClean="0">
                <a:solidFill>
                  <a:srgbClr val="000000"/>
                </a:solidFill>
              </a:rPr>
              <a:t>,</a:t>
            </a:r>
            <a:r>
              <a:rPr lang="zh-CN" altLang="en-US" sz="2400" b="1" dirty="0" smtClean="0">
                <a:solidFill>
                  <a:srgbClr val="000000"/>
                </a:solidFill>
              </a:rPr>
              <a:t>好看的皮囊可不就千篇一律了吗</a:t>
            </a:r>
            <a:r>
              <a:rPr lang="en-US" altLang="zh-CN" sz="2400" b="1" dirty="0" smtClean="0">
                <a:solidFill>
                  <a:srgbClr val="000000"/>
                </a:solidFill>
              </a:rPr>
              <a:t>?</a:t>
            </a:r>
            <a:endParaRPr lang="en-US" altLang="zh-CN" sz="2400" b="1" dirty="0" smtClean="0"/>
          </a:p>
          <a:p>
            <a:pPr eaLnBrk="1" hangingPunct="1"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000000"/>
                </a:solidFill>
              </a:rPr>
              <a:t>   </a:t>
            </a:r>
            <a:endParaRPr lang="en-US" altLang="zh-CN" sz="24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99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99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99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99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9" grpId="0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800" y="609600"/>
            <a:ext cx="8229600" cy="4525963"/>
          </a:xfrm>
        </p:spPr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zh-CN" altLang="en-US" sz="2400" b="1" smtClean="0">
                <a:solidFill>
                  <a:srgbClr val="000000"/>
                </a:solidFill>
              </a:rPr>
              <a:t>归根究底</a:t>
            </a:r>
            <a:r>
              <a:rPr lang="en-US" altLang="zh-CN" sz="2400" b="1" smtClean="0">
                <a:solidFill>
                  <a:srgbClr val="000000"/>
                </a:solidFill>
              </a:rPr>
              <a:t>,“</a:t>
            </a:r>
            <a:r>
              <a:rPr lang="zh-CN" altLang="en-US" sz="2400" b="1" smtClean="0">
                <a:solidFill>
                  <a:srgbClr val="000000"/>
                </a:solidFill>
              </a:rPr>
              <a:t>皮囊”在当今越来越重要</a:t>
            </a:r>
            <a:r>
              <a:rPr lang="en-US" altLang="zh-CN" sz="2400" b="1" smtClean="0">
                <a:solidFill>
                  <a:srgbClr val="000000"/>
                </a:solidFill>
              </a:rPr>
              <a:t>,</a:t>
            </a:r>
            <a:r>
              <a:rPr lang="zh-CN" altLang="en-US" sz="2400" b="1" smtClean="0">
                <a:solidFill>
                  <a:srgbClr val="000000"/>
                </a:solidFill>
              </a:rPr>
              <a:t>很大原因是社会步伐的加快。人们没时间细细探究一个人身上的内涵</a:t>
            </a:r>
            <a:r>
              <a:rPr lang="en-US" altLang="zh-CN" sz="2400" b="1" smtClean="0">
                <a:solidFill>
                  <a:srgbClr val="000000"/>
                </a:solidFill>
              </a:rPr>
              <a:t>,</a:t>
            </a:r>
            <a:r>
              <a:rPr lang="zh-CN" altLang="en-US" sz="2400" b="1" smtClean="0">
                <a:solidFill>
                  <a:srgbClr val="000000"/>
                </a:solidFill>
              </a:rPr>
              <a:t>没有余力挖掘一个人内在的灵魂。可外表不一样</a:t>
            </a:r>
            <a:r>
              <a:rPr lang="en-US" altLang="zh-CN" sz="2400" b="1" smtClean="0">
                <a:solidFill>
                  <a:srgbClr val="000000"/>
                </a:solidFill>
              </a:rPr>
              <a:t>,</a:t>
            </a:r>
            <a:r>
              <a:rPr lang="zh-CN" altLang="en-US" sz="2400" b="1" smtClean="0">
                <a:solidFill>
                  <a:srgbClr val="000000"/>
                </a:solidFill>
              </a:rPr>
              <a:t>它能带给你的感官最直接的刺激。一个人皮囊好看不好看</a:t>
            </a:r>
            <a:r>
              <a:rPr lang="en-US" altLang="zh-CN" sz="2400" b="1" smtClean="0">
                <a:solidFill>
                  <a:srgbClr val="000000"/>
                </a:solidFill>
              </a:rPr>
              <a:t>,</a:t>
            </a:r>
            <a:r>
              <a:rPr lang="zh-CN" altLang="en-US" sz="2400" b="1" smtClean="0">
                <a:solidFill>
                  <a:srgbClr val="000000"/>
                </a:solidFill>
              </a:rPr>
              <a:t>两秒钟就可以判断。但一个人的思想达到了怎样的深度</a:t>
            </a:r>
            <a:r>
              <a:rPr lang="en-US" altLang="zh-CN" sz="2400" b="1" smtClean="0">
                <a:solidFill>
                  <a:srgbClr val="000000"/>
                </a:solidFill>
              </a:rPr>
              <a:t>,</a:t>
            </a:r>
            <a:r>
              <a:rPr lang="zh-CN" altLang="en-US" sz="2400" b="1" smtClean="0">
                <a:solidFill>
                  <a:srgbClr val="000000"/>
                </a:solidFill>
              </a:rPr>
              <a:t>灵魂有多丰满</a:t>
            </a:r>
            <a:r>
              <a:rPr lang="en-US" altLang="zh-CN" sz="2400" b="1" smtClean="0">
                <a:solidFill>
                  <a:srgbClr val="000000"/>
                </a:solidFill>
              </a:rPr>
              <a:t>,</a:t>
            </a:r>
            <a:r>
              <a:rPr lang="zh-CN" altLang="en-US" sz="2400" b="1" smtClean="0">
                <a:solidFill>
                  <a:srgbClr val="000000"/>
                </a:solidFill>
              </a:rPr>
              <a:t>是需要几年、几十年</a:t>
            </a:r>
            <a:r>
              <a:rPr lang="en-US" altLang="zh-CN" sz="2400" b="1" smtClean="0">
                <a:solidFill>
                  <a:srgbClr val="000000"/>
                </a:solidFill>
              </a:rPr>
              <a:t>,</a:t>
            </a:r>
            <a:r>
              <a:rPr lang="zh-CN" altLang="en-US" sz="2400" b="1" smtClean="0">
                <a:solidFill>
                  <a:srgbClr val="000000"/>
                </a:solidFill>
              </a:rPr>
              <a:t>甚至一辈子去细细品读的。如果你有足够的耐心去研读一个人的内在世界</a:t>
            </a:r>
            <a:r>
              <a:rPr lang="en-US" altLang="zh-CN" sz="2400" b="1" smtClean="0">
                <a:solidFill>
                  <a:srgbClr val="000000"/>
                </a:solidFill>
              </a:rPr>
              <a:t>,</a:t>
            </a:r>
            <a:r>
              <a:rPr lang="zh-CN" altLang="en-US" sz="2400" b="1" smtClean="0">
                <a:solidFill>
                  <a:srgbClr val="000000"/>
                </a:solidFill>
              </a:rPr>
              <a:t>自然是比单看外表有趣千倍万倍</a:t>
            </a:r>
            <a:r>
              <a:rPr lang="en-US" altLang="zh-CN" sz="2400" b="1" smtClean="0">
                <a:solidFill>
                  <a:srgbClr val="000000"/>
                </a:solidFill>
              </a:rPr>
              <a:t>,</a:t>
            </a:r>
            <a:r>
              <a:rPr lang="zh-CN" altLang="en-US" sz="2400" b="1" smtClean="0">
                <a:solidFill>
                  <a:srgbClr val="000000"/>
                </a:solidFill>
              </a:rPr>
              <a:t>所以智者往往懂得欣赏、剖析一个人的灵魂。但可惜的是</a:t>
            </a:r>
            <a:r>
              <a:rPr lang="en-US" altLang="zh-CN" sz="2400" b="1" smtClean="0">
                <a:solidFill>
                  <a:srgbClr val="000000"/>
                </a:solidFill>
              </a:rPr>
              <a:t>,</a:t>
            </a:r>
            <a:r>
              <a:rPr lang="zh-CN" altLang="en-US" sz="2400" b="1" smtClean="0">
                <a:solidFill>
                  <a:srgbClr val="000000"/>
                </a:solidFill>
              </a:rPr>
              <a:t>大多数人都按了“快进键”便再也无法“暂停”</a:t>
            </a:r>
            <a:r>
              <a:rPr lang="en-US" altLang="zh-CN" sz="2400" b="1" smtClean="0">
                <a:solidFill>
                  <a:srgbClr val="000000"/>
                </a:solidFill>
              </a:rPr>
              <a:t>,</a:t>
            </a:r>
            <a:r>
              <a:rPr lang="zh-CN" altLang="en-US" sz="2400" b="1" smtClean="0">
                <a:solidFill>
                  <a:srgbClr val="000000"/>
                </a:solidFill>
              </a:rPr>
              <a:t>他们只能走马观花</a:t>
            </a:r>
            <a:r>
              <a:rPr lang="en-US" altLang="zh-CN" sz="2400" b="1" smtClean="0">
                <a:solidFill>
                  <a:srgbClr val="000000"/>
                </a:solidFill>
              </a:rPr>
              <a:t>,</a:t>
            </a:r>
            <a:r>
              <a:rPr lang="zh-CN" altLang="en-US" sz="2400" b="1" smtClean="0">
                <a:solidFill>
                  <a:srgbClr val="000000"/>
                </a:solidFill>
              </a:rPr>
              <a:t>只能简单对一个人的皮囊评头论足。</a:t>
            </a:r>
          </a:p>
          <a:p>
            <a:pPr eaLnBrk="1" hangingPunct="1">
              <a:lnSpc>
                <a:spcPct val="150000"/>
              </a:lnSpc>
            </a:pPr>
            <a:endParaRPr lang="zh-CN" altLang="en-US" sz="2400" b="1" smtClean="0"/>
          </a:p>
          <a:p>
            <a:pPr eaLnBrk="1" hangingPunct="1">
              <a:lnSpc>
                <a:spcPct val="80000"/>
              </a:lnSpc>
            </a:pPr>
            <a:endParaRPr lang="en-US" altLang="zh-CN" sz="2400" b="1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9" grpId="0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800" y="838200"/>
            <a:ext cx="8610600" cy="4525963"/>
          </a:xfrm>
        </p:spPr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zh-CN" altLang="en-US" sz="2400" b="1" smtClean="0">
                <a:solidFill>
                  <a:srgbClr val="000000"/>
                </a:solidFill>
              </a:rPr>
              <a:t>所以</a:t>
            </a:r>
            <a:r>
              <a:rPr lang="en-US" altLang="zh-CN" sz="2400" b="1" smtClean="0">
                <a:solidFill>
                  <a:srgbClr val="000000"/>
                </a:solidFill>
              </a:rPr>
              <a:t>,</a:t>
            </a:r>
            <a:r>
              <a:rPr lang="zh-CN" altLang="en-US" sz="2400" b="1" smtClean="0">
                <a:solidFill>
                  <a:srgbClr val="000000"/>
                </a:solidFill>
              </a:rPr>
              <a:t>皮囊之下</a:t>
            </a:r>
            <a:r>
              <a:rPr lang="en-US" altLang="zh-CN" sz="2400" b="1" smtClean="0">
                <a:solidFill>
                  <a:srgbClr val="000000"/>
                </a:solidFill>
              </a:rPr>
              <a:t>,</a:t>
            </a:r>
            <a:r>
              <a:rPr lang="zh-CN" altLang="en-US" sz="2400" b="1" smtClean="0">
                <a:solidFill>
                  <a:srgbClr val="000000"/>
                </a:solidFill>
              </a:rPr>
              <a:t>灵魂之上</a:t>
            </a:r>
            <a:r>
              <a:rPr lang="en-US" altLang="zh-CN" sz="2400" b="1" smtClean="0">
                <a:solidFill>
                  <a:srgbClr val="000000"/>
                </a:solidFill>
              </a:rPr>
              <a:t>,</a:t>
            </a:r>
            <a:r>
              <a:rPr lang="zh-CN" altLang="en-US" sz="2400" b="1" smtClean="0">
                <a:solidFill>
                  <a:srgbClr val="000000"/>
                </a:solidFill>
              </a:rPr>
              <a:t>如何抉择</a:t>
            </a:r>
            <a:r>
              <a:rPr lang="en-US" altLang="zh-CN" sz="2400" b="1" smtClean="0">
                <a:solidFill>
                  <a:srgbClr val="000000"/>
                </a:solidFill>
              </a:rPr>
              <a:t>,</a:t>
            </a:r>
            <a:r>
              <a:rPr lang="zh-CN" altLang="en-US" sz="2400" b="1" smtClean="0">
                <a:solidFill>
                  <a:srgbClr val="000000"/>
                </a:solidFill>
              </a:rPr>
              <a:t>取决于你人生的耐心程度与精神需求。</a:t>
            </a:r>
            <a:endParaRPr lang="zh-CN" altLang="en-US" sz="2400" b="1" smtClean="0"/>
          </a:p>
          <a:p>
            <a:pPr eaLnBrk="1" hangingPunct="1">
              <a:lnSpc>
                <a:spcPct val="150000"/>
              </a:lnSpc>
            </a:pPr>
            <a:r>
              <a:rPr lang="en-US" altLang="zh-CN" sz="2000" b="1" smtClean="0">
                <a:solidFill>
                  <a:srgbClr val="FF0000"/>
                </a:solidFill>
              </a:rPr>
              <a:t>[</a:t>
            </a:r>
            <a:r>
              <a:rPr lang="zh-CN" altLang="en-US" sz="2000" b="1" smtClean="0">
                <a:solidFill>
                  <a:srgbClr val="FF0000"/>
                </a:solidFill>
              </a:rPr>
              <a:t>点评</a:t>
            </a:r>
            <a:r>
              <a:rPr lang="en-US" altLang="zh-CN" sz="2000" b="1" smtClean="0">
                <a:solidFill>
                  <a:srgbClr val="FF0000"/>
                </a:solidFill>
              </a:rPr>
              <a:t>]</a:t>
            </a:r>
            <a:r>
              <a:rPr lang="zh-CN" altLang="en-US" sz="2000" b="1" smtClean="0">
                <a:solidFill>
                  <a:srgbClr val="FF0000"/>
                </a:solidFill>
              </a:rPr>
              <a:t>　</a:t>
            </a:r>
            <a:endParaRPr lang="en-US" altLang="zh-CN" sz="2000" b="1" smtClean="0">
              <a:solidFill>
                <a:srgbClr val="FF0000"/>
              </a:solidFill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000" b="1" smtClean="0">
                <a:solidFill>
                  <a:srgbClr val="FF0000"/>
                </a:solidFill>
              </a:rPr>
              <a:t>        </a:t>
            </a:r>
            <a:r>
              <a:rPr lang="zh-CN" altLang="en-US" sz="2400" b="1" smtClean="0">
                <a:solidFill>
                  <a:srgbClr val="FF0000"/>
                </a:solidFill>
              </a:rPr>
              <a:t>本文开篇点出了要讨论的核心内容</a:t>
            </a:r>
            <a:r>
              <a:rPr lang="en-US" altLang="zh-CN" sz="2400" b="1" smtClean="0">
                <a:solidFill>
                  <a:srgbClr val="FF0000"/>
                </a:solidFill>
              </a:rPr>
              <a:t>——</a:t>
            </a:r>
            <a:r>
              <a:rPr lang="zh-CN" altLang="en-US" sz="2400" b="1" smtClean="0">
                <a:solidFill>
                  <a:srgbClr val="FF0000"/>
                </a:solidFill>
              </a:rPr>
              <a:t>当前时代背景下“皮囊”与灵魂的分歧。第二、三自然段对后文的表达起到了铺垫作用</a:t>
            </a:r>
            <a:r>
              <a:rPr lang="en-US" altLang="zh-CN" sz="2400" b="1" smtClean="0">
                <a:solidFill>
                  <a:srgbClr val="FF0000"/>
                </a:solidFill>
              </a:rPr>
              <a:t>,</a:t>
            </a:r>
            <a:r>
              <a:rPr lang="zh-CN" altLang="en-US" sz="2400" b="1" smtClean="0">
                <a:solidFill>
                  <a:srgbClr val="FF0000"/>
                </a:solidFill>
              </a:rPr>
              <a:t>对童话故事、历史典故的解读一针见血、精确到位</a:t>
            </a:r>
            <a:r>
              <a:rPr lang="en-US" altLang="zh-CN" sz="2400" b="1" smtClean="0">
                <a:solidFill>
                  <a:srgbClr val="FF0000"/>
                </a:solidFill>
              </a:rPr>
              <a:t>,</a:t>
            </a:r>
            <a:r>
              <a:rPr lang="zh-CN" altLang="en-US" sz="2400" b="1" smtClean="0">
                <a:solidFill>
                  <a:srgbClr val="FF0000"/>
                </a:solidFill>
              </a:rPr>
              <a:t>借此表达“内在美以绝对优势压倒了外在美”“只是事理</a:t>
            </a:r>
            <a:r>
              <a:rPr lang="en-US" altLang="zh-CN" sz="2400" b="1" smtClean="0">
                <a:solidFill>
                  <a:srgbClr val="FF0000"/>
                </a:solidFill>
              </a:rPr>
              <a:t>,</a:t>
            </a:r>
            <a:r>
              <a:rPr lang="zh-CN" altLang="en-US" sz="2400" b="1" smtClean="0">
                <a:solidFill>
                  <a:srgbClr val="FF0000"/>
                </a:solidFill>
              </a:rPr>
              <a:t>是一种理想。真正的现实往往并非如此”。后文从两个角度解读当前背景下“皮囊”压倒“灵魂”的原因</a:t>
            </a:r>
            <a:r>
              <a:rPr lang="en-US" altLang="zh-CN" sz="2400" b="1" smtClean="0">
                <a:solidFill>
                  <a:srgbClr val="FF0000"/>
                </a:solidFill>
              </a:rPr>
              <a:t>:</a:t>
            </a:r>
            <a:r>
              <a:rPr lang="zh-CN" altLang="en-US" sz="2400" b="1" smtClean="0">
                <a:solidFill>
                  <a:srgbClr val="FF0000"/>
                </a:solidFill>
              </a:rPr>
              <a:t>媒体的渲染、社会步伐加快。观点逻辑性强</a:t>
            </a:r>
            <a:r>
              <a:rPr lang="en-US" altLang="zh-CN" sz="2400" b="1" smtClean="0">
                <a:solidFill>
                  <a:srgbClr val="FF0000"/>
                </a:solidFill>
              </a:rPr>
              <a:t>,</a:t>
            </a:r>
            <a:r>
              <a:rPr lang="zh-CN" altLang="en-US" sz="2400" b="1" smtClean="0">
                <a:solidFill>
                  <a:srgbClr val="FF0000"/>
                </a:solidFill>
              </a:rPr>
              <a:t>具有说服力。</a:t>
            </a:r>
          </a:p>
          <a:p>
            <a:pPr eaLnBrk="1" hangingPunct="1">
              <a:lnSpc>
                <a:spcPct val="80000"/>
              </a:lnSpc>
            </a:pPr>
            <a:endParaRPr lang="en-US" altLang="zh-CN" sz="200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78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78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78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78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1" grpId="0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课后练习</a:t>
            </a:r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165225"/>
            <a:ext cx="8991600" cy="4525963"/>
          </a:xfrm>
        </p:spPr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en-US" altLang="zh-CN" sz="2400" b="1" smtClean="0"/>
              <a:t>【</a:t>
            </a:r>
            <a:r>
              <a:rPr lang="zh-CN" altLang="en-US" sz="2400" b="1" smtClean="0"/>
              <a:t>题</a:t>
            </a:r>
            <a:r>
              <a:rPr lang="en-US" altLang="zh-CN" sz="2400" b="1" smtClean="0"/>
              <a:t>6】</a:t>
            </a:r>
            <a:r>
              <a:rPr lang="zh-CN" altLang="en-US" sz="2400" b="1" smtClean="0"/>
              <a:t>（</a:t>
            </a:r>
            <a:r>
              <a:rPr lang="en-US" altLang="zh-CN" sz="2400" b="1" smtClean="0"/>
              <a:t>2012</a:t>
            </a:r>
            <a:r>
              <a:rPr lang="zh-CN" altLang="en-US" sz="2400" b="1" smtClean="0"/>
              <a:t>广东）</a:t>
            </a:r>
            <a:r>
              <a:rPr lang="zh-CN" altLang="en-US" sz="2400" b="1" smtClean="0">
                <a:solidFill>
                  <a:srgbClr val="000000"/>
                </a:solidFill>
              </a:rPr>
              <a:t>阅读下面的文字</a:t>
            </a:r>
            <a:r>
              <a:rPr lang="en-US" altLang="zh-CN" sz="2400" b="1" smtClean="0">
                <a:solidFill>
                  <a:srgbClr val="000000"/>
                </a:solidFill>
              </a:rPr>
              <a:t>,</a:t>
            </a:r>
            <a:r>
              <a:rPr lang="zh-CN" altLang="en-US" sz="2400" b="1" smtClean="0">
                <a:solidFill>
                  <a:srgbClr val="000000"/>
                </a:solidFill>
              </a:rPr>
              <a:t>根据要求作文。</a:t>
            </a:r>
            <a:r>
              <a:rPr lang="en-US" altLang="zh-CN" sz="2400" b="1" smtClean="0">
                <a:solidFill>
                  <a:srgbClr val="000000"/>
                </a:solidFill>
              </a:rPr>
              <a:t>(60</a:t>
            </a:r>
            <a:r>
              <a:rPr lang="zh-CN" altLang="en-US" sz="2400" b="1" smtClean="0">
                <a:solidFill>
                  <a:srgbClr val="000000"/>
                </a:solidFill>
              </a:rPr>
              <a:t>分</a:t>
            </a:r>
            <a:r>
              <a:rPr lang="en-US" altLang="zh-CN" sz="2400" b="1" smtClean="0">
                <a:solidFill>
                  <a:srgbClr val="000000"/>
                </a:solidFill>
              </a:rPr>
              <a:t>)</a:t>
            </a:r>
            <a:endParaRPr lang="en-US" altLang="zh-CN" sz="2400" b="1" smtClean="0"/>
          </a:p>
          <a:p>
            <a:pPr eaLnBrk="1" hangingPunct="1">
              <a:lnSpc>
                <a:spcPct val="150000"/>
              </a:lnSpc>
            </a:pPr>
            <a:r>
              <a:rPr lang="en-US" altLang="zh-CN" sz="2400" b="1" smtClean="0"/>
              <a:t>        </a:t>
            </a:r>
            <a:r>
              <a:rPr lang="zh-CN" altLang="en-US" sz="2400" b="1" smtClean="0"/>
              <a:t>醉心于古文化研究的英国历史学家汤因比曾经说过，如果可以选择出生的时代与地点，他愿意出生在公元</a:t>
            </a:r>
            <a:r>
              <a:rPr lang="en-US" altLang="zh-CN" sz="2400" b="1" smtClean="0"/>
              <a:t>1</a:t>
            </a:r>
            <a:r>
              <a:rPr lang="zh-CN" altLang="en-US" sz="2400" b="1" smtClean="0"/>
              <a:t>世纪的中国新疆，因为当时那里处于佛教文化、印度文化、希腊文化、波斯文化和中国文化等多种文化的交汇地带。</a:t>
            </a:r>
            <a:endParaRPr lang="en-US" altLang="zh-CN" sz="2400" b="1" smtClean="0"/>
          </a:p>
          <a:p>
            <a:pPr eaLnBrk="1" hangingPunct="1">
              <a:lnSpc>
                <a:spcPct val="150000"/>
              </a:lnSpc>
            </a:pPr>
            <a:r>
              <a:rPr lang="zh-CN" altLang="en-US" sz="2400" b="1" smtClean="0"/>
              <a:t>       居里夫人在写给外甥女涵娜的信上说：“你写信对我说，你愿意生在</a:t>
            </a:r>
            <a:r>
              <a:rPr lang="en-US" altLang="zh-CN" sz="2400" b="1" smtClean="0"/>
              <a:t>1</a:t>
            </a:r>
            <a:r>
              <a:rPr lang="zh-CN" altLang="en-US" sz="2400" b="1" smtClean="0"/>
              <a:t>世纪以前</a:t>
            </a:r>
            <a:r>
              <a:rPr lang="en-US" altLang="zh-CN" sz="2400" b="1" smtClean="0"/>
              <a:t>……</a:t>
            </a:r>
            <a:r>
              <a:rPr lang="zh-CN" altLang="en-US" sz="2400" b="1" smtClean="0"/>
              <a:t>伊雷娜则对我肯定地说过，她宁可生得晚些，生在未来的世纪里。我以为，人们在每一个时期都可以过有趣而且有用的生活。”</a:t>
            </a:r>
          </a:p>
          <a:p>
            <a:pPr eaLnBrk="1" hangingPunct="1">
              <a:lnSpc>
                <a:spcPct val="150000"/>
              </a:lnSpc>
            </a:pPr>
            <a:endParaRPr lang="zh-CN" altLang="en-US" sz="2400" b="1" smtClean="0"/>
          </a:p>
          <a:p>
            <a:pPr eaLnBrk="1" hangingPunct="1">
              <a:lnSpc>
                <a:spcPct val="150000"/>
              </a:lnSpc>
            </a:pPr>
            <a:r>
              <a:rPr lang="zh-CN" altLang="en-US" sz="2400" b="1" smtClean="0"/>
              <a:t>         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47650" y="685800"/>
            <a:ext cx="8648700" cy="4525963"/>
          </a:xfrm>
        </p:spPr>
        <p:txBody>
          <a:bodyPr/>
          <a:lstStyle/>
          <a:p>
            <a:pPr marL="0" indent="0" eaLnBrk="1" hangingPunct="1">
              <a:lnSpc>
                <a:spcPct val="150000"/>
              </a:lnSpc>
              <a:buFontTx/>
              <a:buNone/>
            </a:pPr>
            <a:r>
              <a:rPr lang="zh-CN" altLang="en-US" sz="2400" b="1" smtClean="0"/>
              <a:t>上面的材料引发了你怎样的思考？请结合自己的体验和感悟，写一篇文章。</a:t>
            </a:r>
          </a:p>
        </p:txBody>
      </p:sp>
      <p:pic>
        <p:nvPicPr>
          <p:cNvPr id="35843" name="图片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0" y="2209800"/>
            <a:ext cx="5686425" cy="3609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思维建构</a:t>
            </a:r>
          </a:p>
        </p:txBody>
      </p:sp>
      <p:sp>
        <p:nvSpPr>
          <p:cNvPr id="36868" name="AutoShape 4"/>
          <p:cNvSpPr>
            <a:spLocks/>
          </p:cNvSpPr>
          <p:nvPr/>
        </p:nvSpPr>
        <p:spPr bwMode="auto">
          <a:xfrm>
            <a:off x="2971800" y="2667000"/>
            <a:ext cx="76200" cy="2667000"/>
          </a:xfrm>
          <a:prstGeom prst="leftBrace">
            <a:avLst>
              <a:gd name="adj1" fmla="val 291667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1" hangingPunct="1"/>
            <a:endParaRPr lang="zh-CN" altLang="en-US"/>
          </a:p>
        </p:txBody>
      </p:sp>
      <p:sp>
        <p:nvSpPr>
          <p:cNvPr id="36869" name="Text Box 5"/>
          <p:cNvSpPr txBox="1">
            <a:spLocks noChangeArrowheads="1"/>
          </p:cNvSpPr>
          <p:nvPr/>
        </p:nvSpPr>
        <p:spPr bwMode="auto">
          <a:xfrm>
            <a:off x="3048000" y="2438400"/>
            <a:ext cx="1447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</a:rPr>
              <a:t>分比意识</a:t>
            </a:r>
          </a:p>
        </p:txBody>
      </p:sp>
      <p:sp>
        <p:nvSpPr>
          <p:cNvPr id="36870" name="AutoShape 6"/>
          <p:cNvSpPr>
            <a:spLocks/>
          </p:cNvSpPr>
          <p:nvPr/>
        </p:nvSpPr>
        <p:spPr bwMode="auto">
          <a:xfrm>
            <a:off x="4495800" y="1981200"/>
            <a:ext cx="381000" cy="1371600"/>
          </a:xfrm>
          <a:prstGeom prst="leftBrace">
            <a:avLst>
              <a:gd name="adj1" fmla="val 30000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1" hangingPunct="1"/>
            <a:endParaRPr lang="zh-CN" altLang="en-US"/>
          </a:p>
        </p:txBody>
      </p:sp>
      <p:sp>
        <p:nvSpPr>
          <p:cNvPr id="36871" name="Text Box 7"/>
          <p:cNvSpPr txBox="1">
            <a:spLocks noChangeArrowheads="1"/>
          </p:cNvSpPr>
          <p:nvPr/>
        </p:nvSpPr>
        <p:spPr bwMode="auto">
          <a:xfrm>
            <a:off x="4876800" y="1752600"/>
            <a:ext cx="1905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b="1"/>
              <a:t>分而析之</a:t>
            </a:r>
          </a:p>
        </p:txBody>
      </p:sp>
      <p:sp>
        <p:nvSpPr>
          <p:cNvPr id="36872" name="Text Box 8"/>
          <p:cNvSpPr txBox="1">
            <a:spLocks noChangeArrowheads="1"/>
          </p:cNvSpPr>
          <p:nvPr/>
        </p:nvSpPr>
        <p:spPr bwMode="auto">
          <a:xfrm>
            <a:off x="4876800" y="3048000"/>
            <a:ext cx="1905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b="1"/>
              <a:t>比而较之</a:t>
            </a:r>
          </a:p>
        </p:txBody>
      </p:sp>
      <p:sp>
        <p:nvSpPr>
          <p:cNvPr id="36873" name="Text Box 9"/>
          <p:cNvSpPr txBox="1">
            <a:spLocks noChangeArrowheads="1"/>
          </p:cNvSpPr>
          <p:nvPr/>
        </p:nvSpPr>
        <p:spPr bwMode="auto">
          <a:xfrm>
            <a:off x="2041525" y="1905000"/>
            <a:ext cx="854075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eaVert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4400" b="1"/>
              <a:t>论证推理的建构</a:t>
            </a:r>
          </a:p>
        </p:txBody>
      </p:sp>
      <p:sp>
        <p:nvSpPr>
          <p:cNvPr id="36874" name="Text Box 10"/>
          <p:cNvSpPr txBox="1">
            <a:spLocks noChangeArrowheads="1"/>
          </p:cNvSpPr>
          <p:nvPr/>
        </p:nvSpPr>
        <p:spPr bwMode="auto">
          <a:xfrm>
            <a:off x="2895600" y="5105400"/>
            <a:ext cx="1447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</a:rPr>
              <a:t>三思意识</a:t>
            </a:r>
          </a:p>
        </p:txBody>
      </p:sp>
      <p:sp>
        <p:nvSpPr>
          <p:cNvPr id="36875" name="AutoShape 11"/>
          <p:cNvSpPr>
            <a:spLocks/>
          </p:cNvSpPr>
          <p:nvPr/>
        </p:nvSpPr>
        <p:spPr bwMode="auto">
          <a:xfrm>
            <a:off x="4343400" y="4572000"/>
            <a:ext cx="304800" cy="1447800"/>
          </a:xfrm>
          <a:prstGeom prst="leftBrace">
            <a:avLst>
              <a:gd name="adj1" fmla="val 39583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1" hangingPunct="1"/>
            <a:endParaRPr lang="zh-CN" altLang="en-US"/>
          </a:p>
        </p:txBody>
      </p:sp>
      <p:sp>
        <p:nvSpPr>
          <p:cNvPr id="36876" name="Text Box 12"/>
          <p:cNvSpPr txBox="1">
            <a:spLocks noChangeArrowheads="1"/>
          </p:cNvSpPr>
          <p:nvPr/>
        </p:nvSpPr>
        <p:spPr bwMode="auto">
          <a:xfrm>
            <a:off x="4648200" y="4267200"/>
            <a:ext cx="2057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b="1"/>
              <a:t>见因果而互思</a:t>
            </a:r>
          </a:p>
        </p:txBody>
      </p:sp>
      <p:sp>
        <p:nvSpPr>
          <p:cNvPr id="36877" name="Text Box 13"/>
          <p:cNvSpPr txBox="1">
            <a:spLocks noChangeArrowheads="1"/>
          </p:cNvSpPr>
          <p:nvPr/>
        </p:nvSpPr>
        <p:spPr bwMode="auto">
          <a:xfrm>
            <a:off x="4648200" y="5486400"/>
            <a:ext cx="1905000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b="1"/>
              <a:t>见对立而思统一（相互依存，相互转化）</a:t>
            </a:r>
          </a:p>
        </p:txBody>
      </p:sp>
      <p:sp>
        <p:nvSpPr>
          <p:cNvPr id="36878" name="Text Box 14"/>
          <p:cNvSpPr txBox="1">
            <a:spLocks noChangeArrowheads="1"/>
          </p:cNvSpPr>
          <p:nvPr/>
        </p:nvSpPr>
        <p:spPr bwMode="auto">
          <a:xfrm>
            <a:off x="4572000" y="4876800"/>
            <a:ext cx="1981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b="1"/>
              <a:t>见现象而思本质</a:t>
            </a:r>
          </a:p>
        </p:txBody>
      </p:sp>
      <p:sp>
        <p:nvSpPr>
          <p:cNvPr id="46095" name="Text Box 15"/>
          <p:cNvSpPr txBox="1">
            <a:spLocks noChangeArrowheads="1"/>
          </p:cNvSpPr>
          <p:nvPr/>
        </p:nvSpPr>
        <p:spPr bwMode="auto">
          <a:xfrm>
            <a:off x="6019800" y="2057400"/>
            <a:ext cx="213360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b="1">
                <a:solidFill>
                  <a:srgbClr val="FF0000"/>
                </a:solidFill>
              </a:rPr>
              <a:t>汤因比；伊雷娜；居里夫人：在自己的时代，也可以过有趣有用的一生</a:t>
            </a:r>
          </a:p>
        </p:txBody>
      </p:sp>
      <p:sp>
        <p:nvSpPr>
          <p:cNvPr id="46097" name="Text Box 17"/>
          <p:cNvSpPr txBox="1">
            <a:spLocks noChangeArrowheads="1"/>
          </p:cNvSpPr>
          <p:nvPr/>
        </p:nvSpPr>
        <p:spPr bwMode="auto">
          <a:xfrm>
            <a:off x="6248400" y="4191000"/>
            <a:ext cx="21336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b="1">
                <a:solidFill>
                  <a:srgbClr val="FF0000"/>
                </a:solidFill>
              </a:rPr>
              <a:t>时代有极强的限制性</a:t>
            </a:r>
          </a:p>
        </p:txBody>
      </p:sp>
      <p:sp>
        <p:nvSpPr>
          <p:cNvPr id="46098" name="Text Box 18"/>
          <p:cNvSpPr txBox="1">
            <a:spLocks noChangeArrowheads="1"/>
          </p:cNvSpPr>
          <p:nvPr/>
        </p:nvSpPr>
        <p:spPr bwMode="auto">
          <a:xfrm>
            <a:off x="6477000" y="5562600"/>
            <a:ext cx="19812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b="1">
                <a:solidFill>
                  <a:srgbClr val="FF0000"/>
                </a:solidFill>
              </a:rPr>
              <a:t>精神可以“穿越”而长存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60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60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60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60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6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6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95" grpId="0"/>
      <p:bldP spid="46097" grpId="0"/>
      <p:bldP spid="46098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行文示例</a:t>
            </a:r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en-US" altLang="zh-CN" sz="2400" smtClean="0"/>
              <a:t>                         </a:t>
            </a:r>
            <a:r>
              <a:rPr lang="zh-CN" altLang="en-US" sz="2400" b="1" smtClean="0">
                <a:ea typeface="微软雅黑" pitchFamily="34" charset="-122"/>
              </a:rPr>
              <a:t>精神的穿越</a:t>
            </a:r>
            <a:r>
              <a:rPr lang="en-US" altLang="zh-CN" sz="2400" b="1" smtClean="0">
                <a:ea typeface="微软雅黑" pitchFamily="34" charset="-122"/>
              </a:rPr>
              <a:t>【</a:t>
            </a:r>
            <a:r>
              <a:rPr lang="zh-CN" altLang="en-US" sz="2400" b="1" smtClean="0">
                <a:ea typeface="微软雅黑" pitchFamily="34" charset="-122"/>
              </a:rPr>
              <a:t>新东方名师   杨洋</a:t>
            </a:r>
            <a:r>
              <a:rPr lang="en-US" altLang="zh-CN" sz="2400" b="1" smtClean="0">
                <a:ea typeface="微软雅黑" pitchFamily="34" charset="-122"/>
              </a:rPr>
              <a:t>】</a:t>
            </a:r>
          </a:p>
          <a:p>
            <a:pPr eaLnBrk="1" hangingPunct="1">
              <a:lnSpc>
                <a:spcPct val="150000"/>
              </a:lnSpc>
              <a:buFontTx/>
              <a:buNone/>
            </a:pPr>
            <a:r>
              <a:rPr lang="en-US" altLang="zh-CN" sz="2400" smtClean="0"/>
              <a:t>                     </a:t>
            </a:r>
            <a:r>
              <a:rPr lang="en-US" altLang="zh-CN" sz="2400" b="1" smtClean="0"/>
              <a:t>——</a:t>
            </a:r>
            <a:r>
              <a:rPr lang="zh-CN" altLang="en-US" sz="2400" b="1" smtClean="0"/>
              <a:t>由巴尔扎克的创作人生想到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2400" smtClean="0"/>
              <a:t>       </a:t>
            </a:r>
            <a:r>
              <a:rPr lang="zh-CN" altLang="en-US" sz="2400" b="1" smtClean="0"/>
              <a:t>公元前</a:t>
            </a:r>
            <a:r>
              <a:rPr lang="en-US" altLang="zh-CN" sz="2400" b="1" smtClean="0"/>
              <a:t>1</a:t>
            </a:r>
            <a:r>
              <a:rPr lang="zh-CN" altLang="en-US" sz="2400" b="1" smtClean="0"/>
              <a:t>世纪的新疆固然有璀璨的文明，但古老的梵文却不适合于今人的理解；古希腊健硕的美男固然体现了力与美的奥林匹克追求，恐怕也不适合于“</a:t>
            </a:r>
            <a:r>
              <a:rPr lang="en-US" altLang="zh-CN" sz="2400" b="1" smtClean="0"/>
              <a:t>90</a:t>
            </a:r>
            <a:r>
              <a:rPr lang="zh-CN" altLang="en-US" sz="2400" b="1" smtClean="0"/>
              <a:t>后”的审美；未来当然会有更多更炫酷的科技产品，但没有哆啦</a:t>
            </a:r>
            <a:r>
              <a:rPr lang="en-US" altLang="zh-CN" sz="2400" b="1" smtClean="0"/>
              <a:t>A</a:t>
            </a:r>
            <a:r>
              <a:rPr lang="zh-CN" altLang="en-US" sz="2400" b="1" smtClean="0"/>
              <a:t>梦的口袋，“穿越”也是惘然</a:t>
            </a:r>
            <a:r>
              <a:rPr lang="en-US" altLang="zh-CN" sz="2400" b="1" smtClean="0"/>
              <a:t>……</a:t>
            </a:r>
            <a:r>
              <a:rPr lang="zh-CN" altLang="en-US" sz="2400" b="1" smtClean="0"/>
              <a:t>只有在现实的生活中，才可能找到自身的存在，过有趣有用的生活。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2400" b="1" smtClean="0"/>
              <a:t>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685800"/>
            <a:ext cx="8229600" cy="4525963"/>
          </a:xfrm>
        </p:spPr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zh-CN" altLang="en-US" sz="2400" b="1" smtClean="0"/>
              <a:t>       我理解汤因比作为一名历史学家对于职业的投入与热情，但是作为普通人的我们则并不需要如此极端的方法去亲近历史。我也理解伊雷娜作为一名科学家对于未来的向往与期待，但科技产品、科学理念的产生都必须尊重现实的条件。任何乌托邦式的幻想都不能改变现实，只能让现实中的人们变得懒惰、脆弱。</a:t>
            </a:r>
            <a:endParaRPr lang="en-US" altLang="zh-CN" sz="2400" b="1" smtClean="0"/>
          </a:p>
          <a:p>
            <a:pPr eaLnBrk="1" hangingPunct="1">
              <a:lnSpc>
                <a:spcPct val="150000"/>
              </a:lnSpc>
            </a:pPr>
            <a:r>
              <a:rPr lang="en-US" altLang="zh-CN" sz="2400" b="1" smtClean="0"/>
              <a:t>      </a:t>
            </a:r>
            <a:r>
              <a:rPr lang="zh-CN" altLang="en-US" sz="2400" b="1" smtClean="0"/>
              <a:t>所以，居里夫人对于现时状态的分析最为冷静理智</a:t>
            </a:r>
            <a:r>
              <a:rPr lang="en-US" altLang="zh-CN" sz="2400" b="1" smtClean="0"/>
              <a:t>——</a:t>
            </a:r>
            <a:r>
              <a:rPr lang="zh-CN" altLang="en-US" sz="2400" b="1" smtClean="0"/>
              <a:t>人在自己的时代也可以过有趣有用的生活。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762000"/>
            <a:ext cx="8077200" cy="4525963"/>
          </a:xfrm>
        </p:spPr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zh-CN" altLang="en-US" sz="2400" b="1" smtClean="0"/>
              <a:t>       当巴尔扎克住在全巴黎最狭窄阴霉的出租屋里时，他却从小窗户里看到了诗意的忧郁，在</a:t>
            </a:r>
            <a:r>
              <a:rPr lang="en-US" altLang="zh-CN" sz="2400" b="1" smtClean="0"/>
              <a:t>《</a:t>
            </a:r>
            <a:r>
              <a:rPr lang="zh-CN" altLang="en-US" sz="2400" b="1" smtClean="0"/>
              <a:t>驴皮记</a:t>
            </a:r>
            <a:r>
              <a:rPr lang="en-US" altLang="zh-CN" sz="2400" b="1" smtClean="0"/>
              <a:t>》</a:t>
            </a:r>
            <a:r>
              <a:rPr lang="zh-CN" altLang="en-US" sz="2400" b="1" smtClean="0"/>
              <a:t>中他描述了艰难生活中的趣味；当拿破仑失败的信息让整个法兰西陷入绝望的时候，巴尔扎克却在壁炉边放下一尊偶像塑像，旁边写道：“我要用笔完成拿破仑用剑未竟的事业。”即使生活的潦倒和未来的茫然，都没有阻止我们的英雄创造生机盎然的作品和流传千古的美名，实现有趣有用的一生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838200"/>
            <a:ext cx="8229600" cy="4525963"/>
          </a:xfrm>
        </p:spPr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en-US" altLang="zh-CN" sz="2400" b="1" smtClean="0"/>
              <a:t>       </a:t>
            </a:r>
            <a:r>
              <a:rPr lang="zh-CN" altLang="en-US" sz="2400" b="1" smtClean="0"/>
              <a:t>不过，在我看来居里夫人的话略显温和。事实上，一个人不是可以，而是只能在自己的时代过有趣有用的生活。因为，一个人的价值和趣味是在自己的时代塑造起来的，时代表现了极强的限定性，它界定了审美、好恶、雅俗的取向，也提供了成为枭雄、英雄、匹夫的条件。正是工业革命带来的资本爆发创造了巴尔扎克的</a:t>
            </a:r>
            <a:r>
              <a:rPr lang="en-US" altLang="zh-CN" sz="2400" b="1" smtClean="0"/>
              <a:t>《</a:t>
            </a:r>
            <a:r>
              <a:rPr lang="zh-CN" altLang="en-US" sz="2400" b="1" smtClean="0"/>
              <a:t>人间喜剧</a:t>
            </a:r>
            <a:r>
              <a:rPr lang="en-US" altLang="zh-CN" sz="2400" b="1" smtClean="0"/>
              <a:t>》</a:t>
            </a:r>
            <a:r>
              <a:rPr lang="zh-CN" altLang="en-US" sz="2400" b="1" smtClean="0"/>
              <a:t>，普法战争带来的民族情绪塑造了莫泊桑的</a:t>
            </a:r>
            <a:r>
              <a:rPr lang="en-US" altLang="zh-CN" sz="2400" b="1" smtClean="0"/>
              <a:t>《</a:t>
            </a:r>
            <a:r>
              <a:rPr lang="zh-CN" altLang="en-US" sz="2400" b="1" smtClean="0"/>
              <a:t>羊脂球</a:t>
            </a:r>
            <a:r>
              <a:rPr lang="en-US" altLang="zh-CN" sz="2400" b="1" smtClean="0"/>
              <a:t>》</a:t>
            </a:r>
            <a:r>
              <a:rPr lang="zh-CN" altLang="en-US" sz="2400" b="1" smtClean="0"/>
              <a:t>，全球开发带来的探索精神和好奇心创造了</a:t>
            </a:r>
            <a:r>
              <a:rPr lang="en-US" altLang="zh-CN" sz="2400" b="1" smtClean="0"/>
              <a:t>《80</a:t>
            </a:r>
            <a:r>
              <a:rPr lang="zh-CN" altLang="en-US" sz="2400" b="1" smtClean="0"/>
              <a:t>天环游地球</a:t>
            </a:r>
            <a:r>
              <a:rPr lang="en-US" altLang="zh-CN" sz="2400" b="1" smtClean="0"/>
              <a:t>》  《</a:t>
            </a:r>
            <a:r>
              <a:rPr lang="zh-CN" altLang="en-US" sz="2400" b="1" smtClean="0"/>
              <a:t>海底两万里</a:t>
            </a:r>
            <a:r>
              <a:rPr lang="en-US" altLang="zh-CN" sz="2400" b="1" smtClean="0"/>
              <a:t>》</a:t>
            </a:r>
            <a:r>
              <a:rPr lang="zh-CN" altLang="en-US" sz="2400" b="1" smtClean="0"/>
              <a:t>的奇迹</a:t>
            </a:r>
            <a:r>
              <a:rPr lang="en-US" altLang="zh-CN" sz="2400" b="1" smtClean="0"/>
              <a:t>……</a:t>
            </a:r>
            <a:endParaRPr lang="zh-CN" altLang="en-US" sz="2400" b="1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52388"/>
            <a:ext cx="8229600" cy="1143000"/>
          </a:xfrm>
        </p:spPr>
        <p:txBody>
          <a:bodyPr/>
          <a:lstStyle/>
          <a:p>
            <a:pPr eaLnBrk="1" hangingPunct="1"/>
            <a:r>
              <a:rPr lang="zh-CN" altLang="en-US" smtClean="0"/>
              <a:t>树立两种意识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800" y="1165225"/>
            <a:ext cx="8229600" cy="4525963"/>
          </a:xfrm>
        </p:spPr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zh-CN" altLang="en-US" sz="2400" b="1" smtClean="0">
                <a:solidFill>
                  <a:srgbClr val="FF0000"/>
                </a:solidFill>
              </a:rPr>
              <a:t>在议论文写作中，论点提出后，如何进行推理建构，对于事件现象类写作，鱼骨图、六顶帽子、金字塔图等思维方式均可。如果是思辨类文章的写作，树立两种意识（分比意识和三思意识），构思阐述时会更简洁而深入。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2000" b="1" smtClean="0">
                <a:solidFill>
                  <a:srgbClr val="FF0000"/>
                </a:solidFill>
              </a:rPr>
              <a:t>一、分比意识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2000" smtClean="0"/>
              <a:t>   </a:t>
            </a:r>
            <a:r>
              <a:rPr lang="zh-CN" altLang="en-US" sz="2000" b="1" smtClean="0"/>
              <a:t>分析比较是进行判断推理的重要环节，是推动思维走向深入的方法。没有比较就无法鉴别事物的特点、性质或优劣，就无法进行判断和取舍。因此，通过比较论证，可以让我们对事物的优劣作出准确的判断，为下一步的取舍、推理打好基础，进而就形成了思维的流动和推进。没有所给材料要素之间的比较，是许多论述文偏题跑题或不能深入的原因。所以树立比较的意识非常重要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1" name="Rectangle 3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762000"/>
            <a:ext cx="8229600" cy="4525963"/>
          </a:xfrm>
        </p:spPr>
        <p:txBody>
          <a:bodyPr/>
          <a:lstStyle/>
          <a:p>
            <a:pPr eaLnBrk="1" hangingPunct="1">
              <a:lnSpc>
                <a:spcPct val="150000"/>
              </a:lnSpc>
              <a:defRPr/>
            </a:pPr>
            <a:r>
              <a:rPr lang="zh-CN" altLang="en-US" sz="2400" dirty="0">
                <a:latin typeface="+mn-ea"/>
              </a:rPr>
              <a:t>    如若换一个时代背景，这些作家作品不但无法获得极高的评价，甚至难以产生，因为失去了确定趣味和价值的土壤。</a:t>
            </a:r>
            <a:r>
              <a:rPr lang="en-US" altLang="zh-CN" sz="2400" dirty="0">
                <a:latin typeface="+mn-ea"/>
              </a:rPr>
              <a:t> </a:t>
            </a:r>
          </a:p>
          <a:p>
            <a:pPr eaLnBrk="1" hangingPunct="1">
              <a:lnSpc>
                <a:spcPct val="150000"/>
              </a:lnSpc>
              <a:defRPr/>
            </a:pPr>
            <a:r>
              <a:rPr lang="zh-CN" altLang="en-US" sz="2400" b="1" dirty="0"/>
              <a:t>       相反，一度充斥电视、网络的穿越剧、穿越小说总是给年轻人不切实际的想象，诚然其中有一份对历史的好奇，但这种对未知的激情却极易腐化为现实的惰性。如果你看过伍迪</a:t>
            </a:r>
            <a:r>
              <a:rPr lang="en-US" altLang="zh-CN" sz="2400" b="1" dirty="0"/>
              <a:t>·</a:t>
            </a:r>
            <a:r>
              <a:rPr lang="zh-CN" altLang="en-US" sz="2400" b="1" dirty="0"/>
              <a:t>艾伦的电影</a:t>
            </a:r>
            <a:r>
              <a:rPr lang="en-US" altLang="zh-CN" sz="2400" b="1" dirty="0"/>
              <a:t>《</a:t>
            </a:r>
            <a:r>
              <a:rPr lang="zh-CN" altLang="en-US" sz="2400" b="1" dirty="0"/>
              <a:t>午夜巴黎</a:t>
            </a:r>
            <a:r>
              <a:rPr lang="en-US" altLang="zh-CN" sz="2400" b="1" dirty="0"/>
              <a:t>》</a:t>
            </a:r>
            <a:r>
              <a:rPr lang="zh-CN" altLang="en-US" sz="2400" b="1" dirty="0"/>
              <a:t>中男主角吉尔穿越的故事，就会从他恍然大悟中体会到，只有自己的世界才是真正的“黄金时代”，穿越只会使自己成为生活的弱者，面对现实才能找到人生的趣味和价值。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800" y="685800"/>
            <a:ext cx="8229600" cy="4525963"/>
          </a:xfrm>
        </p:spPr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en-US" altLang="zh-CN" sz="2800" smtClean="0"/>
              <a:t>      </a:t>
            </a:r>
            <a:r>
              <a:rPr lang="zh-CN" altLang="en-US" sz="2400" b="1" smtClean="0"/>
              <a:t>其实，时代虽然有极强的限定性，但并不能完全束缚伟大人生的精神影响。居里夫人说得没错，人生要在当世体会有趣有用的生命，但那些确定当世趣味、价值标准的人们可以用精神的力量去影响后世千秋的人群，实现真正的“穿越”，不是身体发生位移，而是精神长久留存。荷兰科学家克罗宁博格在</a:t>
            </a:r>
            <a:r>
              <a:rPr lang="en-US" altLang="zh-CN" sz="2400" b="1" smtClean="0"/>
              <a:t>《</a:t>
            </a:r>
            <a:r>
              <a:rPr lang="zh-CN" altLang="en-US" sz="2400" b="1" smtClean="0"/>
              <a:t>人生的尺度</a:t>
            </a:r>
            <a:r>
              <a:rPr lang="en-US" altLang="zh-CN" sz="2400" b="1" smtClean="0"/>
              <a:t>》</a:t>
            </a:r>
            <a:r>
              <a:rPr lang="zh-CN" altLang="en-US" sz="2400" b="1" smtClean="0"/>
              <a:t>中讲过，要用更长的尺度来衡量问题的标准，就会更加透彻地理解问题的本质</a:t>
            </a:r>
            <a:r>
              <a:rPr lang="en-US" altLang="zh-CN" sz="2400" b="1" smtClean="0"/>
              <a:t>——</a:t>
            </a:r>
            <a:r>
              <a:rPr lang="zh-CN" altLang="en-US" sz="2400" b="1" smtClean="0"/>
              <a:t>生活在当代的人们，可以通过时代的趣味和价值实现自我成就，并且能够长久地用精神魅力影响后世，打破时代的局限性。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800" y="762000"/>
            <a:ext cx="4572000" cy="4525963"/>
          </a:xfrm>
        </p:spPr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en-US" altLang="zh-CN" b="1" smtClean="0"/>
              <a:t>      </a:t>
            </a:r>
            <a:r>
              <a:rPr lang="en-US" altLang="zh-CN" sz="2400" b="1" smtClean="0"/>
              <a:t>1850</a:t>
            </a:r>
            <a:r>
              <a:rPr lang="zh-CN" altLang="en-US" sz="2400" b="1" smtClean="0"/>
              <a:t>年</a:t>
            </a:r>
            <a:r>
              <a:rPr lang="en-US" altLang="zh-CN" sz="2400" b="1" smtClean="0"/>
              <a:t>8</a:t>
            </a:r>
            <a:r>
              <a:rPr lang="zh-CN" altLang="en-US" sz="2400" b="1" smtClean="0"/>
              <a:t>月</a:t>
            </a:r>
            <a:r>
              <a:rPr lang="en-US" altLang="zh-CN" sz="2400" b="1" smtClean="0"/>
              <a:t>18</a:t>
            </a:r>
            <a:r>
              <a:rPr lang="zh-CN" altLang="en-US" sz="2400" b="1" smtClean="0"/>
              <a:t>日，拉雪兹神父公墓，巴尔扎克的灵柩前，雨果正在深情朗读献给友人的挽歌，他告诉前来送行的人们，伟大的人用死亡开始了精神的“穿越”，“这不是黑暗，而是光明；不是虚无，而是永恒”。</a:t>
            </a:r>
          </a:p>
        </p:txBody>
      </p:sp>
      <p:pic>
        <p:nvPicPr>
          <p:cNvPr id="44035" name="图片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45113" y="911225"/>
            <a:ext cx="3494087" cy="4376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838200"/>
            <a:ext cx="6400800" cy="4525963"/>
          </a:xfrm>
        </p:spPr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zh-CN" altLang="en-US" sz="2400" smtClean="0"/>
              <a:t>比较分为内部比较和外部比较。所谓“内部比较”，也就是事物本身两面性的比较。譬如</a:t>
            </a:r>
            <a:r>
              <a:rPr lang="en-US" altLang="zh-CN" sz="2400" smtClean="0"/>
              <a:t>2018</a:t>
            </a:r>
            <a:r>
              <a:rPr lang="zh-CN" altLang="en-US" sz="2400" smtClean="0"/>
              <a:t>年温一模材料中，视野宽窄的比较，视角独特与一般的比较。所谓“外部比较”，就是两个不同事物（概念）之间的比较。譬如温一模材料中，视野和视角的比较。通过这两个层次的比较就使事物本身的特点、性质、优劣就有了明确的评判，事物之间的关系就厘清了，论点就得到充分的论证。   </a:t>
            </a:r>
            <a:r>
              <a:rPr lang="zh-CN" altLang="en-US" sz="2400" b="1" smtClean="0"/>
              <a:t>   </a:t>
            </a:r>
          </a:p>
        </p:txBody>
      </p:sp>
      <p:pic>
        <p:nvPicPr>
          <p:cNvPr id="6147" name="图片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58000" y="2244725"/>
            <a:ext cx="2205038" cy="311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8600" y="457200"/>
            <a:ext cx="8229600" cy="4525963"/>
          </a:xfrm>
        </p:spPr>
        <p:txBody>
          <a:bodyPr/>
          <a:lstStyle/>
          <a:p>
            <a:pPr algn="ctr" eaLnBrk="1" hangingPunct="1">
              <a:lnSpc>
                <a:spcPct val="80000"/>
              </a:lnSpc>
            </a:pPr>
            <a:r>
              <a:rPr lang="zh-CN" altLang="en-US" sz="2800" b="1" smtClean="0">
                <a:solidFill>
                  <a:srgbClr val="FF0000"/>
                </a:solidFill>
              </a:rPr>
              <a:t>二、三思意识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2800" b="1" smtClean="0"/>
              <a:t>    </a:t>
            </a:r>
            <a:r>
              <a:rPr lang="zh-CN" altLang="en-US" sz="2400" b="1" smtClean="0"/>
              <a:t>三思意识，也就是对材料进行辩证分析，鉴于写作中我们常用到三种意识（见因果而互思，见现象而思本质，见对立而思统一），所以笔者将之命名为三思意识。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2400" b="1" smtClean="0"/>
              <a:t>   譬如，视野与视角之间的关系可以这样分析：</a:t>
            </a:r>
            <a:r>
              <a:rPr lang="zh-CN" altLang="en-US" sz="2400" b="1" smtClean="0">
                <a:solidFill>
                  <a:srgbClr val="FF0000"/>
                </a:solidFill>
              </a:rPr>
              <a:t>①</a:t>
            </a:r>
            <a:r>
              <a:rPr lang="zh-CN" altLang="en-US" sz="2400" b="1" smtClean="0"/>
              <a:t>对于孩子的未来而言，宽广的视野是成才的基石；然而独特的视角，才是孩子能够走多远、飞多高的保障。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2400" b="1" smtClean="0">
                <a:solidFill>
                  <a:srgbClr val="FF0000"/>
                </a:solidFill>
              </a:rPr>
              <a:t>②</a:t>
            </a:r>
            <a:r>
              <a:rPr lang="zh-CN" altLang="en-US" sz="2400" b="1" smtClean="0"/>
              <a:t>视野的开阔是形成独特视角的基础，独特的视角是开阔的视野的升华，又有利于开拓新的视野，二者之间是相辅相成、辩证统一的关系</a:t>
            </a:r>
            <a:r>
              <a:rPr lang="zh-CN" altLang="en-US" sz="2400" smtClean="0"/>
              <a:t>。</a:t>
            </a:r>
          </a:p>
          <a:p>
            <a:pPr eaLnBrk="1" hangingPunct="1">
              <a:lnSpc>
                <a:spcPct val="80000"/>
              </a:lnSpc>
            </a:pPr>
            <a:endParaRPr lang="en-US" altLang="zh-CN" sz="280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思维建构</a:t>
            </a:r>
          </a:p>
        </p:txBody>
      </p:sp>
      <p:sp>
        <p:nvSpPr>
          <p:cNvPr id="8196" name="AutoShape 4"/>
          <p:cNvSpPr>
            <a:spLocks/>
          </p:cNvSpPr>
          <p:nvPr/>
        </p:nvSpPr>
        <p:spPr bwMode="auto">
          <a:xfrm>
            <a:off x="2971800" y="2667000"/>
            <a:ext cx="76200" cy="2667000"/>
          </a:xfrm>
          <a:prstGeom prst="leftBrace">
            <a:avLst>
              <a:gd name="adj1" fmla="val 291667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1" hangingPunct="1"/>
            <a:endParaRPr lang="zh-CN" altLang="en-US"/>
          </a:p>
        </p:txBody>
      </p:sp>
      <p:sp>
        <p:nvSpPr>
          <p:cNvPr id="8197" name="Text Box 5"/>
          <p:cNvSpPr txBox="1">
            <a:spLocks noChangeArrowheads="1"/>
          </p:cNvSpPr>
          <p:nvPr/>
        </p:nvSpPr>
        <p:spPr bwMode="auto">
          <a:xfrm>
            <a:off x="3048000" y="2438400"/>
            <a:ext cx="1447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</a:rPr>
              <a:t>分比意识</a:t>
            </a:r>
          </a:p>
        </p:txBody>
      </p:sp>
      <p:sp>
        <p:nvSpPr>
          <p:cNvPr id="8198" name="AutoShape 6"/>
          <p:cNvSpPr>
            <a:spLocks/>
          </p:cNvSpPr>
          <p:nvPr/>
        </p:nvSpPr>
        <p:spPr bwMode="auto">
          <a:xfrm>
            <a:off x="4495800" y="1981200"/>
            <a:ext cx="381000" cy="1371600"/>
          </a:xfrm>
          <a:prstGeom prst="leftBrace">
            <a:avLst>
              <a:gd name="adj1" fmla="val 30000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1" hangingPunct="1"/>
            <a:endParaRPr lang="zh-CN" altLang="en-US"/>
          </a:p>
        </p:txBody>
      </p:sp>
      <p:sp>
        <p:nvSpPr>
          <p:cNvPr id="8199" name="Text Box 7"/>
          <p:cNvSpPr txBox="1">
            <a:spLocks noChangeArrowheads="1"/>
          </p:cNvSpPr>
          <p:nvPr/>
        </p:nvSpPr>
        <p:spPr bwMode="auto">
          <a:xfrm>
            <a:off x="4876800" y="1752600"/>
            <a:ext cx="19050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2400" b="1"/>
              <a:t>分而析之</a:t>
            </a:r>
          </a:p>
        </p:txBody>
      </p:sp>
      <p:sp>
        <p:nvSpPr>
          <p:cNvPr id="8200" name="Text Box 8"/>
          <p:cNvSpPr txBox="1">
            <a:spLocks noChangeArrowheads="1"/>
          </p:cNvSpPr>
          <p:nvPr/>
        </p:nvSpPr>
        <p:spPr bwMode="auto">
          <a:xfrm>
            <a:off x="4876800" y="3048000"/>
            <a:ext cx="19050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2400" b="1"/>
              <a:t>比而较之</a:t>
            </a:r>
          </a:p>
        </p:txBody>
      </p:sp>
      <p:sp>
        <p:nvSpPr>
          <p:cNvPr id="8201" name="Text Box 9"/>
          <p:cNvSpPr txBox="1">
            <a:spLocks noChangeArrowheads="1"/>
          </p:cNvSpPr>
          <p:nvPr/>
        </p:nvSpPr>
        <p:spPr bwMode="auto">
          <a:xfrm>
            <a:off x="2041525" y="1905000"/>
            <a:ext cx="854075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eaVert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4400" b="1"/>
              <a:t>论证推理的建构</a:t>
            </a:r>
          </a:p>
        </p:txBody>
      </p:sp>
      <p:sp>
        <p:nvSpPr>
          <p:cNvPr id="8202" name="Text Box 10"/>
          <p:cNvSpPr txBox="1">
            <a:spLocks noChangeArrowheads="1"/>
          </p:cNvSpPr>
          <p:nvPr/>
        </p:nvSpPr>
        <p:spPr bwMode="auto">
          <a:xfrm>
            <a:off x="3124200" y="5105400"/>
            <a:ext cx="1447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</a:rPr>
              <a:t>三思意识</a:t>
            </a:r>
          </a:p>
        </p:txBody>
      </p:sp>
      <p:sp>
        <p:nvSpPr>
          <p:cNvPr id="8203" name="AutoShape 11"/>
          <p:cNvSpPr>
            <a:spLocks/>
          </p:cNvSpPr>
          <p:nvPr/>
        </p:nvSpPr>
        <p:spPr bwMode="auto">
          <a:xfrm>
            <a:off x="4419600" y="4572000"/>
            <a:ext cx="304800" cy="1447800"/>
          </a:xfrm>
          <a:prstGeom prst="leftBrace">
            <a:avLst>
              <a:gd name="adj1" fmla="val 39583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1" hangingPunct="1"/>
            <a:endParaRPr lang="zh-CN" altLang="en-US"/>
          </a:p>
        </p:txBody>
      </p:sp>
      <p:sp>
        <p:nvSpPr>
          <p:cNvPr id="8204" name="Text Box 12"/>
          <p:cNvSpPr txBox="1">
            <a:spLocks noChangeArrowheads="1"/>
          </p:cNvSpPr>
          <p:nvPr/>
        </p:nvSpPr>
        <p:spPr bwMode="auto">
          <a:xfrm>
            <a:off x="4770438" y="4205288"/>
            <a:ext cx="20574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2400" b="1"/>
              <a:t>见因果而互思</a:t>
            </a:r>
          </a:p>
        </p:txBody>
      </p:sp>
      <p:sp>
        <p:nvSpPr>
          <p:cNvPr id="8205" name="Text Box 13"/>
          <p:cNvSpPr txBox="1">
            <a:spLocks noChangeArrowheads="1"/>
          </p:cNvSpPr>
          <p:nvPr/>
        </p:nvSpPr>
        <p:spPr bwMode="auto">
          <a:xfrm>
            <a:off x="4648200" y="5519738"/>
            <a:ext cx="3810000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2400" b="1"/>
              <a:t>见对立而思统一（相互依存，相互转化）</a:t>
            </a:r>
          </a:p>
        </p:txBody>
      </p:sp>
      <p:sp>
        <p:nvSpPr>
          <p:cNvPr id="8206" name="Text Box 14"/>
          <p:cNvSpPr txBox="1">
            <a:spLocks noChangeArrowheads="1"/>
          </p:cNvSpPr>
          <p:nvPr/>
        </p:nvSpPr>
        <p:spPr bwMode="auto">
          <a:xfrm>
            <a:off x="4724400" y="4876800"/>
            <a:ext cx="32004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2400" b="1"/>
              <a:t>见现象而思本质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eaLnBrk="1" hangingPunct="1"/>
            <a:r>
              <a:rPr lang="zh-CN" altLang="en-US" smtClean="0"/>
              <a:t>片段示例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800" y="990600"/>
            <a:ext cx="8229600" cy="4525963"/>
          </a:xfrm>
        </p:spPr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en-US" altLang="zh-CN" sz="2000" b="1" smtClean="0"/>
              <a:t>        </a:t>
            </a:r>
            <a:r>
              <a:rPr lang="zh-CN" altLang="en-US" sz="2000" b="1" smtClean="0"/>
              <a:t>视野狭窄，则只见树木，难见森林。天才儿童仲永，终日被大人“指物作诗”，而最终“泯然众人矣”！没有博观，怎能约取？没有厚积，何来薄发？视角一般，则拘于一隅，难见万千气象。同为秋光秋色，只有刘禹锡高歌“晴空一鹤排云上，便引诗情到碧宵”，一扫“自古逢秋悲寂寥”的颓圮。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2000" b="1" smtClean="0"/>
              <a:t>       视野的开阔是形成独特视角的基础。山脚看泰山，只识齐鲁青未了，山巅方知荡胸生层云。而独特的视角又是开阔视野的升华。面对人生逆境，苏轼能“自其不变者而观之”从而清风明月任逍遥“不知东方之既白”。达尔文从“生物进化”的独特视角出发，几十年在视野方面孜孜以求，最终</a:t>
            </a:r>
            <a:r>
              <a:rPr lang="en-US" altLang="zh-CN" sz="2000" b="1" smtClean="0"/>
              <a:t>《</a:t>
            </a:r>
            <a:r>
              <a:rPr lang="zh-CN" altLang="en-US" sz="2000" b="1" smtClean="0"/>
              <a:t>进化论</a:t>
            </a:r>
            <a:r>
              <a:rPr lang="en-US" altLang="zh-CN" sz="2000" b="1" smtClean="0"/>
              <a:t>》</a:t>
            </a:r>
            <a:r>
              <a:rPr lang="zh-CN" altLang="en-US" sz="2000" b="1" smtClean="0"/>
              <a:t>照亮人类认知的星空。所以说，视野与视角又是相辅相成相互促进的。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eaLnBrk="1" hangingPunct="1"/>
            <a:r>
              <a:rPr lang="zh-CN" altLang="en-US" smtClean="0"/>
              <a:t>片段示例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990600"/>
            <a:ext cx="5943600" cy="4525963"/>
          </a:xfrm>
        </p:spPr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zh-CN" altLang="en-US" sz="2400" b="1" smtClean="0">
                <a:solidFill>
                  <a:srgbClr val="FF0000"/>
                </a:solidFill>
              </a:rPr>
              <a:t>点评</a:t>
            </a:r>
            <a:r>
              <a:rPr lang="zh-CN" altLang="en-US" sz="2400" b="1" smtClean="0"/>
              <a:t>：第一段分运用了分比意识，将视野分为狭窄和广阔，将视角分为独特和一般，然后展开分析。第二段运用了三思意识里的对立统一意识，“视野的开阔是形成独特视角的基础”“视野与视角又是相辅相成相互促进的”。这两种意识的树立，使学生知道往哪里去想，如何建构起自己的分析，循序渐进，水到渠成。</a:t>
            </a:r>
          </a:p>
        </p:txBody>
      </p:sp>
      <p:pic>
        <p:nvPicPr>
          <p:cNvPr id="10244" name="图片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29400" y="1819275"/>
            <a:ext cx="2454275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 build="p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4067</Words>
  <Application>Microsoft Office PowerPoint</Application>
  <PresentationFormat>全屏显示(4:3)</PresentationFormat>
  <Paragraphs>164</Paragraphs>
  <Slides>42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42</vt:i4>
      </vt:variant>
    </vt:vector>
  </HeadingPairs>
  <TitlesOfParts>
    <vt:vector size="43" baseType="lpstr">
      <vt:lpstr>默认设计模板</vt:lpstr>
      <vt:lpstr>小作文专题05：多元关系构与析</vt:lpstr>
      <vt:lpstr>论证推理的建构</vt:lpstr>
      <vt:lpstr>环节一：阐释</vt:lpstr>
      <vt:lpstr>树立两种意识</vt:lpstr>
      <vt:lpstr>幻灯片 5</vt:lpstr>
      <vt:lpstr>幻灯片 6</vt:lpstr>
      <vt:lpstr>思维建构</vt:lpstr>
      <vt:lpstr>片段示例</vt:lpstr>
      <vt:lpstr>片段示例</vt:lpstr>
      <vt:lpstr>环节二：复盘</vt:lpstr>
      <vt:lpstr>片段示例</vt:lpstr>
      <vt:lpstr>片段示例</vt:lpstr>
      <vt:lpstr>思维复盘</vt:lpstr>
      <vt:lpstr>幻灯片 14</vt:lpstr>
      <vt:lpstr>幻灯片 15</vt:lpstr>
      <vt:lpstr>片段示例</vt:lpstr>
      <vt:lpstr>片段示例</vt:lpstr>
      <vt:lpstr>幻灯片 18</vt:lpstr>
      <vt:lpstr>思维复盘</vt:lpstr>
      <vt:lpstr>环节三：演练</vt:lpstr>
      <vt:lpstr>思维建构</vt:lpstr>
      <vt:lpstr>片段示例</vt:lpstr>
      <vt:lpstr>片段示例</vt:lpstr>
      <vt:lpstr>幻灯片 24</vt:lpstr>
      <vt:lpstr>幻灯片 25</vt:lpstr>
      <vt:lpstr>幻灯片 26</vt:lpstr>
      <vt:lpstr>思维建构</vt:lpstr>
      <vt:lpstr>【作文示例】 皮囊之下,灵魂之上</vt:lpstr>
      <vt:lpstr>幻灯片 29</vt:lpstr>
      <vt:lpstr>幻灯片 30</vt:lpstr>
      <vt:lpstr>幻灯片 31</vt:lpstr>
      <vt:lpstr>幻灯片 32</vt:lpstr>
      <vt:lpstr>课后练习</vt:lpstr>
      <vt:lpstr>幻灯片 34</vt:lpstr>
      <vt:lpstr>思维建构</vt:lpstr>
      <vt:lpstr>行文示例</vt:lpstr>
      <vt:lpstr>幻灯片 37</vt:lpstr>
      <vt:lpstr>幻灯片 38</vt:lpstr>
      <vt:lpstr>幻灯片 39</vt:lpstr>
      <vt:lpstr>幻灯片 40</vt:lpstr>
      <vt:lpstr>幻灯片 41</vt:lpstr>
      <vt:lpstr>幻灯片 42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subject>语文备课大师【全免费】</dc:subject>
  <dc:creator>语文备课大师【全免费】</dc:creator>
  <cp:keywords>语文备课大师【全免费】</cp:keywords>
  <dc:description>语文备课大师【全免费】</dc:description>
  <cp:lastModifiedBy/>
  <cp:revision>语文备课大师【全免费】</cp:revision>
  <dcterms:created xsi:type="dcterms:W3CDTF">2019-01-16T07:32:26Z</dcterms:created>
  <dcterms:modified xsi:type="dcterms:W3CDTF">2019-03-05T05:25:41Z</dcterms:modified>
  <cp:category>语文备课大师【全免费】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语文备课大师【全免费】</vt:lpwstr>
  </property>
</Properties>
</file>