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1" r:id="rId4"/>
    <p:sldId id="262" r:id="rId5"/>
    <p:sldId id="266" r:id="rId6"/>
    <p:sldId id="267" r:id="rId7"/>
    <p:sldId id="265" r:id="rId8"/>
    <p:sldId id="263" r:id="rId9"/>
    <p:sldId id="259" r:id="rId10"/>
    <p:sldId id="258" r:id="rId11"/>
    <p:sldId id="264" r:id="rId12"/>
    <p:sldId id="26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3" autoAdjust="0"/>
    <p:restoredTop sz="94424" autoAdjust="0"/>
  </p:normalViewPr>
  <p:slideViewPr>
    <p:cSldViewPr snapToGrid="0" showGuides="1">
      <p:cViewPr varScale="1">
        <p:scale>
          <a:sx n="107" d="100"/>
          <a:sy n="107" d="100"/>
        </p:scale>
        <p:origin x="-122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018BF-255B-43DA-8C9D-00FE9D8F8F67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89C2F-8803-49C0-9F83-0D8ED2656C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1177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98619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5923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9200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965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965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38971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564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663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5923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05422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1062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89C2F-8803-49C0-9F83-0D8ED2656CC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6633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619399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2528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05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6177" y="1377950"/>
            <a:ext cx="9944100" cy="30861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469918" y="1866017"/>
            <a:ext cx="9201150" cy="2200275"/>
          </a:xfrm>
          <a:prstGeom prst="rect">
            <a:avLst/>
          </a:prstGeom>
          <a:noFill/>
          <a:ln w="38100">
            <a:solidFill>
              <a:schemeClr val="tx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文本占位符 6"/>
          <p:cNvSpPr txBox="1">
            <a:spLocks/>
          </p:cNvSpPr>
          <p:nvPr/>
        </p:nvSpPr>
        <p:spPr>
          <a:xfrm>
            <a:off x="1492495" y="2146033"/>
            <a:ext cx="9201150" cy="121126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语用新题型之论辩类语用题应试指导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99022" y="3476978"/>
            <a:ext cx="284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浙江省余姚中学 黄徐辉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92668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" t="-14" r="18199" b="3060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7123" y="373910"/>
            <a:ext cx="8707922" cy="5387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963281" y="563327"/>
            <a:ext cx="8097264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文本占位符 6"/>
          <p:cNvSpPr txBox="1">
            <a:spLocks/>
          </p:cNvSpPr>
          <p:nvPr/>
        </p:nvSpPr>
        <p:spPr>
          <a:xfrm>
            <a:off x="3385263" y="919377"/>
            <a:ext cx="7475884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 smtClean="0"/>
              <a:t>总结今天语用题的做题注意点</a:t>
            </a:r>
          </a:p>
          <a:p>
            <a:endParaRPr lang="zh-CN" altLang="en-US" dirty="0"/>
          </a:p>
        </p:txBody>
      </p:sp>
      <p:sp>
        <p:nvSpPr>
          <p:cNvPr id="6" name="文本占位符 8"/>
          <p:cNvSpPr txBox="1">
            <a:spLocks/>
          </p:cNvSpPr>
          <p:nvPr/>
        </p:nvSpPr>
        <p:spPr>
          <a:xfrm>
            <a:off x="3448418" y="1711860"/>
            <a:ext cx="6339048" cy="259836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1.</a:t>
            </a:r>
            <a:r>
              <a:rPr lang="zh-CN" altLang="zh-CN" dirty="0" smtClean="0"/>
              <a:t>划分句子层次，概括句子内容。</a:t>
            </a:r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抓好关键词，看清上下文</a:t>
            </a:r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抓住语料特点，认准句式结构。</a:t>
            </a:r>
          </a:p>
          <a:p>
            <a:r>
              <a:rPr lang="en-US" altLang="zh-CN" dirty="0" smtClean="0"/>
              <a:t>4.</a:t>
            </a:r>
            <a:r>
              <a:rPr lang="zh-CN" altLang="zh-CN" dirty="0" smtClean="0"/>
              <a:t>立足大论点，拟好小论点</a:t>
            </a:r>
          </a:p>
          <a:p>
            <a:pPr lvl="0"/>
            <a:r>
              <a:rPr lang="en-US" altLang="zh-CN" dirty="0" smtClean="0"/>
              <a:t> 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 </a:t>
            </a:r>
            <a:endParaRPr lang="zh-CN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224869" y="1618771"/>
            <a:ext cx="7646331" cy="2964320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653" y="3394443"/>
            <a:ext cx="2376650" cy="19838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3458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058"/>
          <a:stretch/>
        </p:blipFill>
        <p:spPr>
          <a:xfrm>
            <a:off x="0" y="-149291"/>
            <a:ext cx="12192000" cy="6858001"/>
          </a:xfrm>
          <a:prstGeom prst="rect">
            <a:avLst/>
          </a:prstGeom>
        </p:spPr>
      </p:pic>
      <p:sp>
        <p:nvSpPr>
          <p:cNvPr id="4" name="五边形 3"/>
          <p:cNvSpPr/>
          <p:nvPr/>
        </p:nvSpPr>
        <p:spPr>
          <a:xfrm>
            <a:off x="0" y="1350893"/>
            <a:ext cx="6015038" cy="151448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85912" y="1600302"/>
            <a:ext cx="4171951" cy="1015663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</a:rPr>
              <a:t>THANKS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6" name="文本占位符 8"/>
          <p:cNvSpPr txBox="1">
            <a:spLocks/>
          </p:cNvSpPr>
          <p:nvPr/>
        </p:nvSpPr>
        <p:spPr>
          <a:xfrm>
            <a:off x="2050115" y="3417895"/>
            <a:ext cx="3707748" cy="5299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792398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8" t="5116" r="21672" b="29268"/>
          <a:stretch/>
        </p:blipFill>
        <p:spPr>
          <a:xfrm flipH="1">
            <a:off x="0" y="-1"/>
            <a:ext cx="12196482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614286"/>
            <a:ext cx="12191998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7" name="文本占位符 6"/>
          <p:cNvSpPr txBox="1">
            <a:spLocks/>
          </p:cNvSpPr>
          <p:nvPr/>
        </p:nvSpPr>
        <p:spPr>
          <a:xfrm>
            <a:off x="722409" y="710691"/>
            <a:ext cx="10793911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点击此处添加标题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63071" y="2358410"/>
            <a:ext cx="3600000" cy="3600000"/>
            <a:chOff x="363071" y="2126183"/>
            <a:chExt cx="3600000" cy="3600000"/>
          </a:xfrm>
        </p:grpSpPr>
        <p:sp>
          <p:nvSpPr>
            <p:cNvPr id="3" name="椭圆 2"/>
            <p:cNvSpPr/>
            <p:nvPr/>
          </p:nvSpPr>
          <p:spPr>
            <a:xfrm>
              <a:off x="363071" y="2126183"/>
              <a:ext cx="3600000" cy="36000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文本占位符 8"/>
            <p:cNvSpPr txBox="1">
              <a:spLocks/>
            </p:cNvSpPr>
            <p:nvPr/>
          </p:nvSpPr>
          <p:spPr>
            <a:xfrm>
              <a:off x="1045029" y="2868799"/>
              <a:ext cx="2236084" cy="2114768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 smtClean="0"/>
                <a:t>辩论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632142" y="2395253"/>
              <a:ext cx="3061858" cy="3061860"/>
            </a:xfrm>
            <a:prstGeom prst="ellipse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84794" y="2358410"/>
            <a:ext cx="3600000" cy="3600000"/>
            <a:chOff x="4284794" y="2126183"/>
            <a:chExt cx="3600000" cy="3600000"/>
          </a:xfrm>
        </p:grpSpPr>
        <p:sp>
          <p:nvSpPr>
            <p:cNvPr id="8" name="椭圆 7"/>
            <p:cNvSpPr/>
            <p:nvPr/>
          </p:nvSpPr>
          <p:spPr>
            <a:xfrm>
              <a:off x="4284794" y="2126183"/>
              <a:ext cx="3600000" cy="36000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文本占位符 8"/>
            <p:cNvSpPr txBox="1">
              <a:spLocks/>
            </p:cNvSpPr>
            <p:nvPr/>
          </p:nvSpPr>
          <p:spPr>
            <a:xfrm>
              <a:off x="4949371" y="2852361"/>
              <a:ext cx="2270844" cy="2147644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 smtClean="0"/>
                <a:t>添加文本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553864" y="2395253"/>
              <a:ext cx="3061858" cy="3061860"/>
            </a:xfrm>
            <a:prstGeom prst="ellipse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06518" y="2358410"/>
            <a:ext cx="3600000" cy="3600000"/>
            <a:chOff x="8206518" y="2126183"/>
            <a:chExt cx="3600000" cy="3600000"/>
          </a:xfrm>
        </p:grpSpPr>
        <p:sp>
          <p:nvSpPr>
            <p:cNvPr id="9" name="椭圆 8"/>
            <p:cNvSpPr/>
            <p:nvPr/>
          </p:nvSpPr>
          <p:spPr>
            <a:xfrm>
              <a:off x="8206518" y="2126183"/>
              <a:ext cx="3600000" cy="36000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3" name="文本占位符 8"/>
            <p:cNvSpPr txBox="1">
              <a:spLocks/>
            </p:cNvSpPr>
            <p:nvPr/>
          </p:nvSpPr>
          <p:spPr>
            <a:xfrm>
              <a:off x="8888477" y="2868799"/>
              <a:ext cx="2236084" cy="2114768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 smtClean="0"/>
                <a:t>添加文本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475590" y="2395253"/>
              <a:ext cx="3061858" cy="3061860"/>
            </a:xfrm>
            <a:prstGeom prst="ellipse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="" xmlns:p14="http://schemas.microsoft.com/office/powerpoint/2010/main" val="2761340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8" t="5116" r="21672" b="29268"/>
          <a:stretch/>
        </p:blipFill>
        <p:spPr>
          <a:xfrm flipH="1">
            <a:off x="0" y="0"/>
            <a:ext cx="12196482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" y="197441"/>
            <a:ext cx="12191998" cy="13700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0" y="388508"/>
            <a:ext cx="12191999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7" name="文本占位符 6"/>
          <p:cNvSpPr txBox="1">
            <a:spLocks/>
          </p:cNvSpPr>
          <p:nvPr/>
        </p:nvSpPr>
        <p:spPr>
          <a:xfrm>
            <a:off x="722409" y="710691"/>
            <a:ext cx="10793911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28977" y="4286036"/>
            <a:ext cx="10938934" cy="87298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矩形 18"/>
          <p:cNvSpPr/>
          <p:nvPr/>
        </p:nvSpPr>
        <p:spPr>
          <a:xfrm>
            <a:off x="422030" y="1843345"/>
            <a:ext cx="10934592" cy="2290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530577" y="598310"/>
            <a:ext cx="680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题</a:t>
            </a:r>
            <a:r>
              <a:rPr lang="en-US" altLang="zh-CN" sz="2400" dirty="0" smtClean="0">
                <a:solidFill>
                  <a:schemeClr val="bg1"/>
                </a:solidFill>
              </a:rPr>
              <a:t>1 </a:t>
            </a:r>
            <a:r>
              <a:rPr lang="zh-CN" altLang="zh-CN" sz="2400" dirty="0" smtClean="0">
                <a:solidFill>
                  <a:schemeClr val="bg1"/>
                </a:solidFill>
              </a:rPr>
              <a:t>阅读下面的材料，回答后面的问题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r>
              <a:rPr lang="zh-CN" altLang="en-US" dirty="0" smtClean="0">
                <a:solidFill>
                  <a:schemeClr val="bg1"/>
                </a:solidFill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</a:rPr>
              <a:t>分）</a:t>
            </a:r>
            <a:endParaRPr lang="zh-CN" altLang="zh-CN" dirty="0" smtClean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20888" y="1930399"/>
            <a:ext cx="10521245" cy="198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正方一辩：主席、评委，大家好！人生来就有追求更美好生活的希望与理想，但个人的能力有限，因此人就必须群聚而居，而聚居就更进一步带来了资源的集中、智慧的密集及文化的交流，这就是所谓的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“</a:t>
            </a:r>
            <a:r>
              <a:rPr lang="zh-CN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都市化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”</a:t>
            </a:r>
            <a:r>
              <a:rPr lang="zh-CN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。美国的一位著名社会学家告诉我们，都市化的特性包括生产性、规划性及多元包容性，而所谓的有利于人类发展就是围绕着这三大特性的相互作用，对人类的精神与物质文明带来积极的作用</a:t>
            </a:r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zh-CN" alt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485422" y="4312355"/>
            <a:ext cx="10284178" cy="120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）请给上面的辩词总结出论点</a:t>
            </a:r>
            <a:r>
              <a:rPr lang="en-US" altLang="zh-CN" sz="2000" dirty="0" smtClean="0"/>
              <a:t>   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分）</a:t>
            </a:r>
            <a:endParaRPr lang="en-US" altLang="zh-CN" sz="2000" dirty="0" smtClean="0"/>
          </a:p>
          <a:p>
            <a:pPr>
              <a:lnSpc>
                <a:spcPts val="3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）请你就材料内容，说明你是如何得出这个论点的。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分）</a:t>
            </a:r>
            <a:r>
              <a:rPr lang="en-US" altLang="zh-CN" sz="2000" dirty="0" smtClean="0"/>
              <a:t>      </a:t>
            </a:r>
            <a:r>
              <a:rPr lang="en-US" altLang="zh-CN" dirty="0" smtClean="0"/>
              <a:t>    </a:t>
            </a:r>
            <a:endParaRPr lang="zh-CN" altLang="zh-CN" dirty="0" smtClean="0"/>
          </a:p>
          <a:p>
            <a:pPr>
              <a:lnSpc>
                <a:spcPts val="3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1340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05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687042" y="714679"/>
            <a:ext cx="3011980" cy="5053945"/>
            <a:chOff x="5635405" y="705845"/>
            <a:chExt cx="3600000" cy="2601142"/>
          </a:xfrm>
        </p:grpSpPr>
        <p:sp>
          <p:nvSpPr>
            <p:cNvPr id="4" name="剪去对角的矩形 3"/>
            <p:cNvSpPr/>
            <p:nvPr/>
          </p:nvSpPr>
          <p:spPr>
            <a:xfrm>
              <a:off x="5635405" y="705845"/>
              <a:ext cx="3600000" cy="2601142"/>
            </a:xfrm>
            <a:prstGeom prst="snip2Diag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文本占位符 8"/>
            <p:cNvSpPr txBox="1">
              <a:spLocks/>
            </p:cNvSpPr>
            <p:nvPr/>
          </p:nvSpPr>
          <p:spPr>
            <a:xfrm>
              <a:off x="5859698" y="1111044"/>
              <a:ext cx="2997910" cy="1895322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dirty="0" smtClean="0"/>
                <a:t>首先</a:t>
              </a:r>
              <a:r>
                <a:rPr lang="zh-CN" altLang="en-US" dirty="0" smtClean="0"/>
                <a:t>对“</a:t>
              </a:r>
              <a:r>
                <a:rPr lang="zh-CN" altLang="zh-CN" dirty="0" smtClean="0"/>
                <a:t>都市化</a:t>
              </a:r>
              <a:r>
                <a:rPr lang="zh-CN" altLang="en-US" dirty="0" smtClean="0"/>
                <a:t>”</a:t>
              </a:r>
              <a:r>
                <a:rPr lang="zh-CN" altLang="zh-CN" dirty="0" smtClean="0"/>
                <a:t> </a:t>
              </a:r>
              <a:r>
                <a:rPr lang="zh-CN" altLang="en-US" dirty="0" smtClean="0"/>
                <a:t>进行</a:t>
              </a:r>
              <a:r>
                <a:rPr lang="zh-CN" altLang="zh-CN" dirty="0" smtClean="0"/>
                <a:t>定义，</a:t>
              </a:r>
              <a:r>
                <a:rPr lang="zh-CN" altLang="en-US" dirty="0" smtClean="0"/>
                <a:t>（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）</a:t>
              </a:r>
              <a:r>
                <a:rPr lang="zh-CN" altLang="zh-CN" dirty="0" smtClean="0"/>
                <a:t>然后用一个美国社会学家的话说明都市化</a:t>
              </a:r>
              <a:r>
                <a:rPr lang="zh-CN" altLang="en-US" dirty="0" smtClean="0"/>
                <a:t>的特性</a:t>
              </a:r>
              <a:r>
                <a:rPr lang="zh-CN" altLang="zh-CN" dirty="0" smtClean="0"/>
                <a:t>为人类</a:t>
              </a:r>
              <a:r>
                <a:rPr lang="zh-CN" altLang="en-US" dirty="0" smtClean="0"/>
                <a:t>发展</a:t>
              </a:r>
              <a:r>
                <a:rPr lang="zh-CN" altLang="zh-CN" dirty="0" smtClean="0"/>
                <a:t>带来的好处。</a:t>
              </a:r>
              <a:r>
                <a:rPr lang="zh-CN" altLang="en-US" dirty="0" smtClean="0"/>
                <a:t>（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）</a:t>
              </a:r>
              <a:endParaRPr lang="zh-CN" altLang="zh-CN" dirty="0" smtClean="0"/>
            </a:p>
            <a:p>
              <a:endParaRPr lang="zh-CN" altLang="en-US" dirty="0" smtClean="0"/>
            </a:p>
          </p:txBody>
        </p:sp>
        <p:sp>
          <p:nvSpPr>
            <p:cNvPr id="6" name="矩形 5"/>
            <p:cNvSpPr/>
            <p:nvPr/>
          </p:nvSpPr>
          <p:spPr>
            <a:xfrm>
              <a:off x="5846204" y="946290"/>
              <a:ext cx="2984416" cy="2004049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8114" y="770121"/>
            <a:ext cx="3166553" cy="2379480"/>
            <a:chOff x="4510028" y="283678"/>
            <a:chExt cx="3600000" cy="2602800"/>
          </a:xfrm>
        </p:grpSpPr>
        <p:sp>
          <p:nvSpPr>
            <p:cNvPr id="7" name="剪去对角的矩形 6"/>
            <p:cNvSpPr/>
            <p:nvPr/>
          </p:nvSpPr>
          <p:spPr>
            <a:xfrm rot="5400000">
              <a:off x="5008628" y="-214922"/>
              <a:ext cx="2602800" cy="3600000"/>
            </a:xfrm>
            <a:prstGeom prst="snip2Diag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" name="文本占位符 8"/>
            <p:cNvSpPr txBox="1">
              <a:spLocks/>
            </p:cNvSpPr>
            <p:nvPr/>
          </p:nvSpPr>
          <p:spPr>
            <a:xfrm>
              <a:off x="5036380" y="902069"/>
              <a:ext cx="2773616" cy="1549357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dirty="0" smtClean="0"/>
                <a:t>都市化有利于人类发展</a:t>
              </a:r>
              <a:r>
                <a:rPr lang="zh-CN" altLang="en-US" dirty="0" smtClean="0"/>
                <a:t>（</a:t>
              </a:r>
              <a:r>
                <a:rPr lang="en-US" altLang="zh-CN" dirty="0" smtClean="0"/>
                <a:t>3</a:t>
              </a:r>
              <a:r>
                <a:rPr lang="zh-CN" altLang="en-US" dirty="0" smtClean="0"/>
                <a:t>）</a:t>
              </a:r>
              <a:endParaRPr lang="zh-CN" altLang="zh-CN" dirty="0" smtClean="0"/>
            </a:p>
            <a:p>
              <a:endParaRPr lang="zh-CN" altLang="en-US" dirty="0" smtClean="0"/>
            </a:p>
          </p:txBody>
        </p:sp>
        <p:sp>
          <p:nvSpPr>
            <p:cNvPr id="9" name="矩形 8"/>
            <p:cNvSpPr/>
            <p:nvPr/>
          </p:nvSpPr>
          <p:spPr>
            <a:xfrm>
              <a:off x="4947529" y="566052"/>
              <a:ext cx="2773613" cy="2004046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55196" y="4015102"/>
            <a:ext cx="3600000" cy="110699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9216075" y="2283613"/>
            <a:ext cx="2280908" cy="2290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9" name="文本占位符 6"/>
          <p:cNvSpPr txBox="1">
            <a:spLocks/>
          </p:cNvSpPr>
          <p:nvPr/>
        </p:nvSpPr>
        <p:spPr>
          <a:xfrm>
            <a:off x="9325428" y="2431256"/>
            <a:ext cx="2061580" cy="191818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评分要点</a:t>
            </a:r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754" y="621205"/>
            <a:ext cx="1263524" cy="1062033"/>
          </a:xfrm>
          <a:prstGeom prst="rect">
            <a:avLst/>
          </a:prstGeom>
        </p:spPr>
      </p:pic>
      <p:sp>
        <p:nvSpPr>
          <p:cNvPr id="24" name="文本框 4"/>
          <p:cNvSpPr txBox="1"/>
          <p:nvPr/>
        </p:nvSpPr>
        <p:spPr>
          <a:xfrm>
            <a:off x="694661" y="667921"/>
            <a:ext cx="811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50"/>
                </a:solidFill>
              </a:rPr>
              <a:t>1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87" y="502673"/>
            <a:ext cx="1263524" cy="987462"/>
          </a:xfrm>
          <a:prstGeom prst="rect">
            <a:avLst/>
          </a:prstGeom>
        </p:spPr>
      </p:pic>
      <p:sp>
        <p:nvSpPr>
          <p:cNvPr id="26" name="文本框 4"/>
          <p:cNvSpPr txBox="1"/>
          <p:nvPr/>
        </p:nvSpPr>
        <p:spPr>
          <a:xfrm>
            <a:off x="6751151" y="876766"/>
            <a:ext cx="811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50"/>
                </a:solidFill>
              </a:rPr>
              <a:t>2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1416" y="3258000"/>
            <a:ext cx="3600000" cy="3600000"/>
            <a:chOff x="4284794" y="2126183"/>
            <a:chExt cx="3600000" cy="3600000"/>
          </a:xfrm>
        </p:grpSpPr>
        <p:sp>
          <p:nvSpPr>
            <p:cNvPr id="27" name="椭圆 26"/>
            <p:cNvSpPr/>
            <p:nvPr/>
          </p:nvSpPr>
          <p:spPr>
            <a:xfrm>
              <a:off x="4284794" y="2126183"/>
              <a:ext cx="3600000" cy="36000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文本占位符 8"/>
            <p:cNvSpPr txBox="1">
              <a:spLocks/>
            </p:cNvSpPr>
            <p:nvPr/>
          </p:nvSpPr>
          <p:spPr>
            <a:xfrm>
              <a:off x="4949371" y="2852361"/>
              <a:ext cx="2270844" cy="2147644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 smtClean="0"/>
                <a:t>划分句子层次</a:t>
              </a:r>
              <a:endParaRPr lang="en-US" altLang="zh-CN" b="1" dirty="0" smtClean="0"/>
            </a:p>
            <a:p>
              <a:pPr algn="ctr"/>
              <a:r>
                <a:rPr lang="zh-CN" altLang="en-US" b="1" dirty="0" smtClean="0"/>
                <a:t>概括句子内容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4553864" y="2395253"/>
              <a:ext cx="3061858" cy="3061860"/>
            </a:xfrm>
            <a:prstGeom prst="ellipse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="" xmlns:p14="http://schemas.microsoft.com/office/powerpoint/2010/main" val="532518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95" t="1587" r="27945" b="32797"/>
          <a:stretch/>
        </p:blipFill>
        <p:spPr>
          <a:xfrm>
            <a:off x="-14288" y="0"/>
            <a:ext cx="8658226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275" y="0"/>
            <a:ext cx="6602236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8"/>
          <p:cNvSpPr txBox="1">
            <a:spLocks/>
          </p:cNvSpPr>
          <p:nvPr/>
        </p:nvSpPr>
        <p:spPr>
          <a:xfrm>
            <a:off x="1422137" y="842963"/>
            <a:ext cx="3261250" cy="503299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 smtClean="0"/>
          </a:p>
        </p:txBody>
      </p:sp>
      <p:sp>
        <p:nvSpPr>
          <p:cNvPr id="5" name="矩形 4"/>
          <p:cNvSpPr/>
          <p:nvPr/>
        </p:nvSpPr>
        <p:spPr>
          <a:xfrm>
            <a:off x="1195383" y="314469"/>
            <a:ext cx="5092528" cy="5717678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8643938" y="0"/>
            <a:ext cx="35480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7" name="文本占位符 6"/>
          <p:cNvSpPr txBox="1">
            <a:spLocks/>
          </p:cNvSpPr>
          <p:nvPr/>
        </p:nvSpPr>
        <p:spPr>
          <a:xfrm>
            <a:off x="8760178" y="1591734"/>
            <a:ext cx="3217333" cy="286737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500"/>
              </a:lnSpc>
            </a:pPr>
            <a:r>
              <a:rPr lang="zh-CN" altLang="en-US" sz="2800" dirty="0" smtClean="0"/>
              <a:t>请</a:t>
            </a:r>
            <a:r>
              <a:rPr lang="zh-CN" altLang="zh-CN" sz="2800" dirty="0" smtClean="0"/>
              <a:t>在</a:t>
            </a:r>
            <a:r>
              <a:rPr lang="zh-CN" altLang="en-US" sz="2800" dirty="0" smtClean="0"/>
              <a:t>左</a:t>
            </a:r>
            <a:r>
              <a:rPr lang="zh-CN" altLang="zh-CN" sz="2800" dirty="0" smtClean="0"/>
              <a:t>面一段辩词的横线处，补写恰当的语句，使整段论辩词语言完整连贯，内容贴切，逻辑严密，每处不超过</a:t>
            </a:r>
            <a:r>
              <a:rPr lang="en-US" altLang="zh-CN" sz="2800" dirty="0" smtClean="0"/>
              <a:t>10</a:t>
            </a:r>
            <a:r>
              <a:rPr lang="zh-CN" altLang="zh-CN" sz="2800" dirty="0" smtClean="0"/>
              <a:t>个字。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分）</a:t>
            </a:r>
            <a:endParaRPr lang="zh-CN" altLang="zh-CN" sz="2800" dirty="0" smtClean="0"/>
          </a:p>
          <a:p>
            <a:endParaRPr lang="zh-CN" alt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241778" y="489629"/>
            <a:ext cx="51816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 smtClean="0">
                <a:latin typeface="+mn-ea"/>
              </a:rPr>
              <a:t>美，它是一种规律，是一种脱离于人的主观意识而存在的客观的事物。美具有形象性。黑格尔就说了：美能在形象中见出。</a:t>
            </a:r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zh-CN" sz="2400" b="1" dirty="0" smtClean="0">
                <a:latin typeface="+mn-ea"/>
              </a:rPr>
              <a:t>不管是</a:t>
            </a:r>
            <a:r>
              <a:rPr lang="zh-CN" altLang="en-US" sz="2400" b="1" dirty="0" smtClean="0">
                <a:latin typeface="+mn-ea"/>
              </a:rPr>
              <a:t>自然界当中</a:t>
            </a:r>
            <a:r>
              <a:rPr lang="en-US" altLang="zh-CN" sz="2400" b="1" u="sng" dirty="0" smtClean="0">
                <a:latin typeface="+mn-ea"/>
              </a:rPr>
              <a:t>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u="sng" dirty="0" smtClean="0">
                <a:latin typeface="+mn-ea"/>
              </a:rPr>
              <a:t>                     </a:t>
            </a:r>
            <a:r>
              <a:rPr lang="zh-CN" altLang="zh-CN" sz="2400" b="1" dirty="0" smtClean="0">
                <a:latin typeface="+mn-ea"/>
              </a:rPr>
              <a:t>的美，还是社会里舍身救人的美，甚至是</a:t>
            </a:r>
            <a:r>
              <a:rPr lang="zh-CN" altLang="en-US" sz="2400" b="1" dirty="0" smtClean="0">
                <a:latin typeface="+mn-ea"/>
              </a:rPr>
              <a:t>艺术当中</a:t>
            </a:r>
            <a:r>
              <a:rPr lang="en-US" altLang="zh-CN" sz="2400" b="1" u="sng" dirty="0" smtClean="0">
                <a:latin typeface="+mn-ea"/>
              </a:rPr>
              <a:t>                </a:t>
            </a:r>
            <a:r>
              <a:rPr lang="zh-CN" altLang="zh-CN" sz="2400" b="1" dirty="0" smtClean="0">
                <a:latin typeface="+mn-ea"/>
              </a:rPr>
              <a:t>的美，这种种的具体形态，正是美的形象性所在啊</a:t>
            </a:r>
            <a:r>
              <a:rPr lang="zh-CN" altLang="en-US" sz="2400" b="1" dirty="0" smtClean="0">
                <a:latin typeface="+mn-ea"/>
              </a:rPr>
              <a:t>！</a:t>
            </a:r>
            <a:endParaRPr lang="en-US" altLang="zh-CN" sz="2400" b="1" dirty="0" smtClean="0">
              <a:latin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</a:rPr>
              <a:t>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en-US" b="1" dirty="0" smtClean="0">
                <a:latin typeface="+mn-ea"/>
              </a:rPr>
              <a:t>选自马来西亚大学“美是客观存在的”一辩陈词</a:t>
            </a:r>
            <a:endParaRPr lang="zh-CN" altLang="zh-CN" b="1" dirty="0" smtClean="0">
              <a:latin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10" name="文本占位符 6"/>
          <p:cNvSpPr txBox="1">
            <a:spLocks/>
          </p:cNvSpPr>
          <p:nvPr/>
        </p:nvSpPr>
        <p:spPr>
          <a:xfrm>
            <a:off x="8725352" y="0"/>
            <a:ext cx="3159435" cy="144464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题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77253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05" t="211" r="4115" b="34173"/>
          <a:stretch/>
        </p:blipFill>
        <p:spPr>
          <a:xfrm>
            <a:off x="0" y="-1"/>
            <a:ext cx="12196482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9977" y="378064"/>
            <a:ext cx="10450687" cy="13700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1364415" y="602997"/>
            <a:ext cx="9520008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8" name="文本占位符 6"/>
          <p:cNvSpPr txBox="1">
            <a:spLocks/>
          </p:cNvSpPr>
          <p:nvPr/>
        </p:nvSpPr>
        <p:spPr>
          <a:xfrm>
            <a:off x="1492623" y="710691"/>
            <a:ext cx="9367287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评分要点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69978" y="2164747"/>
            <a:ext cx="4808334" cy="2813653"/>
            <a:chOff x="869977" y="2164747"/>
            <a:chExt cx="4895103" cy="4092565"/>
          </a:xfrm>
        </p:grpSpPr>
        <p:sp>
          <p:nvSpPr>
            <p:cNvPr id="3" name="矩形 2"/>
            <p:cNvSpPr/>
            <p:nvPr/>
          </p:nvSpPr>
          <p:spPr>
            <a:xfrm>
              <a:off x="869977" y="2164747"/>
              <a:ext cx="4895103" cy="409256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文本占位符 8"/>
            <p:cNvSpPr txBox="1">
              <a:spLocks/>
            </p:cNvSpPr>
            <p:nvPr/>
          </p:nvSpPr>
          <p:spPr>
            <a:xfrm>
              <a:off x="1389150" y="2733535"/>
              <a:ext cx="4019659" cy="2895745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dirty="0" smtClean="0"/>
                <a:t>不管是自然界当中“江南可采莲”的美</a:t>
              </a:r>
              <a:r>
                <a:rPr lang="zh-CN" altLang="en-US" dirty="0" smtClean="0"/>
                <a:t>。</a:t>
              </a:r>
              <a:endParaRPr lang="zh-CN" altLang="zh-CN" dirty="0" smtClean="0"/>
            </a:p>
            <a:p>
              <a:endParaRPr lang="zh-CN" altLang="en-US" dirty="0" smtClean="0"/>
            </a:p>
          </p:txBody>
        </p:sp>
        <p:sp>
          <p:nvSpPr>
            <p:cNvPr id="9" name="矩形 8"/>
            <p:cNvSpPr/>
            <p:nvPr/>
          </p:nvSpPr>
          <p:spPr>
            <a:xfrm>
              <a:off x="1128713" y="2457452"/>
              <a:ext cx="4421030" cy="3429001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25561" y="2164749"/>
            <a:ext cx="4648839" cy="2870096"/>
            <a:chOff x="6425561" y="2164748"/>
            <a:chExt cx="4895103" cy="4092565"/>
          </a:xfrm>
        </p:grpSpPr>
        <p:sp>
          <p:nvSpPr>
            <p:cNvPr id="4" name="矩形 3"/>
            <p:cNvSpPr/>
            <p:nvPr/>
          </p:nvSpPr>
          <p:spPr>
            <a:xfrm>
              <a:off x="6425561" y="2164748"/>
              <a:ext cx="4895103" cy="409256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文本占位符 8"/>
            <p:cNvSpPr txBox="1">
              <a:spLocks/>
            </p:cNvSpPr>
            <p:nvPr/>
          </p:nvSpPr>
          <p:spPr>
            <a:xfrm>
              <a:off x="6924070" y="2733535"/>
              <a:ext cx="3856755" cy="2895745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dirty="0" smtClean="0"/>
                <a:t>甚至是艺术当中“大漠孤烟直，长河落日圆”的（断臂维纳斯的残缺的）美</a:t>
              </a:r>
              <a:endParaRPr lang="zh-CN" altLang="en-US" dirty="0" smtClean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663633" y="2457452"/>
              <a:ext cx="4421030" cy="3429001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4" name="文本占位符 6"/>
          <p:cNvSpPr txBox="1">
            <a:spLocks/>
          </p:cNvSpPr>
          <p:nvPr/>
        </p:nvSpPr>
        <p:spPr>
          <a:xfrm>
            <a:off x="3618743" y="675973"/>
            <a:ext cx="7636281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    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sz="1800" dirty="0" smtClean="0"/>
              <a:t>（</a:t>
            </a:r>
            <a:r>
              <a:rPr lang="zh-CN" altLang="zh-CN" sz="1800" dirty="0" smtClean="0"/>
              <a:t>只要写到自然界，艺术界当中美的具体形态即可。各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分</a:t>
            </a:r>
            <a:r>
              <a:rPr lang="zh-CN" altLang="en-US" sz="1800" dirty="0" smtClean="0"/>
              <a:t>）</a:t>
            </a: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3999" y="4131733"/>
            <a:ext cx="36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抓好关键词，看清上下文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198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" t="-14" r="18199" b="3060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2946" y="282223"/>
            <a:ext cx="8707922" cy="571644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974571" y="529461"/>
            <a:ext cx="8097264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 smtClean="0"/>
              <a:t>“艺术商品化是利大于弊还是弊大于利”</a:t>
            </a:r>
            <a:endParaRPr lang="en-US" altLang="zh-CN" sz="2000" dirty="0" smtClean="0"/>
          </a:p>
          <a:p>
            <a:pPr algn="ctr"/>
            <a:r>
              <a:rPr lang="zh-CN" altLang="zh-CN" sz="2000" dirty="0" smtClean="0"/>
              <a:t>请根据反方的辩词，仿写正方辩词。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分）</a:t>
            </a:r>
            <a:endParaRPr lang="zh-CN" altLang="en-US" sz="2000" dirty="0"/>
          </a:p>
        </p:txBody>
      </p:sp>
      <p:sp>
        <p:nvSpPr>
          <p:cNvPr id="5" name="文本占位符 6"/>
          <p:cNvSpPr txBox="1">
            <a:spLocks/>
          </p:cNvSpPr>
          <p:nvPr/>
        </p:nvSpPr>
        <p:spPr>
          <a:xfrm>
            <a:off x="3238506" y="614577"/>
            <a:ext cx="7475884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题 </a:t>
            </a:r>
            <a:r>
              <a:rPr lang="en-US" altLang="zh-CN" dirty="0" smtClean="0"/>
              <a:t>3      </a:t>
            </a:r>
            <a:endParaRPr lang="zh-CN" altLang="en-US" dirty="0"/>
          </a:p>
        </p:txBody>
      </p:sp>
      <p:sp>
        <p:nvSpPr>
          <p:cNvPr id="6" name="文本占位符 8"/>
          <p:cNvSpPr txBox="1">
            <a:spLocks/>
          </p:cNvSpPr>
          <p:nvPr/>
        </p:nvSpPr>
        <p:spPr>
          <a:xfrm>
            <a:off x="3561306" y="1738490"/>
            <a:ext cx="6801893" cy="313617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800" b="1" dirty="0" smtClean="0"/>
              <a:t>正方：利大于弊</a:t>
            </a:r>
            <a:r>
              <a:rPr lang="en-US" altLang="zh-CN" sz="1800" b="1" dirty="0" smtClean="0"/>
              <a:t>  </a:t>
            </a:r>
            <a:r>
              <a:rPr lang="en-US" altLang="zh-CN" sz="1800" b="1" u="sng" dirty="0" smtClean="0"/>
              <a:t>                                                                                                     </a:t>
            </a:r>
          </a:p>
          <a:p>
            <a:r>
              <a:rPr lang="zh-CN" altLang="zh-CN" sz="1800" b="1" dirty="0" smtClean="0"/>
              <a:t>反方：弊大于利 </a:t>
            </a:r>
          </a:p>
          <a:p>
            <a:r>
              <a:rPr lang="zh-CN" altLang="zh-CN" sz="1800" b="1" dirty="0" smtClean="0"/>
              <a:t>艺术品存在交换的可能</a:t>
            </a:r>
            <a:r>
              <a:rPr lang="zh-CN" altLang="en-US" sz="1800" b="1" dirty="0" smtClean="0"/>
              <a:t>，</a:t>
            </a:r>
            <a:r>
              <a:rPr lang="zh-CN" altLang="zh-CN" sz="1800" b="1" dirty="0" smtClean="0"/>
              <a:t>具有商品的属性</a:t>
            </a:r>
            <a:r>
              <a:rPr lang="zh-CN" altLang="en-US" sz="1800" b="1" dirty="0" smtClean="0"/>
              <a:t>；商品可以带上艺术性。如果</a:t>
            </a:r>
            <a:r>
              <a:rPr lang="zh-CN" altLang="zh-CN" sz="1800" b="1" dirty="0" smtClean="0"/>
              <a:t>艺术商品化顺乎其本身发展，就</a:t>
            </a:r>
            <a:r>
              <a:rPr lang="zh-CN" altLang="en-US" sz="1800" b="1" dirty="0" smtClean="0"/>
              <a:t>会</a:t>
            </a:r>
            <a:r>
              <a:rPr lang="zh-CN" altLang="zh-CN" sz="1800" b="1" dirty="0" smtClean="0"/>
              <a:t>利大于弊</a:t>
            </a:r>
            <a:r>
              <a:rPr lang="zh-CN" altLang="en-US" sz="1800" b="1" dirty="0" smtClean="0"/>
              <a:t>吗？</a:t>
            </a:r>
            <a:r>
              <a:rPr lang="zh-CN" altLang="zh-CN" sz="1800" b="1" dirty="0" smtClean="0"/>
              <a:t>毒品同样具有商品的属性，但毒品商品化显然是弊大于利的。</a:t>
            </a:r>
            <a:endParaRPr lang="en-US" altLang="zh-CN" sz="1800" b="1" dirty="0" smtClean="0"/>
          </a:p>
          <a:p>
            <a:r>
              <a:rPr lang="zh-CN" altLang="zh-CN" sz="1800" dirty="0" smtClean="0"/>
              <a:t>（选自香港大学和法国国立东方语言文化学院</a:t>
            </a:r>
            <a:r>
              <a:rPr lang="zh-CN" altLang="en-US" sz="1800" dirty="0" smtClean="0"/>
              <a:t>两支</a:t>
            </a:r>
            <a:r>
              <a:rPr lang="zh-CN" altLang="zh-CN" sz="1800" dirty="0" smtClean="0"/>
              <a:t>辩论队立论稿）</a:t>
            </a:r>
          </a:p>
          <a:p>
            <a:endParaRPr lang="en-US" altLang="zh-CN" sz="1800" b="1" dirty="0" smtClean="0"/>
          </a:p>
          <a:p>
            <a:endParaRPr lang="en-US" altLang="zh-CN" sz="1800" b="1" dirty="0" smtClean="0"/>
          </a:p>
          <a:p>
            <a:endParaRPr lang="en-US" altLang="zh-CN" sz="1800" b="1" dirty="0" smtClean="0"/>
          </a:p>
          <a:p>
            <a:endParaRPr lang="zh-CN" altLang="zh-CN" sz="1800" dirty="0" smtClean="0"/>
          </a:p>
          <a:p>
            <a:endParaRPr lang="zh-CN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224869" y="1603022"/>
            <a:ext cx="7635042" cy="342033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119" y="4173377"/>
            <a:ext cx="2376650" cy="198389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5463822" y="2370667"/>
            <a:ext cx="435751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83458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05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剪去对角的矩形 1"/>
          <p:cNvSpPr/>
          <p:nvPr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6820" y="971160"/>
            <a:ext cx="10117357" cy="1062033"/>
            <a:chOff x="913986" y="1524315"/>
            <a:chExt cx="8419212" cy="106203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986" y="1524315"/>
              <a:ext cx="1051448" cy="106203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099592" y="1706499"/>
              <a:ext cx="675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/>
                <a:t>1</a:t>
              </a:r>
              <a:endParaRPr lang="zh-CN" altLang="en-US" sz="3200" b="1" dirty="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93065" y="1593631"/>
              <a:ext cx="7440133" cy="658891"/>
              <a:chOff x="1893065" y="1593631"/>
              <a:chExt cx="7440133" cy="658891"/>
            </a:xfrm>
          </p:grpSpPr>
          <p:sp>
            <p:nvSpPr>
              <p:cNvPr id="7" name="文本占位符 6"/>
              <p:cNvSpPr txBox="1">
                <a:spLocks/>
              </p:cNvSpPr>
              <p:nvPr/>
            </p:nvSpPr>
            <p:spPr>
              <a:xfrm>
                <a:off x="1893065" y="1593631"/>
                <a:ext cx="7440133" cy="652463"/>
              </a:xfrm>
              <a:prstGeom prst="rect">
                <a:avLst/>
              </a:prstGeom>
            </p:spPr>
            <p:txBody>
              <a:bodyPr anchor="ctr"/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Tx/>
                  <a:buNone/>
                  <a:defRPr sz="32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zh-CN" altLang="zh-CN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要求写出艺术品和商品的关系，并指出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艺术</a:t>
                </a:r>
                <a:r>
                  <a:rPr lang="zh-CN" altLang="zh-CN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商品化利大于弊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（ 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 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）</a:t>
                </a:r>
                <a:endParaRPr lang="zh-CN" altLang="en-US" sz="24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2146579" y="2246489"/>
                <a:ext cx="6228420" cy="6033"/>
              </a:xfrm>
              <a:prstGeom prst="line">
                <a:avLst/>
              </a:prstGeom>
              <a:ln w="3810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1343306" y="1724254"/>
            <a:ext cx="7337849" cy="1263648"/>
            <a:chOff x="1768850" y="1196937"/>
            <a:chExt cx="7337849" cy="1263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8850" y="1196937"/>
              <a:ext cx="1051448" cy="10620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982637" y="1435566"/>
              <a:ext cx="675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/>
                <a:t>2</a:t>
              </a:r>
              <a:endParaRPr lang="zh-CN" altLang="en-US" sz="3200" b="1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802509" y="1808122"/>
              <a:ext cx="6304190" cy="652463"/>
              <a:chOff x="2802509" y="1808122"/>
              <a:chExt cx="6304190" cy="652463"/>
            </a:xfrm>
          </p:grpSpPr>
          <p:sp>
            <p:nvSpPr>
              <p:cNvPr id="13" name="文本占位符 6"/>
              <p:cNvSpPr txBox="1">
                <a:spLocks/>
              </p:cNvSpPr>
              <p:nvPr/>
            </p:nvSpPr>
            <p:spPr>
              <a:xfrm>
                <a:off x="2802509" y="1808122"/>
                <a:ext cx="6304190" cy="652463"/>
              </a:xfrm>
              <a:prstGeom prst="rect">
                <a:avLst/>
              </a:prstGeom>
            </p:spPr>
            <p:txBody>
              <a:bodyPr anchor="ctr"/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Tx/>
                  <a:buNone/>
                  <a:defRPr sz="32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    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问句形式和</a:t>
                </a:r>
                <a:r>
                  <a:rPr lang="zh-CN" altLang="zh-CN" sz="2400" b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举例论证</a:t>
                </a:r>
                <a:r>
                  <a:rPr lang="zh-CN" altLang="zh-CN" sz="2400" dirty="0" smtClean="0"/>
                  <a:t>。</a:t>
                </a:r>
                <a:r>
                  <a:rPr lang="zh-CN" altLang="en-US" sz="2400" dirty="0" smtClean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sz="2400" dirty="0" smtClean="0">
                    <a:solidFill>
                      <a:schemeClr val="tx1"/>
                    </a:solidFill>
                  </a:rPr>
                  <a:t>2</a:t>
                </a:r>
                <a:r>
                  <a:rPr lang="zh-CN" altLang="en-US" sz="2400" dirty="0" smtClean="0">
                    <a:solidFill>
                      <a:schemeClr val="tx1"/>
                    </a:solidFill>
                  </a:rPr>
                  <a:t>）</a:t>
                </a:r>
              </a:p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2869925" y="2125572"/>
                <a:ext cx="5525574" cy="2772"/>
              </a:xfrm>
              <a:prstGeom prst="line">
                <a:avLst/>
              </a:prstGeom>
              <a:ln w="3810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2" name="直接连接符 21"/>
          <p:cNvCxnSpPr/>
          <p:nvPr/>
        </p:nvCxnSpPr>
        <p:spPr>
          <a:xfrm>
            <a:off x="730681" y="914789"/>
            <a:ext cx="4372704" cy="0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332089" y="428978"/>
            <a:ext cx="1862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j-ea"/>
                <a:ea typeface="+mj-ea"/>
              </a:rPr>
              <a:t>评分要点：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21448" y="2850444"/>
            <a:ext cx="9251263" cy="4007556"/>
            <a:chOff x="4141871" y="-2748370"/>
            <a:chExt cx="3600000" cy="5264106"/>
          </a:xfrm>
        </p:grpSpPr>
        <p:sp>
          <p:nvSpPr>
            <p:cNvPr id="24" name="剪去对角的矩形 23"/>
            <p:cNvSpPr/>
            <p:nvPr/>
          </p:nvSpPr>
          <p:spPr>
            <a:xfrm rot="5400000">
              <a:off x="4640471" y="-3246970"/>
              <a:ext cx="2602800" cy="3600000"/>
            </a:xfrm>
            <a:prstGeom prst="snip2Diag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5" name="文本占位符 8"/>
            <p:cNvSpPr txBox="1">
              <a:spLocks/>
            </p:cNvSpPr>
            <p:nvPr/>
          </p:nvSpPr>
          <p:spPr>
            <a:xfrm>
              <a:off x="4947527" y="620414"/>
              <a:ext cx="2773616" cy="1895322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 smtClean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474781" y="-2410369"/>
              <a:ext cx="3130909" cy="2004046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63" y="2559065"/>
            <a:ext cx="2376650" cy="198389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375379" y="3149600"/>
            <a:ext cx="79135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latin typeface="华文楷体" pitchFamily="2" charset="-122"/>
                <a:ea typeface="华文楷体" pitchFamily="2" charset="-122"/>
              </a:rPr>
              <a:t>艺术品具有美的属性，商品具有流通的属性，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zh-CN" altLang="zh-CN" sz="2000" b="1" dirty="0" smtClean="0">
                <a:latin typeface="华文楷体" pitchFamily="2" charset="-122"/>
                <a:ea typeface="华文楷体" pitchFamily="2" charset="-122"/>
              </a:rPr>
              <a:t>将这两者相结合，就可以使艺术品不单单停留在博物馆里，而能走进千家万户，就是利大于弊。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000" b="1" dirty="0" smtClean="0">
                <a:latin typeface="华文楷体" pitchFamily="2" charset="-122"/>
                <a:ea typeface="华文楷体" pitchFamily="2" charset="-122"/>
              </a:rPr>
              <a:t>故宫博物院推出文创用品让更多的人了解故宫就是利大于弊。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20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28089" y="5012266"/>
            <a:ext cx="377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抓住语料特点，认准句式结构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4119807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05" t="211" r="4115" b="34173"/>
          <a:stretch/>
        </p:blipFill>
        <p:spPr>
          <a:xfrm>
            <a:off x="0" y="-1"/>
            <a:ext cx="12196482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53155"/>
            <a:ext cx="12196481" cy="483164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文本占位符 8"/>
          <p:cNvSpPr txBox="1">
            <a:spLocks/>
          </p:cNvSpPr>
          <p:nvPr/>
        </p:nvSpPr>
        <p:spPr>
          <a:xfrm>
            <a:off x="5808965" y="2907505"/>
            <a:ext cx="5510417" cy="268655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 smtClean="0"/>
          </a:p>
        </p:txBody>
      </p:sp>
      <p:sp>
        <p:nvSpPr>
          <p:cNvPr id="5" name="矩形 4"/>
          <p:cNvSpPr/>
          <p:nvPr/>
        </p:nvSpPr>
        <p:spPr>
          <a:xfrm>
            <a:off x="576467" y="0"/>
            <a:ext cx="313757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sp>
        <p:nvSpPr>
          <p:cNvPr id="6" name="文本占位符 6"/>
          <p:cNvSpPr txBox="1">
            <a:spLocks/>
          </p:cNvSpPr>
          <p:nvPr/>
        </p:nvSpPr>
        <p:spPr>
          <a:xfrm>
            <a:off x="597352" y="0"/>
            <a:ext cx="3159435" cy="144464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题 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62399" y="711200"/>
            <a:ext cx="7981245" cy="4504267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椭圆 8"/>
          <p:cNvSpPr/>
          <p:nvPr/>
        </p:nvSpPr>
        <p:spPr>
          <a:xfrm>
            <a:off x="551062" y="1286934"/>
            <a:ext cx="3219425" cy="329635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 rot="10800000" flipV="1">
            <a:off x="4075290" y="667861"/>
            <a:ext cx="7969955" cy="41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3500"/>
              </a:lnSpc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Tahoma" pitchFamily="34" charset="0"/>
              </a:rPr>
              <a:t>所谓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Tahoma" pitchFamily="34" charset="0"/>
              </a:rPr>
              <a:t>“</a:t>
            </a:r>
            <a:r>
              <a:rPr lang="zh-CN" altLang="zh-CN" sz="2800" b="1" dirty="0" smtClean="0">
                <a:latin typeface="+mn-ea"/>
              </a:rPr>
              <a:t>知易行难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Tahoma" pitchFamily="34" charset="0"/>
              </a:rPr>
              <a:t>”</a:t>
            </a:r>
            <a:r>
              <a:rPr lang="zh-CN" altLang="zh-CN" sz="2800" b="1" dirty="0" smtClean="0">
                <a:latin typeface="+mn-ea"/>
              </a:rPr>
              <a:t> ，是说求知得知</a:t>
            </a:r>
            <a:r>
              <a:rPr lang="zh-CN" altLang="en-US" sz="2800" b="1" dirty="0" smtClean="0">
                <a:latin typeface="+mn-ea"/>
              </a:rPr>
              <a:t>易</a:t>
            </a:r>
            <a:r>
              <a:rPr lang="zh-CN" altLang="zh-CN" sz="2800" b="1" dirty="0" smtClean="0">
                <a:latin typeface="+mn-ea"/>
              </a:rPr>
              <a:t>，行动使用</a:t>
            </a:r>
            <a:r>
              <a:rPr lang="zh-CN" altLang="en-US" sz="2800" b="1" dirty="0" smtClean="0">
                <a:latin typeface="+mn-ea"/>
              </a:rPr>
              <a:t>难</a:t>
            </a:r>
            <a:r>
              <a:rPr lang="zh-CN" altLang="zh-CN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500"/>
              </a:lnSpc>
            </a:pPr>
            <a:r>
              <a:rPr lang="zh-CN" altLang="zh-CN" sz="2800" b="1" dirty="0" smtClean="0">
                <a:latin typeface="+mn-ea"/>
              </a:rPr>
              <a:t>我方主张知易行难，理由如下：</a:t>
            </a:r>
          </a:p>
          <a:p>
            <a:pPr>
              <a:lnSpc>
                <a:spcPts val="3500"/>
              </a:lnSpc>
            </a:pPr>
            <a:r>
              <a:rPr lang="zh-CN" altLang="zh-CN" sz="2800" b="1" dirty="0" smtClean="0">
                <a:latin typeface="+mn-ea"/>
              </a:rPr>
              <a:t>首先，</a:t>
            </a:r>
            <a:r>
              <a:rPr lang="zh-CN" altLang="en-US" sz="2800" b="1" dirty="0" smtClean="0">
                <a:latin typeface="+mn-ea"/>
              </a:rPr>
              <a:t>获取知识易，行动却受环境的制约</a:t>
            </a:r>
            <a:r>
              <a:rPr lang="zh-CN" altLang="zh-CN" sz="2800" b="1" dirty="0" smtClean="0">
                <a:latin typeface="+mn-ea"/>
              </a:rPr>
              <a:t>。</a:t>
            </a:r>
          </a:p>
          <a:p>
            <a:pPr>
              <a:lnSpc>
                <a:spcPts val="3500"/>
              </a:lnSpc>
            </a:pPr>
            <a:r>
              <a:rPr lang="zh-CN" altLang="zh-CN" sz="2800" b="1" dirty="0" smtClean="0">
                <a:latin typeface="+mn-ea"/>
              </a:rPr>
              <a:t>其次，知行密切相关。</a:t>
            </a:r>
          </a:p>
          <a:p>
            <a:pPr>
              <a:lnSpc>
                <a:spcPts val="3500"/>
              </a:lnSpc>
            </a:pPr>
            <a:r>
              <a:rPr lang="zh-CN" altLang="zh-CN" sz="2800" b="1" dirty="0" smtClean="0">
                <a:latin typeface="+mn-ea"/>
              </a:rPr>
              <a:t>再次，行之不易，归根到底</a:t>
            </a:r>
            <a:r>
              <a:rPr lang="zh-CN" altLang="en-US" sz="2800" b="1" dirty="0" smtClean="0">
                <a:latin typeface="+mn-ea"/>
              </a:rPr>
              <a:t>还是个人的心理惰性；</a:t>
            </a:r>
            <a:endParaRPr lang="zh-CN" altLang="zh-CN" sz="2800" b="1" dirty="0" smtClean="0">
              <a:latin typeface="+mn-ea"/>
            </a:endParaRPr>
          </a:p>
          <a:p>
            <a:pPr lv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Tahoma" pitchFamily="34" charset="0"/>
              </a:rPr>
              <a:t>总而言之，知行相比，</a:t>
            </a:r>
            <a:r>
              <a:rPr lang="zh-CN" altLang="en-US" sz="2800" b="1" dirty="0" smtClean="0">
                <a:solidFill>
                  <a:srgbClr val="333333"/>
                </a:solidFill>
                <a:latin typeface="+mn-ea"/>
                <a:cs typeface="Tahoma" pitchFamily="34" charset="0"/>
              </a:rPr>
              <a:t>知易行难。</a:t>
            </a:r>
            <a:endParaRPr lang="en-US" altLang="zh-CN" sz="2800" b="1" dirty="0" smtClean="0">
              <a:solidFill>
                <a:srgbClr val="333333"/>
              </a:solidFill>
              <a:latin typeface="+mn-ea"/>
              <a:cs typeface="Tahoma" pitchFamily="34" charset="0"/>
            </a:endParaRPr>
          </a:p>
          <a:p>
            <a:pPr lv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333333"/>
                </a:solidFill>
                <a:latin typeface="+mn-ea"/>
                <a:cs typeface="Tahoma" pitchFamily="34" charset="0"/>
              </a:rPr>
              <a:t>                      </a:t>
            </a:r>
            <a:r>
              <a:rPr lang="en-US" altLang="zh-CN" sz="2400" dirty="0" smtClean="0">
                <a:solidFill>
                  <a:srgbClr val="333333"/>
                </a:solidFill>
                <a:latin typeface="+mn-ea"/>
                <a:cs typeface="Tahoma" pitchFamily="34" charset="0"/>
              </a:rPr>
              <a:t>  </a:t>
            </a:r>
          </a:p>
          <a:p>
            <a:pPr lv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333333"/>
                </a:solidFill>
                <a:latin typeface="+mn-ea"/>
                <a:cs typeface="Tahoma" pitchFamily="34" charset="0"/>
              </a:rPr>
              <a:t>                            </a:t>
            </a:r>
            <a:r>
              <a:rPr lang="zh-CN" altLang="en-US" sz="2400" dirty="0" smtClean="0">
                <a:solidFill>
                  <a:srgbClr val="333333"/>
                </a:solidFill>
                <a:latin typeface="+mn-ea"/>
                <a:cs typeface="Tahoma" pitchFamily="34" charset="0"/>
              </a:rPr>
              <a:t>（选自台湾辅仁大学代表队一辩立论）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0222" y="1896533"/>
            <a:ext cx="293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右边</a:t>
            </a:r>
            <a:r>
              <a:rPr lang="zh-CN" altLang="zh-CN" sz="2000" b="1" dirty="0" smtClean="0"/>
              <a:t>是关于“</a:t>
            </a:r>
            <a:r>
              <a:rPr lang="zh-CN" altLang="zh-CN" sz="2000" b="1" dirty="0" smtClean="0">
                <a:solidFill>
                  <a:srgbClr val="FFFF00"/>
                </a:solidFill>
              </a:rPr>
              <a:t>知难行易</a:t>
            </a:r>
            <a:r>
              <a:rPr lang="zh-CN" altLang="zh-CN" sz="2000" b="1" dirty="0" smtClean="0"/>
              <a:t>”</a:t>
            </a:r>
            <a:r>
              <a:rPr lang="en-US" altLang="zh-CN" sz="2000" b="1" dirty="0" smtClean="0"/>
              <a:t>      </a:t>
            </a:r>
            <a:r>
              <a:rPr lang="zh-CN" altLang="zh-CN" sz="2000" b="1" dirty="0" smtClean="0"/>
              <a:t>还是“</a:t>
            </a:r>
            <a:r>
              <a:rPr lang="zh-CN" altLang="zh-CN" sz="2000" b="1" dirty="0" smtClean="0">
                <a:solidFill>
                  <a:srgbClr val="FFFF00"/>
                </a:solidFill>
              </a:rPr>
              <a:t>知易行难</a:t>
            </a:r>
            <a:r>
              <a:rPr lang="zh-CN" altLang="zh-CN" sz="2000" b="1" dirty="0" smtClean="0"/>
              <a:t>”的一场辩论赛，请看其中一方的辩词提纲，有一个分论点表达不够准确，请加以修改。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19219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05" t="211" r="4115" b="34173"/>
          <a:stretch/>
        </p:blipFill>
        <p:spPr>
          <a:xfrm>
            <a:off x="0" y="-1"/>
            <a:ext cx="12196482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9977" y="378064"/>
            <a:ext cx="10450687" cy="13700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1375704" y="614286"/>
            <a:ext cx="9520008" cy="87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8" name="文本占位符 6"/>
          <p:cNvSpPr txBox="1">
            <a:spLocks/>
          </p:cNvSpPr>
          <p:nvPr/>
        </p:nvSpPr>
        <p:spPr>
          <a:xfrm>
            <a:off x="1492623" y="710691"/>
            <a:ext cx="9367287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评分要点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69978" y="2164747"/>
            <a:ext cx="4808334" cy="2813653"/>
            <a:chOff x="869977" y="2164747"/>
            <a:chExt cx="4895103" cy="4092565"/>
          </a:xfrm>
        </p:grpSpPr>
        <p:sp>
          <p:nvSpPr>
            <p:cNvPr id="3" name="矩形 2"/>
            <p:cNvSpPr/>
            <p:nvPr/>
          </p:nvSpPr>
          <p:spPr>
            <a:xfrm>
              <a:off x="869977" y="2164747"/>
              <a:ext cx="4895103" cy="409256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文本占位符 8"/>
            <p:cNvSpPr txBox="1">
              <a:spLocks/>
            </p:cNvSpPr>
            <p:nvPr/>
          </p:nvSpPr>
          <p:spPr>
            <a:xfrm>
              <a:off x="1389150" y="2733535"/>
              <a:ext cx="3856755" cy="2895745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 smtClean="0"/>
            </a:p>
          </p:txBody>
        </p:sp>
        <p:sp>
          <p:nvSpPr>
            <p:cNvPr id="9" name="矩形 8"/>
            <p:cNvSpPr/>
            <p:nvPr/>
          </p:nvSpPr>
          <p:spPr>
            <a:xfrm>
              <a:off x="1128713" y="2457452"/>
              <a:ext cx="4421030" cy="3429001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25561" y="2164749"/>
            <a:ext cx="4648839" cy="2870096"/>
            <a:chOff x="6425561" y="2164748"/>
            <a:chExt cx="4895103" cy="4092565"/>
          </a:xfrm>
        </p:grpSpPr>
        <p:sp>
          <p:nvSpPr>
            <p:cNvPr id="4" name="矩形 3"/>
            <p:cNvSpPr/>
            <p:nvPr/>
          </p:nvSpPr>
          <p:spPr>
            <a:xfrm>
              <a:off x="6425561" y="2164748"/>
              <a:ext cx="4895103" cy="409256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文本占位符 8"/>
            <p:cNvSpPr txBox="1">
              <a:spLocks/>
            </p:cNvSpPr>
            <p:nvPr/>
          </p:nvSpPr>
          <p:spPr>
            <a:xfrm>
              <a:off x="6900296" y="2701341"/>
              <a:ext cx="3856755" cy="2895745"/>
            </a:xfrm>
            <a:prstGeom prst="rect">
              <a:avLst/>
            </a:prstGeom>
          </p:spPr>
          <p:txBody>
            <a:bodyPr/>
            <a:lstStyle>
              <a:lvl1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 smtClean="0"/>
                <a:t>获得知识是一方面，如何利用知识，却还要另费脑筋，所以知易行难。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663633" y="2457452"/>
              <a:ext cx="4421030" cy="3429001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4" name="文本占位符 6"/>
          <p:cNvSpPr txBox="1">
            <a:spLocks/>
          </p:cNvSpPr>
          <p:nvPr/>
        </p:nvSpPr>
        <p:spPr>
          <a:xfrm>
            <a:off x="3347809" y="980773"/>
            <a:ext cx="7636281" cy="652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     </a:t>
            </a:r>
            <a:r>
              <a:rPr lang="zh-CN" altLang="en-US" dirty="0" smtClean="0"/>
              <a:t>（能够阐明</a:t>
            </a:r>
            <a:r>
              <a:rPr lang="zh-CN" altLang="zh-CN" dirty="0" smtClean="0"/>
              <a:t>知易行难的</a:t>
            </a:r>
            <a:r>
              <a:rPr lang="zh-CN" altLang="en-US" dirty="0" smtClean="0"/>
              <a:t>相互关系  </a:t>
            </a:r>
            <a:r>
              <a:rPr lang="en-US" altLang="zh-CN" dirty="0" smtClean="0"/>
              <a:t>4</a:t>
            </a:r>
            <a:r>
              <a:rPr lang="zh-CN" altLang="zh-CN" dirty="0" smtClean="0"/>
              <a:t>分</a:t>
            </a:r>
            <a:r>
              <a:rPr lang="zh-CN" altLang="en-US" dirty="0" smtClean="0"/>
              <a:t>）</a:t>
            </a:r>
            <a:endParaRPr lang="zh-CN" altLang="en-US" sz="2800" dirty="0" smtClean="0"/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35545" y="2600867"/>
            <a:ext cx="3979922" cy="960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获得知识易，行动成功与否却受到众多偶然因素的影响</a:t>
            </a:r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970198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878</Words>
  <Application>Microsoft Office PowerPoint</Application>
  <PresentationFormat>自定义</PresentationFormat>
  <Paragraphs>80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carrie H</dc:creator>
  <cp:lastModifiedBy>seewo</cp:lastModifiedBy>
  <cp:revision>105</cp:revision>
  <dcterms:created xsi:type="dcterms:W3CDTF">2017-06-20T04:27:22Z</dcterms:created>
  <dcterms:modified xsi:type="dcterms:W3CDTF">2019-03-11T08:09:08Z</dcterms:modified>
</cp:coreProperties>
</file>