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229.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24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69.xml" ContentType="application/vnd.openxmlformats-officedocument.presentationml.slide+xml"/>
  <Override PartName="/ppt/slides/slide221.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s/slide248.xml" ContentType="application/vnd.openxmlformats-officedocument.presentationml.slide+xml"/>
  <Override PartName="/ppt/slideLayouts/slideLayout7.xml" ContentType="application/vnd.openxmlformats-officedocument.presentationml.slideLayout+xml"/>
  <Override PartName="/ppt/slides/slide55.xml" ContentType="application/vnd.openxmlformats-officedocument.presentationml.slide+xml"/>
  <Override PartName="/ppt/slides/slide237.xml" ContentType="application/vnd.openxmlformats-officedocument.presentationml.slide+xml"/>
  <Override PartName="/ppt/theme/theme2.xml" ContentType="application/vnd.openxmlformats-officedocument.theme+xml"/>
  <Default Extension="emf" ContentType="image/x-emf"/>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s/slide209.xml" ContentType="application/vnd.openxmlformats-officedocument.presentationml.slide+xml"/>
  <Override PartName="/ppt/slides/slide227.xml" ContentType="application/vnd.openxmlformats-officedocument.presentationml.slide+xml"/>
  <Override PartName="/ppt/slideLayouts/slideLayout4.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s/slide216.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Layouts/slideLayout15.xml" ContentType="application/vnd.openxmlformats-officedocument.presentationml.slideLayout+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23.xml" ContentType="application/vnd.openxmlformats-officedocument.presentationml.slide+xml"/>
  <Override PartName="/ppt/slides/slide241.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239.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46.xml" ContentType="application/vnd.openxmlformats-officedocument.presentationml.slide+xml"/>
  <Override PartName="/ppt/slideLayouts/slideLayout5.xml" ContentType="application/vnd.openxmlformats-officedocument.presentationml.slideLayout+xml"/>
  <Default Extension="jpeg" ContentType="image/jpeg"/>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35.xml" ContentType="application/vnd.openxmlformats-officedocument.presentationml.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42.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231.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220.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Default Extension="docx" ContentType="application/vnd.openxmlformats-officedocument.wordprocessingml.document"/>
  <Override PartName="/ppt/slides/slide32.xml" ContentType="application/vnd.openxmlformats-officedocument.presentationml.slide+xml"/>
  <Override PartName="/ppt/slides/slide214.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Default Extension="bin" ContentType="application/vnd.openxmlformats-officedocument.oleObject"/>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Layouts/slideLayout14.xml" ContentType="application/vnd.openxmlformats-officedocument.presentationml.slideLayout+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Default Extension="vml" ContentType="application/vnd.openxmlformats-officedocument.vmlDrawing"/>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1"/>
  </p:notesMasterIdLst>
  <p:sldIdLst>
    <p:sldId id="277" r:id="rId2"/>
    <p:sldId id="278" r:id="rId3"/>
    <p:sldId id="279" r:id="rId4"/>
    <p:sldId id="302" r:id="rId5"/>
    <p:sldId id="303" r:id="rId6"/>
    <p:sldId id="266"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25" r:id="rId23"/>
    <p:sldId id="326" r:id="rId24"/>
    <p:sldId id="319" r:id="rId25"/>
    <p:sldId id="320" r:id="rId26"/>
    <p:sldId id="321" r:id="rId27"/>
    <p:sldId id="322" r:id="rId28"/>
    <p:sldId id="323" r:id="rId29"/>
    <p:sldId id="324" r:id="rId30"/>
    <p:sldId id="327" r:id="rId31"/>
    <p:sldId id="328" r:id="rId32"/>
    <p:sldId id="329" r:id="rId33"/>
    <p:sldId id="330" r:id="rId34"/>
    <p:sldId id="331" r:id="rId35"/>
    <p:sldId id="284" r:id="rId36"/>
    <p:sldId id="332" r:id="rId37"/>
    <p:sldId id="333" r:id="rId38"/>
    <p:sldId id="285" r:id="rId39"/>
    <p:sldId id="334" r:id="rId40"/>
    <p:sldId id="335" r:id="rId41"/>
    <p:sldId id="336" r:id="rId42"/>
    <p:sldId id="337" r:id="rId43"/>
    <p:sldId id="338" r:id="rId44"/>
    <p:sldId id="339" r:id="rId45"/>
    <p:sldId id="340" r:id="rId46"/>
    <p:sldId id="341" r:id="rId47"/>
    <p:sldId id="342" r:id="rId48"/>
    <p:sldId id="343" r:id="rId49"/>
    <p:sldId id="344" r:id="rId50"/>
    <p:sldId id="267" r:id="rId51"/>
    <p:sldId id="345" r:id="rId52"/>
    <p:sldId id="346" r:id="rId53"/>
    <p:sldId id="347" r:id="rId54"/>
    <p:sldId id="348" r:id="rId55"/>
    <p:sldId id="349" r:id="rId56"/>
    <p:sldId id="350" r:id="rId57"/>
    <p:sldId id="351" r:id="rId58"/>
    <p:sldId id="352" r:id="rId59"/>
    <p:sldId id="287" r:id="rId60"/>
    <p:sldId id="288" r:id="rId61"/>
    <p:sldId id="353" r:id="rId62"/>
    <p:sldId id="354" r:id="rId63"/>
    <p:sldId id="355" r:id="rId64"/>
    <p:sldId id="356" r:id="rId65"/>
    <p:sldId id="357" r:id="rId66"/>
    <p:sldId id="358" r:id="rId67"/>
    <p:sldId id="359" r:id="rId68"/>
    <p:sldId id="360" r:id="rId69"/>
    <p:sldId id="361" r:id="rId70"/>
    <p:sldId id="289" r:id="rId71"/>
    <p:sldId id="362" r:id="rId72"/>
    <p:sldId id="363" r:id="rId73"/>
    <p:sldId id="364" r:id="rId74"/>
    <p:sldId id="365" r:id="rId75"/>
    <p:sldId id="366" r:id="rId76"/>
    <p:sldId id="367" r:id="rId77"/>
    <p:sldId id="382" r:id="rId78"/>
    <p:sldId id="368" r:id="rId79"/>
    <p:sldId id="369" r:id="rId80"/>
    <p:sldId id="370" r:id="rId81"/>
    <p:sldId id="371" r:id="rId82"/>
    <p:sldId id="372" r:id="rId83"/>
    <p:sldId id="373" r:id="rId84"/>
    <p:sldId id="268" r:id="rId85"/>
    <p:sldId id="383" r:id="rId86"/>
    <p:sldId id="384" r:id="rId87"/>
    <p:sldId id="385" r:id="rId88"/>
    <p:sldId id="386" r:id="rId89"/>
    <p:sldId id="387" r:id="rId90"/>
    <p:sldId id="388" r:id="rId91"/>
    <p:sldId id="389" r:id="rId92"/>
    <p:sldId id="390" r:id="rId93"/>
    <p:sldId id="392" r:id="rId94"/>
    <p:sldId id="393" r:id="rId95"/>
    <p:sldId id="394" r:id="rId96"/>
    <p:sldId id="290" r:id="rId97"/>
    <p:sldId id="395" r:id="rId98"/>
    <p:sldId id="291" r:id="rId99"/>
    <p:sldId id="396" r:id="rId100"/>
    <p:sldId id="397" r:id="rId101"/>
    <p:sldId id="398" r:id="rId102"/>
    <p:sldId id="399" r:id="rId103"/>
    <p:sldId id="400" r:id="rId104"/>
    <p:sldId id="401" r:id="rId105"/>
    <p:sldId id="402" r:id="rId106"/>
    <p:sldId id="403" r:id="rId107"/>
    <p:sldId id="404" r:id="rId108"/>
    <p:sldId id="405" r:id="rId109"/>
    <p:sldId id="406" r:id="rId110"/>
    <p:sldId id="407" r:id="rId111"/>
    <p:sldId id="408" r:id="rId112"/>
    <p:sldId id="409" r:id="rId113"/>
    <p:sldId id="410" r:id="rId114"/>
    <p:sldId id="292" r:id="rId115"/>
    <p:sldId id="411" r:id="rId116"/>
    <p:sldId id="412" r:id="rId117"/>
    <p:sldId id="413" r:id="rId118"/>
    <p:sldId id="414" r:id="rId119"/>
    <p:sldId id="415" r:id="rId120"/>
    <p:sldId id="416" r:id="rId121"/>
    <p:sldId id="417" r:id="rId122"/>
    <p:sldId id="418" r:id="rId123"/>
    <p:sldId id="419" r:id="rId124"/>
    <p:sldId id="420" r:id="rId125"/>
    <p:sldId id="421" r:id="rId126"/>
    <p:sldId id="422" r:id="rId127"/>
    <p:sldId id="429" r:id="rId128"/>
    <p:sldId id="430" r:id="rId129"/>
    <p:sldId id="431" r:id="rId130"/>
    <p:sldId id="432" r:id="rId131"/>
    <p:sldId id="433" r:id="rId132"/>
    <p:sldId id="434" r:id="rId133"/>
    <p:sldId id="435" r:id="rId134"/>
    <p:sldId id="280" r:id="rId135"/>
    <p:sldId id="436" r:id="rId136"/>
    <p:sldId id="437" r:id="rId137"/>
    <p:sldId id="438" r:id="rId138"/>
    <p:sldId id="439" r:id="rId139"/>
    <p:sldId id="440" r:id="rId140"/>
    <p:sldId id="423" r:id="rId141"/>
    <p:sldId id="424" r:id="rId142"/>
    <p:sldId id="293" r:id="rId143"/>
    <p:sldId id="294" r:id="rId144"/>
    <p:sldId id="441" r:id="rId145"/>
    <p:sldId id="442" r:id="rId146"/>
    <p:sldId id="443" r:id="rId147"/>
    <p:sldId id="444" r:id="rId148"/>
    <p:sldId id="445" r:id="rId149"/>
    <p:sldId id="446" r:id="rId150"/>
    <p:sldId id="447" r:id="rId151"/>
    <p:sldId id="448" r:id="rId152"/>
    <p:sldId id="449" r:id="rId153"/>
    <p:sldId id="450" r:id="rId154"/>
    <p:sldId id="451" r:id="rId155"/>
    <p:sldId id="452" r:id="rId156"/>
    <p:sldId id="453" r:id="rId157"/>
    <p:sldId id="454" r:id="rId158"/>
    <p:sldId id="455" r:id="rId159"/>
    <p:sldId id="295" r:id="rId160"/>
    <p:sldId id="456" r:id="rId161"/>
    <p:sldId id="457" r:id="rId162"/>
    <p:sldId id="458" r:id="rId163"/>
    <p:sldId id="459" r:id="rId164"/>
    <p:sldId id="460" r:id="rId165"/>
    <p:sldId id="461" r:id="rId166"/>
    <p:sldId id="462" r:id="rId167"/>
    <p:sldId id="463" r:id="rId168"/>
    <p:sldId id="472" r:id="rId169"/>
    <p:sldId id="473" r:id="rId170"/>
    <p:sldId id="464" r:id="rId171"/>
    <p:sldId id="465" r:id="rId172"/>
    <p:sldId id="466" r:id="rId173"/>
    <p:sldId id="467" r:id="rId174"/>
    <p:sldId id="468" r:id="rId175"/>
    <p:sldId id="469" r:id="rId176"/>
    <p:sldId id="470" r:id="rId177"/>
    <p:sldId id="281" r:id="rId178"/>
    <p:sldId id="474" r:id="rId179"/>
    <p:sldId id="475" r:id="rId180"/>
    <p:sldId id="476" r:id="rId181"/>
    <p:sldId id="477" r:id="rId182"/>
    <p:sldId id="478" r:id="rId183"/>
    <p:sldId id="479" r:id="rId184"/>
    <p:sldId id="480" r:id="rId185"/>
    <p:sldId id="481" r:id="rId186"/>
    <p:sldId id="482" r:id="rId187"/>
    <p:sldId id="296" r:id="rId188"/>
    <p:sldId id="297" r:id="rId189"/>
    <p:sldId id="483" r:id="rId190"/>
    <p:sldId id="484" r:id="rId191"/>
    <p:sldId id="485" r:id="rId192"/>
    <p:sldId id="486" r:id="rId193"/>
    <p:sldId id="487" r:id="rId194"/>
    <p:sldId id="488" r:id="rId195"/>
    <p:sldId id="489" r:id="rId196"/>
    <p:sldId id="298" r:id="rId197"/>
    <p:sldId id="490" r:id="rId198"/>
    <p:sldId id="491" r:id="rId199"/>
    <p:sldId id="492" r:id="rId200"/>
    <p:sldId id="493" r:id="rId201"/>
    <p:sldId id="494" r:id="rId202"/>
    <p:sldId id="495" r:id="rId203"/>
    <p:sldId id="496" r:id="rId204"/>
    <p:sldId id="497" r:id="rId205"/>
    <p:sldId id="282" r:id="rId206"/>
    <p:sldId id="498" r:id="rId207"/>
    <p:sldId id="499" r:id="rId208"/>
    <p:sldId id="500" r:id="rId209"/>
    <p:sldId id="501" r:id="rId210"/>
    <p:sldId id="502" r:id="rId211"/>
    <p:sldId id="503" r:id="rId212"/>
    <p:sldId id="504" r:id="rId213"/>
    <p:sldId id="505" r:id="rId214"/>
    <p:sldId id="506" r:id="rId215"/>
    <p:sldId id="299" r:id="rId216"/>
    <p:sldId id="507" r:id="rId217"/>
    <p:sldId id="300" r:id="rId218"/>
    <p:sldId id="508" r:id="rId219"/>
    <p:sldId id="509" r:id="rId220"/>
    <p:sldId id="510" r:id="rId221"/>
    <p:sldId id="511" r:id="rId222"/>
    <p:sldId id="512" r:id="rId223"/>
    <p:sldId id="513" r:id="rId224"/>
    <p:sldId id="519" r:id="rId225"/>
    <p:sldId id="522" r:id="rId226"/>
    <p:sldId id="523" r:id="rId227"/>
    <p:sldId id="524" r:id="rId228"/>
    <p:sldId id="525" r:id="rId229"/>
    <p:sldId id="526" r:id="rId230"/>
    <p:sldId id="527" r:id="rId231"/>
    <p:sldId id="528" r:id="rId232"/>
    <p:sldId id="529" r:id="rId233"/>
    <p:sldId id="530" r:id="rId234"/>
    <p:sldId id="531" r:id="rId235"/>
    <p:sldId id="532" r:id="rId236"/>
    <p:sldId id="301" r:id="rId237"/>
    <p:sldId id="533" r:id="rId238"/>
    <p:sldId id="534" r:id="rId239"/>
    <p:sldId id="520" r:id="rId240"/>
    <p:sldId id="521" r:id="rId241"/>
    <p:sldId id="514" r:id="rId242"/>
    <p:sldId id="515" r:id="rId243"/>
    <p:sldId id="516" r:id="rId244"/>
    <p:sldId id="517" r:id="rId245"/>
    <p:sldId id="518" r:id="rId246"/>
    <p:sldId id="535" r:id="rId247"/>
    <p:sldId id="536" r:id="rId248"/>
    <p:sldId id="537" r:id="rId249"/>
    <p:sldId id="538" r:id="rId25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p:cViewPr varScale="1">
        <p:scale>
          <a:sx n="92" d="100"/>
          <a:sy n="92" d="100"/>
        </p:scale>
        <p:origin x="137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slide" Target="slides/slide237.xml"/><Relationship Id="rId254" Type="http://schemas.openxmlformats.org/officeDocument/2006/relationships/theme" Target="theme/theme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tableStyles" Target="tableStyles.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notesMaster" Target="notesMasters/notesMaster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presProps" Target="presProp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viewProps" Target="view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a:t>
            </a:r>
            <a:r>
              <a:rPr lang="zh-CN" altLang="en-US" sz="1400" dirty="0" smtClean="0">
                <a:solidFill>
                  <a:schemeClr val="bg1"/>
                </a:solidFill>
                <a:latin typeface="黑体" panose="02010600030101010101" pitchFamily="2" charset="-122"/>
                <a:ea typeface="黑体" panose="02010600030101010101" pitchFamily="2" charset="-122"/>
              </a:rPr>
              <a:t>高手洞考</a:t>
            </a:r>
            <a:r>
              <a:rPr lang="zh-CN" altLang="en-US" sz="1400" baseline="0" dirty="0" smtClean="0">
                <a:solidFill>
                  <a:schemeClr val="bg1"/>
                </a:solidFill>
                <a:latin typeface="黑体" panose="02010600030101010101" pitchFamily="2" charset="-122"/>
                <a:ea typeface="黑体" panose="02010600030101010101" pitchFamily="2" charset="-122"/>
              </a:rPr>
              <a:t>     </a:t>
            </a:r>
            <a:r>
              <a:rPr lang="zh-CN" altLang="en-US" sz="1400" baseline="0" dirty="0" smtClean="0">
                <a:solidFill>
                  <a:schemeClr val="bg1"/>
                </a:solidFill>
                <a:latin typeface="黑体" panose="02010600030101010101" pitchFamily="2" charset="-122"/>
                <a:ea typeface="黑体" panose="02010600030101010101" pitchFamily="2" charset="-122"/>
              </a:rPr>
              <a:t>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100.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01.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02.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03.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04.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05.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06.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07.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08.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09.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1.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110.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11.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12.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package" Target="../embeddings/Microsoft_Word___14.docx"/><Relationship Id="rId3" Type="http://schemas.openxmlformats.org/officeDocument/2006/relationships/slide" Target="slide6.xml"/><Relationship Id="rId7" Type="http://schemas.openxmlformats.org/officeDocument/2006/relationships/slide" Target="slide114.xml"/><Relationship Id="rId12" Type="http://schemas.openxmlformats.org/officeDocument/2006/relationships/oleObject" Target="../embeddings/oleObject14.bin"/><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98.xml"/><Relationship Id="rId11" Type="http://schemas.openxmlformats.org/officeDocument/2006/relationships/slide" Target="slide205.xml"/><Relationship Id="rId5" Type="http://schemas.openxmlformats.org/officeDocument/2006/relationships/slide" Target="slide96.xml"/><Relationship Id="rId10" Type="http://schemas.openxmlformats.org/officeDocument/2006/relationships/slide" Target="slide177.xml"/><Relationship Id="rId4" Type="http://schemas.openxmlformats.org/officeDocument/2006/relationships/slide" Target="slide84.xml"/><Relationship Id="rId9" Type="http://schemas.openxmlformats.org/officeDocument/2006/relationships/slide" Target="slide134.xml"/><Relationship Id="rId14" Type="http://schemas.openxmlformats.org/officeDocument/2006/relationships/image" Target="../media/image19.emf"/></Relationships>
</file>

<file path=ppt/slides/_rels/slide113.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package" Target="../embeddings/Microsoft_Word___15.docx"/><Relationship Id="rId3" Type="http://schemas.openxmlformats.org/officeDocument/2006/relationships/slide" Target="slide6.xml"/><Relationship Id="rId7" Type="http://schemas.openxmlformats.org/officeDocument/2006/relationships/slide" Target="slide114.xml"/><Relationship Id="rId12" Type="http://schemas.openxmlformats.org/officeDocument/2006/relationships/oleObject" Target="../embeddings/oleObject15.bin"/><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98.xml"/><Relationship Id="rId11" Type="http://schemas.openxmlformats.org/officeDocument/2006/relationships/slide" Target="slide205.xml"/><Relationship Id="rId5" Type="http://schemas.openxmlformats.org/officeDocument/2006/relationships/slide" Target="slide96.xml"/><Relationship Id="rId10" Type="http://schemas.openxmlformats.org/officeDocument/2006/relationships/slide" Target="slide177.xml"/><Relationship Id="rId4" Type="http://schemas.openxmlformats.org/officeDocument/2006/relationships/slide" Target="slide84.xml"/><Relationship Id="rId9" Type="http://schemas.openxmlformats.org/officeDocument/2006/relationships/slide" Target="slide134.xml"/><Relationship Id="rId14" Type="http://schemas.openxmlformats.org/officeDocument/2006/relationships/image" Target="../media/image20.emf"/></Relationships>
</file>

<file path=ppt/slides/_rels/slide114.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15.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16.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17.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18.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19.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2.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120.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21.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22.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23.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24.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25.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26.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27.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28.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29.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3.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130.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31.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32.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33.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134.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35.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36.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37.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38.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39.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package" Target="../embeddings/Microsoft_Word___16.docx"/><Relationship Id="rId3" Type="http://schemas.openxmlformats.org/officeDocument/2006/relationships/slide" Target="slide6.xml"/><Relationship Id="rId7" Type="http://schemas.openxmlformats.org/officeDocument/2006/relationships/slide" Target="slide159.xml"/><Relationship Id="rId12" Type="http://schemas.openxmlformats.org/officeDocument/2006/relationships/oleObject" Target="../embeddings/oleObject16.bin"/><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143.xml"/><Relationship Id="rId11" Type="http://schemas.openxmlformats.org/officeDocument/2006/relationships/slide" Target="slide205.xml"/><Relationship Id="rId5" Type="http://schemas.openxmlformats.org/officeDocument/2006/relationships/slide" Target="slide142.xml"/><Relationship Id="rId10" Type="http://schemas.openxmlformats.org/officeDocument/2006/relationships/slide" Target="slide177.xml"/><Relationship Id="rId4" Type="http://schemas.openxmlformats.org/officeDocument/2006/relationships/slide" Target="slide134.xml"/><Relationship Id="rId9" Type="http://schemas.openxmlformats.org/officeDocument/2006/relationships/slide" Target="slide84.xml"/><Relationship Id="rId14" Type="http://schemas.openxmlformats.org/officeDocument/2006/relationships/image" Target="../media/image21.emf"/></Relationships>
</file>

<file path=ppt/slides/_rels/slide14.xml.rels><?xml version="1.0" encoding="UTF-8" standalone="yes"?>
<Relationships xmlns="http://schemas.openxmlformats.org/package/2006/relationships"><Relationship Id="rId8" Type="http://schemas.openxmlformats.org/officeDocument/2006/relationships/slide" Target="slide205.xml"/><Relationship Id="rId13" Type="http://schemas.openxmlformats.org/officeDocument/2006/relationships/image" Target="../media/image9.emf"/><Relationship Id="rId3" Type="http://schemas.openxmlformats.org/officeDocument/2006/relationships/slide" Target="slide6.xml"/><Relationship Id="rId7" Type="http://schemas.openxmlformats.org/officeDocument/2006/relationships/slide" Target="slide177.xml"/><Relationship Id="rId12"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34.xml"/><Relationship Id="rId11" Type="http://schemas.openxmlformats.org/officeDocument/2006/relationships/oleObject" Target="../embeddings/oleObject4.bin"/><Relationship Id="rId5" Type="http://schemas.openxmlformats.org/officeDocument/2006/relationships/slide" Target="slide84.xml"/><Relationship Id="rId10" Type="http://schemas.openxmlformats.org/officeDocument/2006/relationships/slide" Target="slide38.xml"/><Relationship Id="rId4" Type="http://schemas.openxmlformats.org/officeDocument/2006/relationships/slide" Target="slide50.xml"/><Relationship Id="rId9" Type="http://schemas.openxmlformats.org/officeDocument/2006/relationships/slide" Target="slide35.xml"/></Relationships>
</file>

<file path=ppt/slides/_rels/slide140.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41.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42.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package" Target="../embeddings/Microsoft_Word___17.docx"/><Relationship Id="rId3" Type="http://schemas.openxmlformats.org/officeDocument/2006/relationships/slide" Target="slide6.xml"/><Relationship Id="rId7" Type="http://schemas.openxmlformats.org/officeDocument/2006/relationships/slide" Target="slide159.xml"/><Relationship Id="rId12" Type="http://schemas.openxmlformats.org/officeDocument/2006/relationships/oleObject" Target="../embeddings/oleObject17.bin"/><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143.xml"/><Relationship Id="rId11" Type="http://schemas.openxmlformats.org/officeDocument/2006/relationships/slide" Target="slide205.xml"/><Relationship Id="rId5" Type="http://schemas.openxmlformats.org/officeDocument/2006/relationships/slide" Target="slide142.xml"/><Relationship Id="rId10" Type="http://schemas.openxmlformats.org/officeDocument/2006/relationships/slide" Target="slide177.xml"/><Relationship Id="rId4" Type="http://schemas.openxmlformats.org/officeDocument/2006/relationships/slide" Target="slide134.xml"/><Relationship Id="rId9" Type="http://schemas.openxmlformats.org/officeDocument/2006/relationships/slide" Target="slide84.xml"/><Relationship Id="rId14" Type="http://schemas.openxmlformats.org/officeDocument/2006/relationships/image" Target="../media/image22.emf"/></Relationships>
</file>

<file path=ppt/slides/_rels/slide143.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44.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45.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46.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47.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48.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49.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5.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150.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51.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52.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53.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54.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55.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56.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57.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58.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59.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6.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160.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61.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62.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63.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64.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65.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66.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67.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68.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69.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7.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170.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71.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72.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73.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74.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75.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76.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3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9.xml"/><Relationship Id="rId5" Type="http://schemas.openxmlformats.org/officeDocument/2006/relationships/slide" Target="slide143.xml"/><Relationship Id="rId10" Type="http://schemas.openxmlformats.org/officeDocument/2006/relationships/slide" Target="slide205.xml"/><Relationship Id="rId4" Type="http://schemas.openxmlformats.org/officeDocument/2006/relationships/slide" Target="slide142.xml"/><Relationship Id="rId9" Type="http://schemas.openxmlformats.org/officeDocument/2006/relationships/slide" Target="slide177.xml"/></Relationships>
</file>

<file path=ppt/slides/_rels/slide177.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78.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79.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8.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180.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81.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82.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83.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84.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package" Target="../embeddings/Microsoft_Word___18.docx"/><Relationship Id="rId3" Type="http://schemas.openxmlformats.org/officeDocument/2006/relationships/slide" Target="slide6.xml"/><Relationship Id="rId7" Type="http://schemas.openxmlformats.org/officeDocument/2006/relationships/slide" Target="slide196.xml"/><Relationship Id="rId12" Type="http://schemas.openxmlformats.org/officeDocument/2006/relationships/oleObject" Target="../embeddings/oleObject18.bin"/><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188.xml"/><Relationship Id="rId11" Type="http://schemas.openxmlformats.org/officeDocument/2006/relationships/slide" Target="slide205.xml"/><Relationship Id="rId5" Type="http://schemas.openxmlformats.org/officeDocument/2006/relationships/slide" Target="slide187.xml"/><Relationship Id="rId10" Type="http://schemas.openxmlformats.org/officeDocument/2006/relationships/slide" Target="slide134.xml"/><Relationship Id="rId4" Type="http://schemas.openxmlformats.org/officeDocument/2006/relationships/slide" Target="slide177.xml"/><Relationship Id="rId9" Type="http://schemas.openxmlformats.org/officeDocument/2006/relationships/slide" Target="slide84.xml"/><Relationship Id="rId14" Type="http://schemas.openxmlformats.org/officeDocument/2006/relationships/image" Target="../media/image23.emf"/></Relationships>
</file>

<file path=ppt/slides/_rels/slide185.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86.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87.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package" Target="../embeddings/Microsoft_Word___19.docx"/><Relationship Id="rId3" Type="http://schemas.openxmlformats.org/officeDocument/2006/relationships/slide" Target="slide6.xml"/><Relationship Id="rId7" Type="http://schemas.openxmlformats.org/officeDocument/2006/relationships/slide" Target="slide196.xml"/><Relationship Id="rId12" Type="http://schemas.openxmlformats.org/officeDocument/2006/relationships/oleObject" Target="../embeddings/oleObject19.bin"/><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188.xml"/><Relationship Id="rId11" Type="http://schemas.openxmlformats.org/officeDocument/2006/relationships/slide" Target="slide205.xml"/><Relationship Id="rId5" Type="http://schemas.openxmlformats.org/officeDocument/2006/relationships/slide" Target="slide187.xml"/><Relationship Id="rId10" Type="http://schemas.openxmlformats.org/officeDocument/2006/relationships/slide" Target="slide134.xml"/><Relationship Id="rId4" Type="http://schemas.openxmlformats.org/officeDocument/2006/relationships/slide" Target="slide177.xml"/><Relationship Id="rId9" Type="http://schemas.openxmlformats.org/officeDocument/2006/relationships/slide" Target="slide84.xml"/><Relationship Id="rId14" Type="http://schemas.openxmlformats.org/officeDocument/2006/relationships/image" Target="../media/image24.emf"/></Relationships>
</file>

<file path=ppt/slides/_rels/slide188.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89.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9.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190.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91.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92.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93.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94.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95.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96.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97.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98.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199.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200.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201.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202.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203.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204.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77.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96.xml"/><Relationship Id="rId5" Type="http://schemas.openxmlformats.org/officeDocument/2006/relationships/slide" Target="slide188.xml"/><Relationship Id="rId10" Type="http://schemas.openxmlformats.org/officeDocument/2006/relationships/slide" Target="slide205.xml"/><Relationship Id="rId4" Type="http://schemas.openxmlformats.org/officeDocument/2006/relationships/slide" Target="slide187.xml"/><Relationship Id="rId9" Type="http://schemas.openxmlformats.org/officeDocument/2006/relationships/slide" Target="slide134.xml"/></Relationships>
</file>

<file path=ppt/slides/_rels/slide205.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06.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07.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08.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09.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1.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210.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11.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12.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package" Target="../embeddings/Microsoft_Word___20.docx"/><Relationship Id="rId3" Type="http://schemas.openxmlformats.org/officeDocument/2006/relationships/slide" Target="slide6.xml"/><Relationship Id="rId7" Type="http://schemas.openxmlformats.org/officeDocument/2006/relationships/slide" Target="slide236.xml"/><Relationship Id="rId12" Type="http://schemas.openxmlformats.org/officeDocument/2006/relationships/oleObject" Target="../embeddings/oleObject20.bin"/><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217.xml"/><Relationship Id="rId11" Type="http://schemas.openxmlformats.org/officeDocument/2006/relationships/slide" Target="slide177.xml"/><Relationship Id="rId5" Type="http://schemas.openxmlformats.org/officeDocument/2006/relationships/slide" Target="slide215.xml"/><Relationship Id="rId10" Type="http://schemas.openxmlformats.org/officeDocument/2006/relationships/slide" Target="slide134.xml"/><Relationship Id="rId4" Type="http://schemas.openxmlformats.org/officeDocument/2006/relationships/slide" Target="slide205.xml"/><Relationship Id="rId9" Type="http://schemas.openxmlformats.org/officeDocument/2006/relationships/slide" Target="slide84.xml"/><Relationship Id="rId14" Type="http://schemas.openxmlformats.org/officeDocument/2006/relationships/image" Target="../media/image25.emf"/></Relationships>
</file>

<file path=ppt/slides/_rels/slide213.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14.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15.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package" Target="../embeddings/Microsoft_Word___21.docx"/><Relationship Id="rId3" Type="http://schemas.openxmlformats.org/officeDocument/2006/relationships/slide" Target="slide6.xml"/><Relationship Id="rId7" Type="http://schemas.openxmlformats.org/officeDocument/2006/relationships/slide" Target="slide236.xml"/><Relationship Id="rId12" Type="http://schemas.openxmlformats.org/officeDocument/2006/relationships/oleObject" Target="../embeddings/oleObject21.bin"/><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217.xml"/><Relationship Id="rId11" Type="http://schemas.openxmlformats.org/officeDocument/2006/relationships/slide" Target="slide177.xml"/><Relationship Id="rId5" Type="http://schemas.openxmlformats.org/officeDocument/2006/relationships/slide" Target="slide215.xml"/><Relationship Id="rId10" Type="http://schemas.openxmlformats.org/officeDocument/2006/relationships/slide" Target="slide134.xml"/><Relationship Id="rId4" Type="http://schemas.openxmlformats.org/officeDocument/2006/relationships/slide" Target="slide205.xml"/><Relationship Id="rId9" Type="http://schemas.openxmlformats.org/officeDocument/2006/relationships/slide" Target="slide84.xml"/><Relationship Id="rId14" Type="http://schemas.openxmlformats.org/officeDocument/2006/relationships/image" Target="../media/image26.emf"/></Relationships>
</file>

<file path=ppt/slides/_rels/slide216.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package" Target="../embeddings/Microsoft_Word___22.docx"/><Relationship Id="rId3" Type="http://schemas.openxmlformats.org/officeDocument/2006/relationships/slide" Target="slide6.xml"/><Relationship Id="rId7" Type="http://schemas.openxmlformats.org/officeDocument/2006/relationships/slide" Target="slide236.xml"/><Relationship Id="rId12" Type="http://schemas.openxmlformats.org/officeDocument/2006/relationships/oleObject" Target="../embeddings/oleObject22.bin"/><Relationship Id="rId2"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slide" Target="slide217.xml"/><Relationship Id="rId11" Type="http://schemas.openxmlformats.org/officeDocument/2006/relationships/slide" Target="slide177.xml"/><Relationship Id="rId5" Type="http://schemas.openxmlformats.org/officeDocument/2006/relationships/slide" Target="slide215.xml"/><Relationship Id="rId10" Type="http://schemas.openxmlformats.org/officeDocument/2006/relationships/slide" Target="slide134.xml"/><Relationship Id="rId4" Type="http://schemas.openxmlformats.org/officeDocument/2006/relationships/slide" Target="slide205.xml"/><Relationship Id="rId9" Type="http://schemas.openxmlformats.org/officeDocument/2006/relationships/slide" Target="slide84.xml"/><Relationship Id="rId14" Type="http://schemas.openxmlformats.org/officeDocument/2006/relationships/image" Target="../media/image27.emf"/></Relationships>
</file>

<file path=ppt/slides/_rels/slide217.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18.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19.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2.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220.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21.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22.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23.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24.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25.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26.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27.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28.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29.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3.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230.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31.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32.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33.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34.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35.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36.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37.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38.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39.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4.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240.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41.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42.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43.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44.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45.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46.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47.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48.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49.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05.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236.xml"/><Relationship Id="rId5" Type="http://schemas.openxmlformats.org/officeDocument/2006/relationships/slide" Target="slide217.xml"/><Relationship Id="rId10" Type="http://schemas.openxmlformats.org/officeDocument/2006/relationships/slide" Target="slide177.xml"/><Relationship Id="rId4" Type="http://schemas.openxmlformats.org/officeDocument/2006/relationships/slide" Target="slide215.xml"/><Relationship Id="rId9" Type="http://schemas.openxmlformats.org/officeDocument/2006/relationships/slide" Target="slide134.xml"/></Relationships>
</file>

<file path=ppt/slides/_rels/slide25.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26.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27.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28.xml.rels><?xml version="1.0" encoding="UTF-8" standalone="yes"?>
<Relationships xmlns="http://schemas.openxmlformats.org/package/2006/relationships"><Relationship Id="rId8" Type="http://schemas.openxmlformats.org/officeDocument/2006/relationships/slide" Target="slide205.xml"/><Relationship Id="rId13" Type="http://schemas.openxmlformats.org/officeDocument/2006/relationships/image" Target="../media/image10.emf"/><Relationship Id="rId3" Type="http://schemas.openxmlformats.org/officeDocument/2006/relationships/slide" Target="slide6.xml"/><Relationship Id="rId7" Type="http://schemas.openxmlformats.org/officeDocument/2006/relationships/slide" Target="slide177.xml"/><Relationship Id="rId12"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34.xml"/><Relationship Id="rId11" Type="http://schemas.openxmlformats.org/officeDocument/2006/relationships/oleObject" Target="../embeddings/oleObject5.bin"/><Relationship Id="rId5" Type="http://schemas.openxmlformats.org/officeDocument/2006/relationships/slide" Target="slide84.xml"/><Relationship Id="rId10" Type="http://schemas.openxmlformats.org/officeDocument/2006/relationships/slide" Target="slide38.xml"/><Relationship Id="rId4" Type="http://schemas.openxmlformats.org/officeDocument/2006/relationships/slide" Target="slide50.xml"/><Relationship Id="rId9" Type="http://schemas.openxmlformats.org/officeDocument/2006/relationships/slide" Target="slide35.xml"/></Relationships>
</file>

<file path=ppt/slides/_rels/slide29.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31.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32.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33.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34.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35.xml.rels><?xml version="1.0" encoding="UTF-8" standalone="yes"?>
<Relationships xmlns="http://schemas.openxmlformats.org/package/2006/relationships"><Relationship Id="rId8" Type="http://schemas.openxmlformats.org/officeDocument/2006/relationships/slide" Target="slide134.xml"/><Relationship Id="rId13" Type="http://schemas.openxmlformats.org/officeDocument/2006/relationships/image" Target="../media/image11.emf"/><Relationship Id="rId3" Type="http://schemas.openxmlformats.org/officeDocument/2006/relationships/slide" Target="slide6.xml"/><Relationship Id="rId7" Type="http://schemas.openxmlformats.org/officeDocument/2006/relationships/slide" Target="slide84.xml"/><Relationship Id="rId12"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50.xml"/><Relationship Id="rId11" Type="http://schemas.openxmlformats.org/officeDocument/2006/relationships/oleObject" Target="../embeddings/oleObject6.bin"/><Relationship Id="rId5" Type="http://schemas.openxmlformats.org/officeDocument/2006/relationships/slide" Target="slide38.xml"/><Relationship Id="rId10" Type="http://schemas.openxmlformats.org/officeDocument/2006/relationships/slide" Target="slide205.xml"/><Relationship Id="rId4" Type="http://schemas.openxmlformats.org/officeDocument/2006/relationships/slide" Target="slide35.xml"/><Relationship Id="rId9" Type="http://schemas.openxmlformats.org/officeDocument/2006/relationships/slide" Target="slide177.xml"/></Relationships>
</file>

<file path=ppt/slides/_rels/slide36.xml.rels><?xml version="1.0" encoding="UTF-8" standalone="yes"?>
<Relationships xmlns="http://schemas.openxmlformats.org/package/2006/relationships"><Relationship Id="rId8" Type="http://schemas.openxmlformats.org/officeDocument/2006/relationships/slide" Target="slide134.xml"/><Relationship Id="rId13" Type="http://schemas.openxmlformats.org/officeDocument/2006/relationships/image" Target="../media/image12.emf"/><Relationship Id="rId3" Type="http://schemas.openxmlformats.org/officeDocument/2006/relationships/slide" Target="slide6.xml"/><Relationship Id="rId7" Type="http://schemas.openxmlformats.org/officeDocument/2006/relationships/slide" Target="slide84.xml"/><Relationship Id="rId12" Type="http://schemas.openxmlformats.org/officeDocument/2006/relationships/package" Target="../embeddings/Microsoft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50.xml"/><Relationship Id="rId11" Type="http://schemas.openxmlformats.org/officeDocument/2006/relationships/oleObject" Target="../embeddings/oleObject7.bin"/><Relationship Id="rId5" Type="http://schemas.openxmlformats.org/officeDocument/2006/relationships/slide" Target="slide38.xml"/><Relationship Id="rId10" Type="http://schemas.openxmlformats.org/officeDocument/2006/relationships/slide" Target="slide205.xml"/><Relationship Id="rId4" Type="http://schemas.openxmlformats.org/officeDocument/2006/relationships/slide" Target="slide35.xml"/><Relationship Id="rId9" Type="http://schemas.openxmlformats.org/officeDocument/2006/relationships/slide" Target="slide177.xml"/></Relationships>
</file>

<file path=ppt/slides/_rels/slide37.xml.rels><?xml version="1.0" encoding="UTF-8" standalone="yes"?>
<Relationships xmlns="http://schemas.openxmlformats.org/package/2006/relationships"><Relationship Id="rId8" Type="http://schemas.openxmlformats.org/officeDocument/2006/relationships/slide" Target="slide134.xml"/><Relationship Id="rId13" Type="http://schemas.openxmlformats.org/officeDocument/2006/relationships/image" Target="../media/image13.emf"/><Relationship Id="rId3" Type="http://schemas.openxmlformats.org/officeDocument/2006/relationships/slide" Target="slide6.xml"/><Relationship Id="rId7" Type="http://schemas.openxmlformats.org/officeDocument/2006/relationships/slide" Target="slide84.xml"/><Relationship Id="rId12" Type="http://schemas.openxmlformats.org/officeDocument/2006/relationships/package" Target="../embeddings/Microsoft_Word___8.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50.xml"/><Relationship Id="rId11" Type="http://schemas.openxmlformats.org/officeDocument/2006/relationships/oleObject" Target="../embeddings/oleObject8.bin"/><Relationship Id="rId5" Type="http://schemas.openxmlformats.org/officeDocument/2006/relationships/slide" Target="slide38.xml"/><Relationship Id="rId10" Type="http://schemas.openxmlformats.org/officeDocument/2006/relationships/slide" Target="slide205.xml"/><Relationship Id="rId4" Type="http://schemas.openxmlformats.org/officeDocument/2006/relationships/slide" Target="slide35.xml"/><Relationship Id="rId9" Type="http://schemas.openxmlformats.org/officeDocument/2006/relationships/slide" Target="slide177.xml"/></Relationships>
</file>

<file path=ppt/slides/_rels/slide38.xml.rels><?xml version="1.0" encoding="UTF-8" standalone="yes"?>
<Relationships xmlns="http://schemas.openxmlformats.org/package/2006/relationships"><Relationship Id="rId8" Type="http://schemas.openxmlformats.org/officeDocument/2006/relationships/slide" Target="slide177.xml"/><Relationship Id="rId3" Type="http://schemas.openxmlformats.org/officeDocument/2006/relationships/slide" Target="slide35.xml"/><Relationship Id="rId7" Type="http://schemas.openxmlformats.org/officeDocument/2006/relationships/slide" Target="slide13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4.xml"/><Relationship Id="rId5" Type="http://schemas.openxmlformats.org/officeDocument/2006/relationships/slide" Target="slide50.xml"/><Relationship Id="rId4" Type="http://schemas.openxmlformats.org/officeDocument/2006/relationships/slide" Target="slide38.xml"/><Relationship Id="rId9" Type="http://schemas.openxmlformats.org/officeDocument/2006/relationships/slide" Target="slide205.xml"/></Relationships>
</file>

<file path=ppt/slides/_rels/slide39.xml.rels><?xml version="1.0" encoding="UTF-8" standalone="yes"?>
<Relationships xmlns="http://schemas.openxmlformats.org/package/2006/relationships"><Relationship Id="rId8" Type="http://schemas.openxmlformats.org/officeDocument/2006/relationships/slide" Target="slide177.xml"/><Relationship Id="rId3" Type="http://schemas.openxmlformats.org/officeDocument/2006/relationships/slide" Target="slide35.xml"/><Relationship Id="rId7" Type="http://schemas.openxmlformats.org/officeDocument/2006/relationships/slide" Target="slide13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4.xml"/><Relationship Id="rId5" Type="http://schemas.openxmlformats.org/officeDocument/2006/relationships/slide" Target="slide50.xml"/><Relationship Id="rId4" Type="http://schemas.openxmlformats.org/officeDocument/2006/relationships/slide" Target="slide38.xml"/><Relationship Id="rId9" Type="http://schemas.openxmlformats.org/officeDocument/2006/relationships/slide" Target="slide205.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package" Target="../embeddings/Microsoft_Word___2.docx"/></Relationships>
</file>

<file path=ppt/slides/_rels/slide40.xml.rels><?xml version="1.0" encoding="UTF-8" standalone="yes"?>
<Relationships xmlns="http://schemas.openxmlformats.org/package/2006/relationships"><Relationship Id="rId8" Type="http://schemas.openxmlformats.org/officeDocument/2006/relationships/slide" Target="slide177.xml"/><Relationship Id="rId3" Type="http://schemas.openxmlformats.org/officeDocument/2006/relationships/slide" Target="slide35.xml"/><Relationship Id="rId7" Type="http://schemas.openxmlformats.org/officeDocument/2006/relationships/slide" Target="slide13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4.xml"/><Relationship Id="rId5" Type="http://schemas.openxmlformats.org/officeDocument/2006/relationships/slide" Target="slide50.xml"/><Relationship Id="rId4" Type="http://schemas.openxmlformats.org/officeDocument/2006/relationships/slide" Target="slide38.xml"/><Relationship Id="rId9" Type="http://schemas.openxmlformats.org/officeDocument/2006/relationships/slide" Target="slide205.xml"/></Relationships>
</file>

<file path=ppt/slides/_rels/slide41.xml.rels><?xml version="1.0" encoding="UTF-8" standalone="yes"?>
<Relationships xmlns="http://schemas.openxmlformats.org/package/2006/relationships"><Relationship Id="rId8" Type="http://schemas.openxmlformats.org/officeDocument/2006/relationships/slide" Target="slide177.xml"/><Relationship Id="rId3" Type="http://schemas.openxmlformats.org/officeDocument/2006/relationships/slide" Target="slide35.xml"/><Relationship Id="rId7" Type="http://schemas.openxmlformats.org/officeDocument/2006/relationships/slide" Target="slide13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4.xml"/><Relationship Id="rId5" Type="http://schemas.openxmlformats.org/officeDocument/2006/relationships/slide" Target="slide50.xml"/><Relationship Id="rId4" Type="http://schemas.openxmlformats.org/officeDocument/2006/relationships/slide" Target="slide38.xml"/><Relationship Id="rId9" Type="http://schemas.openxmlformats.org/officeDocument/2006/relationships/slide" Target="slide205.xml"/></Relationships>
</file>

<file path=ppt/slides/_rels/slide42.xml.rels><?xml version="1.0" encoding="UTF-8" standalone="yes"?>
<Relationships xmlns="http://schemas.openxmlformats.org/package/2006/relationships"><Relationship Id="rId8" Type="http://schemas.openxmlformats.org/officeDocument/2006/relationships/slide" Target="slide177.xml"/><Relationship Id="rId3" Type="http://schemas.openxmlformats.org/officeDocument/2006/relationships/slide" Target="slide35.xml"/><Relationship Id="rId7" Type="http://schemas.openxmlformats.org/officeDocument/2006/relationships/slide" Target="slide13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4.xml"/><Relationship Id="rId5" Type="http://schemas.openxmlformats.org/officeDocument/2006/relationships/slide" Target="slide50.xml"/><Relationship Id="rId4" Type="http://schemas.openxmlformats.org/officeDocument/2006/relationships/slide" Target="slide38.xml"/><Relationship Id="rId9" Type="http://schemas.openxmlformats.org/officeDocument/2006/relationships/slide" Target="slide205.xml"/></Relationships>
</file>

<file path=ppt/slides/_rels/slide43.xml.rels><?xml version="1.0" encoding="UTF-8" standalone="yes"?>
<Relationships xmlns="http://schemas.openxmlformats.org/package/2006/relationships"><Relationship Id="rId8" Type="http://schemas.openxmlformats.org/officeDocument/2006/relationships/slide" Target="slide177.xml"/><Relationship Id="rId3" Type="http://schemas.openxmlformats.org/officeDocument/2006/relationships/slide" Target="slide35.xml"/><Relationship Id="rId7" Type="http://schemas.openxmlformats.org/officeDocument/2006/relationships/slide" Target="slide13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4.xml"/><Relationship Id="rId5" Type="http://schemas.openxmlformats.org/officeDocument/2006/relationships/slide" Target="slide50.xml"/><Relationship Id="rId4" Type="http://schemas.openxmlformats.org/officeDocument/2006/relationships/slide" Target="slide38.xml"/><Relationship Id="rId9" Type="http://schemas.openxmlformats.org/officeDocument/2006/relationships/slide" Target="slide205.xml"/></Relationships>
</file>

<file path=ppt/slides/_rels/slide44.xml.rels><?xml version="1.0" encoding="UTF-8" standalone="yes"?>
<Relationships xmlns="http://schemas.openxmlformats.org/package/2006/relationships"><Relationship Id="rId8" Type="http://schemas.openxmlformats.org/officeDocument/2006/relationships/slide" Target="slide177.xml"/><Relationship Id="rId3" Type="http://schemas.openxmlformats.org/officeDocument/2006/relationships/slide" Target="slide35.xml"/><Relationship Id="rId7" Type="http://schemas.openxmlformats.org/officeDocument/2006/relationships/slide" Target="slide13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4.xml"/><Relationship Id="rId5" Type="http://schemas.openxmlformats.org/officeDocument/2006/relationships/slide" Target="slide50.xml"/><Relationship Id="rId4" Type="http://schemas.openxmlformats.org/officeDocument/2006/relationships/slide" Target="slide38.xml"/><Relationship Id="rId9" Type="http://schemas.openxmlformats.org/officeDocument/2006/relationships/slide" Target="slide205.xml"/></Relationships>
</file>

<file path=ppt/slides/_rels/slide45.xml.rels><?xml version="1.0" encoding="UTF-8" standalone="yes"?>
<Relationships xmlns="http://schemas.openxmlformats.org/package/2006/relationships"><Relationship Id="rId8" Type="http://schemas.openxmlformats.org/officeDocument/2006/relationships/slide" Target="slide177.xml"/><Relationship Id="rId3" Type="http://schemas.openxmlformats.org/officeDocument/2006/relationships/slide" Target="slide35.xml"/><Relationship Id="rId7" Type="http://schemas.openxmlformats.org/officeDocument/2006/relationships/slide" Target="slide13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4.xml"/><Relationship Id="rId5" Type="http://schemas.openxmlformats.org/officeDocument/2006/relationships/slide" Target="slide50.xml"/><Relationship Id="rId4" Type="http://schemas.openxmlformats.org/officeDocument/2006/relationships/slide" Target="slide38.xml"/><Relationship Id="rId9" Type="http://schemas.openxmlformats.org/officeDocument/2006/relationships/slide" Target="slide205.xml"/></Relationships>
</file>

<file path=ppt/slides/_rels/slide46.xml.rels><?xml version="1.0" encoding="UTF-8" standalone="yes"?>
<Relationships xmlns="http://schemas.openxmlformats.org/package/2006/relationships"><Relationship Id="rId8" Type="http://schemas.openxmlformats.org/officeDocument/2006/relationships/slide" Target="slide177.xml"/><Relationship Id="rId3" Type="http://schemas.openxmlformats.org/officeDocument/2006/relationships/slide" Target="slide35.xml"/><Relationship Id="rId7" Type="http://schemas.openxmlformats.org/officeDocument/2006/relationships/slide" Target="slide13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4.xml"/><Relationship Id="rId5" Type="http://schemas.openxmlformats.org/officeDocument/2006/relationships/slide" Target="slide50.xml"/><Relationship Id="rId4" Type="http://schemas.openxmlformats.org/officeDocument/2006/relationships/slide" Target="slide38.xml"/><Relationship Id="rId9" Type="http://schemas.openxmlformats.org/officeDocument/2006/relationships/slide" Target="slide205.xml"/></Relationships>
</file>

<file path=ppt/slides/_rels/slide47.xml.rels><?xml version="1.0" encoding="UTF-8" standalone="yes"?>
<Relationships xmlns="http://schemas.openxmlformats.org/package/2006/relationships"><Relationship Id="rId8" Type="http://schemas.openxmlformats.org/officeDocument/2006/relationships/slide" Target="slide177.xml"/><Relationship Id="rId3" Type="http://schemas.openxmlformats.org/officeDocument/2006/relationships/slide" Target="slide35.xml"/><Relationship Id="rId7" Type="http://schemas.openxmlformats.org/officeDocument/2006/relationships/slide" Target="slide13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4.xml"/><Relationship Id="rId5" Type="http://schemas.openxmlformats.org/officeDocument/2006/relationships/slide" Target="slide50.xml"/><Relationship Id="rId4" Type="http://schemas.openxmlformats.org/officeDocument/2006/relationships/slide" Target="slide38.xml"/><Relationship Id="rId9" Type="http://schemas.openxmlformats.org/officeDocument/2006/relationships/slide" Target="slide205.xml"/></Relationships>
</file>

<file path=ppt/slides/_rels/slide48.xml.rels><?xml version="1.0" encoding="UTF-8" standalone="yes"?>
<Relationships xmlns="http://schemas.openxmlformats.org/package/2006/relationships"><Relationship Id="rId8" Type="http://schemas.openxmlformats.org/officeDocument/2006/relationships/slide" Target="slide177.xml"/><Relationship Id="rId3" Type="http://schemas.openxmlformats.org/officeDocument/2006/relationships/slide" Target="slide35.xml"/><Relationship Id="rId7" Type="http://schemas.openxmlformats.org/officeDocument/2006/relationships/slide" Target="slide13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4.xml"/><Relationship Id="rId5" Type="http://schemas.openxmlformats.org/officeDocument/2006/relationships/slide" Target="slide50.xml"/><Relationship Id="rId4" Type="http://schemas.openxmlformats.org/officeDocument/2006/relationships/slide" Target="slide38.xml"/><Relationship Id="rId9" Type="http://schemas.openxmlformats.org/officeDocument/2006/relationships/slide" Target="slide205.xml"/></Relationships>
</file>

<file path=ppt/slides/_rels/slide49.xml.rels><?xml version="1.0" encoding="UTF-8" standalone="yes"?>
<Relationships xmlns="http://schemas.openxmlformats.org/package/2006/relationships"><Relationship Id="rId8" Type="http://schemas.openxmlformats.org/officeDocument/2006/relationships/slide" Target="slide177.xml"/><Relationship Id="rId3" Type="http://schemas.openxmlformats.org/officeDocument/2006/relationships/slide" Target="slide35.xml"/><Relationship Id="rId7" Type="http://schemas.openxmlformats.org/officeDocument/2006/relationships/slide" Target="slide13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4.xml"/><Relationship Id="rId5" Type="http://schemas.openxmlformats.org/officeDocument/2006/relationships/slide" Target="slide50.xml"/><Relationship Id="rId4" Type="http://schemas.openxmlformats.org/officeDocument/2006/relationships/slide" Target="slide38.xml"/><Relationship Id="rId9" Type="http://schemas.openxmlformats.org/officeDocument/2006/relationships/slide" Target="slide205.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package" Target="../embeddings/Microsoft_Word___3.docx"/></Relationships>
</file>

<file path=ppt/slides/_rels/slide50.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51.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52.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53.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54.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55.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56.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57.xml.rels><?xml version="1.0" encoding="UTF-8" standalone="yes"?>
<Relationships xmlns="http://schemas.openxmlformats.org/package/2006/relationships"><Relationship Id="rId8" Type="http://schemas.openxmlformats.org/officeDocument/2006/relationships/slide" Target="slide84.xml"/><Relationship Id="rId13" Type="http://schemas.openxmlformats.org/officeDocument/2006/relationships/package" Target="../embeddings/Microsoft_Word___9.docx"/><Relationship Id="rId3" Type="http://schemas.openxmlformats.org/officeDocument/2006/relationships/slide" Target="slide6.xml"/><Relationship Id="rId7" Type="http://schemas.openxmlformats.org/officeDocument/2006/relationships/slide" Target="slide70.xml"/><Relationship Id="rId12"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60.xml"/><Relationship Id="rId11" Type="http://schemas.openxmlformats.org/officeDocument/2006/relationships/slide" Target="slide205.xml"/><Relationship Id="rId5" Type="http://schemas.openxmlformats.org/officeDocument/2006/relationships/slide" Target="slide59.xml"/><Relationship Id="rId10" Type="http://schemas.openxmlformats.org/officeDocument/2006/relationships/slide" Target="slide177.xml"/><Relationship Id="rId4" Type="http://schemas.openxmlformats.org/officeDocument/2006/relationships/slide" Target="slide50.xml"/><Relationship Id="rId9" Type="http://schemas.openxmlformats.org/officeDocument/2006/relationships/slide" Target="slide134.xml"/><Relationship Id="rId14" Type="http://schemas.openxmlformats.org/officeDocument/2006/relationships/image" Target="../media/image14.emf"/></Relationships>
</file>

<file path=ppt/slides/_rels/slide58.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59.xml.rels><?xml version="1.0" encoding="UTF-8" standalone="yes"?>
<Relationships xmlns="http://schemas.openxmlformats.org/package/2006/relationships"><Relationship Id="rId8" Type="http://schemas.openxmlformats.org/officeDocument/2006/relationships/slide" Target="slide84.xml"/><Relationship Id="rId13" Type="http://schemas.openxmlformats.org/officeDocument/2006/relationships/package" Target="../embeddings/Microsoft_Word___10.docx"/><Relationship Id="rId3" Type="http://schemas.openxmlformats.org/officeDocument/2006/relationships/slide" Target="slide6.xml"/><Relationship Id="rId7" Type="http://schemas.openxmlformats.org/officeDocument/2006/relationships/slide" Target="slide70.xml"/><Relationship Id="rId12"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60.xml"/><Relationship Id="rId11" Type="http://schemas.openxmlformats.org/officeDocument/2006/relationships/slide" Target="slide205.xml"/><Relationship Id="rId5" Type="http://schemas.openxmlformats.org/officeDocument/2006/relationships/slide" Target="slide59.xml"/><Relationship Id="rId10" Type="http://schemas.openxmlformats.org/officeDocument/2006/relationships/slide" Target="slide177.xml"/><Relationship Id="rId4" Type="http://schemas.openxmlformats.org/officeDocument/2006/relationships/slide" Target="slide50.xml"/><Relationship Id="rId9" Type="http://schemas.openxmlformats.org/officeDocument/2006/relationships/slide" Target="slide134.xml"/><Relationship Id="rId14" Type="http://schemas.openxmlformats.org/officeDocument/2006/relationships/image" Target="../media/image15.emf"/></Relationships>
</file>

<file path=ppt/slides/_rels/slide6.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60.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61.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62.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63.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64.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65.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66.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67.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68.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69.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7.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70.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71.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72.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73.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74.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75.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76.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77.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78.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79.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8.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80.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81.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82.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83.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50.xml"/><Relationship Id="rId7" Type="http://schemas.openxmlformats.org/officeDocument/2006/relationships/slide" Target="slide8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0.xml"/><Relationship Id="rId5" Type="http://schemas.openxmlformats.org/officeDocument/2006/relationships/slide" Target="slide60.xml"/><Relationship Id="rId10" Type="http://schemas.openxmlformats.org/officeDocument/2006/relationships/slide" Target="slide205.xml"/><Relationship Id="rId4" Type="http://schemas.openxmlformats.org/officeDocument/2006/relationships/slide" Target="slide59.xml"/><Relationship Id="rId9" Type="http://schemas.openxmlformats.org/officeDocument/2006/relationships/slide" Target="slide177.xml"/></Relationships>
</file>

<file path=ppt/slides/_rels/slide84.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85.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86.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87.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88.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89.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9.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50.xml"/><Relationship Id="rId7" Type="http://schemas.openxmlformats.org/officeDocument/2006/relationships/slide" Target="slide205.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77.xml"/><Relationship Id="rId5" Type="http://schemas.openxmlformats.org/officeDocument/2006/relationships/slide" Target="slide134.xml"/><Relationship Id="rId4" Type="http://schemas.openxmlformats.org/officeDocument/2006/relationships/slide" Target="slide84.xml"/><Relationship Id="rId9" Type="http://schemas.openxmlformats.org/officeDocument/2006/relationships/slide" Target="slide38.xml"/></Relationships>
</file>

<file path=ppt/slides/_rels/slide90.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91.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92.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package" Target="../embeddings/Microsoft_Word___11.docx"/><Relationship Id="rId3" Type="http://schemas.openxmlformats.org/officeDocument/2006/relationships/slide" Target="slide6.xml"/><Relationship Id="rId7" Type="http://schemas.openxmlformats.org/officeDocument/2006/relationships/slide" Target="slide114.xml"/><Relationship Id="rId12"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98.xml"/><Relationship Id="rId11" Type="http://schemas.openxmlformats.org/officeDocument/2006/relationships/slide" Target="slide205.xml"/><Relationship Id="rId5" Type="http://schemas.openxmlformats.org/officeDocument/2006/relationships/slide" Target="slide96.xml"/><Relationship Id="rId10" Type="http://schemas.openxmlformats.org/officeDocument/2006/relationships/slide" Target="slide177.xml"/><Relationship Id="rId4" Type="http://schemas.openxmlformats.org/officeDocument/2006/relationships/slide" Target="slide84.xml"/><Relationship Id="rId9" Type="http://schemas.openxmlformats.org/officeDocument/2006/relationships/slide" Target="slide134.xml"/><Relationship Id="rId14" Type="http://schemas.openxmlformats.org/officeDocument/2006/relationships/image" Target="../media/image16.emf"/></Relationships>
</file>

<file path=ppt/slides/_rels/slide93.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94.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95.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96.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package" Target="../embeddings/Microsoft_Word___12.docx"/><Relationship Id="rId3" Type="http://schemas.openxmlformats.org/officeDocument/2006/relationships/slide" Target="slide6.xml"/><Relationship Id="rId7" Type="http://schemas.openxmlformats.org/officeDocument/2006/relationships/slide" Target="slide114.xml"/><Relationship Id="rId12"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98.xml"/><Relationship Id="rId11" Type="http://schemas.openxmlformats.org/officeDocument/2006/relationships/slide" Target="slide205.xml"/><Relationship Id="rId5" Type="http://schemas.openxmlformats.org/officeDocument/2006/relationships/slide" Target="slide96.xml"/><Relationship Id="rId10" Type="http://schemas.openxmlformats.org/officeDocument/2006/relationships/slide" Target="slide177.xml"/><Relationship Id="rId4" Type="http://schemas.openxmlformats.org/officeDocument/2006/relationships/slide" Target="slide84.xml"/><Relationship Id="rId9" Type="http://schemas.openxmlformats.org/officeDocument/2006/relationships/slide" Target="slide134.xml"/><Relationship Id="rId14" Type="http://schemas.openxmlformats.org/officeDocument/2006/relationships/image" Target="../media/image17.emf"/></Relationships>
</file>

<file path=ppt/slides/_rels/slide97.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package" Target="../embeddings/Microsoft_Word___13.docx"/><Relationship Id="rId3" Type="http://schemas.openxmlformats.org/officeDocument/2006/relationships/slide" Target="slide6.xml"/><Relationship Id="rId7" Type="http://schemas.openxmlformats.org/officeDocument/2006/relationships/slide" Target="slide114.xml"/><Relationship Id="rId12" Type="http://schemas.openxmlformats.org/officeDocument/2006/relationships/oleObject" Target="../embeddings/oleObject13.bin"/><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98.xml"/><Relationship Id="rId11" Type="http://schemas.openxmlformats.org/officeDocument/2006/relationships/slide" Target="slide205.xml"/><Relationship Id="rId5" Type="http://schemas.openxmlformats.org/officeDocument/2006/relationships/slide" Target="slide96.xml"/><Relationship Id="rId10" Type="http://schemas.openxmlformats.org/officeDocument/2006/relationships/slide" Target="slide177.xml"/><Relationship Id="rId4" Type="http://schemas.openxmlformats.org/officeDocument/2006/relationships/slide" Target="slide84.xml"/><Relationship Id="rId9" Type="http://schemas.openxmlformats.org/officeDocument/2006/relationships/slide" Target="slide134.xml"/><Relationship Id="rId14" Type="http://schemas.openxmlformats.org/officeDocument/2006/relationships/image" Target="../media/image18.emf"/></Relationships>
</file>

<file path=ppt/slides/_rels/slide98.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_rels/slide99.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84.xml"/><Relationship Id="rId7" Type="http://schemas.openxmlformats.org/officeDocument/2006/relationships/slide" Target="slide50.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14.xml"/><Relationship Id="rId5" Type="http://schemas.openxmlformats.org/officeDocument/2006/relationships/slide" Target="slide98.xml"/><Relationship Id="rId10" Type="http://schemas.openxmlformats.org/officeDocument/2006/relationships/slide" Target="slide205.xml"/><Relationship Id="rId4" Type="http://schemas.openxmlformats.org/officeDocument/2006/relationships/slide" Target="slide96.xml"/><Relationship Id="rId9" Type="http://schemas.openxmlformats.org/officeDocument/2006/relationships/slide" Target="slide1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dirty="0"/>
              <a:t>二、传记阅读</a:t>
            </a:r>
          </a:p>
        </p:txBody>
      </p:sp>
    </p:spTree>
    <p:extLst>
      <p:ext uri="{BB962C8B-B14F-4D97-AF65-F5344CB8AC3E}">
        <p14:creationId xmlns:p14="http://schemas.microsoft.com/office/powerpoint/2010/main" val="2953627111"/>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6" name="矩形 5"/>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有人曾揶揄数学家迂腐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吴文俊不但不迂腐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而且兴趣广泛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内心充满童趣。他说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我是个想怎样就怎样的人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想玩就玩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想工作了就会安安静静地工作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从不多想。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他喜欢看电影、读历史小说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也喜欢看围棋比赛。老伴说他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贪玩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读历史书籍、看历史影片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帮助了我的学术研究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看围棋比赛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更培养了我的全局观念和战略眼光。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95956265"/>
      </p:ext>
    </p:extLst>
  </p:cSld>
  <p:clrMapOvr>
    <a:masterClrMapping/>
  </p:clrMapOvr>
  <p:transition>
    <p:fade thruBlk="1"/>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此事后来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败露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但却传为美谈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轰动一时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张大千的画功也因此名震上海滩。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从幼年到成年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父亲与张大千相处几十年。日本入侵中国后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父亲和张大千到处搬家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最后来到重庆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多幅山水画举办了抗日募捐画展。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晏济元的儿子晏秉正说。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身为一代国画宗师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晏老却笑称自己是工程师。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我这辈子最大的理想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就是用学到的机械工业知识让中国成为强大的国家。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我年轻时看到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成都市面的商品都是外国生产的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有些茅房的卫生纸都是日本的。我心头很气愤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决定要学工业。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在张大千的资助下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晏济元抱着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科学救国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年东渡日本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就读于日本铁道讲习所、早稻田大学、东京大学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学习工程术科。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抗日战争爆发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晏济元回国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随着时局的动荡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颠沛流离。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6408086"/>
      </p:ext>
    </p:extLst>
  </p:cSld>
  <p:clrMapOvr>
    <a:masterClrMapping/>
  </p:clrMapOvr>
  <p:transition>
    <p:fade thruBlk="1"/>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重庆解放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他的所学终有了用武之地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月进入中国民航重庆局所属的前进灭火机厂搞技术工作。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他调至市工业局任工程师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后到重庆塑料三厂任工程师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多次被厂里返聘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才因病申请正式退休。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所以说嘛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画画只是我的爱好。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晏济元说。但在近期出炉的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当代中国书画家作品最新价格指数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晏老排名第五。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晏老的画展即将在本周日举办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他在画展序言中写到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余七岁结缘绘事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至今从艺已逾百年……中国书画艺术在于心与物通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物我两忘……只有‘学古敌古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创新破新’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这样的画家才可以说是真正的中国书画家。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节选自《重庆晨报》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52209665"/>
      </p:ext>
    </p:extLst>
  </p:cSld>
  <p:clrMapOvr>
    <a:masterClrMapping/>
  </p:clrMapOvr>
  <p:transition>
    <p:fade thruBlk="1"/>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晏老喜欢大自然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他在家里种满了竹子和兰花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更喜欢登山涉水、旅游写生。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岁的晏老登泰山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一到山脚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他就兴奋得像个小孩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马上拿出纸墨开始画画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又拿照相机不停地对着山、树猛拍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树是有风格的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山是有性格的。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一到山顶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老人家更跟老小孩一样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激动得举起双手一阵挥舞。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《晏老养生秘诀》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年晏先生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岁时被错划为右派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岁时腿摔坏卧床长达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但他从不气馁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不坠青云之志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身居陋室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绘画第一。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《走进艺术殿堂的人》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94926288"/>
      </p:ext>
    </p:extLst>
  </p:cSld>
  <p:clrMapOvr>
    <a:masterClrMapping/>
  </p:clrMapOvr>
  <p:transition>
    <p:fade thruBlk="1"/>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不恰当的一项是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从小结缘绘事、重庆办画展、学机械工业、任工程师、多次接受返聘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这些说明爱国主义是贯穿晏济元艺术人生的主线。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晏济元是一代绘画大师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但他认为搞工业才是他的本行。他抱着科学救国的理想四处求学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积极投身技术工作。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晏济元的画作一平方尺价格近十万元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作品价格指数排名中国第五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从一个侧面表明他是当之无愧的国画大师。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晏济元即使百岁高龄还保持一颗爱心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他喜欢自然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崇尚自然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在自然的怀抱中参悟中国书画艺术的国画大师。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本题考查概括文本内容的能力。就本题而言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首先应从整体看写了谁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写了他的什么事迹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将选项带入文本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逐项比对。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三项表述均与文本内容高度契合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从原文看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从小结缘绘事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任工程师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不能表现晏济元的爱国主义。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0485955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矩形 12"/>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晏济元一生都是传奇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具体表现在哪些方面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请结合材料简要概括。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要抓住题干中的关键词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组织答案。从设问看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晏济元一生都是传奇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表明了思考作答的内容指向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是解答问题的关键。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指情节离奇或人物行为超越寻常的故事。可据此找出文中叙写晏济元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行为超越寻常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事例材料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分析作答即可。如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岁学画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作画已有百年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画作一平方尺价格达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94</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却自认搞工业才是自己的本行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便表明了其传奇的行为。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年轻时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为生计和张大千造假画反而传为美谈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一生热爱绘画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抗战时却以科学救国为己任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作为一代绘画大师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坚持把工程师作为自己的本行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历经磨难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不坠青云之志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身居陋室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潜心书画艺术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善于养生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年逾百岁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登泰山童心不老。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782172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wipe(down)">
                                      <p:cBhvr>
                                        <p:cTn id="7" dur="500"/>
                                        <p:tgtEl>
                                          <p:spTgt spid="1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xEl>
                                              <p:pRg st="2" end="2"/>
                                            </p:txEl>
                                          </p:spTgt>
                                        </p:tgtEl>
                                        <p:attrNameLst>
                                          <p:attrName>style.visibility</p:attrName>
                                        </p:attrNameLst>
                                      </p:cBhvr>
                                      <p:to>
                                        <p:strVal val="visible"/>
                                      </p:to>
                                    </p:set>
                                    <p:animEffect transition="in" filter="wipe(down)">
                                      <p:cBhvr>
                                        <p:cTn id="12"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三步概括巧归纳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梳理出文中主要事件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从事件中来概括传主的主要事迹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从人物在事件中的表现来把握其形象。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从细节描写中把握传主的事迹形象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细节特别是典型细节往往最能传神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最能打动人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给人以深刻印象。阅读传记时要学会把握作品中具有典型意义的事件细节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并对这些细节加以仔细思考。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要从传主与时代、传主与他人的关系去把握传主的事迹和形象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传主与时代、传主与他人是理解传记的经纬。首先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要关注时代、社会、家庭背景下的传主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要理解关系网中的传主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传主的人际交往是影响他也是组成他人生经历的重要方面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通过传主与他人的关系去把握传主性格。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54075198"/>
      </p:ext>
    </p:extLst>
  </p:cSld>
  <p:clrMapOvr>
    <a:masterClrMapping/>
  </p:clrMapOvr>
  <p:transition>
    <p:fade thruBlk="1"/>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大师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陈寅恪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中国现代最负盛名的集历史学家、古典文学研究家、语言学家、诗人于一身的国学大师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清华国学研究院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四大导师之一。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因为四大导师中的梁启超是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南海圣人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康有为的弟子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王国维是末代皇帝的读书顾问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于是陈寅恪就给学生们送了一副对联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南海圣人再传弟子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大清皇帝同学少年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可见陈先生的幽默。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当年的华北学术界分成两派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一派是本国培养的学者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另一派是有留学经历的。两派互相瞧不起。但不管哪一派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谁都不敢瞧不起陈寅恪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这在学术界堪称传奇。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5494352"/>
      </p:ext>
    </p:extLst>
  </p:cSld>
  <p:clrMapOvr>
    <a:masterClrMapping/>
  </p:clrMapOvr>
  <p:transition>
    <p:fade thruBlk="1"/>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陈寅恪自小博闻强记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打下坚实旧学基础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有着深厚的国学根底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也接受了严格的西学训练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他辗转游学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从德国到瑞士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后又去法国、美国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最后再回到德国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他学物理、数学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也读《资本论》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他学习了梵文、印地文、希伯莱文等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在德国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陈寅恪的资料很少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因为他有自己的主见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他不要学分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完全是一种中国传统文人游学。陈寅恪说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两三年内被一个具体专题束缚住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就没有时间学其他知识了。终生没有文凭的陈寅恪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却形成了自己宽阔的学术视野。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他明确主张中国学术要吸收输入外来之学说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不忘本来民族之地位。要介入世界学术的大潮流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否则的话你没有办法跟人对话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你必须通过镜子才能了解自己。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4655057"/>
      </p:ext>
    </p:extLst>
  </p:cSld>
  <p:clrMapOvr>
    <a:masterClrMapping/>
  </p:clrMapOvr>
  <p:transition>
    <p:fade thruBlk="1"/>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每逢上课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陈寅恪总是抱着很多书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吃力地走进教室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他讲授佛经文学、禅宗文学的时候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一定是用黄布包着书来的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而讲其他的课程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他带来的书则是用黑布包裹着的。他的讲课旁征博引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慕名而来的学生常常听不懂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听课的人数也就越来越少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但他的学生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都一定是后来的大家。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陈寅恪为中国学术开辟了一个崭新的领域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对不同民族语文与历史的比较研究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把中国的学术提升到一个很新很高的领域。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陈寅恪至死都坚持用文言文写作。但陈寅恪关注汉语的文化特征和世界地位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他认为中国学术要坚持民族传统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对传统语文充满自信。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清华大学中文系招收新生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陈寅恪应系主任之邀出考题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除了一篇命题作文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只有一个三字对子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孙行者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7998660"/>
      </p:ext>
    </p:extLst>
  </p:cSld>
  <p:clrMapOvr>
    <a:masterClrMapping/>
  </p:clrMapOvr>
  <p:transition>
    <p:fade thruBlk="1"/>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北平沦陷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陈寅恪流亡云南。藏书悉数焚毁在战火中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陈寅恪在几乎没有参考书籍的情况下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仅凭记忆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撰述了两部不朽的中古史名著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《隋唐制度渊源略论稿》和《唐代政治史述论稿》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在大灾难面前恪守着一个民族的史学传统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国可以亡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史不可断。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抗日战争结束后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年回清华大学任教。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年南迁广州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到岭南大学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也就是后来的中山大学任教。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陈寅恪有无边的勇气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到广州五年后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陈寅恪放弃熟悉且擅长的国学领域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开始了学术转向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探索明清的历史和文化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写就两部经典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他用口述方式撰写《论再生缘》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对明末清初杭州女诗人陈端生著的、讲述了元成宗时尚书之女孟丽君的悲剧故事进行评点考证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在《柳如是别传》中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陈寅恪为一个被士大夫轻蔑的、倚门卖笑的奇女子柳如是立传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赞美她在明末清初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家国更迭时比五尺男儿更重家国大义。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5460312"/>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岁时就获得了国家自然科学一等奖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四十多年后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他再次获得国家最高科技奖。如此长的学术生命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在数学界是非常罕见的。当记者提出疑问时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吴文俊反问道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我为什么不能保持这么长的学术生命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学术生命是能够终生保持的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很多人做不到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那是他们自己的问题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应该自我反省。他特别强调研究数学要下扎实的功夫。他说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外国许多数学家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尽管有的我非常佩服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可是我并不认同他们靠所谓巧思妙想研究数学的方法。应该根据客观实际具体分析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一切以事实为主。这是我主要的想法。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摘编自柯琳娟《吴文俊传》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6279576"/>
      </p:ext>
    </p:extLst>
  </p:cSld>
  <p:clrMapOvr>
    <a:masterClrMapping/>
  </p:clrMapOvr>
  <p:transition>
    <p:fade thruBlk="1"/>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陈寅恪浸润在自己那个纯粹的学术世界中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他拒绝为官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说那样会影响自己思想的自由。他坚持用文言文写作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他还倔强地坚持用繁体字竖排出版自己的著作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甚至不允许别人改动一个标点。陈寅恪以此表彰其学术思想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民族独立之思想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自由之精神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陈寅恪最后的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大部分时间是不能站立的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他在一次洗澡时摔跤骨折。长年卧床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妻子唐筼又竭尽全力护理丈夫。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陈寅恪葬于江西庐山。陈寅恪没有遗嘱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但他取得的学术成就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垂范着后世的中国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学术思想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影响至今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毫无疑问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陈寅恪先生堪称中国文化史上的一座丰碑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令人高山仰止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不胜敬慕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他是中国乃至世界学术文化界的骄傲。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95921708"/>
      </p:ext>
    </p:extLst>
  </p:cSld>
  <p:clrMapOvr>
    <a:masterClrMapping/>
  </p:clrMapOvr>
  <p:transition>
    <p:fade thruBlk="1"/>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概括陈寅恪先生的性格特征。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本题考查概括内容的能力。就本题而言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首先应明确答题方向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尤其要注意区别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等不同的要求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部分学生可能将陈寅恪先生的成就和思想学术等属于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的内容当做答案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要紧扣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二字作答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从陈寅恪的举止、行为、细节入手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结合侧面描写作答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分条陈述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按点作答。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幽默。陈寅恪给学生们送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南海圣人再传弟子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大清皇帝同学少年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的对联。</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有自己的主见。在德国求学时他不要学分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不求文凭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不肯被一个具体专题束缚住。</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坚守而执着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或倔强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。他坚持用文言文写作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坚持用繁体字竖排出版自己的著作。</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有勇气。到广州后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陈寅恪放弃熟悉且擅长的国学领域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开始了第二次学术转向。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736571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5"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6"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8"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4300"/>
            <a:ext cx="3357009" cy="498598"/>
          </a:xfrm>
          <a:prstGeom prst="rect">
            <a:avLst/>
          </a:prstGeom>
        </p:spPr>
        <p:txBody>
          <a:bodyPr wrap="none">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六维画出传</a:t>
            </a:r>
            <a:r>
              <a:rPr lang="zh-CN" altLang="zh-CN" sz="2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主相</a:t>
            </a:r>
            <a:r>
              <a:rPr lang="en-US" altLang="zh-CN" sz="2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934901764"/>
              </p:ext>
            </p:extLst>
          </p:nvPr>
        </p:nvGraphicFramePr>
        <p:xfrm>
          <a:off x="508000" y="1611153"/>
          <a:ext cx="8128000" cy="4934973"/>
        </p:xfrm>
        <a:graphic>
          <a:graphicData uri="http://schemas.openxmlformats.org/presentationml/2006/ole">
            <mc:AlternateContent xmlns:mc="http://schemas.openxmlformats.org/markup-compatibility/2006">
              <mc:Choice xmlns:v="urn:schemas-microsoft-com:vml" Requires="v">
                <p:oleObj spid="_x0000_s17434" name="文档" r:id="rId13" imgW="3948631" imgH="2396588" progId="Word.Document.12">
                  <p:embed/>
                </p:oleObj>
              </mc:Choice>
              <mc:Fallback>
                <p:oleObj name="文档" r:id="rId13" imgW="3948631" imgH="2396588" progId="Word.Document.12">
                  <p:embed/>
                  <p:pic>
                    <p:nvPicPr>
                      <p:cNvPr id="0" name=""/>
                      <p:cNvPicPr/>
                      <p:nvPr/>
                    </p:nvPicPr>
                    <p:blipFill>
                      <a:blip r:embed="rId14"/>
                      <a:stretch>
                        <a:fillRect/>
                      </a:stretch>
                    </p:blipFill>
                    <p:spPr>
                      <a:xfrm>
                        <a:off x="508000" y="1611153"/>
                        <a:ext cx="8128000" cy="4934973"/>
                      </a:xfrm>
                      <a:prstGeom prst="rect">
                        <a:avLst/>
                      </a:prstGeom>
                    </p:spPr>
                  </p:pic>
                </p:oleObj>
              </mc:Fallback>
            </mc:AlternateContent>
          </a:graphicData>
        </a:graphic>
      </p:graphicFrame>
    </p:spTree>
    <p:extLst>
      <p:ext uri="{BB962C8B-B14F-4D97-AF65-F5344CB8AC3E}">
        <p14:creationId xmlns:p14="http://schemas.microsoft.com/office/powerpoint/2010/main" val="1426523613"/>
      </p:ext>
    </p:extLst>
  </p:cSld>
  <p:clrMapOvr>
    <a:masterClrMapping/>
  </p:clrMapOvr>
  <p:transition>
    <p:fade thruBlk="1"/>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5"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6"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8"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56302142"/>
              </p:ext>
            </p:extLst>
          </p:nvPr>
        </p:nvGraphicFramePr>
        <p:xfrm>
          <a:off x="508000" y="1988900"/>
          <a:ext cx="8128000" cy="3134199"/>
        </p:xfrm>
        <a:graphic>
          <a:graphicData uri="http://schemas.openxmlformats.org/presentationml/2006/ole">
            <mc:AlternateContent xmlns:mc="http://schemas.openxmlformats.org/markup-compatibility/2006">
              <mc:Choice xmlns:v="urn:schemas-microsoft-com:vml" Requires="v">
                <p:oleObj spid="_x0000_s18458" name="文档" r:id="rId13" imgW="3948631" imgH="1521992" progId="Word.Document.12">
                  <p:embed/>
                </p:oleObj>
              </mc:Choice>
              <mc:Fallback>
                <p:oleObj name="文档" r:id="rId13" imgW="3948631" imgH="1521992" progId="Word.Document.12">
                  <p:embed/>
                  <p:pic>
                    <p:nvPicPr>
                      <p:cNvPr id="0" name=""/>
                      <p:cNvPicPr/>
                      <p:nvPr/>
                    </p:nvPicPr>
                    <p:blipFill>
                      <a:blip r:embed="rId14"/>
                      <a:stretch>
                        <a:fillRect/>
                      </a:stretch>
                    </p:blipFill>
                    <p:spPr>
                      <a:xfrm>
                        <a:off x="508000" y="1988900"/>
                        <a:ext cx="8128000" cy="3134199"/>
                      </a:xfrm>
                      <a:prstGeom prst="rect">
                        <a:avLst/>
                      </a:prstGeom>
                    </p:spPr>
                  </p:pic>
                </p:oleObj>
              </mc:Fallback>
            </mc:AlternateContent>
          </a:graphicData>
        </a:graphic>
      </p:graphicFrame>
    </p:spTree>
    <p:extLst>
      <p:ext uri="{BB962C8B-B14F-4D97-AF65-F5344CB8AC3E}">
        <p14:creationId xmlns:p14="http://schemas.microsoft.com/office/powerpoint/2010/main" val="762259493"/>
      </p:ext>
    </p:extLst>
  </p:cSld>
  <p:clrMapOvr>
    <a:masterClrMapping/>
  </p:clrMapOvr>
  <p:transition>
    <p:fade thruBlk="1"/>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河南洛阳二模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八十五岁那一年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我离开办公室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不再参加社会活动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回到家里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以看书、写杂文为消遣。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我生于清光绪三十二年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经历北洋政府、国民党政府和新中国时期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友人戏称我四朝元老。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常听老年人说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活一天少一天了。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我的想法不同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老不老我不管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我是活一天多一天。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我从八十一岁开始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从头算起。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年冬到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我重病住院。我的九十九岁生日是在医院里过的。人们听说这里有一个百岁老人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就到窗子外面来偷偷看我这个老龄品种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我变成医院里的观赏动物。佛家说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和尚活到九十九岁死去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功德圆满了。我可功德圆满不了。病愈回家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再过斗室读书生活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消磨未尽的尘世余年。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9666383"/>
      </p:ext>
    </p:extLst>
  </p:cSld>
  <p:clrMapOvr>
    <a:masterClrMapping/>
  </p:clrMapOvr>
  <p:transition>
    <p:fade thruBlk="1"/>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老年读书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我主要读专业以外的有关文化和历史的书籍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想知道一点文化和历史的发展背景。考古不易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考今更难。了解真实的历史背景困难重重。可是旧纸堆里有时发现遗篇真本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字里行间往往使人恍然大悟。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先知是自封的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预言是骗人的。如果事后不知道反思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那就是真正的愚蠢了。聪明是从反思中得来的。近来有些老年人说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他们年轻时候天真盲从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年老时候开始探索真理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这叫做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两头真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这是过去一代知识分子的宝贵经历。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老来回想过去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才明白什么叫做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今是而昨非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。老来读书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才体会到什么叫做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温故而知新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。学然后知不足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老然后觉无知。这就是老来读书的快乐。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朝闻道夕死可矣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这是最好的长生不老滋补品。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希望《百岁新稿》不是我的最后一本书。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摘自周有光《百岁新稿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5193213"/>
      </p:ext>
    </p:extLst>
  </p:cSld>
  <p:clrMapOvr>
    <a:masterClrMapping/>
  </p:clrMapOvr>
  <p:transition>
    <p:fade thruBlk="1"/>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中国著名的语言文字学家、思想家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汉语拼音之父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之称的周有光先生以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岁高龄辞世。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汉语拼音之父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周有光的最大功绩是创立了汉语拼音系统。早年在大学主修经济学时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他就对语言学、文字改革有浓厚兴趣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并参加了拉丁化新文字运动。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根据国家需要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他专职从事语言文字工作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研究文字改革和汉语拼音问题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主持和拟定了《汉语拼音方案》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主导和建立了汉语拼音系统。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55413267"/>
      </p:ext>
    </p:extLst>
  </p:cSld>
  <p:clrMapOvr>
    <a:masterClrMapping/>
  </p:clrMapOvr>
  <p:transition>
    <p:fade thruBlk="1"/>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年出版著作《汉字改革概论》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全面系统地论述了我国文字改革的理论和实践问题。此后他还陆续出版了《世界文字发展史》《比较文字学初探》《朝闻道集》等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余部重要著作。对于这段辉煌的历史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周有光却看得很淡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他一直坚持创立汉语拼音系统是集体智慧的结晶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并始终认为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他个人在其间不过是做了应该做的事情罢了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没什么值得大书特书的地方。周有光先生不仅在语言文字领域成果斐然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在文化史研究等领域同样成就显著。不仅担任《中国大百科全书》总编辑委员会委员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还担任过《简明不列颠百科全书》《汉语大词典》《不列颠国际百科全书》的编撰工作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是中国最受敬重的著名学者之一。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6446400"/>
      </p:ext>
    </p:extLst>
  </p:cSld>
  <p:clrMapOvr>
    <a:masterClrMapping/>
  </p:clrMapOvr>
  <p:transition>
    <p:fade thruBlk="1"/>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作为《北京晚报》的记者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我跟周先生有过两面之交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在我的印象中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老爷子是一个非常随意谦和的长者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淡泊名利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与世无争。老爷子脸上总是笑呵呵的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非常坦诚和善良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甚至是很单纯的。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汉语拼音之父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并不是老爷子自封的。记得当年我采访他时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跟他提起汉语拼音方案的事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老爷子在我这个记者面前淡然一笑说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这是集体智慧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只字未提自己的功劳。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他曾在《晚年所思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专门写了汉语拼音方案的制定过程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特别强调了拼音方案委员会是吴玉章领衔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而且是吴老建议用拉丁字母方案。他自己则只是这个委员会的一员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方案的具体研究者和执行者。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作为语言学家和当年汉语拼音方案的最后一个制定者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而且也是一百多岁的老人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年轻的记者在报道时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汉语拼音之父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也是可以理解的。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43538148"/>
      </p:ext>
    </p:extLst>
  </p:cSld>
  <p:clrMapOvr>
    <a:masterClrMapping/>
  </p:clrMapOvr>
  <p:transition>
    <p:fade thruBlk="1"/>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这绝对不是周先生自己的意思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就我对老人的了解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他是最反对什么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泰斗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一类虚名的。所以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贪天之功为己有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来评价周先生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显然是不客观、不公正的。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诚然我们生活在一个没有英雄的时代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我们也生活在对英雄、对先辈没有敬畏之心的年代。让人心寒的是有些人对所有英雄、伟人、名人都有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舍得一身剐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给以抨击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不但质疑他们的生平事迹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而且怀疑他们的人品和人格。这些人是何用心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正直善良的人实在难以理解。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摘自刘一达《有关周有光的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讨伐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汉语拼音之父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的争论可以歇歇了》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5899521"/>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6" name="矩形 5"/>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吴文俊转向中国数学史研究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从中得到启发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开创了具有中国传统数学特点的数学机械化之路。他提出的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继承和发扬了中国古代数学基于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与通常基于逻辑的方法根本不同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首次实现了高效的几何定理自动证明。国际机器证明研究领域的权威人物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穆尔说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在吴文俊之前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机械化的几何定理证明处于黑暗时期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而吴的工作给整个领域带来光明。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黄婷、邱德胜《数学大师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华罗庚、陈省身、吴文俊》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吴教授的工作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都是独辟蹊径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不袭前人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富有创造性的。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陈省身为吴文俊颁发杰出科学家奖时的评语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9249896"/>
      </p:ext>
    </p:extLst>
  </p:cSld>
  <p:clrMapOvr>
    <a:masterClrMapping/>
  </p:clrMapOvr>
  <p:transition>
    <p:fade thruBlk="1"/>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下列针对上述材料的理解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最准确的一项是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周有光自述晚年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以看书、写杂文为消遣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特别是百岁病愈后回家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消磨未尽的尘世余年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字里行间弥漫着消沉的情绪。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满怀崇敬地对周有光一生业绩作了高度评价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等用语都显示了作者对周有光在汉语拼音方案创建中的地位的看法。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《北京晚报》记者刘一达对有些报道称周有光为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汉语拼音之父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表示不能认同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这绝对不是周先生自己的意思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是周有光的自述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最真实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都是他人的描述和评判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虽是真诚之语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但都是主观的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二者对周有光的看法都不够准确。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8377323"/>
      </p:ext>
    </p:extLst>
  </p:cSld>
  <p:clrMapOvr>
    <a:masterClrMapping/>
  </p:clrMapOvr>
  <p:transition>
    <p:fade thruBlk="1"/>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本题考查概括文本内容的能力。就本题而言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字里行间弥漫着消沉的情绪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依据语境看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应是表达周有光先生对病后生活的达观态度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不能认同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原文只是表示年轻记者这样称呼周有光先生无可厚非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本项还强加因果关系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虽是真诚之语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但都是主观的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二者对周有光的看法都不够准确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是对周有光先生贡献的客观陈述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中有周先生的自述。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8326703"/>
      </p:ext>
    </p:extLst>
  </p:cSld>
  <p:clrMapOvr>
    <a:masterClrMapping/>
  </p:clrMapOvr>
  <p:transition>
    <p:fade thruBlk="1"/>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下列针对上述材料的分析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较为合理的两项是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从材料展现的周有光的为人看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现实中的他应该不会看重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中的那一系列的令人目眩的头衔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当然也不会多在意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中有一些人的指责。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在制定汉语拼音方案一事上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都记述周有光坚持它是集体智慧的结晶的态度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但二者对周有光所起作用的评价却截然不同。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是周有光的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多写其晚年生活及感怀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重在对周有光学术成就、地位的评判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侧重谈对周有光身后论争的看法。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中的周有光读书、写作、思考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是一个活到老学到老的平和老人的形象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中的周有光虽然学术地位崇高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但并不能让人心生敬畏。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3818081"/>
      </p:ext>
    </p:extLst>
  </p:cSld>
  <p:clrMapOvr>
    <a:masterClrMapping/>
  </p:clrMapOvr>
  <p:transition>
    <p:fade thruBlk="1"/>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三则材料的内容各有侧重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文字风格各异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或朴实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或严谨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或理性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因为各自的写作目的完全不同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最终呈现出的面貌也就很不一样。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本题考查概括文本内容的能力。就本题而言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二者对周有光所起作用的评价却截然不同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与文本表述矛盾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但并不能让人心生敬畏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没有敬畏之心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的说法是在特定背景下针对某些居心叵测的人而言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且这个说法与文本也不相符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各自的写作目的完全不同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两则材料都有纪念周有光先生的目的</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476051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湖北八校二模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肖培根院士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根植华夏绿药觅</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踪</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肖培根院士是追寻绿药不老的传奇。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年那个激情燃烧的岁月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卫生部将全国第一次中药普查的任务下达给了年仅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岁的肖培根。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可以用四个字来讲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一无所有。图书馆的文献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就连哪些是常用的中药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这类资料都没有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那个时候都是零。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8188190"/>
      </p:ext>
    </p:extLst>
  </p:cSld>
  <p:clrMapOvr>
    <a:masterClrMapping/>
  </p:clrMapOvr>
  <p:transition>
    <p:fade thruBlk="1"/>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但是肖培根颇有大将风度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胸有成竹、指挥若定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首先聘请楼之岑、诚静容等专家做普查工作的兼职指导老师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确定以中药材的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常用度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为普查的主要范围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指明任务方向。所谓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常用度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就是重点抓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500~600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种常用中药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抓住了这个大头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就等于抓住了全国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的中药资源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学中干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干中学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边干边学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实践大学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。此番韬略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即使今天依然可圈可点。他根据每个人的特点特长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把植物室的其他年轻人派到全国各地中药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常用度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高的产区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自己则带头选择了工作量大的东北地区。野外调查异常艰苦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他常常是雇一辆马车拉着铺盖行李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跋山涉水、风餐露宿。肖培根从来都是以学生的姿态虚心求教。一个来自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中央单位、肩负国家任务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的干部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他的虚心与诚意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着实打动了每一位药农、每一位中药师傅的心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他们纷纷把自己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压箱底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的绝技倾囊相授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这让肖培根掌握了许多书本上没有、实践中行之有效的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8709968"/>
      </p:ext>
    </p:extLst>
  </p:cSld>
  <p:clrMapOvr>
    <a:masterClrMapping/>
  </p:clrMapOvr>
  <p:transition>
    <p:fade thruBlk="1"/>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全国第一次中药资源普查圆满结束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肖培根向国家交出了合格的答卷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这是中国近代中药资源最具权威价值的普查报告。利用中药普查的成果资料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他又编写出新中国第一部《中药志》。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肖培根作为专家被派往西非考察访问。代表团除了在西非考察当地的植物和药用植物资源以外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还为我国南方的植物园采集了大约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多种重要的药用和经济植物种子。期间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肖培根还专门被阿尔及利亚卫生部长邀请去抢救他们国家草药的传统文化。之后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肖培根又奉派到坦桑尼亚帮助整理该国的草药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那里温度高得鸡蛋放在外面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很快就能晒熟。在这样的环境下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考察团详查每种草药的功效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还访问了许多草医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资料汇总起来后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收获颇丰。考察团提交的报告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被世界卫生组织分发到各成员方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说中国帮助这些落后国家整理出当地丰富的草药资源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是南南合作的典范。肖培根是新中国第一个奉派到日内瓦世界卫生组织总部工作的技术官员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负责世界药用植物名录编制等工作。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0302408"/>
      </p:ext>
    </p:extLst>
  </p:cSld>
  <p:clrMapOvr>
    <a:masterClrMapping/>
  </p:clrMapOvr>
  <p:transition>
    <p:fade thruBlk="1"/>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矩形 1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新中国刚成立时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西方国家对中国实行了物资禁运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凡是包含进口药代用品的一概不准向中国出口。那时肖培根刚刚大学毕业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国家交给他的第一个任务就是寻找能够替代进口药的国产资源。以肖培根为首的年轻人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奔赴全国各地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风餐露宿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经过不舍昼夜的努力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很快就找到了替代利血平的萝芙木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随后阿拉伯胶、安息香、胡黄连等也找到了代用品。上世纪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全国第一次疾病防治大会上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让高血压低头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让肿瘤让路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的豪迈誓言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中国医学科学院药物研究所正是利用萝芙木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冲破国外的封锁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研发出物美价廉、令几代国人难忘的降压灵。短短数年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这批可爱可敬的青年才俊们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在祖国广袤的大地上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寻觅到了取之不尽的替代植物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解决了全国人民的需求。他们心中充满了万丈豪情。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这项任务给了我们一个实际的体会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在药用植物界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相似的药材有相似的成分、相似的活性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从这里找到了最初的灵感。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29435167"/>
      </p:ext>
    </p:extLst>
  </p:cSld>
  <p:clrMapOvr>
    <a:masterClrMapping/>
  </p:clrMapOvr>
  <p:transition>
    <p:fade thruBlk="1"/>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矩形 13"/>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在长期的药用植物研究中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我发现在某一个植物类群中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它们的植物形态、化学成分和疗效之间存在一定的相关性。这种相关性如果再通过计算机和数学模式加以整理发掘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就能够寻找出很多规律性的东西来。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肖培根开阔的视野和开放的思路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使他成为最早将计算机引入中草药研究的药用植物专家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并且成功地在中国第一代计算机上展开了药用植物亲缘学的研发。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《药学通报》终于复刊了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页上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发表了肖培根的重要论文《植物亲缘关系、化学成分和疗效间的联系性》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能够在复刊的首期首页上发表论文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只因四个字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分量质量。当然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它标志着孕育二十几年的新学科诞生了。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8785985"/>
      </p:ext>
    </p:extLst>
  </p:cSld>
  <p:clrMapOvr>
    <a:masterClrMapping/>
  </p:clrMapOvr>
  <p:transition>
    <p:fade thruBlk="1"/>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矩形 1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肖培根应邀访问了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多个国家和地区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他一直在各种国际学术会议上满怀激情地介绍中药现代研究的最新成就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扩大中药在国际上的影响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并撰写英文专著对中医药进行系统论述和介绍。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张东风《肖培根院士的绿药情缘》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2008267"/>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选文为具有评传性质的人物传记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有叙有议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主体则采用传记的通常写法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以时间为经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以事件为纬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纵横交织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从学术事业与为人两个不同角度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为我们介绍了作为数学家的吴文俊的卓异不凡的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数学世界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。选文共有六段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其内容如下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吴文俊早年被动爱上数学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武崇林老师使他认识到数学的巨大魅力。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受陈省身影响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吴文俊成为数学专业研究员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他在拓扑、机器定理方面贡献影响深远。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吴文俊研究数学独辟蹊径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特别强调数学思维。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吴文俊对数学基础教育颇有心得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主张培养数学的思维方式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注重兴趣引导。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吴文俊兴趣广泛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内心充满童趣。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吴文俊学术成就非凡的原因是根据客观实际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一切以事实为主。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8598650"/>
      </p:ext>
    </p:extLst>
  </p:cSld>
  <p:clrMapOvr>
    <a:masterClrMapping/>
  </p:clrMapOvr>
  <p:transition>
    <p:fade thruBlk="1"/>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矩形 13"/>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错误的一项是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本文撷取了肖培根人生的若干传奇经历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描写他勇挑重担、锐意进取、钟情绿药的相关事迹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表现了一位杰出药用植物学家的伟大人格。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在中药资料一无所有的情况下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岁的肖培根却胸有成竹地承担起国家交给他的第一个任务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完成全国第一次中药普查。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肖培根安排工作时重点突出、任务明确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他强调进行中药普查时要以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500~600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种常用中药为侧重点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因为这些常用中药占据了中药资源的大头。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《药学通报》复刊后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第一期的首页就刊登了肖培根的论文《植物亲缘关系、化学成分和疗效间的联系性》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只因这篇文章分量重、质量高。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8073879"/>
      </p:ext>
    </p:extLst>
  </p:cSld>
  <p:clrMapOvr>
    <a:masterClrMapping/>
  </p:clrMapOvr>
  <p:transition>
    <p:fade thruBlk="1"/>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矩形 1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本题考查概括文本内容的能力。就本题而言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三项表述均与文本内容一致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岁的肖培根却胸有成竹地承担起国家交给他的第一个任务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完成全国第一次中药普查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偷换概念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国家交给肖培根的第一个任务是寻找能够替代进口药的国产资源。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911916"/>
      </p:ext>
    </p:extLst>
  </p:cSld>
  <p:clrMapOvr>
    <a:masterClrMapping/>
  </p:clrMapOvr>
  <p:transition>
    <p:fade thruBlk="1"/>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肖培根很有大将风范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他勇挑重担主动选择了任务量大的东北地区。在实际调研中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他始终是以学生的姿态为人处世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得到了药农和中药师傅们的高度认可。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肖培根帮助落后国家整理出当地的草药资源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这种援助是南南合作的典范。他本人也因此成为新中国第一个奉派到世界卫生组织总部工作的技术官员。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西方国家对中国实行的物资禁运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促使我国研究人员必须寻找到能够替代进口药的国产资源。经过肖培根自己昼夜不息的努力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他很快就找到了替代利血平的萝芙木。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肖培根认为通过计算机可以整理出植物类群中规律性的东西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他成功地在中国第一代计算机上展开了药用植物亲缘学的研发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这标志着一门新的学科已经诞生。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4475144"/>
      </p:ext>
    </p:extLst>
  </p:cSld>
  <p:clrMapOvr>
    <a:masterClrMapping/>
  </p:clrMapOvr>
  <p:transition>
    <p:fade thruBlk="1"/>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肖培根一直在各种国际学术会议上满怀激情地介绍中药现代研究的最新成就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可见他在积极推动中药走向世界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他为中药的国际化影响做了很大贡献。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本题考查概括文本内容的能力。就本题而言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他本人也因此成为新中国第一个奉派到世界卫生组织总部工作的技术官员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属于强加因果关系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肖培根自己……很快找到了替代利血平的萝芙木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以肖培根为首的年轻人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很快就找到了替代利血平的萝芙木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新的学科已经诞生的标识是肖培根重要论文《植物亲缘关系、化学成分和疗效间的联系性》的发表。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6466585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分析传记特征和主要表现手法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谢希德的诚与真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日新中国成立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正在美国麻省理工学院攻读博士学位的谢希德从亲人的来信中得到这一消息。昂首屹立于世界东方的祖国母亲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像磁石般吸引着这个远在异国他乡的赤子。有人劝告谢希德不要回到当时生活贫困、科研条件差的中国去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她却视祖国的利益高于一切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决心在学习告一段落后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立刻回国参加建设。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获得博士学位的谢希德回国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在复旦大学任教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年与北京大学的黄昆教授共同主持开办了我国第一个半导体专门化培训班。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9414969"/>
      </p:ext>
    </p:extLst>
  </p:cSld>
  <p:clrMapOvr>
    <a:masterClrMapping/>
  </p:clrMapOvr>
  <p:transition>
    <p:fade thruBlk="1"/>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谢希德一直密切关注着国内外物理学研究的动态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努力探索真知。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年代后期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她开始思索一个奥妙而又实际的问题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怎样使钢材不生锈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是什么起到抗腐蚀的保护层作用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世界上一些国家每年因腐蚀而报废的钢材达上千万吨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中国也面临着同样的问题。怎样才能使我国有限的钢材发挥更大的作用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这就要涉足表面物理。专长在半导体和固体物理研究的谢希德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如果继续从事她的研究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可以说既省力又稳妥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还可以尽快出成果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如果另辟蹊径转入新领域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即使付出艰辛的劳动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五年十载能否取得显著成绩仍是个未知数。然而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她是一个进取心很强的人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表面物理亟待研究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哪怕付出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倍的努力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也要勇闯难关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有所创造。作为学界前辈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她也要借此鼓励年轻人去开拓这个前景广阔的新领域。谢希德率领她的团队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经过认真细致的研究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一点一滴地积累经验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使复旦大学的表面物理研究达到了世界水平。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34997348"/>
      </p:ext>
    </p:extLst>
  </p:cSld>
  <p:clrMapOvr>
    <a:masterClrMapping/>
  </p:clrMapOvr>
  <p:transition>
    <p:fade thruBlk="1"/>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谢希德担任复旦大学校长。以她的身份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每天上下班都有专车。可是人们时常在校车上看到她的身影。她说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在车上既可以提前处理一些公事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又可以借这个机会与同志们交谈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倾听各种议论。从校内的事到天下事都可以成为车内的话题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其中有牢骚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也不乏独到的见解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特别有意思的是车内总有一两位不愿隐瞒自己观点、也不善于窃窃私语的同志不时发表一通高见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而且获得一些同事的共鸣。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教师对学校的意见和要求得到了反映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学校的决策又通过谢希德的宣传深入人心。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谢希德这样一位日夜为科学事业操劳的学者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业余爱好广泛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喜欢多彩的生活。她酷爱集邮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喜欢欣赏古典音乐和阅读文学作品。生活虽然是丰富的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但一个人却不可能样样喜好、样样精通。有人曾撰文说谢希德爱好和擅长烹饪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其实她对此谈不上内行。为此她特意关照那位作者要实事求是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中国的烹饪大有学问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我还未入门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其实我的手艺远不及我爱人。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61292088"/>
      </p:ext>
    </p:extLst>
  </p:cSld>
  <p:clrMapOvr>
    <a:masterClrMapping/>
  </p:clrMapOvr>
  <p:transition>
    <p:fade thruBlk="1"/>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谢希德的丈夫、中科院院士曹天钦患重病住院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一位成就极高的科学家变成了比孩子更需要照顾的病人。谢希德接受了这个残酷的现实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尽心履行着妻子的职责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为治愈丈夫的疾病倾注了一腔深情。那几年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谢希德政务缠身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再加上频繁的学术和外事活动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身心都十分劳累。但是不管工作多忙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只要人在上海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她每天都要挤出时间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去医院陪伴丈夫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默默地做着力所能及的一切。她和所有勤劳朴实的中国妇女一样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有着撼人心魄的人间至诚。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0596551"/>
      </p:ext>
    </p:extLst>
  </p:cSld>
  <p:clrMapOvr>
    <a:masterClrMapping/>
  </p:clrMapOvr>
  <p:transition>
    <p:fade thruBlk="1"/>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谢希德应邀担任新世纪版《十万个为什么》的编委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并修改书中的两篇科学小品。她深知即便是科普文章也不能不讲准确性。谢希德修改文章也像做科学实验一样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不敢有丝毫的马虎。如某作者混淆了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硅片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芯片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这两个概念。芯片是硅片经过多道程序加工而成的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她特地画了一个简明易懂的示意图供作者参考。另一个地方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作者为求形象生动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指甲大小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来描述一个面积概念。不同人的手指甲可能差别很大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即便是同一个人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大拇指和小拇指的指甲大小也并不相同。谢希德根据实际情况把它改成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一厘米见方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这样较为准确的写法。求真的科学态度对每个人都非常重要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谢希德对此更为看重。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摘编自王增藩《谢希德传》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26572799"/>
      </p:ext>
    </p:extLst>
  </p:cSld>
  <p:clrMapOvr>
    <a:masterClrMapping/>
  </p:clrMapOvr>
  <p:transition>
    <p:fade thruBlk="1"/>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5"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8"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9"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119"/>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文本选自王增藩《谢希德传》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标题为命题者所加。谢希德是我国著名物理学家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是半导体物理和表面物理领域科学研究的主要倡导者和组织者之一。选文主要选取了传记中谢希德学成归国从事物理教学与研究、担任大学校长、业余爱好广泛、照顾生病的丈夫、修改科普文章等几个片段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突出了她作为一位科学家的卓越贡献和优秀品质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以及作为一位杰出女性的伟大人格。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892430722"/>
              </p:ext>
            </p:extLst>
          </p:nvPr>
        </p:nvGraphicFramePr>
        <p:xfrm>
          <a:off x="508000" y="3955410"/>
          <a:ext cx="8128000" cy="2137886"/>
        </p:xfrm>
        <a:graphic>
          <a:graphicData uri="http://schemas.openxmlformats.org/presentationml/2006/ole">
            <mc:AlternateContent xmlns:mc="http://schemas.openxmlformats.org/markup-compatibility/2006">
              <mc:Choice xmlns:v="urn:schemas-microsoft-com:vml" Requires="v">
                <p:oleObj spid="_x0000_s21525" name="文档" r:id="rId13" imgW="3839157" imgH="1009980" progId="Word.Document.12">
                  <p:embed/>
                </p:oleObj>
              </mc:Choice>
              <mc:Fallback>
                <p:oleObj name="文档" r:id="rId13" imgW="3839157" imgH="1009980" progId="Word.Document.12">
                  <p:embed/>
                  <p:pic>
                    <p:nvPicPr>
                      <p:cNvPr id="0" name=""/>
                      <p:cNvPicPr/>
                      <p:nvPr/>
                    </p:nvPicPr>
                    <p:blipFill>
                      <a:blip r:embed="rId14"/>
                      <a:stretch>
                        <a:fillRect/>
                      </a:stretch>
                    </p:blipFill>
                    <p:spPr>
                      <a:xfrm>
                        <a:off x="508000" y="3955410"/>
                        <a:ext cx="8128000" cy="2137886"/>
                      </a:xfrm>
                      <a:prstGeom prst="rect">
                        <a:avLst/>
                      </a:prstGeom>
                    </p:spPr>
                  </p:pic>
                </p:oleObj>
              </mc:Fallback>
            </mc:AlternateContent>
          </a:graphicData>
        </a:graphic>
      </p:graphicFrame>
    </p:spTree>
    <p:extLst>
      <p:ext uri="{BB962C8B-B14F-4D97-AF65-F5344CB8AC3E}">
        <p14:creationId xmlns:p14="http://schemas.microsoft.com/office/powerpoint/2010/main" val="3867242424"/>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135135"/>
            <a:ext cx="228780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715772007"/>
              </p:ext>
            </p:extLst>
          </p:nvPr>
        </p:nvGraphicFramePr>
        <p:xfrm>
          <a:off x="508000" y="1669635"/>
          <a:ext cx="8128000" cy="4195097"/>
        </p:xfrm>
        <a:graphic>
          <a:graphicData uri="http://schemas.openxmlformats.org/presentationml/2006/ole">
            <mc:AlternateContent xmlns:mc="http://schemas.openxmlformats.org/markup-compatibility/2006">
              <mc:Choice xmlns:v="urn:schemas-microsoft-com:vml" Requires="v">
                <p:oleObj spid="_x0000_s5163" name="文档" r:id="rId12" imgW="3839157" imgH="1981434" progId="Word.Document.12">
                  <p:embed/>
                </p:oleObj>
              </mc:Choice>
              <mc:Fallback>
                <p:oleObj name="文档" r:id="rId12" imgW="3839157" imgH="1981434" progId="Word.Document.12">
                  <p:embed/>
                  <p:pic>
                    <p:nvPicPr>
                      <p:cNvPr id="0" name=""/>
                      <p:cNvPicPr/>
                      <p:nvPr/>
                    </p:nvPicPr>
                    <p:blipFill>
                      <a:blip r:embed="rId13"/>
                      <a:stretch>
                        <a:fillRect/>
                      </a:stretch>
                    </p:blipFill>
                    <p:spPr>
                      <a:xfrm>
                        <a:off x="508000" y="1669635"/>
                        <a:ext cx="8128000" cy="4195097"/>
                      </a:xfrm>
                      <a:prstGeom prst="rect">
                        <a:avLst/>
                      </a:prstGeom>
                    </p:spPr>
                  </p:pic>
                </p:oleObj>
              </mc:Fallback>
            </mc:AlternateContent>
          </a:graphicData>
        </a:graphic>
      </p:graphicFrame>
    </p:spTree>
    <p:extLst>
      <p:ext uri="{BB962C8B-B14F-4D97-AF65-F5344CB8AC3E}">
        <p14:creationId xmlns:p14="http://schemas.microsoft.com/office/powerpoint/2010/main" val="1050049228"/>
      </p:ext>
    </p:extLst>
  </p:cSld>
  <p:clrMapOvr>
    <a:masterClrMapping/>
  </p:clrMapOvr>
  <p:transition>
    <p:fade thruBlk="1"/>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下列对传记有关内容的分析和概括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新中国成立后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有人劝阻谢希德回国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是考虑她事业的发展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担心国内科研条件差影响她在物理学研究上取得成绩。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担任校长的谢希德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经常乘校车上下班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使校车成为反映意见、宣传决策的重要窗口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这体现出她为人的平易谦和。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谢希德在钻研科学的同时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业余爱好也很广泛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但不擅长烹饪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对此也不感兴趣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所以不希望别人宣传她精于此道。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谢希德在修改一篇科学小品时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特地为原作增补了一个简明易懂的示意图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以区别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硅片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芯片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这两个概念。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本文撷取谢希德人生的若干片段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描写她热爱祖国、献身科学、关爱亲人的事迹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表现了一位杰出女性的伟大人格。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6021510"/>
      </p:ext>
    </p:extLst>
  </p:cSld>
  <p:clrMapOvr>
    <a:masterClrMapping/>
  </p:clrMapOvr>
  <p:transition>
    <p:fade thruBlk="1"/>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别人劝阻谢希德归国的理由有两个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即生活贫困、科研条件差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项只答了一个方面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不全面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原文的意思是谢希德爱好烹饪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但谈不上内行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该选项曲解了文意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谢希德画了一个草图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是为了给作者参考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而不是为文章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126392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8"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9"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11"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080244392"/>
              </p:ext>
            </p:extLst>
          </p:nvPr>
        </p:nvGraphicFramePr>
        <p:xfrm>
          <a:off x="508000" y="982645"/>
          <a:ext cx="8128000" cy="6159598"/>
        </p:xfrm>
        <a:graphic>
          <a:graphicData uri="http://schemas.openxmlformats.org/presentationml/2006/ole">
            <mc:AlternateContent xmlns:mc="http://schemas.openxmlformats.org/markup-compatibility/2006">
              <mc:Choice xmlns:v="urn:schemas-microsoft-com:vml" Requires="v">
                <p:oleObj spid="_x0000_s22549" name="文档" r:id="rId13" imgW="4057385" imgH="3074229" progId="Word.Document.12">
                  <p:embed/>
                </p:oleObj>
              </mc:Choice>
              <mc:Fallback>
                <p:oleObj name="文档" r:id="rId13" imgW="4057385" imgH="3074229" progId="Word.Document.12">
                  <p:embed/>
                  <p:pic>
                    <p:nvPicPr>
                      <p:cNvPr id="0" name=""/>
                      <p:cNvPicPr/>
                      <p:nvPr/>
                    </p:nvPicPr>
                    <p:blipFill>
                      <a:blip r:embed="rId14"/>
                      <a:stretch>
                        <a:fillRect/>
                      </a:stretch>
                    </p:blipFill>
                    <p:spPr>
                      <a:xfrm>
                        <a:off x="508000" y="982645"/>
                        <a:ext cx="8128000" cy="6159598"/>
                      </a:xfrm>
                      <a:prstGeom prst="rect">
                        <a:avLst/>
                      </a:prstGeom>
                    </p:spPr>
                  </p:pic>
                </p:oleObj>
              </mc:Fallback>
            </mc:AlternateContent>
          </a:graphicData>
        </a:graphic>
      </p:graphicFrame>
    </p:spTree>
    <p:extLst>
      <p:ext uri="{BB962C8B-B14F-4D97-AF65-F5344CB8AC3E}">
        <p14:creationId xmlns:p14="http://schemas.microsoft.com/office/powerpoint/2010/main" val="3821726615"/>
      </p:ext>
    </p:extLst>
  </p:cSld>
  <p:clrMapOvr>
    <a:masterClrMapping/>
  </p:clrMapOvr>
  <p:transition>
    <p:fade thruBlk="1"/>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国学大师饶宗颐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余秋雨称他为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国际瞩目的汉学泰斗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整个亚洲文化的骄傲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只要香港有饶公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就不能算文化沙漠。这位饶公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就是著名的国学大师饶宗颐。在香港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饶公是名人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也可算奇人。他博古通今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学贯中西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业精六学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才备九能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谁会相信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这位顶着香港中文大学名誉教授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美国耶鲁大学、法国高等研究院、日本京都大学、北京大学等世界著名学府客座教授头衔的大学问家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竟是从广东潮州走出来的一名初中生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8775930"/>
      </p:ext>
    </p:extLst>
  </p:cSld>
  <p:clrMapOvr>
    <a:masterClrMapping/>
  </p:clrMapOvr>
  <p:transition>
    <p:fade thruBlk="1"/>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少年早慧的饶宗颐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岁出头因整理发表了父亲的遗著《潮州艺文志》而文名大噪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旋即被聘为中山大学的研究员。当时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日军已经南侵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中大迁往云南。在赴聘途中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饶宗颐大病一场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滞留在香港。没想到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这场大病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改变了他的人生轨迹。在香港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他有机会结识了后来对他影响深远的学者王云五和叶恭绰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从而正式步入国学研究的大门。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而这场大病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是饶公此生唯一害过的一场大病。因此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对佛、道都深有研究的他认为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这是一种缘分。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6347414"/>
      </p:ext>
    </p:extLst>
  </p:cSld>
  <p:clrMapOvr>
    <a:masterClrMapping/>
  </p:clrMapOvr>
  <p:transition>
    <p:fade thruBlk="1"/>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饶宗颐治学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涉猎领域很广。季羡林先生曾将饶氏的学问分归八个门类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后来郑炜明先生更是添加补充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细分为十五类。儒学、道学、佛学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诗、词、文、史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目录、考古、敦煌学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音律、书法、绘画、甲骨文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饶公样样都有研究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时间跨度更是惊人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从上古到明清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几乎每个朝代都有涉猎。哪来的这么广泛的兴趣、这么旺盛的精力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饶宗颐的回答是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得益于从小文化空气的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熏蒸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正如林语堂所言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学问是像熏火腿一样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出来的。我家里有那么多书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我整天在看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把读书当成了玩耍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用的时间比在学校上课的还多。在那个小图书馆里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我可以一边享受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懂不懂就在那里面逛。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76250875"/>
      </p:ext>
    </p:extLst>
  </p:cSld>
  <p:clrMapOvr>
    <a:masterClrMapping/>
  </p:clrMapOvr>
  <p:transition>
    <p:fade thruBlk="1"/>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治学的博与专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是一对矛盾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很难兼得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但饶公做到了。在一些领域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他占据了开路人的地位。例如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他的《殷代贞卜人物通考》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震惊了国际学界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他的《梵学集》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也开辟了该领域中国学术研究的新天地。为了达到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饶公不顾一切地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往里钻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。像梵学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为了品到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原汁原味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他硬是从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多岁开始埋头学习梵文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一学几十年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可以朗朗而读。饶公说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我的梵文是与一位印度学者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那位在内地留学过的学者提出向我学《说文解字》。我正好想用功学学梵文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于是与他讲了条件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用《说文解字》交换梵文。此后几年间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我们互为老师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都学到了想学的东西。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支撑饶宗颐在学术方面锲而不舍深钻的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精神。饶公说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是曾国藩的话。他认为做人、做学问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同现在的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就是要不知足的意思。实际上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天下万物都是有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的补齐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可事实上永远也补不齐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这样就会永远不知足地追求下去。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87074894"/>
      </p:ext>
    </p:extLst>
  </p:cSld>
  <p:clrMapOvr>
    <a:masterClrMapping/>
  </p:clrMapOvr>
  <p:transition>
    <p:fade thruBlk="1"/>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饶公是史学家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最令我兴奋的是今天中国不断地有很多新东西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出土文物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从地下冒出来了。而这些东西又带出了许多新问题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需要解答。比如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遇见冒出来的东西以后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发现有的文字与我们今天看到的本子有很多不一样的地方。为什么会这样子呢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你就要解答了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我是研究这方面的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我有找出答案的责任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我要研究。我不能不研究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别人有没有兴趣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别人说这个毫无用处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我对它有兴趣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我就要研究。价值这个东西很难讲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我看有价值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别人看毫无价值。在学术上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越有争执的东西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越需要讲出一个道理来。我就是要找出这个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6985353"/>
      </p:ext>
    </p:extLst>
  </p:cSld>
  <p:clrMapOvr>
    <a:masterClrMapping/>
  </p:clrMapOvr>
  <p:transition>
    <p:fade thruBlk="1"/>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了解饶公的人说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别看他是国学大师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但他一点也不迂腐、守旧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开拓精神极强。他周游世界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精通英、法、德、日文。他研究国学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不仅从中国古籍中找材料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还密切关注着考古的新发现。例如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他用四川三星堆考古成果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印证以往古文献资料的研究结论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并进一步取得新的重要发现。他借鉴西方汉学家研究方法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从印度和西域文字典籍入手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拓展汉学研究的视野。他还利用敦煌写卷的新资料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深入研讨诸多史学之谜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比较古文字学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探索远古中外文化交流问题。难怪季羡林教授称其在掌握材料、运用材料上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令人有化腐朽为神奇之感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以有限的生命探求无涯的学问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于是饶宗颐做到了既博又专。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3765017"/>
      </p:ext>
    </p:extLst>
  </p:cSld>
  <p:clrMapOvr>
    <a:masterClrMapping/>
  </p:clrMapOvr>
  <p:transition>
    <p:fade thruBlk="1"/>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下列对传记有关内容与手法的分析和概括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文章在一开篇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就从正反两方面向我们展示了一位博古通今、学贯中西的国学大师饶宗颐的形象。他既是名人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更是奇人。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正因为饶宗颐对佛、道都深有研究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他才把赴聘中大、生病滞留香港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从而正式步入国学之门这一经历看成是一种缘分。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季羡林先生曾将饶氏学问分归八个门类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郑炜明却把其细分为十五类。从中我们可以看出饶宗颐治学涉猎领域非常广泛。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饶宗颐打小就泡在自家的小图书馆里。由此可见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学问可以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广泛的兴趣爱好可以在一定环境中培养而成。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别人有没有兴趣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我不管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别人说这个毫无用处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我不理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我对它有兴趣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我就要研究。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寥寥数语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源自饶宗颐独立不羁的学术精神。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6148332"/>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在上海交大读书期间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吴文俊因为对数学不感兴趣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曾一度想转到物理系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后来遇见一位高明的数学老师武崇林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他才打消了转系念头。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吴文俊清楚地看到信息时代数学的发展趋势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受到中国古代数学的启发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提出了用计算机实现数学定理证明的方法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作出了影响深远的贡献。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吴文俊能够清醒地认识到中国数学研究领域存在的主要问题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期待着未来的中国数学家开拓创新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取得巨大成就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从而实现中华民族的复兴。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外国不少数学家只靠巧思妙想研究数学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尽管名气很大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吴文俊却并不认同他们的研究成果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而是坚持用自己以客观为主的方法研究数学。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2130788"/>
      </p:ext>
    </p:extLst>
  </p:cSld>
  <p:clrMapOvr>
    <a:masterClrMapping/>
  </p:clrMapOvr>
  <p:transition>
    <p:fade thruBlk="1"/>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本题考查文体特征与表现手法。就本题而言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就从正反两方面向我们展示了一位博古通今、学贯中西的国学大师饶宗颐的形象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开篇没有从反面展示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正因为饶宗颐对佛、道都深有研究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他才把赴聘中大、生病滞留香港……缘分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强加因果关系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寥寥数语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源自饶宗颐独立不羁的学术精神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从上下文来看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准确地说应源自他的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0223384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三步锁定手法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在选项中择定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的关键信息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在文本中择出与之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照应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据此确定选项的相关区域。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以全文主旨、内容、情节为背景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在相关区域中思辨选项有无根据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是否合乎事情事理、文意文理。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思辨中需要通过联想、推断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自觉调动自己知识和能力的积累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从而快速、准确判定选项的正误。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2000494"/>
      </p:ext>
    </p:extLst>
  </p:cSld>
  <p:clrMapOvr>
    <a:masterClrMapping/>
  </p:clrMapOvr>
  <p:transition>
    <p:fade thruBlk="1"/>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可爱</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梁宗岱</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世纪三四十年代的中国文化界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梁宗岱算是浪尖上的人物。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他祖籍广东新会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聪颖早慧。有一次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一群记者登门访问在文坛崭露头角的诗人梁宗岱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前来开门的是一个小孩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你们找谁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找你爸爸梁宗岱。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我就是梁宗岱。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开门的小孩说。此时梁宗岱十六岁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还是个中学生呢。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6962356"/>
      </p:ext>
    </p:extLst>
  </p:cSld>
  <p:clrMapOvr>
    <a:masterClrMapping/>
  </p:clrMapOvr>
  <p:transition>
    <p:fade thruBlk="1"/>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梁宗岱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年被保送岭南大学文科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第二年赴法国留学。留法期间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他与法国象征派诗歌大师瓦雷里的相识相知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以及从罗曼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罗兰口中所获的赞誉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成为他终身受用的人生经历。梁宗岱回国后任北京大学法文系主任兼教授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同时兼任清华大学讲师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年方二十八岁。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年受聘于复旦大学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任外国文学系主任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跻身于著名教授、学者行列。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梁宗岱性情放达可爱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梁宗岱的可爱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主要缘于他的好辩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而且他与人争辩的缘由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多是纯粹的理论问题。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徐志摩等人创办的《诗刊》创刊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上海新月书店发行。创刊号发行不久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远在柏林的梁宗岱写信给徐志摩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谈论他对《诗刊》的看法。信末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梁宗岱说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永久是累人累物的。你还记得吗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两年前在巴黎卢森堡公园旁边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一碰头便不住口地啰唆了三天三夜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连你游览的时间都没有了。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0938009"/>
      </p:ext>
    </p:extLst>
  </p:cSld>
  <p:clrMapOvr>
    <a:masterClrMapping/>
  </p:clrMapOvr>
  <p:transition>
    <p:fade thruBlk="1"/>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年代的北大教授温源宁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曾对梁宗岱与人争辩的情景做过生动描述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宗岱喜好辩论。对于他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辩论简直是练武术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手、腿、头、眼、身一起参加。若一面走路一面辩论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他这种姿势尤为显著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跟上他的脚步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和跟上他的谈话速度一样不容易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辩论得越激烈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他走得越快。他尖声喊叫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他打手势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他踢腿。若在室内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也完全照样。辩论的题目呢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恐怕最难对付的就是朗弗罗和丁尼孙这两位诗人的功过如何。要是不跟宗岱谈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你就再也猜不着一个话题的爆炸性有多大。多么简单的题目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也会把火烧起来。因此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跟他谈话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能叫你真正筋疲力尽。说是谈话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时间长了就不是谈话了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老是打一场架才算完。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0644988"/>
      </p:ext>
    </p:extLst>
  </p:cSld>
  <p:clrMapOvr>
    <a:masterClrMapping/>
  </p:clrMapOvr>
  <p:transition>
    <p:fade thruBlk="1"/>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梁宗岱与人争辩甚至会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。著名学者、教授、古希腊文学翻译家罗念生先生曾在文章中回忆道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年我和宗岱在北京第二次见面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两人曾就新诗的节奏问题进行过一场辩论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因各不相让竟打了起来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他把我按在地上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我又翻过身来压倒他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终使他动弹不得。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而梁宗岱任教于复旦大学时的一位学生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在回忆文章中也记录了梁宗岱与一位中文系老教授为一个学术问题争论直至交手的场面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两人从休息室一直打到院子当间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终于一齐滚进了一个水坑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两人水淋淋爬了起来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彼此相觑一下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又一齐放声大笑……这两位师长放浪形骸的潇洒风度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令一些讶然旁观的学生永远忘不了。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梁宗岱教授上课的时候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讲到忘我处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经常捋起衣袖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露出上臂肌肉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炫耀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自己的强壮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强调锻炼身体的重要性。学生被他的这种亲切所感染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整个课堂气氛让人如沐春风。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2229876"/>
      </p:ext>
    </p:extLst>
  </p:cSld>
  <p:clrMapOvr>
    <a:masterClrMapping/>
  </p:clrMapOvr>
  <p:transition>
    <p:fade thruBlk="1"/>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年秋天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正在复旦大学任教的梁宗岱刚刚完成一个学期的授课任务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正赶上蒋介石物色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智囊团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他看中了在知识界有影响的梁宗岱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就派人持他的亲笔信来召见梁宗岱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前后三次召见都被梁宗岱婉言拒绝了。第四次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由徐道麟坐蒋介石的轿车来到重庆北碚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要亲自接他去见蒋介石。徐是梁宗岱留欧时的同学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又是蒋介石的亲信。他来之前曾先打电话通知复旦大学校长章益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梁宗岱知道这一次走脱不了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只得出面周旋。他见到徐道麟后便说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老同学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我刚下课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肚子饿得叫了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咱们先上馆子吃一顿再说。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于是他拉上章益校长一同下饭馆。在餐桌上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梁宗岱不断饮酒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并装出一副醉态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摇摇晃晃地对徐道麟说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今天不能去拜见蒋总裁了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改天再去吧。在北碚兜兜风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就送我们回学校好不好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他巧妙地躲过了蒋介石的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5905536"/>
      </p:ext>
    </p:extLst>
  </p:cSld>
  <p:clrMapOvr>
    <a:masterClrMapping/>
  </p:clrMapOvr>
  <p:transition>
    <p:fade thruBlk="1"/>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传记最后一段与主题无关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应该删去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你如何看待这个问题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谈谈你对此问题的理解。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一是由语段位置入手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明确其功用在于升华主题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画龙点睛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二是结合文本具体内容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从梁宗岱的本质特点入手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浪尖上的人物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三是从结构、内容、表达几个层面去组织答案。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不能删。传记收束段主要描写梁宗岱第四次谢绝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蒋总裁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召见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是传记的有机组成部分。一是凸显了梁宗岱放浪不羁、笑傲王侯的书生本色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展现其灵活机智、幽默风趣的性情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折射出梁宗岱不屈从权贵、不为功名折腰的风骨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二是与传记开头的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浪尖上的人物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相呼应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既圆合首尾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也起到画龙点睛、升华人物的精神境界的作用。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6320589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897871"/>
            <a:ext cx="8128000" cy="1316258"/>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梳理层次明技法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一是要宏观感知文本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分析文本结构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二是要梳理文段层次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概括文段内容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三是要注重细节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注意典型语句及其语境。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54447342"/>
      </p:ext>
    </p:extLst>
  </p:cSld>
  <p:clrMapOvr>
    <a:masterClrMapping/>
  </p:clrMapOvr>
  <p:transition>
    <p:fade thruBlk="1"/>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安徽合肥二模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大荒见葱茏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路大荒是蒲松龄的同乡。他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岁入邻家私塾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拜在蒲松龄后裔蒲国政门下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后又转投名儒王东生。这两位老师都对蒲松龄存有极深的敬仰之心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蒲国政多讲《聊斋》渊源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王东生则藏有许多蒲松龄的手稿。少年路大荒浸润在这样的环境之中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不自觉间就奠定了他一生的追求方向。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0251440"/>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吴文俊在拓扑学、机器定理证明、数学机械化等领域都取得了很多独创性成果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获得了国际数学界同行的高度认可与评价。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不给分。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本题考查分析概括文章内容的能力。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遇见一位高明的数学老师武崇林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与原文不符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是大三时教数学的武崇林老师帮助他摆脱了专业上的困惑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使他认识到数学的巨大魅力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一说于文无据。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吴文俊谈到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特别强调数学思维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清醒地认识到中国数学研究领域存在的主要问题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期待着未来的中国数学家开拓创新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取得巨大成就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表述也不严密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在创新方面取得巨大成功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根据原文最后一段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不认同他们靠所谓巧思妙想研究数学的方法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不认同他们的研究成果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两项要根据第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段和相关链接来判断。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6348097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路大荒便立志潜心于聊斋文集诗稿的搜集和研究工作。只要获悉哪里有聊斋文稿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他必定积极谋求。为了搜集到遗稿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他常常奔波于淄川城乡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远访章丘、济南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求亲问友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辗转反复。他节衣缩食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不惜重金购买蒲松龄手稿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因此家中拥有的蒲氏著作越来越多。这其中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以蒲松龄手抄的《祭文》最为珍贵。路大荒初见此书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不由欣喜若狂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立即将所有积蓄取出购买。后来他在文章中回忆道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然在闻号令角声之中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资斧告罄之时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尚恋之一书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人间尚有我之痴耶乎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然能聊慰自痴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何顾后人之讪笑也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由路大荒注释、编辑的《聊斋志异外书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磨难曲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》和《聊斋全集》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先后在日本和国内出版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引起了学术界的广泛关注。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3686407"/>
      </p:ext>
    </p:extLst>
  </p:cSld>
  <p:clrMapOvr>
    <a:masterClrMapping/>
  </p:clrMapOvr>
  <p:transition>
    <p:fade thruBlk="1"/>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济南、淄川相继沦陷。路大荒南下杭州学习航空技术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后又返乡参加了抗日游击队。日军得知路大荒藏有大量珍贵的蒲氏书稿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欲行抢夺。事先得到消息的路大荒背起手稿躲进了深山。日军一怒之下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放火烧掉了他家的房屋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并在淄川城四处张贴捉拿他的告示。路大荒辗转来到济南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隐居在大明湖边的秋柳园街。秋柳园街比邻曲水亭街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他安寄于此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乐在访书。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他在曲水亭街上的聚古斋书肆发现了一套《聊斋文集》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大喜过望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但因囊中羞涩无力购买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只好设法将书借回家中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连夜在灯下抄录。治学拓荒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如人饮水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冷暖自知。正是这种几十年不改初衷的执着毅力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成就了路大荒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网罗三百载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集聊斋之大成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的美名。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3287761"/>
      </p:ext>
    </p:extLst>
  </p:cSld>
  <p:clrMapOvr>
    <a:masterClrMapping/>
  </p:clrMapOvr>
  <p:transition>
    <p:fade thruBlk="1"/>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新中国成立了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先生欣喜万分。政府十分注重文物与文化遗产的整理、抢救和保护工作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这更加激发了路大荒的研究热情。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山东省整理蒲松龄著作编辑委员会成立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路大荒担任副主任。他亲自带领研究人员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或深入淄川在乡间广泛征集蒲松龄的著作版本、手稿、佚文和遗物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修葺整理蒲氏故居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或远赴北京、上海、广州、沈阳等地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查询点滴资料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获得了大量宝贵的第一手资料。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73936132"/>
      </p:ext>
    </p:extLst>
  </p:cSld>
  <p:clrMapOvr>
    <a:masterClrMapping/>
  </p:clrMapOvr>
  <p:transition>
    <p:fade thruBlk="1"/>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在中外众多专家学者的多年支持下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一部更大规模的《蒲松龄集》终于问世。这本由中华书局出版的《蒲松龄集》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凝聚了路大荒的毕生心血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总共收集了聊斋文稿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奠定了路大荒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聊斋学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研究第一人的学术地位。学界认为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《蒲松龄集》是聊斋学的基石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在聊斋学发展史上有着无可替代的重要地位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是承前启后的里程碑。喜爱蒲松龄小说的人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饰演聊斋剧目的人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聊斋学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研究的后来者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都十分感念路大荒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正是由于他艰苦卓绝地收集、研究、整理蒲松龄的著作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读者得以捧卷饱赏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学者得以利用钻研。与此同时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路大荒把最心爱的《聊斋文集手稿》一并捐献给了国家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其后又出版了《蒲松龄年谱》和《聊斋俚曲选》等著作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在《东岳论坛》上发表了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聊斋遗文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实现了他的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聊斋学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34997491"/>
      </p:ext>
    </p:extLst>
  </p:cSld>
  <p:clrMapOvr>
    <a:masterClrMapping/>
  </p:clrMapOvr>
  <p:transition>
    <p:fade thruBlk="1"/>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路大荒天资聪颖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悟性极高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在聊斋学以外的诸多领域也有很深造诣。如绘画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曾赢得张大千、黄宾虹、陈半丁等名家的赞许。尽管博学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但他始终清醒地知道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该深挖哪口井。他从不认为自己是天才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深知真正厚实博大的学问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必然要经过极大的努力才可获得。为此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他读书、治学、从艺从不敢懈怠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无论是默存自守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还是荣名加身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他都宠辱不惊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专心于学术。在他人生的最后五年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由于患有脑中风后遗症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身体活动受限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经常卧床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但仍然不忘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聊斋学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研究。他曾让孙女打开事先藏好的《蒲松龄集》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告诉她某页某段还有些必须修正的问题要记下来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并叮嘱她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此书以后如能再版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一定要把这些问题改过来。学问做到完全忘我的境界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令读书人叹服。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209872"/>
      </p:ext>
    </p:extLst>
  </p:cSld>
  <p:clrMapOvr>
    <a:masterClrMapping/>
  </p:clrMapOvr>
  <p:transition>
    <p:fade thruBlk="1"/>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路大荒是中国文化熏陶出来的纯正的人文学者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他的身上闪烁着令我们亲近的精神气质和思想光芒。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摘编自徐忠志《大荒见葱茏》、陈明超《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蒲学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研究第一人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路大荒》等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爷爷青年时期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正值国内军阀混战。当时邓恩铭的叔父邓国瑾是淄川县长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他劝告爷爷说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人生行为如黄河流水奔泻千里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决之东则东流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决之西则西流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若受制约可流入大海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希望你对事业有所抉择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好自为之。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爷爷深有感悟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从此潜心于聊斋文集诗稿的搜集研究中去。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路应和《怀念我的爷爷路大荒》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9583009"/>
      </p:ext>
    </p:extLst>
  </p:cSld>
  <p:clrMapOvr>
    <a:masterClrMapping/>
  </p:clrMapOvr>
  <p:transition>
    <p:fade thruBlk="1"/>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大荒见葱茏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为题有什么作用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请结合材料简要分析。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运用双关、比喻等手法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使文题寓意丰厚。</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形象生动地将传主姓名、生平及其事业追求结合起来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引发读者阅读兴趣。</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既概括了路大荒历经坎坷实现学术梦想的人生之路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又指聊斋学得以发展和兴盛的过程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还指路大荒所处社会环境由黑暗到光明的时代变迁。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传记特征和主要表现手法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从标题与文本的关系入手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理解标题对传记的统摄、引领作用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从标题本身入手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从标题的修辞手法切入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理解标题所特有的生动形象、含蕴丰厚的特点</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02886374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河北衡水中学三调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冯士筰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符号数字皆诗情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出生于天津一个书香世家的冯士筰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从小就刻苦好学。清华读书时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更是出了名的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苦行僧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。他大学的同窗好友孙文心教授现在还清楚地记得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冯士筰每天都是最后一个从图书馆或者教室回宿舍的。回来后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饿了还会抱着冰冷的窝窝头啃几口。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他在深入研究了当时享有盛名的物理海洋学家</a:t>
            </a:r>
            <a:r>
              <a:rPr lang="en-US" altLang="zh-CN" sz="220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Munk</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大洋风生环流模型的基础上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找出该模型未考虑热盐因素的不足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建立了大洋风生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热盐环流模式。正当他准备发表关于这一模型的重要论文时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突如其来地发生了。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52061665"/>
      </p:ext>
    </p:extLst>
  </p:cSld>
  <p:clrMapOvr>
    <a:masterClrMapping/>
  </p:clrMapOvr>
  <p:transition>
    <p:fade thruBlk="1"/>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冯士筰被关了牛棚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但幸运的是他和赫崇本先生关在了一起。白天他们一起劳动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晚上赫先生不仅会给他讲海洋科学的历史和前景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而且还鼓励他不要因暂时的困难而气馁。那段不堪回首的日子里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冯士筰的心总是热乎乎的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对未来也充满着期盼。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在周恩来总理的过问下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我国风暴潮研究起步了。冯士筰从牛棚里被解放了出来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接受了这一极有挑战性的课题。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8275252"/>
      </p:ext>
    </p:extLst>
  </p:cSld>
  <p:clrMapOvr>
    <a:masterClrMapping/>
  </p:clrMapOvr>
  <p:transition>
    <p:fade thruBlk="1"/>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风暴潮是发生在海洋沿岸的一种严重自然灾害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一次大的风暴潮可能使几万甚至几十万人丧生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经济损失可达几亿甚至几十亿元。我国是风暴潮高发国家之一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从历史资料看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几乎每隔三四年就会发生一次特大的风暴潮灾。世界主要海洋国家早在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世纪二三十年代就已经开始了风暴潮的预报研究工作。而我国直到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年代初还对风暴潮理论和我国风暴潮的实际状况几乎一无所知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风暴潮研究在我国基本处于空白状态。冯士筰的研究面临着极大的挑战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没有资料、没有实践、没有理论</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3308580"/>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吴文俊的数学研究为什么能够取得创造性成果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请结合材料简要分析。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不蹈袭前人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不盲从权威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能够独辟蹊径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具有扎实功底、全局观念和战略眼光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善于抓住事物的本质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学术视野广阔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注重人文修养</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037233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为了获得风暴潮的第一手资料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年冯士筰等人环绕渤海湾进行了两次实地考察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足迹遍及渤海周围数省的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多个县市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多公里。其中的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多公里完全是徒步跋涉的。他们走村串户向渔民、农民和盐民了解风暴潮的一般常识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走访当地政府、查阅当地县志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寻找有关记载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他们还反复到水利部门和验潮站搜集有关数据。冯士筰终于获得了国内第一批关于风暴潮灾害的珍贵资料。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8686700"/>
      </p:ext>
    </p:extLst>
  </p:cSld>
  <p:clrMapOvr>
    <a:masterClrMapping/>
  </p:clrMapOvr>
  <p:transition>
    <p:fade thruBlk="1"/>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要从本质上认识和最终解决风暴潮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当然首先要探讨其机制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因为只有弄清风暴潮的发生机制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建立一定的模式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风暴潮预报预测才能科学准确。研究中冯士筰发现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在南方风暴潮多由强台风引起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而在北方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寒潮也能在渤海掀起风暴潮。虽同为风暴潮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但二者的动力源和引发机制并不尽相同。冯士筰的这一发现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不仅具有深远的理论研究意义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而且具有相当的应用价值。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冯士筰及其合作者一连发表了数篇论文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系统论述了风暴潮的概念、理论和数值预报的力学模型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建立了独特的超浅海风暴潮理论。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冯士筰将自己多年的研究成果撰写成《风暴潮导论》一书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这是国内外第一部关于风暴潮的理论专著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它标志着我国对于风暴潮的研究已经进入世界风暴潮研究之林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也标志着冯士筰已经跨入我国一流物理海洋学家行列。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1894325"/>
      </p:ext>
    </p:extLst>
  </p:cSld>
  <p:clrMapOvr>
    <a:masterClrMapping/>
  </p:clrMapOvr>
  <p:transition>
    <p:fade thruBlk="1"/>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冯士筰作为高级访问学者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飞抵美国旧金山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同美国相关单位进行为期一年的合作。这次合作又使他的科学研究进入了一个新的领域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拉格朗日余流及长期物质输运。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59592633"/>
      </p:ext>
    </p:extLst>
  </p:cSld>
  <p:clrMapOvr>
    <a:masterClrMapping/>
  </p:clrMapOvr>
  <p:transition>
    <p:fade thruBlk="1"/>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拉格朗日余流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是当时学界最有争议的前沿课题之一。冯士筰和他的合作者在前人研究成果的基础上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解析了欧拉余流理论的缺陷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深入分析了拉格朗日余流和欧拉余流的本质差异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提出了一种拉格朗日余流和长期物质输运的理论模型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导出了一个全新的长期物质输运方程。该方程一问世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立刻引起了国内外同行们的重视。回国后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冯士筰在对该问题深入研究的基础上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开始了从根本上改造近海或河口环流传统理论的研究工作。此后十年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他建立了以拉氏时均速度的最低阶近似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物质输运速度来体现浅海环流速度基本场的新理论框架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导出了浅海潮生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热盐环流基本方程组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建立了一种新型的长期的输运方程。此理论在中国陆架海环流研究中起到了指导作用。冯士筰的这一研究成果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为近海污染物理自净、悬浮质输运、海洋环境预测和近海生态系统动力学等诸多方面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提供了海洋环境流体力学基础。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66122591"/>
      </p:ext>
    </p:extLst>
  </p:cSld>
  <p:clrMapOvr>
    <a:masterClrMapping/>
  </p:clrMapOvr>
  <p:transition>
    <p:fade thruBlk="1"/>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工作之余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冯士筰是个爱好比较广泛的人。冯士筰很爱作诗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这既是他陶冶性情的方式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也是表达内心情感的途径。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心系大海连天碧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符号数字皆诗情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这两句对仗工稳的诗句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正是他一生孜孜不倦追求的真实写照。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7075408"/>
      </p:ext>
    </p:extLst>
  </p:cSld>
  <p:clrMapOvr>
    <a:masterClrMapping/>
  </p:clrMapOvr>
  <p:transition>
    <p:fade thruBlk="1"/>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下列理解和分析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不符合原文意思的一项是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冯士筰和其合作者一起建立了独特的超浅海风暴潮理论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这一理论标志着我国风暴研究进入世界领先行列。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冯士筰对长期物质输运的计算提供了新型的非常节省的计算模式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在中国陆架海环流研究中起到了指导作用。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冯士筰的拉格朗日余流及长期物质输运研究成果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为近海汚染物理自净等方面提供了海洋环境流体力学基础。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心系大海连天碧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符号数字皆诗情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高度肯定了冯士筰对事业的忠诚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抒写了他的个人情趣。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8175224"/>
      </p:ext>
    </p:extLst>
  </p:cSld>
  <p:clrMapOvr>
    <a:masterClrMapping/>
  </p:clrMapOvr>
  <p:transition>
    <p:fade thruBlk="1"/>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传记特征和主要表现手法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应高度重视选项与文本是否契合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警惕偷换概念、张冠李戴、以偏概全、正误杂陈等误区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三项与文本内容一致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冯士筰和其合作者一起建立了独特的超浅海风暴潮理论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这一理论标志着我国风暴研究进入世界领先行列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超浅海风暴潮理论是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年建立的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《风暴潮导论》一书是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年发表的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是国内外第一部关于风暴潮的理论专著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可以表明我国风暴潮研究进入世界领先行列。很明显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选项为张冠李戴。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7638189"/>
      </p:ext>
    </p:extLst>
  </p:cSld>
  <p:clrMapOvr>
    <a:masterClrMapping/>
  </p:clrMapOvr>
  <p:transition>
    <p:fade thruBlk="1"/>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矩形 17"/>
          <p:cNvSpPr>
            <a:spLocks noChangeAspect="1"/>
          </p:cNvSpPr>
          <p:nvPr/>
        </p:nvSpPr>
        <p:spPr>
          <a:xfrm>
            <a:off x="508000" y="98478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评价传记的主要观点和基本倾向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爱国科学家邓叔群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经过清华学堂八年苦读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年经考试公费留学美国。同时去的同学大多选择学习外交、银行、军事、法律等专业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只有他不听别人劝告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为了解救贫困的中国农民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一心入读康奈尔大学的农林专业。留学期间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目睹同胞受到种族歧视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这激发了他为国争光的民族自尊心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决心在最短的时间内学到最精湛的科学知识。他不仅主科成绩都是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而且荣获了全美最高科学荣誉学会颁发的两枚金钥匙证章。正当他博士论文接近完成时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国内岭南大学急需一位植物病理学教授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导师惠凑推荐了他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但建议他完成论文后再回去。邓叔群却认为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学到先进知识报效祖国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正是自己求学的真正目的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于是当即回国。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8465262"/>
      </p:ext>
    </p:extLst>
  </p:cSld>
  <p:clrMapOvr>
    <a:masterClrMapping/>
  </p:clrMapOvr>
  <p:transition>
    <p:fade thruBlk="1"/>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在回国后的十年中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为搜集我国第一手真菌资料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他手提竹篮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攀山入林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一样一样地采集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逐一鉴定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定名分类。他先后研究鉴定的真菌种类达一两千种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分隶于数百个属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其中首次发现的新属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为世界真菌资源宝库增添了新标本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在世界真菌学史上为我国的真菌科学谱写了重要的第一章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向世界宣告了中国有自己的真菌科学。在世界著名真菌分类学家考尔夫教授总结的康奈尔大学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年来作出突出贡献的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位真菌学家中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他是唯一的东方人。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抗战开始不久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为了使自己的研究与国计民生关系更为直接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邓叔群转向了林业研究。他带领助手深入云南、西康、四川一带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勘察森林资源状况。他们冒风雨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顶烈日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忍饥寒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摸清了该地区森林资源的组成、分布、蓄积量及病虫害等情况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绘制了中国的早期林型图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并提出了合理经营、开发和管理原始森林的研究报告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为大后方建设提供了必要的参考。其中森林的材积估算、轮伐期、更新方法、造林方针等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至今仍有参考价值。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94373534"/>
      </p:ext>
    </p:extLst>
  </p:cSld>
  <p:clrMapOvr>
    <a:masterClrMapping/>
  </p:clrMapOvr>
  <p:transition>
    <p:fade thruBlk="1"/>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邓叔群拒绝就任农林部副部长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而在甘肃省建设厅厅长张心一的支持下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举家奔赴甘肃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开始黄河上游水土保持的研究。经过几年艰苦奋斗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成功创办了洮河林场及三个分场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建立了一整套保证森林更新、营造量大于采伐量的制度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创建了以科学的方法经营和管理森林的新模式。邓叔群认为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水利和林、牧之间具有密切关系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要根治黄河水患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就必须三者并重。为保持黄河上游水土、减轻下游灾害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他提出了森林生态平衡理论。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0421733"/>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本题考查筛选并整合文中信息的能力。审读题干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确定信息源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创造性成果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根据传记文学的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叙议结合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的行文特点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据果推因。可以抓住关键句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极其敏锐地看出了信息时代数学的发展趋势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他的研究受到中国古代数学的启发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汲取了中国传统数学的养分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就要独立思考……这全得益于他的独辟蹊径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同样清醒地认识到……数学教育更重要的是培养数学的思维方式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……帮助了我的学术研究……更培养了我的全局观念和战略眼光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他特别强调研究数学要下扎实的功夫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吴文俊的工作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都是独辟蹊径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不袭前人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富有创造性的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相关链接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整合句中的重要信息作答。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0394708"/>
      </p:ext>
    </p:extLst>
  </p:cSld>
  <p:clrMapOvr>
    <a:masterClrMapping/>
  </p:clrMapOvr>
  <p:transition>
    <p:fade thruBlk="1"/>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邓叔群当选为中央研究院院士。随后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中央研究院要求全体高级研究人员迁往我国台湾或美国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他不仅自己明确表示决不离开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还动员其他同事共同抵制。他对家人说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别忘了自己是中国人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要为民族富强奋斗终生。我绝不跟腐败的国民党去台湾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也不去美国。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其实在他内心深处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对共产党抱有希望和向往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愿与民族同甘苦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共命运。后来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他早年的学生沈其益受东北解放区领导委托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特地到上海以动员他去东北筹建农学院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他欣然接受邀请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并在半年时间内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带病编写出一整套林科大学的教材纲要。作为沈阳农学院创建总指挥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他辛勤工作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调度有方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快速、高效地完成了建校任务。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473800"/>
      </p:ext>
    </p:extLst>
  </p:cSld>
  <p:clrMapOvr>
    <a:masterClrMapping/>
  </p:clrMapOvr>
  <p:transition>
    <p:fade thruBlk="1"/>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邓叔群生活俭朴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不图物质享受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新中国成立后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他把抗日战争前在南京购建的花园洋房捐献给国家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还三次主动提出减薪。抗美援朝时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他将自己的积蓄捐作军用。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他受林业部委托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举办森林病理学培训班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为各省培训出数十名专业技术骨干。培训结束后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他谢绝巨额酬金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只留一张结业合影作纪念。邓叔群一生的选择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都从人民和祖国的需要出发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他以自己的实际行动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践行着科学报国的理想。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摘编自《中国真菌学先驱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邓叔群院士》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8063255"/>
      </p:ext>
    </p:extLst>
  </p:cSld>
  <p:clrMapOvr>
    <a:masterClrMapping/>
  </p:clrMapOvr>
  <p:transition>
    <p:fade thruBlk="1"/>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(1902—1970),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中国真菌学家。福建福州人。曾任岭南大学、金陵大学、中央大学等校教授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中央研究院研究员。新中国成立后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任沈阳农学院和东北农学院副院长、中科院微生物研究所副所长。中科院学部委员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。主要著作有《中国的高等真菌》《中国的真菌》等。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摘自《辞海》第六版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我自幼被外祖母严氏收养。她教我劳动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晓我勤俭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并以民族英雄岳飞、戚继光、林则徐等人的事迹勉励我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教我做人要坚贞不屈、清正廉洁、光明磊落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这一切促使我从小就立志为中华民族的强盛奋斗终生。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摘自《中国科学院院士自述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4375053"/>
      </p:ext>
    </p:extLst>
  </p:cSld>
  <p:clrMapOvr>
    <a:masterClrMapping/>
  </p:clrMapOvr>
  <p:transition>
    <p:fade thruBlk="1"/>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本文取材于沈其益、吴中伦、欧世璜等著的《中国真菌学先驱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邓叔群院士》一书。为命题需要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对相关内容进行了整合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同时增加了两条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相关链接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一是《辞海》第六版对邓叔群介绍的节选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二是邓叔群谈外祖母对他影响的文字。邓叔群是我国著名的真菌学家、植物病理学家和教育家。他毕生致力于科学报国强国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在真菌分类学、植物病理学、农林教育等领域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都曾做出巨大贡献。选文根据命题需要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选取了传主海外留学、真菌学研究、林业研究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以及为国分忧等最为人称道的若干片段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以突出他爱国科学家的风采。选邓叔群传记作为阅读内容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在考查考生实用类文本阅读能力的同时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无疑也有利于引导、激励他们勤学、修德、明辨、笃实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实现青春梦想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创造精彩人生。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738226"/>
      </p:ext>
    </p:extLst>
  </p:cSld>
  <p:clrMapOvr>
    <a:masterClrMapping/>
  </p:clrMapOvr>
  <p:transition>
    <p:fade thruBlk="1"/>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5"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8"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9"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10"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1"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844824"/>
            <a:ext cx="228780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658019587"/>
              </p:ext>
            </p:extLst>
          </p:nvPr>
        </p:nvGraphicFramePr>
        <p:xfrm>
          <a:off x="508000" y="2529587"/>
          <a:ext cx="8128000" cy="2339573"/>
        </p:xfrm>
        <a:graphic>
          <a:graphicData uri="http://schemas.openxmlformats.org/presentationml/2006/ole">
            <mc:AlternateContent xmlns:mc="http://schemas.openxmlformats.org/markup-compatibility/2006">
              <mc:Choice xmlns:v="urn:schemas-microsoft-com:vml" Requires="v">
                <p:oleObj spid="_x0000_s23566" name="文档" r:id="rId13" imgW="3839157" imgH="1105037" progId="Word.Document.12">
                  <p:embed/>
                </p:oleObj>
              </mc:Choice>
              <mc:Fallback>
                <p:oleObj name="文档" r:id="rId13" imgW="3839157" imgH="1105037" progId="Word.Document.12">
                  <p:embed/>
                  <p:pic>
                    <p:nvPicPr>
                      <p:cNvPr id="0" name=""/>
                      <p:cNvPicPr/>
                      <p:nvPr/>
                    </p:nvPicPr>
                    <p:blipFill>
                      <a:blip r:embed="rId14"/>
                      <a:stretch>
                        <a:fillRect/>
                      </a:stretch>
                    </p:blipFill>
                    <p:spPr>
                      <a:xfrm>
                        <a:off x="508000" y="2529587"/>
                        <a:ext cx="8128000" cy="2339573"/>
                      </a:xfrm>
                      <a:prstGeom prst="rect">
                        <a:avLst/>
                      </a:prstGeom>
                    </p:spPr>
                  </p:pic>
                </p:oleObj>
              </mc:Fallback>
            </mc:AlternateContent>
          </a:graphicData>
        </a:graphic>
      </p:graphicFrame>
    </p:spTree>
    <p:extLst>
      <p:ext uri="{BB962C8B-B14F-4D97-AF65-F5344CB8AC3E}">
        <p14:creationId xmlns:p14="http://schemas.microsoft.com/office/powerpoint/2010/main" val="3843291546"/>
      </p:ext>
    </p:extLst>
  </p:cSld>
  <p:clrMapOvr>
    <a:masterClrMapping/>
  </p:clrMapOvr>
  <p:transition>
    <p:fade thruBlk="1"/>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494171"/>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在国家需要时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邓叔群是如何主动牺牲个人利益、为国分忧的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请结合材料简要分析。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因为岭南大学的需要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中断学业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提前回国效力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把自家的花园洋房和积蓄捐献给国家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并主动提出减薪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带病编写教材纲要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为筹建沈阳农学院辛勤工作</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550000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本题考查评价文本的主要观点和基本倾向的能力。就本题而言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首先应明确选文的主要观点是表现邓叔群在国家需要时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主动牺牲个人利益、为国分忧的高贵品质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这是邓叔群不同于常人之处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也是材料的一个重要内容。其次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有关此题的答案信息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既见于原文最后一段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也散见于传记其他段落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这就需要考生真正读懂材料内容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把相关信息归纳概括出来。原文第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因为岭南大学的需要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中断学业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提前回国效力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把自家的花园洋房和积蓄捐献给国家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并主动提出减薪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带病编写教材纲要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为筹建沈阳农学院辛勤工作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都表现了他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主动牺牲个人利益、为国分忧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的可贵</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品质。</a:t>
            </a:r>
          </a:p>
        </p:txBody>
      </p:sp>
    </p:spTree>
    <p:extLst>
      <p:ext uri="{BB962C8B-B14F-4D97-AF65-F5344CB8AC3E}">
        <p14:creationId xmlns:p14="http://schemas.microsoft.com/office/powerpoint/2010/main" val="2236626437"/>
      </p:ext>
    </p:extLst>
  </p:cSld>
  <p:clrMapOvr>
    <a:masterClrMapping/>
  </p:clrMapOvr>
  <p:transition>
    <p:fade thruBlk="1"/>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8"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4"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831518297"/>
              </p:ext>
            </p:extLst>
          </p:nvPr>
        </p:nvGraphicFramePr>
        <p:xfrm>
          <a:off x="508000" y="1627350"/>
          <a:ext cx="8128000" cy="3857301"/>
        </p:xfrm>
        <a:graphic>
          <a:graphicData uri="http://schemas.openxmlformats.org/presentationml/2006/ole">
            <mc:AlternateContent xmlns:mc="http://schemas.openxmlformats.org/markup-compatibility/2006">
              <mc:Choice xmlns:v="urn:schemas-microsoft-com:vml" Requires="v">
                <p:oleObj spid="_x0000_s24590" name="文档" r:id="rId13" imgW="4057385" imgH="1925264" progId="Word.Document.12">
                  <p:embed/>
                </p:oleObj>
              </mc:Choice>
              <mc:Fallback>
                <p:oleObj name="文档" r:id="rId13" imgW="4057385" imgH="1925264" progId="Word.Document.12">
                  <p:embed/>
                  <p:pic>
                    <p:nvPicPr>
                      <p:cNvPr id="0" name=""/>
                      <p:cNvPicPr/>
                      <p:nvPr/>
                    </p:nvPicPr>
                    <p:blipFill>
                      <a:blip r:embed="rId14"/>
                      <a:stretch>
                        <a:fillRect/>
                      </a:stretch>
                    </p:blipFill>
                    <p:spPr>
                      <a:xfrm>
                        <a:off x="508000" y="1627350"/>
                        <a:ext cx="8128000" cy="3857301"/>
                      </a:xfrm>
                      <a:prstGeom prst="rect">
                        <a:avLst/>
                      </a:prstGeom>
                    </p:spPr>
                  </p:pic>
                </p:oleObj>
              </mc:Fallback>
            </mc:AlternateContent>
          </a:graphicData>
        </a:graphic>
      </p:graphicFrame>
    </p:spTree>
    <p:extLst>
      <p:ext uri="{BB962C8B-B14F-4D97-AF65-F5344CB8AC3E}">
        <p14:creationId xmlns:p14="http://schemas.microsoft.com/office/powerpoint/2010/main" val="2276382036"/>
      </p:ext>
    </p:extLst>
  </p:cSld>
  <p:clrMapOvr>
    <a:masterClrMapping/>
  </p:clrMapOvr>
  <p:transition>
    <p:fade thruBlk="1"/>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矩形 17"/>
          <p:cNvSpPr>
            <a:spLocks noChangeAspect="1"/>
          </p:cNvSpPr>
          <p:nvPr/>
        </p:nvSpPr>
        <p:spPr>
          <a:xfrm>
            <a:off x="508000" y="991119"/>
            <a:ext cx="8128000" cy="578004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另类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新文学之父</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论在文学史上的辈分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郁达夫属于为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吹响号角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发起最早几波冲锋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打赢最先几场漂亮硬战的前驱和元勋。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年郁达夫在东京帝国大学经济学部读大二时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就在东京宿舍里正式成立了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文学社团。同年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郁达夫第一部短篇小说集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也是中国文学史上的第一部现代白话短篇小说集《沉沦》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在上海出版了。仅凭以上两点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郁达夫作为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新文学之父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当之无愧。可无论在当时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还是后来以至到今天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很多人都不太乐意痛痛快快地把郁达夫和胡适、鲁迅、周作人、茅盾摆在一起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相提并论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认定为对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有首倡缔造之功。一个直接的缘由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就在于郁达夫赖以创下一项文学史纪录的成名作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小说集《沉沦》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实在是不讨大家喜欢。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6996966"/>
      </p:ext>
    </p:extLst>
  </p:cSld>
  <p:clrMapOvr>
    <a:masterClrMapping/>
  </p:clrMapOvr>
  <p:transition>
    <p:fade thruBlk="1"/>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情况甚至还比这更严重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《沉沦》刚一问世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按历史现场的目击证人周作人的话说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颇有人认他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是不道德的小说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。从周作人为《沉沦》辩白、正名的那篇题目也叫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的议论文章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篇幅超过了周作人那一时期写的一般论文差不多一倍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就可以从侧面感觉到那会儿骂《沉沦》的声浪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气势着实不弱。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周作人的评论一出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在以学问和权威为信仰的知识界、文化界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基本再没什么人去揪《沉沦》的道德小辫子了。至于在文化、文学的专业圈之外的日常舆论场合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《沉沦》内容、外形和品位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八成还是一如既往的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不道德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往轻了说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它写的和写它的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一概都没出息。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6826450"/>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对我国的数学基础教育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吴文俊有哪些心得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请结合材料简要概括。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基础教育应着重引导学生深入学习、探究的兴趣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数学教育要有利于系统学习和深入理解数学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而不是海量题目训练和追求竞赛获奖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现行奥数教学方法太功利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且无法引导学生深入理解和训练数学思维。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本题考查筛选并整合文中信息的能力。这是一道局部文意概括的题目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先锁定答题区间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再提取关键词句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然后分条作答。本题答题区间为第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着重从引用的两段话中提取信息。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90997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一部《沉沦》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主人公都是一位青春年少、留学海外的小伙子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基本情节都是主人公被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名誉、金钱、女人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三重欲望的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三角联盟进攻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昼夜不休连轴折腾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弄得日甚一日地神形憔悴、弱骨支离、失魂落魄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最后落到非死即病的穷途绝境。有欲望很正常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因追逐欲望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而惶惶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而窘迫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也不算失常。在欲而难得和只能偶有所得的情形下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总是自怨自艾、唉声叹气、顾影自怜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越琢磨越伤心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动不动就二目垂珠、以泪洗面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这样的做派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却怎么看也不能看成人情、世态的常态。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对《沉沦》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和对郁达夫有关《沉沦》创作背景的追述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历来有两个普遍存在的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没读懂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没读懂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表现为不是把《沉沦》向上拔得太高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就是把《沉沦》向下摁得太低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没读懂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则不是把《沉沦》跟他的作者郁达夫先生本人的生活实际靠得太近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甚至干脆贴在了一起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就是反过来走另一极端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把二者使劲拉开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分离得太远。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04381297"/>
      </p:ext>
    </p:extLst>
  </p:cSld>
  <p:clrMapOvr>
    <a:masterClrMapping/>
  </p:clrMapOvr>
  <p:transition>
    <p:fade thruBlk="1"/>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达夫先生自己追述过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说他真正的文学创作生活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是从《沉沦》发表以后才起步的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写《沉沦》这三篇小说的时候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他还并没有充分明确、充分自觉、充分自信的以小说家或者文学家自居的意识。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《沉沦》是郁达夫作为业余写手的最后一笔涂鸦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其实质水平是业余涂鸦级的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但传播的范围和产生的效应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却是专业高手级的。这种明显的不对称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是无心插柳柳成荫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更是失之东隅、收之桑榆。因为《沉沦》毕竟写的是没出息角色的没出息故事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而且还是三个步点踏在一处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相似的叙述框架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名誉、金钱、女人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三角联盟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组合的蛊惑和煎熬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做推动情节的动力源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而从这几个方面暴露出来或者说泄露出来的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正好只能是尚缺乏作家的机心和文学艺术手段的合成包装的郁达夫本人写作当时的实际生活情态。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4984579"/>
      </p:ext>
    </p:extLst>
  </p:cSld>
  <p:clrMapOvr>
    <a:masterClrMapping/>
  </p:clrMapOvr>
  <p:transition>
    <p:fade thruBlk="1"/>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达夫其人其文是不寻常的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这种不寻常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在他生命途中从非文学到文学、从业余写手到作家移形换位的临界点前后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有由低调到高调、由宣泄到创造的不同体现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但坦率无伪的实质是一以贯之、持续不变的。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在《沉沦》成型之前的岁月里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或者说作家郁达夫文学生命的孕育期里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还未成为名作家的郁达夫大概确实是被一种耽于自卑的丑小鸭情结给压抑得有点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没出息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了。《沉沦》里三位有事没事都能兀自伤怀、哭哭啼啼的主人公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就该是这一时期郁达夫本人的人格倾向投射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没出息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的主儿共同牢牢怀抱在心的欲魔三角形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名誉、金钱、女人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也确实就该是压弯他们身形脊梁的那座精神大山。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3182940"/>
      </p:ext>
    </p:extLst>
  </p:cSld>
  <p:clrMapOvr>
    <a:masterClrMapping/>
  </p:clrMapOvr>
  <p:transition>
    <p:fade thruBlk="1"/>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都在《沉沦》发表之后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随着郁达夫文学生命和社会生命的航船乘风破浪、启程远行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都被挪移到一个更开阔也更崇高的价值平台上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给全面刷新和整体超越了。郁达夫从《沉沦》开始的文学之路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自抬脚第一步算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就是有和《狂人日记》同等豪迈的气势和同等深广的意义。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选自《随笔》同名文章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55128511"/>
      </p:ext>
    </p:extLst>
  </p:cSld>
  <p:clrMapOvr>
    <a:masterClrMapping/>
  </p:clrMapOvr>
  <p:transition>
    <p:fade thruBlk="1"/>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作者为何称郁达夫为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新文学之父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又表现在哪里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评价文本的主要观点和基本倾向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归纳与整合是解答的关键。其核心有二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一是要答出郁达夫在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方面的功绩与贡献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二是要回答出郁达夫何以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郁达夫于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年在日本东京成立文学社团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创造社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郁达夫出版了中国现代文学史上第一部现代白话短篇小说集《沉沦》。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则表现在两个方面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一是郁达夫陷入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不道德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的指责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不为舆论所容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二是《沉沦》所写的三个故事的内容情节相似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都是主人公被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名誉、金钱、女人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三重欲望的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三角联盟进攻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弄到非死即病的穷途绝境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小说主人公相同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都是青春年少、留学海外的小伙子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都没有出息。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004882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感知文本明倾向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一是整体感知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即在分类感知、明确内容的基础上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辨析文章观点与作者倾向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尤其要善于以文本内容来确定文本的观点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体察作者的情感倾向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二是明晰观点来源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即要分辨出作者观点与第三方观点、主方观点与客方观点、文章观点与引述观点等。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6673898"/>
      </p:ext>
    </p:extLst>
  </p:cSld>
  <p:clrMapOvr>
    <a:masterClrMapping/>
  </p:clrMapOvr>
  <p:transition>
    <p:fade thruBlk="1"/>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矩形 17"/>
          <p:cNvSpPr>
            <a:spLocks noChangeAspect="1"/>
          </p:cNvSpPr>
          <p:nvPr/>
        </p:nvSpPr>
        <p:spPr>
          <a:xfrm>
            <a:off x="508000" y="991119"/>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四川南充一诊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《遥望费孝通》原文见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a:t>
            </a:r>
            <a:r>
              <a:rPr lang="en-US" altLang="zh-CN" sz="2200"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费孝通始终将自己定位为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书生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晚年也仅保留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请结合文章内容探寻他给自己这样定位的原因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并说说费孝通这样的人生定位带给你怎样的启发。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这种定位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表现出费孝通对青年时期在西南联大与师友同甘共苦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为理想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为国家和人民而努力奋斗的美好岁月的无限怀念。</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书生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的定位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体现出费孝通淡泊名利、崇尚自由的天性和其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知行合一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脚踏实地、志在富民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的工作态度和人生追求。他希望自己能投身到祖国的现代化进程中。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启发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为理想、为祖国和人民而奋斗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从不是一句空话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比起响亮的口号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我们青年一代更需要学习费孝通先生身上那种坚韧乐观、谦逊淡泊的精神品质和刻苦勤勉、脚踏实地的工作态度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唯有如此才能走向成功。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297245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xEl>
                                              <p:pRg st="2" end="2"/>
                                            </p:txEl>
                                          </p:spTgt>
                                        </p:tgtEl>
                                        <p:attrNameLst>
                                          <p:attrName>style.visibility</p:attrName>
                                        </p:attrNameLst>
                                      </p:cBhvr>
                                      <p:to>
                                        <p:strVal val="visible"/>
                                      </p:to>
                                    </p:set>
                                    <p:animEffect transition="in" filter="wipe(down)">
                                      <p:cBhvr>
                                        <p:cTn id="7"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0733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本题考查评价传记的主要观点和倾向的能力。就本题而言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应注意两个切入角度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一是费孝通教授的生平际遇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尤其是二十世纪三四十年代的经历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理解费孝通的思想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二是要结合费孝通教授的典型言论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并结合时代背景对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做出自己的解读。同时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还可从费孝通教授所经历的几个典型场景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如伦敦经历的场景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去诠释个人与国家民族之间的关系。分条陈述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润色作答即可</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202840406"/>
      </p:ext>
    </p:extLst>
  </p:cSld>
  <p:clrMapOvr>
    <a:masterClrMapping/>
  </p:clrMapOvr>
  <p:transition>
    <p:fade thruBlk="1"/>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9206"/>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湖南郴州二检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季羡林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鲁青未了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懿</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范长存</a:t>
            </a:r>
            <a:endParaRPr lang="en-US" altLang="zh-CN" sz="2200" dirty="0" smtClean="0">
              <a:solidFill>
                <a:srgbClr val="000000"/>
              </a:solidFill>
              <a:latin typeface="NEU-BZ-S92"/>
              <a:ea typeface="方正宋黑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吕绍刚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第一次知道季羡林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还是在上高一。当时读到一篇《赋得永远的悔》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怀念母亲和故乡的散文。年少之时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懵懂无知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世间各种情分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唯独对亲情的体味最浓。所以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一位老人的悔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比年轻人更平淡却来得更深沉的爱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瞬间击中了一位少年的心。第一次见到他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已经是若干年后。我在北京求学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学校举办《胡适全集》的发布会。他依旧穿着那套中山装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依旧精神矍铄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面带微笑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坐在主席台上。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师长们曾对我说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季老最爱在未名湖边散步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带着他的猫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悠然自得。我没有亲见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从某种意义上说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他已经成为了北大精神的一种象征。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30571415"/>
      </p:ext>
    </p:extLst>
  </p:cSld>
  <p:clrMapOvr>
    <a:masterClrMapping/>
  </p:clrMapOvr>
  <p:transition>
    <p:fade thruBlk="1"/>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他一生求知不已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学问渊博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视野高远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深刻地契合了北大守正创新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以天下为己任的理想主义情怀。他待人和蔼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与人为善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为文恬淡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意境悠远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代表着北大的博大与平和。他一生以学术为业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以师者为尚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桃李满园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是百年北大兢兢业业、教书育人的典范之一。时至今日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在北大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默默无闻、甘为人梯、勤奋笃学、涵养深厚的老师还有很多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是他们扛起了中国文化脊梁的一角。季老广为人知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源于他一系列的回忆散文、学术谈片。即使是一位普通的老人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走过了近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总有些东西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可圈可点。季老的不普通之处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在于他见证了百年中国知识流变史。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90173428"/>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97790"/>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实用类文本阅读最常见的就是传记类文本阅读</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a:t>
            </a:r>
            <a:r>
              <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方法</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是先梳理文章主线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基本就是传记主人公的</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人</a:t>
            </a:r>
            <a:r>
              <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生</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经历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也可能是心路历程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一般是按时间顺序。</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我</a:t>
            </a:r>
            <a:r>
              <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们</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要关注主人公做了什么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又是什么心理使他做</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了</a:t>
            </a:r>
            <a:r>
              <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这些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体现了怎样的思想品德。这样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文章脉络就</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理</a:t>
            </a:r>
            <a:r>
              <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出来</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了。阅读实用类文本需要积累传记类文体的特征、不同人称的作用、不同叙述方式的作用、各种描写方法等相关知识。其实这里的很多答题方法和散文、小说又是相通的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完全可以把散文、小说的答题方法修改后套用。另外一类是新闻稿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要注意对语言的要求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包括提问方式等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。总之不管阅读类型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多做题多总结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形成自己的答题方法才是最有效的。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北京大学　董轶涵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6698977" y="732164"/>
            <a:ext cx="1943625" cy="2492794"/>
          </a:xfrm>
          <a:prstGeom prst="rect">
            <a:avLst/>
          </a:prstGeom>
        </p:spPr>
      </p:pic>
    </p:spTree>
    <p:extLst>
      <p:ext uri="{BB962C8B-B14F-4D97-AF65-F5344CB8AC3E}">
        <p14:creationId xmlns:p14="http://schemas.microsoft.com/office/powerpoint/2010/main" val="4016390424"/>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6" name="矩形 5"/>
          <p:cNvSpPr>
            <a:spLocks noChangeAspect="1"/>
          </p:cNvSpPr>
          <p:nvPr/>
        </p:nvSpPr>
        <p:spPr>
          <a:xfrm>
            <a:off x="508000" y="1172007"/>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作为一位杰出的数学家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吴文俊对物理学、文学艺术等也有广泛的兴趣。请结合材料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就兴趣广泛与专业研究的关系进行分析。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吴文俊广泛的阅读面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为日后的专业研究奠定了基础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也有助于科学与人文交融理念的形成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物理与数学本来就关系密切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吴文俊对物理的兴趣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为他的数学研究提供了便利条件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吴文俊兴趣广泛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视野开阔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使他的思维活跃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能够融会贯通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富有创造性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吴文俊富有生活情趣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心胸开阔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能够保持罕见长久的学术生命。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本题考查对文本的探究能力。作答时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要找到文中有关吴文俊对物理学、文学艺术感兴趣的语句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着重分析喜欢物理学和文学艺术对他数学研究的帮助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立足文本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不必向外扩展</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14025628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down)">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跟同时代人相比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他的学术成就或许并非顶尖。然而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他以健康与乐观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见证了中国的现代化历程。从留德十年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到新中国成立前夕回国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创建中国第一个东方语言文学系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再到如今提倡传统文化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他的经历几乎可以符号化地阐述中国近现代以来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几代知识分子在西学东渐的大背景下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从西出洋关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到洋为中用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再到反求诸己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树立中国意识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甘苦备尝的艰难历程。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总理曾去看望他。虽然已是耄耋之年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他却依旧关心天下时事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每天坚持听助手读《人民日报》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并写下《病榻思绪》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为国家的繁荣昌盛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贡献一位老人的智慧。他曾经与朋友相约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何止于米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八十八岁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相期以茶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一百零八岁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。后来又修改了目标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要活到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因为中国国富了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民也强了。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这份赤子之心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令人感佩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也传达出每一位中国知识分子的共同心声。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7817187"/>
      </p:ext>
    </p:extLst>
  </p:cSld>
  <p:clrMapOvr>
    <a:masterClrMapping/>
  </p:clrMapOvr>
  <p:transition>
    <p:fade thruBlk="1"/>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一个人如何才能长寿。除了先天的身体素质和后天的养生保健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恐怕还需要一股浩然之气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一种博大的胸怀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一个远大的理想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一种将个人命运与国与民充分结合的果决。只有这样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才能经受得住岁月的磨洗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才能在任何困难的时候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都不放弃自己的初衷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才能在泰山压顶的时候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也能超越一己之私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积极进取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进而拥有一个豁达、丰沛的人生。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从这层意义上说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季老不仅是北大的财富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是文化的财富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还是国家的财富。他的远去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是一份巨大的损失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这是一个渴望大师的时代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季老公开撰文请辞大师的头衔。可以料见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他的逝去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类似中国如何才能产生大师的话题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又将浮现在公众面前。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235663"/>
      </p:ext>
    </p:extLst>
  </p:cSld>
  <p:clrMapOvr>
    <a:masterClrMapping/>
  </p:clrMapOvr>
  <p:transition>
    <p:fade thruBlk="1"/>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渴望大师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也是渴望知识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渴望一份在浮躁的时代里能让自己心如止水的景仰。这样的一种愿望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是可以理解的。中国自古以来就是一个尊师重教的国家。然而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正如季老坚信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只要我们多一点自信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少一点自悲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我们是大有可为的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我们应该看到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还有无数的中国知识分子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正在以奔涌的热情、坚韧的意志、踏实的工作、默默的牺牲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为着中华民族的伟大复兴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而披荆斩棘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肝脑涂地。多年后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再回首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人们会发现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恰恰是一个大师的时代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中国社会的伟大变局与长足发展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注定了这一点。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季老曾写过一首《泰山颂》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齐青未了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养育黎元。鲁青未了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春满人间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表达着对中国发展与文化命运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屹立东方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亿万斯年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的相信。相信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这也是每一个中国人的相信。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52401"/>
      </p:ext>
    </p:extLst>
  </p:cSld>
  <p:clrMapOvr>
    <a:masterClrMapping/>
  </p:clrMapOvr>
  <p:transition>
    <p:fade thruBlk="1"/>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在这样一个炎热的夏天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在纷纷扰扰的百年之后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他终于可以放心地歇下来了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安安静静。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我梦想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我在哥廷根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……我能读一点书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读点古代有过光荣而这光荣将永远不会消灭的文字。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我不知道我能不能捉住这个梦。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《留德十年》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留学德国是季羡林学术生涯的转折点。留学德国后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季羡林走上东方学研究道路。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《季羡林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学术大家》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0860106"/>
      </p:ext>
    </p:extLst>
  </p:cSld>
  <p:clrMapOvr>
    <a:masterClrMapping/>
  </p:clrMapOvr>
  <p:transition>
    <p:fade thruBlk="1"/>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2628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文章前面说季羡林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要活到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结尾又说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他终于可以放心地歇下来了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前面说季羡林想要活到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是因为他有一份赤子之心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虽然国强了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民富了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但仍想为国家的繁荣昌盛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贡献自己的智慧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结尾说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他终于可以放心地歇下来了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是因为他对中国发展与文化命运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屹立东方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亿万斯年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的信心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现在可以了无遗憾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安心瞑目了。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本题考查评价传记的主要观点和倾向的能力。就本题而言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解答时首先要读懂文章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再筛选和题干句子有关的信息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并归纳。首先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从语句的矛盾处切入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他终于可以放心地歇下来了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归纳这样说的原因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体察其蕴含的情感态度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要聚焦相关语段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即文章的第五段及最后两段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提取相关信息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从中提炼出传主的观点与倾向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并润色整合作答。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458475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矩形 17"/>
          <p:cNvSpPr>
            <a:spLocks noChangeAspect="1"/>
          </p:cNvSpPr>
          <p:nvPr/>
        </p:nvSpPr>
        <p:spPr>
          <a:xfrm>
            <a:off x="508000" y="989790"/>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飞虎将军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陈纳德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世纪三四十年代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中国人民正遭受着日本法西斯的疯狂蹂躏。战争中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从空中给予日本敌机致命打击的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是赫赫有名的美国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其队长则是有着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飞虎将军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美称的陈纳德。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中日之战一触即发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增强中国空军作战能力迫在眉睫。当时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陈纳德已经从美国空军退役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在中国担任中央信托局机要顾问的霍勃鲁克非常欣赏他精湛的飞行技术和过人的军事才能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推荐他来华担任国民政府航空委员会顾问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并给他寄去国民政府航空委员会秘书长宋美龄的亲笔邀请信。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陈纳德来到上海作为期三个月的考察。在上海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陈纳德受到民众的热情欢迎和宋美龄的接见。他在日记中写道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我终于在中国了。希望能在这里为正在争取民族团结和争取新生活的人民效劳。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0747679"/>
      </p:ext>
    </p:extLst>
  </p:cSld>
  <p:clrMapOvr>
    <a:masterClrMapping/>
  </p:clrMapOvr>
  <p:transition>
    <p:fade thruBlk="1"/>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日卢沟桥事变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日本发动全面侵华战争。陈纳德听到消息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当即决定留在中国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表示愿在任何能尽其所能的岗位上服务。他认为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中国对日之战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是美国也将卷入的太平洋之战的序幕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他要为中国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也为自己即将卷入战争的祖国尽一份力量。此后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陈纳德在芷江、昆明等地筹建航校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训练飞行员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悉心传授战斗机飞行技术和作战战术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他多年前的军事理论著作《防御性追击的作用》终于有了用武之地。同时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他着手建立一个全国性的地面空袭警报系统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以便战斗机驾驶员及时拦击敌机。为了增强空军的战斗力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陈纳德赴美招募志愿者。虽遭遇了很多挫折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但从未放弃。经过将近一年的艰苦努力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志愿队组建成功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后被编入美国陆军航空队。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2143321"/>
      </p:ext>
    </p:extLst>
  </p:cSld>
  <p:clrMapOvr>
    <a:masterClrMapping/>
  </p:clrMapOvr>
  <p:transition>
    <p:fade thruBlk="1"/>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珍珠港事件爆发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太平洋战争全面展开。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志愿队在昆明和日军进行第一次正面交锋。日军来犯的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架轰炸机有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架被击落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架中又有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架损于途中。而志愿队的飞机全部安全返航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名驾驶员受轻伤。首战告捷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给饱受日机轰炸的昆明人民以极大的鼓舞。当天晚上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昆明各界人士为志愿队举行了盛大的庆功会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陈纳德深受感动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热泪不禁涌出……报纸头版头条报道战斗经过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称美国志愿队的飞机是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从此成为志愿队的代称。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1713775"/>
      </p:ext>
    </p:extLst>
  </p:cSld>
  <p:clrMapOvr>
    <a:masterClrMapping/>
  </p:clrMapOvr>
  <p:transition>
    <p:fade thruBlk="1"/>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次日清晨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陈纳德收到驻扎在缅甸首都仰光的第三中队的报告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说有敌机在附近出没。陈纳德立即复电说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据过去日本人的惯例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侦察机出现区域的地面重要军事目标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将会在次日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最迟不超过三日遭到空袭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务必严加戒备。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果然不出所料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日开始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日军连续空袭仰光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飞虎队第三中队和英国皇家空军迎头痛击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给日军以沉重打击。仰光的连续空战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吸引了全世界的目光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陈纳德也从一个鲜为人知的、退役的美国陆军航空队上尉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成为名扬天下的新闻人物。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飞虎队又在怒江阻截战、桂林保卫战等战役中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取得一个又一个重大胜利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沉重打击了日本法西斯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为中国人民战胜日本侵略者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也为世界反法西斯斗争的胜利作出巨大贡献。陈纳德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年晋升为准将后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主动向中国政府提出停发津贴。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年晋升为少将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成为美国著名的《时代》杂志的封面人物。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年临终前又晋升为中将。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03229227"/>
      </p:ext>
    </p:extLst>
  </p:cSld>
  <p:clrMapOvr>
    <a:masterClrMapping/>
  </p:clrMapOvr>
  <p:transition>
    <p:fade thruBlk="1"/>
  </p:transition>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陈纳德领导的飞虎队和中国人民风雨同舟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生死与共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建立了深厚的友谊。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年飞虎队解散时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陈纳德受到中国国民政府的最高嘉奖。在中国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陈纳德还收获了爱情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年和中国记者陈香梅喜结良缘。陈纳德的命运和中国紧密地联系在一起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正如他所说的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我虽然是美国人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但我和中国发生了如此密切的关系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大家共患难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同生死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所以我也算是半个中国人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陈纳德去世后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安葬在美国阿林顿公墓。墓碑正面镌刻着他生前获得的各种奖章和勋章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背面写着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陈纳德将军之墓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七个中文大字。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摘编自赵家业《陈纳德》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7381566"/>
      </p:ext>
    </p:extLst>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6" name="矩形 5"/>
          <p:cNvSpPr>
            <a:spLocks noChangeAspect="1"/>
          </p:cNvSpPr>
          <p:nvPr/>
        </p:nvSpPr>
        <p:spPr>
          <a:xfrm>
            <a:off x="508000" y="991119"/>
            <a:ext cx="8128000" cy="57261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寻找属于自己的句子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陈忠实出生在陕西农村。上中学时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陈忠实读赵树理的《三里湾》和柳青的《创业史》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得到滋养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萌发了文学梦。也许是好事多磨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年高中毕业后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他未能如愿上大学读中文系。这个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岁的青年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常常一个人坐在家乡的灞河边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想着文学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想着寻找属于自己的句子。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陈忠实的散文《夜过流沙沟》在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日的《西安晚报》文艺副刊上发表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他的文学生涯由此正式开始。但直到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年小说《信任》获得全国优秀短篇小说奖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他才确立了文学上的自信。他感觉自己不再是一个文学爱好者和业余作者了。是年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他加入中国作家协会。又一个三年之后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他的第一个短篇小说集《乡村》出版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小柳青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的名声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工作单位也换成陕西省作家协会。他终于是一名专业作家了。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6528550"/>
      </p:ext>
    </p:extLst>
  </p:cSld>
  <p:clrMapOvr>
    <a:masterClrMapping/>
  </p:clrMapOvr>
  <p:transition>
    <p:fade thruBlk="1"/>
  </p:transition>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抗战初期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美国政府对日本侵华战争持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日本人知道有美国顾问在华帮助中国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要求美国下令让他们离开。美国国务院发布撤回命令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但陈纳德拒不执行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他斩钉截铁地说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日本人离开中国时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我会高高兴兴地离开中国。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百度百科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中国人的友谊最宝贵的表现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莫过于在日军占领区冒着生命危险搭救被追杀的美国飞行员和从那些地区不断地送来情报……为了扩建在成都郊外的飞机跑道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那里一下子就聚集了三十余万民工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三个月就完成了全部工程。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《陈纳德回忆录》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美国发行了纪念陈纳德将军的邮票。当年的飞虎队队员每年军人节都要到华盛顿祭奠他。在中国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重庆要建飞虎队纪念馆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昆明把从城里到机场的一条公路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重新命名为陈纳德路。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《北京青年报》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07900967"/>
      </p:ext>
    </p:extLst>
  </p:cSld>
  <p:clrMapOvr>
    <a:masterClrMapping/>
  </p:clrMapOvr>
  <p:transition>
    <p:fade thruBlk="1"/>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文本选自赵家业的《陈纳德》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为命题需要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原文进行了删改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同时增加了三条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相关链接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。陈纳德于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年来华任国民政府航空委员会顾问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组织美国志愿航空队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飞虎队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帮助中国抗日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在反法西斯战争中立下赫赫战功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从一名退役上尉成为闻名全球的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飞虎将军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。陈纳德事业的辉煌期在中国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后来又娶了一位中国女子。因此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陈纳德和中国的关系非常密切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半个中国人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。为了突出传主作为一位军事家的主要贡献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命题时选择了陈纳德的军功和军事才能作为重点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既重点突出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又在以往基础上拓展了人物传记的选材范围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有所突破。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0374058"/>
      </p:ext>
    </p:extLst>
  </p:cSld>
  <p:clrMapOvr>
    <a:masterClrMapping/>
  </p:clrMapOvr>
  <p:transition>
    <p:fade thruBlk="1"/>
  </p:transition>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5"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8"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9"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10"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1"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4"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556792"/>
            <a:ext cx="228780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064310072"/>
              </p:ext>
            </p:extLst>
          </p:nvPr>
        </p:nvGraphicFramePr>
        <p:xfrm>
          <a:off x="508000" y="2215766"/>
          <a:ext cx="8128000" cy="2863960"/>
        </p:xfrm>
        <a:graphic>
          <a:graphicData uri="http://schemas.openxmlformats.org/presentationml/2006/ole">
            <mc:AlternateContent xmlns:mc="http://schemas.openxmlformats.org/markup-compatibility/2006">
              <mc:Choice xmlns:v="urn:schemas-microsoft-com:vml" Requires="v">
                <p:oleObj spid="_x0000_s25611" name="文档" r:id="rId13" imgW="3839157" imgH="1352761" progId="Word.Document.12">
                  <p:embed/>
                </p:oleObj>
              </mc:Choice>
              <mc:Fallback>
                <p:oleObj name="文档" r:id="rId13" imgW="3839157" imgH="1352761" progId="Word.Document.12">
                  <p:embed/>
                  <p:pic>
                    <p:nvPicPr>
                      <p:cNvPr id="0" name=""/>
                      <p:cNvPicPr/>
                      <p:nvPr/>
                    </p:nvPicPr>
                    <p:blipFill>
                      <a:blip r:embed="rId14"/>
                      <a:stretch>
                        <a:fillRect/>
                      </a:stretch>
                    </p:blipFill>
                    <p:spPr>
                      <a:xfrm>
                        <a:off x="508000" y="2215766"/>
                        <a:ext cx="8128000" cy="2863960"/>
                      </a:xfrm>
                      <a:prstGeom prst="rect">
                        <a:avLst/>
                      </a:prstGeom>
                    </p:spPr>
                  </p:pic>
                </p:oleObj>
              </mc:Fallback>
            </mc:AlternateContent>
          </a:graphicData>
        </a:graphic>
      </p:graphicFrame>
    </p:spTree>
    <p:extLst>
      <p:ext uri="{BB962C8B-B14F-4D97-AF65-F5344CB8AC3E}">
        <p14:creationId xmlns:p14="http://schemas.microsoft.com/office/powerpoint/2010/main" val="520603300"/>
      </p:ext>
    </p:extLst>
  </p:cSld>
  <p:clrMapOvr>
    <a:masterClrMapping/>
  </p:clrMapOvr>
  <p:transition>
    <p:fade thruBlk="1"/>
  </p:transition>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为什么陈纳德说自己是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半个中国人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陈纳德精湛的飞行技术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过人的军事才能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在受聘担任国民政府航空委员会顾问期间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得到了充分施展的机会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率领飞虎队在中国境内进行反法西斯斗争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在中国抗战期间立下了赫赫战功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从一个退役上尉晋升为中将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事业达到辉煌的顶峰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率飞虎队与中国人民协同作战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生死与共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结下深厚的友谊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受到国民政府的最高嘉奖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和中国女子陈香梅产生感情并结为连理。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677348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125782"/>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本题考查考生的理解探究能力。就本题而言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要求考生对一个确定的命题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进行全方位多角度的探究。材料中说到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陈纳德说自己是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半个中国人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本题要求考生结合材料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谈谈自己的理解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即陈纳德为什么这么说。要回答此题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需要扣住陈纳德和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从多个方面进行归纳概括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即从陈纳德在人生事业、功勋业绩、情感友谊等方面与中国的联系的角度去探究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并围绕此点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对文本相关内容进行分析概括。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一是整体感知文本内容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透析文本结构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围绕陈纳德与中国的关系入手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做个性化探究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二是要确立问题切入的视角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半个中国人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就是一个很好的答题角度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三是要从选材或中心表达等方面切入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如文本中陈纳德与中国的关系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就是一个颇具探究价值的题眼</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23813939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8"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4"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682336015"/>
              </p:ext>
            </p:extLst>
          </p:nvPr>
        </p:nvGraphicFramePr>
        <p:xfrm>
          <a:off x="508000" y="1496186"/>
          <a:ext cx="8128000" cy="4119628"/>
        </p:xfrm>
        <a:graphic>
          <a:graphicData uri="http://schemas.openxmlformats.org/presentationml/2006/ole">
            <mc:AlternateContent xmlns:mc="http://schemas.openxmlformats.org/markup-compatibility/2006">
              <mc:Choice xmlns:v="urn:schemas-microsoft-com:vml" Requires="v">
                <p:oleObj spid="_x0000_s26634" name="文档" r:id="rId13" imgW="4059185" imgH="2057047" progId="Word.Document.12">
                  <p:embed/>
                </p:oleObj>
              </mc:Choice>
              <mc:Fallback>
                <p:oleObj name="文档" r:id="rId13" imgW="4059185" imgH="2057047" progId="Word.Document.12">
                  <p:embed/>
                  <p:pic>
                    <p:nvPicPr>
                      <p:cNvPr id="0" name=""/>
                      <p:cNvPicPr/>
                      <p:nvPr/>
                    </p:nvPicPr>
                    <p:blipFill>
                      <a:blip r:embed="rId14"/>
                      <a:stretch>
                        <a:fillRect/>
                      </a:stretch>
                    </p:blipFill>
                    <p:spPr>
                      <a:xfrm>
                        <a:off x="508000" y="1496186"/>
                        <a:ext cx="8128000" cy="4119628"/>
                      </a:xfrm>
                      <a:prstGeom prst="rect">
                        <a:avLst/>
                      </a:prstGeom>
                    </p:spPr>
                  </p:pic>
                </p:oleObj>
              </mc:Fallback>
            </mc:AlternateContent>
          </a:graphicData>
        </a:graphic>
      </p:graphicFrame>
    </p:spTree>
    <p:extLst>
      <p:ext uri="{BB962C8B-B14F-4D97-AF65-F5344CB8AC3E}">
        <p14:creationId xmlns:p14="http://schemas.microsoft.com/office/powerpoint/2010/main" val="736344957"/>
      </p:ext>
    </p:extLst>
  </p:cSld>
  <p:clrMapOvr>
    <a:masterClrMapping/>
  </p:clrMapOvr>
  <p:transition>
    <p:fade thruBlk="1"/>
  </p:transition>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8"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4"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64427275"/>
              </p:ext>
            </p:extLst>
          </p:nvPr>
        </p:nvGraphicFramePr>
        <p:xfrm>
          <a:off x="508000" y="1196752"/>
          <a:ext cx="8128000" cy="4954391"/>
        </p:xfrm>
        <a:graphic>
          <a:graphicData uri="http://schemas.openxmlformats.org/presentationml/2006/ole">
            <mc:AlternateContent xmlns:mc="http://schemas.openxmlformats.org/markup-compatibility/2006">
              <mc:Choice xmlns:v="urn:schemas-microsoft-com:vml" Requires="v">
                <p:oleObj spid="_x0000_s27658" name="文档" r:id="rId13" imgW="4057385" imgH="2472561" progId="Word.Document.12">
                  <p:embed/>
                </p:oleObj>
              </mc:Choice>
              <mc:Fallback>
                <p:oleObj name="文档" r:id="rId13" imgW="4057385" imgH="2472561" progId="Word.Document.12">
                  <p:embed/>
                  <p:pic>
                    <p:nvPicPr>
                      <p:cNvPr id="0" name=""/>
                      <p:cNvPicPr/>
                      <p:nvPr/>
                    </p:nvPicPr>
                    <p:blipFill>
                      <a:blip r:embed="rId14"/>
                      <a:stretch>
                        <a:fillRect/>
                      </a:stretch>
                    </p:blipFill>
                    <p:spPr>
                      <a:xfrm>
                        <a:off x="508000" y="1196752"/>
                        <a:ext cx="8128000" cy="4954391"/>
                      </a:xfrm>
                      <a:prstGeom prst="rect">
                        <a:avLst/>
                      </a:prstGeom>
                    </p:spPr>
                  </p:pic>
                </p:oleObj>
              </mc:Fallback>
            </mc:AlternateContent>
          </a:graphicData>
        </a:graphic>
      </p:graphicFrame>
    </p:spTree>
    <p:extLst>
      <p:ext uri="{BB962C8B-B14F-4D97-AF65-F5344CB8AC3E}">
        <p14:creationId xmlns:p14="http://schemas.microsoft.com/office/powerpoint/2010/main" val="944502004"/>
      </p:ext>
    </p:extLst>
  </p:cSld>
  <p:clrMapOvr>
    <a:masterClrMapping/>
  </p:clrMapOvr>
  <p:transition>
    <p:fade thruBlk="1"/>
  </p:transition>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矩形 17"/>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人物传记的探究题的考查具有以下特点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一是要求考生调动生活经验和各种理论知识对作品进行深入探讨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能合理发表自己独到的见解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二是要求考生联系时代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把人物放到时代的大背景中进行分析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揭示其性格、思想及精神风貌代表的时代意义。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5425012"/>
      </p:ext>
    </p:extLst>
  </p:cSld>
  <p:clrMapOvr>
    <a:masterClrMapping/>
  </p:clrMapOvr>
  <p:transition>
    <p:fade thruBlk="1"/>
  </p:transition>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6124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绝密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于敏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被雪</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藏</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于敏虽然是一位大物理学家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但他最大的爱好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竟然是中国历史、古典文学和京剧。他从小就会背不少古诗词。退休后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他至少一天要拿出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个小时的时间来读他喜欢的书。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由于学习和工作的繁忙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多年来于敏一天只休息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个小时左右。数十年来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于敏是靠古诗词的安眠来完成这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个小时的睡眠的。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于敏家境贫寒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受同窗父亲的资助才得以继续攻读大学。到了北京大学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于敏如饥似渴地广泛阅读各类书籍。同学们送给他一个雅号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老夫子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6766458"/>
      </p:ext>
    </p:extLst>
  </p:cSld>
  <p:clrMapOvr>
    <a:masterClrMapping/>
  </p:clrMapOvr>
  <p:transition>
    <p:fade thruBlk="1"/>
  </p:transition>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于敏并不是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两耳不闻窗外事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一心只读圣贤书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的酸腐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家事国事天下事事事关心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的进步青年。当时国民党政治腐败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民怨沸腾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北大经常闹学潮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于敏常常与大家一起上街游行示威。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因奔波于北京和大西南之间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也由于沉重的精神压力和过度的劳累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他的胃病日益加重。在首次地下核试验和大型空爆热试验时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他身体虚弱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走路都很困难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上台阶要用手帮着抬腿才能慢慢地上去。热试验前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当于敏被同事们拉着到小山冈上看火球时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已是头冒冷汗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脸色苍白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气喘吁吁。由于操劳过度和心力交瘁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于敏在工作现场几至休克。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6967983"/>
      </p:ext>
    </p:extLst>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随着年岁的增长和时代的变化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陈忠实越来越觉得要从赵树理、柳青的文学中剥离出来。他将这个愿望写进了小说《蓝袍先生》中。小说写于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一个认知作者的标志性年份。这年的最后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他随中国作家代表团出访泰国。第一次走出国门的陈忠实特意置办了一套质地不错的西装。当他第一次穿上西装打上领带站在穿衣镜前的时候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脑海里浮现出刚完成的小说的主人公蓝袍先生。蓝袍先生多年以来一直穿着蓝色长袍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受到同学讥笑以后才脱下蓝袍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。陈忠实认为那是摆脱封建残余桎梏、获得精神解放的象征。脱下穿了几十年的中山装、换上西装的那一刻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他切实意识到自己就是蓝袍先生。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984509"/>
      </p:ext>
    </p:extLst>
  </p:cSld>
  <p:clrMapOvr>
    <a:masterClrMapping/>
  </p:clrMapOvr>
  <p:transition>
    <p:fade thruBlk="1"/>
  </p:transition>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考虑到于敏的贡献和身体状况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才特许已转移到西南山区备战的妻子孙玉芹回京照顾。一天深夜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于敏感到身体很难受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就喊醒了妻子。妻子见他气喘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赶紧扶他起来。不料于敏突然休克过去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经医生抢救方转危为安。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由于连年都处在极度疲劳之中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年于敏在返回北京的列车上开始便血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回到北京后被立即送进医院检查。在急诊室输液时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于敏又一次休克在病床上。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岁的于敏考上了北京大学工学院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他转入了理学院去念物理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并将自己的专业方向定为理论物理。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年于敏本科毕业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考取了研究生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并在北京大学兼任助教。毕业后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他被钱三强、彭桓武调到中科院近代物理研究所任助理研究员、副研究员。这个所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年才成立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由钱三强任所长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王淦昌和彭桓武任副所长。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6052372"/>
      </p:ext>
    </p:extLst>
  </p:cSld>
  <p:clrMapOvr>
    <a:masterClrMapping/>
  </p:clrMapOvr>
  <p:transition>
    <p:fade thruBlk="1"/>
  </p:transition>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在钱三强的组织下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以于敏等为主的一群年轻科学工作者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悄悄地开始了氢弹技术的理论探索。这次从基础研究转向氢弹研究工作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对于敏个人而言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是很大的损失。于敏生性喜欢做基础研究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当时已经很有成绩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而核武器研究不仅任务重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集体性强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而且意味着他必须放弃光明的学术前途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隐姓埋名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长年奔波。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氢弹爆炸成功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爆炸当量达到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万吨。试验场上顿时爆发出热烈的欢呼声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参试人员个个激动万分。从原子弹试验成功到第一颗氢弹爆炸成功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中国人只用了两年零八个月的时间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创造了研制氢弹的世界纪录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连于敏这个名字都是绝密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他隐姓埋名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于敏的名字才得以解禁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但由于当时的解密程度有限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许多史实还没有公开。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2618061"/>
      </p:ext>
    </p:extLst>
  </p:cSld>
  <p:clrMapOvr>
    <a:masterClrMapping/>
  </p:clrMapOvr>
  <p:transition>
    <p:fade thruBlk="1"/>
  </p:transition>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很多人称呼于敏为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中国氢弹之父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。对于这样的称呼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于敏极力反对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他常常对身边工作的人说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核武器是成千上万人的事业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一个人的力量是有限的。你少不了我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我缺不了你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必须精诚团结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密切合作。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在追问之下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他只说过这样一句话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在氢弹的理论设计中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我是学术领导人之一。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对工作心无旁骛的大科学家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对生活就有点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不上心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竟有迷路的时候。一次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他去驻地外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回来的时候怎么也找不到路了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结果绕了很远的路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才总算回来。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随着年龄的增长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于敏记忆力稍逊从前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当学生安慰他时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他还幽默地说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我现在是‘硬件’老了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‘软件’不老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3018522"/>
      </p:ext>
    </p:extLst>
  </p:cSld>
  <p:clrMapOvr>
    <a:masterClrMapping/>
  </p:clrMapOvr>
  <p:transition>
    <p:fade thruBlk="1"/>
  </p:transition>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于敏被称为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中国氢弹之父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取得了巨大的成绩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也表现出一些优秀的品质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请结合全文谈谈你的看法。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探究人生价值与时代精神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具有某种开放性。首先应弄清楚于敏作为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中国氢弹之父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所取得的巨大成绩及所做出的杰出贡献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梳理提取于敏作为科学家的优良品质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依据文本内容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提出自己的看法。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爱好广泛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喜欢中国历史、古典文学和京剧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调节自己的生活。</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关心国家大事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刻苦读书的同时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常常与大家一起上街游行示威。</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积极投入工作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为工作三次和死神擦肩而过。</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淡泊名利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不为虚名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放弃光明的学术前途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隐姓埋名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研究氢弹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反对别人称呼他为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中国氢弹之父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不拘小节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对工作心无旁骛的大科学家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对生活就有点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不上心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竟有迷路的时候。</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性格开朗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和学生开玩笑。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639165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内引外联巧探究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要善于内引外联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发掘文本蕴含的人生价值和时代精神。一是正确解读文本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辨清立场态度。回答时是认同还是不认同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或者辩证看待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都要事先讲明白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立场要明确。二是联系社会现实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将传主放到他成长的具体环境去加以考察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把传者放在其作传时的历史时代中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通过其对传主材料的取舍、加工和对传主的评价去衡量、考察。三是学会内引外联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出入传记文本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在通读理解传记文本内容的基础上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能由此及彼地联想开去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将文章放到当时或当代社会的大背景中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联系相应社会的政治经济状况、主流思想文化、各基层的关注程度等来进行对照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然后实事求是地进行评价和阐释。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066940"/>
      </p:ext>
    </p:extLst>
  </p:cSld>
  <p:clrMapOvr>
    <a:masterClrMapping/>
  </p:clrMapOvr>
  <p:transition>
    <p:fade thruBlk="1"/>
  </p:transition>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2106"/>
            <a:ext cx="8128000" cy="578004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记黄际遇</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先生</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梁实秋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先生字任初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广东澄海人。他性格爽朗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而且诙谐。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先生未携眷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独居第八宿舍楼上。闻一多后来送家眷还乡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也迁入第八宿舍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住楼下。所以这一所单身宿舍是我常去的地方。我经常是到一多室内打个转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然后偕同上楼去看任初先生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喝茶聊天。潮、汕一带的人没有不讲究喝茶的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我们享用的起码是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大红袍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之类。任初先生也很考究吃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有一天他邀我和一多在他室内便餐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一道一道的海味都鲜美异常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其中有一碗白水汆虾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十来只明虾去头去壳留尾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滚水中一烫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经适当的火候出锅上桌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肉是白的尾是红的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蘸酱油食之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脆嫩无比。此时主人方从汕头归来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携带潮州蜜柑一篓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饭后飨客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柑中型大小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色泽特佳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灿若渥丹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皮肉松紧合度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于汁多而甜之外别有异香长留齿颊之间。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59006991"/>
      </p:ext>
    </p:extLst>
  </p:cSld>
  <p:clrMapOvr>
    <a:masterClrMapping/>
  </p:clrMapOvr>
  <p:transition>
    <p:fade thruBlk="1"/>
  </p:transition>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任初先生有写日记的习惯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写在十行纸的本子上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永远是用毛笔写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有时行书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有时工楷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写得整整齐齐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密密麻麻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据云写了数十年未曾间断。他的日记摊在桌上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不避人窥视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我偶然亦曾披览一二页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深佩其细腻而有恒。他喜治小学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对于字的形体构造特别留意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故书写之间常用古体。他对于时下一般人之不识字深致感慨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有一次他告诉我某公高吟红楼梦的名句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茜纱窗下公子多情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黄土陇中佳人薄命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把茜读作西。他的日记里更常见的是象棋谱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他对于此道寝馈甚久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与人对弈常能不用棋盘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即用棋盘弈后亦能默记全部之着数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故每有得意之局辄逐步笔之于日记。他曾遍访国内名家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棋艺之高可以想见。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0104418"/>
      </p:ext>
    </p:extLst>
  </p:cSld>
  <p:clrMapOvr>
    <a:masterClrMapping/>
  </p:clrMapOvr>
  <p:transition>
    <p:fade thruBlk="1"/>
  </p:transition>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先生于芝加哥大学数学系获有硕士学位。其澄海寓邸门上有横匾大书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硕士第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真是书香门第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敦厚家风。长公子家器随侍左右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执礼甚恭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先生管教綦严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不稍假藉。但友朋欢宴之间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尤其是略有酒意之后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他的豪气大发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谈笑风生。他知道的笑话最多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荤素俱全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在座的人无不绝倒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甚至于喷饭。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00449532"/>
      </p:ext>
    </p:extLst>
  </p:cSld>
  <p:clrMapOvr>
    <a:masterClrMapping/>
  </p:clrMapOvr>
  <p:transition>
    <p:fade thruBlk="1"/>
  </p:transition>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省主席韩复榘来校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要对全校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训话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。训话之前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校长邀全体教职员在会议室和主席晤谈。我因为久闻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韩青天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的大名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以及关于他的种种趣谈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所以欣然应命。任初先生有一些惴惴不安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因为他在河南曾作过一任教育厅长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正是韩复榘的属下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有一回河南大学学生罢课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韩大怒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传河南大学校长问话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任初先生心知不妙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乃陪同晋见。韩厉声叱责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校长刚欲申辩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韩喝令跪下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校长抗声曰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士可杀不可辱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韩冷笑一声说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我就杀了你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任初先生一看事情不祥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生怕真有人头落地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用力连推带拉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校长双膝跪落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其事乃解。任初先生把这段故事讲给我们听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真令人啼笑皆非。好在这一次韩到青岛大学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态度很谦和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除了捧着水烟袋有些迂腐的样子之外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并无跋扈之态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也没有外传种种愚蠢无知的迹象。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4150452"/>
      </p:ext>
    </p:extLst>
  </p:cSld>
  <p:clrMapOvr>
    <a:masterClrMapping/>
  </p:clrMapOvr>
  <p:transition>
    <p:fade thruBlk="1"/>
  </p:transition>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我离开青岛后一年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任初先生也南下到中山大学。抗战军兴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先生避居香港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中山大学一度迁到滇南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后又迁返粤北坪石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先生返校继续教学。抗战胜利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先生搭木船专返广州。一夕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在船边如厕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不慎堕水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遂与波臣为伍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时公子家枢奋不顾身跃水救捞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月黑风高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不见其踪迹。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先生博学多才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毕生劳瘁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未厄于敌骑肆虐之时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乃殒于结伴还乡之际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选自《黄际遇先生纪念文集》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69737644"/>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6" name="矩形 5"/>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年的泰国之行让陈忠实深受刺激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他联想起家乡人自嘲的称呼。相比那些见多识广的城市人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他们把自己称作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。游逛在曼谷的超市大楼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看着五颜六色、各式各样的服装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作家觉得眼花缭乱。那一刻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他觉得不仅自己是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教他观察服装的北京作家郑万隆也是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年的中国人大都是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。他痛感自己需要从什么地方剥离出来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将自己彻底打开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不仅要在生活上打开自己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更重要的是要在思想上打开自己。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在剥离的愿望中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陈忠实认识到必须写一部史诗般的长篇小说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才能在文学上确立自己。这时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各种新近阅读过的长篇小说萦绕心头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作家备感困惑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又备受启发。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4189119"/>
      </p:ext>
    </p:extLst>
  </p:cSld>
  <p:clrMapOvr>
    <a:masterClrMapping/>
  </p:clrMapOvr>
  <p:transition>
    <p:fade thruBlk="1"/>
  </p:transition>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先生是我国数学界最早的留学生之一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为日本著名数学家林鹤一之高弟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治学素号精审。在日本时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已翻译《几何学》一书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以后又译有《续初等代数学》《高等微积分》《群底下之微分方程式》及《近世代数》等。又曾主编《数理杂志》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发表论文多篇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如《定积分一定理》《吴德孟函数之研究》等。先生另有《群论》《数论》《论一》诸著述行世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又编辑过《中国中等学校数学教科书》及《物理教科书》等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译作及著述甚为宏富。先生除攻习数学之外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兼治文学经史。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李新魁《博学鸿才的黄际遇先生》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至先生自己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也时时表示其治学的抱负。他说教书是闲事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写字更是闲事。他唯一的希望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就是能在世界数学界有所成名。他常常说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将来在世界数学家的名人录上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如能留下一个名字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就是我的心愿。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曾建屏《追忆黄任初先生》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7531147"/>
      </p:ext>
    </p:extLst>
  </p:cSld>
  <p:clrMapOvr>
    <a:masterClrMapping/>
  </p:clrMapOvr>
  <p:transition>
    <p:fade thruBlk="1"/>
  </p:transition>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在治学方面我们可以从黄际遇先生身上得到哪些启示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请结合材料简要分析。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可以从原文和相关链接中找出黄际遇先生在治学方面的表现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概括总结即可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根据原文中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写得整整齐齐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密密麻麻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据云写了数十年未曾间断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可以总结出黄际遇治学严谨、持之以恒的精神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相关链接</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先生除攻习数学之外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兼治文学经史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可以总结出他博学多才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相关链接</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至先生自己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也时时表示其治学的抱负。他说教书是闲事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写字更是闲事。他唯一的希望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就是能在世界数学界有所成名。他常常说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‘将来在世界数学家的名人录上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如能留下一个名字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就是我的心愿。’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可以总结出他治学要有抱负的体现。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5922339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治学要严谨。黄际遇先生的日记写得整整齐齐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密密麻麻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这是他治学严谨的体现。</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治学要持之以恒。黄际遇先生坚持写日记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数十年未曾间断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体现出持之以恒的精神。</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治学要有抱负。黄先生希望能在世界数学家的名人录上留下自己的名字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这正是他治学的抱负。</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治学要博学多才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黄际遇先生除攻习数学之外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兼治文学经史。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92685899"/>
      </p:ext>
    </p:extLst>
  </p:cSld>
  <p:clrMapOvr>
    <a:masterClrMapping/>
  </p:clrMapOvr>
  <p:transition>
    <p:fade thruBlk="1"/>
  </p:transition>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黄际遇先生是一位学者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但梁实秋先生在文中却没有提及黄先生的学术成就。你认为这样选材是否恰当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回顾原文可知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文中写到的是黄先生生活中的趣事和与作者交往的日常生活小事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作为人物传记来说这样选材的原因可以从人物的表现上、传记的真实性上、作者情感的表达上等方面分析。如这样选材可以使人物形象更为真实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生活中的黄际遇具有典型性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喝茶、吃虾等生活琐事的描写是富有生活气息的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能够吸引读者的阅读兴趣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同时黄际遇的日记体现了他严谨、坚持的个性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文章结尾写黄际遇的去世更能够表现出作者对朋友的怀念之情。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625798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这样选材恰当。文中写黄先生的生活趣事及与作者交往的往事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日常生活小事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更能表达作者对老朋友的怀念之情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以及对老朋友的去世的痛惜之感。</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文中虽然没有提及黄先生的学术成就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但这些日常小事却能体现一位治学严谨、性情独特的学者形象。</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这样选材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体现了传记的真实性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或所选的材料富有生活气息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能够吸引读者的阅读兴趣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或这样选材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更有典型性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展现了黄先生富有生活情趣的一面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使形象更丰满、全面。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4025072"/>
      </p:ext>
    </p:extLst>
  </p:cSld>
  <p:clrMapOvr>
    <a:masterClrMapping/>
  </p:clrMapOvr>
  <p:transition>
    <p:fade thruBlk="1"/>
  </p:transition>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探究渗透重自我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传记探究题有其独特之处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一是对个性阅读的要求更加直白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谈谈自己的看法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你受到什么启示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某某的成功或经历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对你有何启发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等等。二是自我色彩突出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抓住一点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不计其余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求深求透。常见误区有曲解文意、过于绝对、无中生有、强加因果、张冠李戴、误评人物、手法错误等。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87546001"/>
      </p:ext>
    </p:extLst>
  </p:cSld>
  <p:clrMapOvr>
    <a:masterClrMapping/>
  </p:clrMapOvr>
  <p:transition>
    <p:fade thruBlk="1"/>
  </p:transition>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矩形 17"/>
          <p:cNvSpPr>
            <a:spLocks noChangeAspect="1"/>
          </p:cNvSpPr>
          <p:nvPr/>
        </p:nvSpPr>
        <p:spPr>
          <a:xfrm>
            <a:off x="508000" y="1091672"/>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山西百师名校二检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一钵了却谁的</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浮生</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闫荣霞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李叔同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二十文章惊海内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会做诗、会填词、会书法、会作画、会篆刻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又会音乐、会演戏……这个世界上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还有什么是他不会的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鲁迅、郭沫若也以得他一幅字为无上荣耀。他作的《送别》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长亭外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古道边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芳草碧连天。晚风拂柳笛声残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夕阳山外山……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我毕业的时候还在唱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这样的歌就是诗了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他的诗又怎能不好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梨花淡白菜花黄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柳花委地芥花香。莺啼陌上人归去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花外疏钟送夕阳。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连他给友人夏丏尊的画随便题两句话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都好得不行的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屋老。一树梅花小。住个诗人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添个新诗料。爱清闲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爱天然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城外西湖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湖上有青山。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《为题小梅花屋图》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317966"/>
      </p:ext>
    </p:extLst>
  </p:cSld>
  <p:clrMapOvr>
    <a:masterClrMapping/>
  </p:clrMapOvr>
  <p:transition>
    <p:fade thruBlk="1"/>
  </p:transition>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可是一入佛门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以前种种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譬如昨日死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今后种种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譬如今日生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就完全置之度外了。叶圣陶谈弘一晚年书法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就全幅看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好比一位温良谦恭的君子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不亢不卑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和颜悦色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在那里从容论道。……毫不矜才使气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功夫在笔墨之外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所以越看越有味。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就像一道虹敛去七彩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白气藏身天地间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非为字变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实则人变。当了和尚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字也有了一颗为僧为佛的心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刊落锋颖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一味恬静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就如他这个人。初始华丽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剃须裹腰在舞台上扮茶花女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如今却是面容清癯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眉目疏淡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一个过午不食、行脚度世的老和尚。就像烟花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地炸开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整个天地都为之增了色彩。眼看着亮了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更亮了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更大了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又更圆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然后暗了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又更暗……整个人生就这样由绚丽归于平淡。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6700814"/>
      </p:ext>
    </p:extLst>
  </p:cSld>
  <p:clrMapOvr>
    <a:masterClrMapping/>
  </p:clrMapOvr>
  <p:transition>
    <p:fade thruBlk="1"/>
  </p:transition>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环顾当年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人们对大才子李叔同出家动机众说纷纭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莫衷一是……大师的弟子、著名美术家丰子恺则提出独到的见解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我以为人的生活可以分作三层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一是物质生活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二是精神生活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三是灵魂生活。物质生活就是衣食。精神生活就是学术文艺。灵魂生活就是宗教。‘人生’就是这样一个三层楼。而弘一法师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就是一层一层走上去的。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丰子恺的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人生三层楼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切合实际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振聋发聩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一扫世俗们对李叔同出家因由的所有推测之说。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庄子讲天地有大道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却是一定要做到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才能得之。世事不再关注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生死不再思虑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贫富得失不是挂在心尖上的事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形如槁木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心如死灰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游于宇内。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47334508"/>
      </p:ext>
    </p:extLst>
  </p:cSld>
  <p:clrMapOvr>
    <a:masterClrMapping/>
  </p:clrMapOvr>
  <p:transition>
    <p:fade thruBlk="1"/>
  </p:transition>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要想得到大道的快乐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却要能熬得过刳骨剔肉的痛苦。剃度后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与他有过刻骨爱恋的日籍夫人伤心欲绝地携了幼子千里迢迢赶到灵隐寺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他铁石心肠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竟然连庙门都没有让他们进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妻子无奈离去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只是对着关闭的大门悲伤地责问道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慈悲对世人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为何独伤我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他用刳骨剔肉的痛苦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置换了真正的自由。一切他都舍得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只为追求心中那一点萤火。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我们对于追求自由的人一向是敬仰的。自身是燕雀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怎不羡鸿鹄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林语堂说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他曾经属于我们的时代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却终于抛弃了这个时代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跳到红尘之外去了。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张爱玲说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不要认为我是个高傲的人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我从来不是的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在弘一法师寺院围墙的外面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我是如此的谦卑。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90285914"/>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99111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马尔克斯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《百年孤独》的结构像网一样迷幻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王蒙《活动变人形》的结构自然随意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却俨然大手笔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张炜《古船》的结构完全不同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有一种精心设计的刻意……而结构背后似乎还有更深的东西。陈忠实最终发现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不是作家先别出心裁弄出一个新颖骇俗的结构来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而是先要有对人物的深刻体验。寻找到能够充分描写人物独特的生活和生命体验的恰当途径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结构方式自然就出现了。恰巧此时兴起的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文化心理结构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学说给了他决定性的影响。他相信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人的心理结构主要是由理念支撑的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而结构一旦形成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就会决定一个人的思想、道德和行为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决定一个人性格的内核。如果心理结构受到社会冲击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人就将遭遇深层的痛苦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乃至毁灭。陈忠实感到自己终于从信奉多年的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典型性格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说中剥离出来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仿佛悟得天机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茅塞顿开。多年以后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作家回忆往事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认为自己就是在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年开始重建自我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争取实现对生活的独特发现和独立表述的。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9935834"/>
      </p:ext>
    </p:extLst>
  </p:cSld>
  <p:clrMapOvr>
    <a:masterClrMapping/>
  </p:clrMapOvr>
  <p:transition>
    <p:fade thruBlk="1"/>
  </p:transition>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赵朴初评他是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无尽奇珍供世眼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一轮圆月耀天心。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其实他才不要当什么奇珍和明月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他不过是为了自己的心罢了。所以他出家也不是为当律宗第十一代世祖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更不为能和虚云、太虚、印光并称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民国四大高僧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。弃家毁业不为此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大彻大悟不消说。那些虚名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他是不要的。真实的他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恪遵戒律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清苦自守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传经授禅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普度众生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却自号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二一老人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一事无成人渐老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一钱不值何消说。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弘一写下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悲欣交集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四字。三天后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沐浴更衣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安详圆寂。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问余何适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廓尔忘言。华枝春满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天心月圆。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一钵了却他的浮生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他的粗钵里盛满自由。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3481774"/>
      </p:ext>
    </p:extLst>
  </p:cSld>
  <p:clrMapOvr>
    <a:masterClrMapping/>
  </p:clrMapOvr>
  <p:transition>
    <p:fade thruBlk="1"/>
  </p:transition>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在中国近百年文化发展史中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弘一大师李叔同是学术界公认的通才和奇才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作为中国新文化运动的先驱者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他最早将西方油画、钢琴、话剧等引入国内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且以擅书法、工诗词、通丹青、达音律、精金石、善演艺而驰名于世。在他艺术发展如日中天时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他毅然摒弃了世俗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中年出家后成为南山律宗一代祖师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被誉为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民国高僧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59307649"/>
      </p:ext>
    </p:extLst>
  </p:cSld>
  <p:clrMapOvr>
    <a:masterClrMapping/>
  </p:clrMapOvr>
  <p:transition>
    <p:fade thruBlk="1"/>
  </p:transition>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李叔同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二十文章惊海内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可谓是传奇般的天才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在艺术事业如日中天之时毅然毁家弃业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皈依佛门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以一钵了却浮生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你如何理解他的人生抉择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请结合文本谈谈你的看法。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李叔同之所以做出如此抉择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是因为人应该追求更高层次的精神境界和崇高独立的人格。他博学精艺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初始华丽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已经达到人生很高的精神境界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后来的出家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正如丰子恺所言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是出于对人生追求的自然渐进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是一种人格的完满和升华。他之所以刳骨剔肉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抛妻别子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是因为他知道需求越少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得到的自由就会越多。只有舍弃尘世的一切牵挂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才能获得心灵的真正自由。他大彻大悟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不求虚名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清苦自守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只是为了自己的心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为了传经受禅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普度众生。李叔同以一钵了却浮生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粗钵里盛满自由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通过宗教生活找到了他人生境界的圆满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灵魂的归宿。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526587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可从人格的升华及舍弃物欲、情欲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得到自由等方面思考分析。如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丰子恺对李叔同的评价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我以为人的生活可以分作三层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一是物质生活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二是精神生活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三是灵魂生活。物质生活就是衣食。精神生活就是学术文艺。灵魂生活就是宗教。‘人生’就是这样一个三层楼。而弘一法师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就是一层一层走上去的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是说李叔同的抉择是出于对人生追求的自然渐进。文中说道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他用刳骨剔肉的痛苦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置换了真正的自由。一切他都舍得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只为追求心中那一点萤火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可理解为只有舍弃尘世的一切牵挂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才能获得心灵的真正自由</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245497865"/>
      </p:ext>
    </p:extLst>
  </p:cSld>
  <p:clrMapOvr>
    <a:masterClrMapping/>
  </p:clrMapOvr>
  <p:transition>
    <p:fade thruBlk="1"/>
  </p:transition>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11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湖南湘西协作体三检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汤道耕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出生在一个乡村教师家庭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祖父给他取名叫做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是希望他能够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耕读传家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汤道耕的祖上来自湖北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迁徙的路艰辛而漫长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人生贵自强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自强则白手可成家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他乡可发迹。勿畏难而诿命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何患事不成耶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的豪气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积得一份家业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这种人生贵自强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白手成家的豪气在后辈的血液中暗暗传承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直到汤道耕这里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光着脚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墨水瓶挂在颈子上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再次印证了祖先独自闯荡天下的勇气和韧劲。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年的暑期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汤道耕从四川省师范学校肆业。他踏上成都望江楼下有些摇晃的木船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沿着府南河顺水而下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悄悄走出了亲人们的视线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开始了三十年背井离乡的生活。在路上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群山的优美与静寂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山民的淳朴与穷困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盗马贼的凶悍和灵巧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边地少数民族的独特风俗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缅甸的异域情调……他来到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看见和说出。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8627475"/>
      </p:ext>
    </p:extLst>
  </p:cSld>
  <p:clrMapOvr>
    <a:masterClrMapping/>
  </p:clrMapOvr>
  <p:transition>
    <p:fade thruBlk="1"/>
  </p:transition>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从四川到云南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道耕看到太多兵匪造成的祸乱对穷苦人家正常生活的骚乱。道耕为了安全夹杂在商队中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像那个时代和那片土地上的一只眼睛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并注定了后来用自己的笔说出那些无人知晓的山里人家的苦难与悲怆。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赤脚流浪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墨水瓶挂在脖子上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一步一步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汤道耕走成了著名作家艾芜。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艾芜在丁玲的介绍下加入了左联。在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左翼作家联盟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这个词组中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别人看中的是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而更能吸引道耕的却是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他希望从这个组织里的作家那里能够学习到文艺写作知识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也结识一些写作上的朋友。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9306000"/>
      </p:ext>
    </p:extLst>
  </p:cSld>
  <p:clrMapOvr>
    <a:masterClrMapping/>
  </p:clrMapOvr>
  <p:transition>
    <p:fade thruBlk="1"/>
  </p:transition>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真正有时间在上海的亭子间坐下来以后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艾芜开始用笔温习自己当年的漂泊史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这使他在这个喧嚣嘈杂的大都市中找到难得的宁静。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他完成了他的第一本短篇小说集《南行记》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其中《三峡中》讲述的是一些典型的社会底层游民的生活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故事中的环境就是一个典型的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。读书流浪人的艾芜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加上小时候熟悉的读物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包括他的笔名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父亲所入的游民组织哥老会都对他产生潜在影响。这些因素综合起来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作者对游民生活不由自主地有着一种同情。他的叙述已经带有真实和幻想相混合的色彩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同时这种想象还受到左翼革命思想的制约。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艾芜的中篇小说《春天》得到茅盾等人的好评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这篇小说从社会的政治经济层面去观察和分析社会现象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饱含着艾芜对家人、故乡的深情。这种流行于左翼文坛的文学范式后被称为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社会剖析小说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影响深远。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6034348"/>
      </p:ext>
    </p:extLst>
  </p:cSld>
  <p:clrMapOvr>
    <a:masterClrMapping/>
  </p:clrMapOvr>
  <p:transition>
    <p:fade thruBlk="1"/>
  </p:transition>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艾芜被安排到云南去体验生活。一路的参观给艾芜带来写作的激情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他似乎再次找到了原来创作《南行记》的感觉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迫不及待地写作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南行记续篇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。这无疑满足了《南行记》读者对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的好奇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也再次给艾芜带来荣誉。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艾芜受邀进行了生命中的最后一次南行。云南的一路上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回忆着自己的经历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倾听着别人的遭遇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震憾于死亡一样的沉默、血的控诉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更加让艾芜感到人世之沧桑凄凉。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月起第三次南行的写作陆续发表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合集叫《南行记新篇》。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选自王毅《艾芜传》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9555550"/>
      </p:ext>
    </p:extLst>
  </p:cSld>
  <p:clrMapOvr>
    <a:masterClrMapping/>
  </p:clrMapOvr>
  <p:transition>
    <p:fade thruBlk="1"/>
  </p:transition>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(1904—1992),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原名汤道耕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艾芜是笔名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他开始写作时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因受胡适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人要爱大我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也要爱小我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的主张的影响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后慢慢衍变为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百度百科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艾芜的文章想象大胆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情调浪漫的色彩形成了他独特的创作风格。而艾芜的性格却是认真刻苦、一丝不苟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墨水瓶挂在脖子上写作的作家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日《人民日报》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海外版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《艾芜和沙汀的友谊》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三次南行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对于艾芜的写作乃于他的一生都意义重大。南行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似乎成了艾芜一生的一条主要线索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成了艾芜写作的一个原点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他一次次地回到这里。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选自黄岳年《南行百年说艾芜》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9227522"/>
      </p:ext>
    </p:extLst>
  </p:cSld>
  <p:clrMapOvr>
    <a:masterClrMapping/>
  </p:clrMapOvr>
  <p:transition>
    <p:fade thruBlk="1"/>
  </p:transition>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194557" y="698502"/>
            <a:ext cx="722717"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艾芜的创作以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社会剖析小说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请结合文本简要分析艾芜能够创作出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社会剖析小说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人生贵自强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的家族精神影响了艾芜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使他敢于闯荡天下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并坚持记录社会。</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艾芜的读书及流浪生活和南行的经历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使他深入了解和同情下层劳动人民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为创作奠定了基础。</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左翼革命思想使他的创作注重从社会政治经济层面去观察和分析社会现象。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艾芜之所以能创作出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社会剖析小说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说明艾芜应该是有深刻的社会体验以及敏锐的眼光和对社会独特的认识。从内因来看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艾芜的读书、流浪、南行的经历丰富了自己的人生体验。从外因来看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一方面有父亲、家族对自己的影响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另一方面则是加入左翼联盟后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左翼革命思想对自身的影响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回答时可从以上方面考虑作答。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458344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陈忠实后来寻找到了什么是人所共知的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年开始在《当代》杂志连载的长篇小说《白鹿原》已经成为我们的文学经典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他在中国当代文坛的位置也随之奠定。此后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功成名就的作家继续在文学的园地里辛勤耕耘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寻找属于自己的句子。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属于陈忠实的句子永留人间。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摘编自陈忠实《寻找属于自己的句子》、李清霞《陈忠实年表》等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55823395"/>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陈忠实的《白鹿原》是上世纪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年代中国长篇小说创作的重要收获之一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能够反映那一时期小说艺术所达到的最高水平。把这部作品放在整个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世纪中国文学的大格局里考量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无论就其思想容量还是就其审美境界而言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都有其独特的、无可取代的地位。即使与当代世界小说创作中的那些著名作品比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《白鹿原》也应该说是独树一帜的。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何西来《关于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白鹿原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及其评论》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陈忠实常讲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创作到了一定阶段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不一定是拼生活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而是拼人格。好一个拼人格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这正是作家自身博大的人格魅力的反映。这就不难理解他最终被公认为描摹巨大民族悲剧的圣手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成为当代中国文学的大家之一。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李满星《陈忠实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回首六十五载风雨人生》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5087613"/>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矩形 12"/>
          <p:cNvSpPr>
            <a:spLocks noChangeAspect="1"/>
          </p:cNvSpPr>
          <p:nvPr/>
        </p:nvSpPr>
        <p:spPr>
          <a:xfrm>
            <a:off x="508000" y="1165579"/>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选文以时间为顺序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记叙了陈忠实的成长历程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凸显了他踏踏实实践行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寻找属于自己的句子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理念的过程。选文共七段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其内容如下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陈忠实读《三里湾》与《创业史》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梦想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寻找属于自己的句子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陈忠实小说结集出版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赢得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小柳青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成为一名专业作家。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陈忠实发表《蓝袍先生》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萌发从赵树理、柳青的影响中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剥离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的愿望。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泰国之行使陈忠实痛感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打开自己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的必要性。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陈忠实认识到要写一部史诗性的作品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实现对生活的独特表达</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71519090"/>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6" name="矩形 5"/>
          <p:cNvSpPr>
            <a:spLocks noChangeAspect="1"/>
          </p:cNvSpPr>
          <p:nvPr/>
        </p:nvSpPr>
        <p:spPr>
          <a:xfrm>
            <a:off x="508000" y="991119"/>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《白鹿原》的发表奠定了其在中国文坛的地位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寻找属于自己的句子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梦想的实现。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属于陈忠实自己的句子永留人间。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639029394"/>
              </p:ext>
            </p:extLst>
          </p:nvPr>
        </p:nvGraphicFramePr>
        <p:xfrm>
          <a:off x="892914" y="2638810"/>
          <a:ext cx="7358173" cy="3907316"/>
        </p:xfrm>
        <a:graphic>
          <a:graphicData uri="http://schemas.openxmlformats.org/presentationml/2006/ole">
            <mc:AlternateContent xmlns:mc="http://schemas.openxmlformats.org/markup-compatibility/2006">
              <mc:Choice xmlns:v="urn:schemas-microsoft-com:vml" Requires="v">
                <p:oleObj spid="_x0000_s6184" name="文档" r:id="rId12" imgW="3839157" imgH="2038684" progId="Word.Document.12">
                  <p:embed/>
                </p:oleObj>
              </mc:Choice>
              <mc:Fallback>
                <p:oleObj name="文档" r:id="rId12" imgW="3839157" imgH="2038684" progId="Word.Document.12">
                  <p:embed/>
                  <p:pic>
                    <p:nvPicPr>
                      <p:cNvPr id="0" name=""/>
                      <p:cNvPicPr/>
                      <p:nvPr/>
                    </p:nvPicPr>
                    <p:blipFill>
                      <a:blip r:embed="rId13"/>
                      <a:stretch>
                        <a:fillRect/>
                      </a:stretch>
                    </p:blipFill>
                    <p:spPr>
                      <a:xfrm>
                        <a:off x="892914" y="2638810"/>
                        <a:ext cx="7358173" cy="3907316"/>
                      </a:xfrm>
                      <a:prstGeom prst="rect">
                        <a:avLst/>
                      </a:prstGeom>
                    </p:spPr>
                  </p:pic>
                </p:oleObj>
              </mc:Fallback>
            </mc:AlternateContent>
          </a:graphicData>
        </a:graphic>
      </p:graphicFrame>
    </p:spTree>
    <p:extLst>
      <p:ext uri="{BB962C8B-B14F-4D97-AF65-F5344CB8AC3E}">
        <p14:creationId xmlns:p14="http://schemas.microsoft.com/office/powerpoint/2010/main" val="1874745937"/>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赵树理《三里湾》和柳青《创业史》是陈忠实最初的文学营养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使他萌发了文学梦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后来则成为他创作上必须突破的对象。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小说《信任》获得全国优秀短篇小说奖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使陈忠实在文学上确立了自信心。这是他从业余作者走向专业作家的重要转折。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陈忠实认为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面对世界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年的中国人大都是‘乡棒’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这与其说是他的一种觉悟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不如说是他受刺激后的错误判断。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陈忠实善于学习前人并感知时代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不仅拼生活、拼艺术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而且拼人格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不断地提升思想境界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获得对人和生命的独特理解。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从发表第一篇作品到被人称为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小柳青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再到被人称为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当代中国文学的大家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陈忠实的整个文学生涯可谓一帆风顺。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2557210"/>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p:cNvGraphicFramePr>
            <a:graphicFrameLocks noChangeAspect="1"/>
          </p:cNvGraphicFramePr>
          <p:nvPr>
            <p:extLst>
              <p:ext uri="{D42A27DB-BD31-4B8C-83A1-F6EECF244321}">
                <p14:modId xmlns:p14="http://schemas.microsoft.com/office/powerpoint/2010/main" val="2143970646"/>
              </p:ext>
            </p:extLst>
          </p:nvPr>
        </p:nvGraphicFramePr>
        <p:xfrm>
          <a:off x="508000" y="945816"/>
          <a:ext cx="8128000" cy="5220369"/>
        </p:xfrm>
        <a:graphic>
          <a:graphicData uri="http://schemas.openxmlformats.org/presentationml/2006/ole">
            <mc:AlternateContent xmlns:mc="http://schemas.openxmlformats.org/markup-compatibility/2006">
              <mc:Choice xmlns:v="urn:schemas-microsoft-com:vml" Requires="v">
                <p:oleObj spid="_x0000_s1069" name="文档" r:id="rId4" imgW="4055584" imgH="2604345" progId="Word.Document.12">
                  <p:embed/>
                </p:oleObj>
              </mc:Choice>
              <mc:Fallback>
                <p:oleObj name="文档" r:id="rId4" imgW="4055584" imgH="2604345" progId="Word.Document.12">
                  <p:embed/>
                  <p:pic>
                    <p:nvPicPr>
                      <p:cNvPr id="0" name=""/>
                      <p:cNvPicPr/>
                      <p:nvPr/>
                    </p:nvPicPr>
                    <p:blipFill>
                      <a:blip r:embed="rId5"/>
                      <a:stretch>
                        <a:fillRect/>
                      </a:stretch>
                    </p:blipFill>
                    <p:spPr>
                      <a:xfrm>
                        <a:off x="508000" y="945816"/>
                        <a:ext cx="8128000" cy="5220369"/>
                      </a:xfrm>
                      <a:prstGeom prst="rect">
                        <a:avLst/>
                      </a:prstGeom>
                    </p:spPr>
                  </p:pic>
                </p:oleObj>
              </mc:Fallback>
            </mc:AlternateContent>
          </a:graphicData>
        </a:graphic>
      </p:graphicFrame>
    </p:spTree>
    <p:extLst>
      <p:ext uri="{BB962C8B-B14F-4D97-AF65-F5344CB8AC3E}">
        <p14:creationId xmlns:p14="http://schemas.microsoft.com/office/powerpoint/2010/main" val="1706326583"/>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6" name="矩形 5"/>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不给分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回答三项或三项以上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不给分。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本题考查分析概括作品内容的能力。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这是他从业余作者走向专业作家的重要转折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不当。原文是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他感觉自己不再是一个文学爱好者和业余作者了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不能判定是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重要转折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不如说是他受刺激后的错误判断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错。泰国之行让陈忠实深受刺激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他痛感自己需要从什么地方剥离出来……更重要的是要在思想上打开自己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说明此时的他觉悟到了自己的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以及整个民族的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思想的局限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他需要突破自己。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陈忠实的文学生涯是一次又一次的自我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剥离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、自我升华的过程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这个过程是坎坷的甚至是痛苦的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一帆风顺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315015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年是认知陈忠实的标志性年份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请结合材料简要概括。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他意识到要像自己笔下的蓝袍先生一样接受时代的变化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在生活和思想上打开自己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他认识到必须写出史诗般的长篇小说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才能在文学上确立自己的位置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他认为自己是在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年开始重建自我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产生对生活的独特理解和表述。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本题考查分析概括作品内容的能力。注意从文中梳理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年陈忠实经历的重大事件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创作《蓝袍先生》、泰国之行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根据相关文段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理解他思想上的重大变化及由此对他的创作造成的影响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分条概括回答。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0979248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属于陈忠实的句子永留人间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请结合材料简要分析。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他的小说艺术达到了当时的最高水平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他的文学作品的思想容量和审美境界在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世纪中国是无可取代的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他的作品是当代世界文学中独树一帜的文学经典。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本题考查评价作品的主要观点和基本倾向的能力。这句话其实是对传主陈忠实的评价。在作品开头和结尾都提到陈忠实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寻找属于自己的句子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由此可见要着重从陈忠实的文学创新和成就分析作答。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一是明确重要语句的几重功用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如揭示原因、辐射意义、阐释内涵、体察作用、表现主题等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二是根据重要语句的位置来回答其原因、作用、影响等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三是注意答题要求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观点从材料中来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且要分条陈述。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4999351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wipe(down)">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681641"/>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陈忠实的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剥离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是什么关系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有哪些表现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请结合材料详细说明。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剥离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是辩证关系。剥离的结果带来寻找的可能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而寻找的冲动激发剥离的愿望。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从赵树理和柳青的文学中剥离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寻找到马尔克斯、王蒙等新的文学营养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从中山装所代表的时代精神中剥离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寻找到西装所代表的面对世界的契机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典型性格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说中剥离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寻找到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文化心理结构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从自身已有的文学成就中剥离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寻找到新的文学高度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写出了文学巨著</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15058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是一种追求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一种探索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剥离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一种升华。二者的关系是互为表里的。对原有创作、生活的反思给陈忠实带来从作品到思想的升华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越来越觉得要从赵树理、柳青的文学中剥离出来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在生活上打开自己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更重要的是要在思想上打开自己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。具体表现上要抓住陈忠实在文学思想和文学创作上的突破与创新</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294815704"/>
      </p:ext>
    </p:extLst>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4" name="圆角矩形 13">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155188"/>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传记是遵循真实性原则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用形象化的方法记述人物的生活经历、精神风貌及其历史背景的一种叙事性文体。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085810623"/>
              </p:ext>
            </p:extLst>
          </p:nvPr>
        </p:nvGraphicFramePr>
        <p:xfrm>
          <a:off x="508000" y="2118814"/>
          <a:ext cx="8128000" cy="4292958"/>
        </p:xfrm>
        <a:graphic>
          <a:graphicData uri="http://schemas.openxmlformats.org/presentationml/2006/ole">
            <mc:AlternateContent xmlns:mc="http://schemas.openxmlformats.org/markup-compatibility/2006">
              <mc:Choice xmlns:v="urn:schemas-microsoft-com:vml" Requires="v">
                <p:oleObj spid="_x0000_s7206" name="文档" r:id="rId12" imgW="4057385" imgH="2142742" progId="Word.Document.12">
                  <p:embed/>
                </p:oleObj>
              </mc:Choice>
              <mc:Fallback>
                <p:oleObj name="文档" r:id="rId12" imgW="4057385" imgH="2142742" progId="Word.Document.12">
                  <p:embed/>
                  <p:pic>
                    <p:nvPicPr>
                      <p:cNvPr id="0" name=""/>
                      <p:cNvPicPr/>
                      <p:nvPr/>
                    </p:nvPicPr>
                    <p:blipFill>
                      <a:blip r:embed="rId13"/>
                      <a:stretch>
                        <a:fillRect/>
                      </a:stretch>
                    </p:blipFill>
                    <p:spPr>
                      <a:xfrm>
                        <a:off x="508000" y="2118814"/>
                        <a:ext cx="8128000" cy="4292958"/>
                      </a:xfrm>
                      <a:prstGeom prst="rect">
                        <a:avLst/>
                      </a:prstGeom>
                    </p:spPr>
                  </p:pic>
                </p:oleObj>
              </mc:Fallback>
            </mc:AlternateContent>
          </a:graphicData>
        </a:graphic>
      </p:graphicFrame>
    </p:spTree>
    <p:extLst>
      <p:ext uri="{BB962C8B-B14F-4D97-AF65-F5344CB8AC3E}">
        <p14:creationId xmlns:p14="http://schemas.microsoft.com/office/powerpoint/2010/main" val="3167572914"/>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4" name="圆角矩形 13">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05853773"/>
              </p:ext>
            </p:extLst>
          </p:nvPr>
        </p:nvGraphicFramePr>
        <p:xfrm>
          <a:off x="508000" y="1876977"/>
          <a:ext cx="8128000" cy="3358047"/>
        </p:xfrm>
        <a:graphic>
          <a:graphicData uri="http://schemas.openxmlformats.org/presentationml/2006/ole">
            <mc:AlternateContent xmlns:mc="http://schemas.openxmlformats.org/markup-compatibility/2006">
              <mc:Choice xmlns:v="urn:schemas-microsoft-com:vml" Requires="v">
                <p:oleObj spid="_x0000_s8230" name="文档" r:id="rId12" imgW="4057385" imgH="1676099" progId="Word.Document.12">
                  <p:embed/>
                </p:oleObj>
              </mc:Choice>
              <mc:Fallback>
                <p:oleObj name="文档" r:id="rId12" imgW="4057385" imgH="1676099" progId="Word.Document.12">
                  <p:embed/>
                  <p:pic>
                    <p:nvPicPr>
                      <p:cNvPr id="0" name=""/>
                      <p:cNvPicPr/>
                      <p:nvPr/>
                    </p:nvPicPr>
                    <p:blipFill>
                      <a:blip r:embed="rId13"/>
                      <a:stretch>
                        <a:fillRect/>
                      </a:stretch>
                    </p:blipFill>
                    <p:spPr>
                      <a:xfrm>
                        <a:off x="508000" y="1876977"/>
                        <a:ext cx="8128000" cy="3358047"/>
                      </a:xfrm>
                      <a:prstGeom prst="rect">
                        <a:avLst/>
                      </a:prstGeom>
                    </p:spPr>
                  </p:pic>
                </p:oleObj>
              </mc:Fallback>
            </mc:AlternateContent>
          </a:graphicData>
        </a:graphic>
      </p:graphicFrame>
    </p:spTree>
    <p:extLst>
      <p:ext uri="{BB962C8B-B14F-4D97-AF65-F5344CB8AC3E}">
        <p14:creationId xmlns:p14="http://schemas.microsoft.com/office/powerpoint/2010/main" val="1264359603"/>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4" name="圆角矩形 13">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341908968"/>
              </p:ext>
            </p:extLst>
          </p:nvPr>
        </p:nvGraphicFramePr>
        <p:xfrm>
          <a:off x="508000" y="1196752"/>
          <a:ext cx="8128000" cy="5161090"/>
        </p:xfrm>
        <a:graphic>
          <a:graphicData uri="http://schemas.openxmlformats.org/presentationml/2006/ole">
            <mc:AlternateContent xmlns:mc="http://schemas.openxmlformats.org/markup-compatibility/2006">
              <mc:Choice xmlns:v="urn:schemas-microsoft-com:vml" Requires="v">
                <p:oleObj spid="_x0000_s9254" name="文档" r:id="rId12" imgW="4057385" imgH="2575900" progId="Word.Document.12">
                  <p:embed/>
                </p:oleObj>
              </mc:Choice>
              <mc:Fallback>
                <p:oleObj name="文档" r:id="rId12" imgW="4057385" imgH="2575900" progId="Word.Document.12">
                  <p:embed/>
                  <p:pic>
                    <p:nvPicPr>
                      <p:cNvPr id="0" name=""/>
                      <p:cNvPicPr/>
                      <p:nvPr/>
                    </p:nvPicPr>
                    <p:blipFill>
                      <a:blip r:embed="rId13"/>
                      <a:stretch>
                        <a:fillRect/>
                      </a:stretch>
                    </p:blipFill>
                    <p:spPr>
                      <a:xfrm>
                        <a:off x="508000" y="1196752"/>
                        <a:ext cx="8128000" cy="5161090"/>
                      </a:xfrm>
                      <a:prstGeom prst="rect">
                        <a:avLst/>
                      </a:prstGeom>
                    </p:spPr>
                  </p:pic>
                </p:oleObj>
              </mc:Fallback>
            </mc:AlternateContent>
          </a:graphicData>
        </a:graphic>
      </p:graphicFrame>
    </p:spTree>
    <p:extLst>
      <p:ext uri="{BB962C8B-B14F-4D97-AF65-F5344CB8AC3E}">
        <p14:creationId xmlns:p14="http://schemas.microsoft.com/office/powerpoint/2010/main" val="3803907538"/>
      </p:ext>
    </p:extLst>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84789"/>
            <a:ext cx="8128000" cy="533492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遥望费孝通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他的身上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凝结了二十世纪三四十年代知识精英的智慧与道德勇气。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费孝通出版了他一生中最重要的作品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《江村经济》。整整四十二年之后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这本薄薄的小书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令已经白发苍苍的老人获取了英国皇家人类学学会颁发的赫胥黎奖章。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像那一代很多杰出人物一样</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生于一九一零年的费孝通不仅身经二十世纪中国种种磨难与挫折</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更表现出那一代中国知识精英面对挑战时的生命力、智慧与道德勇气。在《江村经济》出版的一九三九年</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中国的抗日战争进入最艰难的阶段</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在书中</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他饱含深情地写道</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不管过去的错误和当前的不幸</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人民通过坚持不懈的努力</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一个伟大的中国必然会在废墟中重新挺立起来。</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3700130"/>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一九三八年回国后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费孝通先后在云南大学与西南联大工作。在炮火声中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几千名年轻人与他们的老师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唱着歌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忍着饥饿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徒步从北京穿越中国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来到大后方昆明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在空袭的警报中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他们创造了学术史上最繁荣的时刻。半个世纪后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费孝通回忆那段时光时说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这一段时间的生活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是我的一生里最值得留恋的。时隔越久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越觉得可贵的是当时和几个年轻朋友一起工作时不计困苦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追求理想的那一片真情。战时内地的知识分子的生活是够严酷的了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但是谁也没有叫过苦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叫过穷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总觉得自己在做着有意思的事。我们对自己的国家有信心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对自己的事业有抱负。那种一往深情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何等可爱。这段生活在我心中一直是鲜红的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是永远不会忘记的。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中国知识分子在那个时代所表现的风貌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似乎已成为旷世绝响。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90814849"/>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460753376"/>
              </p:ext>
            </p:extLst>
          </p:nvPr>
        </p:nvGraphicFramePr>
        <p:xfrm>
          <a:off x="508000" y="1292566"/>
          <a:ext cx="8128000" cy="4526867"/>
        </p:xfrm>
        <a:graphic>
          <a:graphicData uri="http://schemas.openxmlformats.org/presentationml/2006/ole">
            <mc:AlternateContent xmlns:mc="http://schemas.openxmlformats.org/markup-compatibility/2006">
              <mc:Choice xmlns:v="urn:schemas-microsoft-com:vml" Requires="v">
                <p:oleObj spid="_x0000_s2093" name="文档" r:id="rId4" imgW="4055584" imgH="2258323" progId="Word.Document.12">
                  <p:embed/>
                </p:oleObj>
              </mc:Choice>
              <mc:Fallback>
                <p:oleObj name="文档" r:id="rId4" imgW="4055584" imgH="2258323" progId="Word.Document.12">
                  <p:embed/>
                  <p:pic>
                    <p:nvPicPr>
                      <p:cNvPr id="0" name=""/>
                      <p:cNvPicPr/>
                      <p:nvPr/>
                    </p:nvPicPr>
                    <p:blipFill>
                      <a:blip r:embed="rId5"/>
                      <a:stretch>
                        <a:fillRect/>
                      </a:stretch>
                    </p:blipFill>
                    <p:spPr>
                      <a:xfrm>
                        <a:off x="508000" y="1292566"/>
                        <a:ext cx="8128000" cy="4526867"/>
                      </a:xfrm>
                      <a:prstGeom prst="rect">
                        <a:avLst/>
                      </a:prstGeom>
                    </p:spPr>
                  </p:pic>
                </p:oleObj>
              </mc:Fallback>
            </mc:AlternateContent>
          </a:graphicData>
        </a:graphic>
      </p:graphicFrame>
    </p:spTree>
    <p:extLst>
      <p:ext uri="{BB962C8B-B14F-4D97-AF65-F5344CB8AC3E}">
        <p14:creationId xmlns:p14="http://schemas.microsoft.com/office/powerpoint/2010/main" val="3116775511"/>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费孝通晚年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行行重行行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的忙碌生活中陆续写了不少忆师念友的文章。深入其中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我们不仅可以强烈地感受到他对当年洋溢着的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兢兢业业的学风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的神往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当时那种使人神往的气氛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的眷恋。更可以听出他对当今学风与世风的失望和对未来时事的隐忧。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当历史的车轮驶进新时代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历经磨难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已错过最旺盛的创造年华的费孝通开始帮助中国开创自己的社会学。他先后担任不同的学术领导职务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还曾出现在中国政治舞台上。但在众多的光环面前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费孝通始终认为自己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老来依然一书生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没有什么比教书、写作、实地研究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更让他兴奋的了。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他的工作态度是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知行合一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出主意、想办法、做好事、做实事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他的座右铭是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脚踏实地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志在富民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9042005"/>
      </p:ext>
    </p:extLst>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在北京大学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费孝通自称旧燕归来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未名湖周围很安静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适合回忆和展望一点什么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这里有他年轻岁月的美好回忆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二十岁那年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他在燕京大学读社会学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就是现在这个校园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后来燕京大学被北京大学兼并了。七十岁以后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他回归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重建社会学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到了这个年龄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想干什么就干什么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别人以为他就是上上课而已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可是他人坐在校园里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心里却想着大有作为的广阔天地农村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投身到中国现代化的进程中。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年已辞去所有职务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只保留北京大学教授一职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想不干什么就不干什么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大可以放下一切。他没有停止行走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还保持手拿纸笔记事的习惯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我是来学习的。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一位接待过费孝通的定西市领导说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这是一种消失了的文人气度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老而好礼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模样可爱。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40348459"/>
      </p:ext>
    </p:extLst>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当时中国正从一个封闭的、乡土的、传统的社会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转变成一个开放的、现代化的、甚至是后现代的社会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正像费孝通所说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重大的社会改革理应在思想领域引起相应的激情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孕育一代文章。我们不应辜负这个伟大时代。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费孝通仍在继续写作。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他在《万象》杂志上发表的《重温派克学派》系列笔记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借助对芝加哥大学派克学派的描述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他似乎又重回年轻时代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生气勃勃地探索社会的秘密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充满想象力地理解个人与社会的关系。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我总是忘不了那一幕场景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费孝通躲在马林诺夫斯基的讨论会的角落里。他的苏州口音的英语暂时还插不上话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来自世界各地的同学们的各种口音的英语发音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他也经常听不懂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他只好一个劲儿抽烟。在长期的烟雾缭绕之后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他似乎抓住了些什么。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52355550"/>
      </p:ext>
    </p:extLst>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遥想当年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抗日战争爆发一年后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这位书生心中保持一个坚定的信念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一个伟大的中国必然会在废墟中重新挺立起来。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他实践自己的诺言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留下了标记为费氏的一行足迹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一门学问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一种精神。时间无多了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生命可曾有永恒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费孝通回答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生命如他所言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但愿我这滴乡土水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融归大海中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费孝通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日生于江苏吴江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著名社会学家、人类学家、民族学家、社会活动家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中国社会学和人类学的奠基人之一。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25999016"/>
      </p:ext>
    </p:extLst>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099206"/>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对原文画线语段的理解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不准确的一项是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在《江村经济》出版的一九三九年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中国的抗日战争进入最艰难的阶段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在书中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费孝通饱含深情地写道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一个伟大的中国必然会在废墟中重新挺立起来。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从抗日战争到解放战争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时代的原因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让费孝通历经磨难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错过了创作的黄金时期。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费孝通先后在云南大学与西南联大工作。他后来回忆说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战时生活虽然严酷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但和几个年轻朋友一起工作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心怀国家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不计困苦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追求理想的一片真情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永生难忘。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他的工作态度是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知行合一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出主意、想办法、做实事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。他人坐在校园里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心里却想着大有作为的广阔天地农村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投身到中国现代化的进程中。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2806818"/>
      </p:ext>
    </p:extLst>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侧重考查筛选整合文中信息的能力。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三项内容均与文本相同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项只是单纯表述费孝通因时代原因错过创作的黄金时期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并非如其他选项一样突出表现他的智慧与道德勇气。费孝通的智慧与道德勇气主要表现在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强烈的爱国情怀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艰苦环境中追求理想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珍惜时间、积极投身学术研究与写作。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744449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下列对材料有关内容的分析与概括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最准确的两项是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费孝通忆师念友的文章和谈话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反映出了两代人之间的差距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也明确地表达了他对当今学风与世风的失望和对未来时世的忧虑。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《江村经济》这部皇皇巨著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是费孝通多年心血的结晶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为他赢得了巨大的声誉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成书当年就获取了英国皇家人类学学会颁发的赫胥黎奖章。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段插叙费孝通在留学之初语言交流尚有障碍的情况下学习的情形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抓住他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躲在……角落里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因为插不上话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只好一个劲儿抽烟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的镜头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刻画了一个求知者、探索者、思考者的形象。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年轻时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费孝通曾在北京大学读社会学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七十岁以后回母校重建社会科学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他延续了自己勤勉、踏实的工作作风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直到九十岁仍笔耕不辍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留下了大笔的精神财富。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0083844"/>
      </p:ext>
    </p:extLst>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本文撷取了费孝通在抗战时期和新中国成立后在治学、工作等方面的人生片段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以点带面地展示了他对科研事业孜孜不倦的追求和对国家对人民无尽的爱。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本题考查概括文章内容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归纳中心意思的能力。就本题而言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原文表述为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更可以听出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说明是言外之意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而非选项中的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明确表达了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原文表述的是《江村经济》是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薄薄的小书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而非选项中表述的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皇皇巨著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且费孝通是在成书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年后才获奖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并非成书当年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项表述不正确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费孝通年轻时是在燕京大学读社会学。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CE</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6573582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反求诸己明方向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圈点勾画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快速读文。学会在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根据文体不同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提取重要信息。对于传记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找出与传主相关的重要事实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感知传主的性格特征或人生追求、思想个性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勾画出最能表达作者写作意图即文章主旨的语句等。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精准审题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精准审题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就是追求文本与解答的完美对接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要弄清问题的指向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及时确定筛选信息的区间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要了解题目对答题的限制条件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防止超范围答题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避免做无用功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要知道题目的答题要求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等的区别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关注题干分值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可以根据分值合理确定答题的条目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使解答更有条理性。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8512154"/>
      </p:ext>
    </p:extLst>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谨慎筛选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按需答题。首先需要正确地理解并择取、概括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找到相关的词语、句子、段落。同时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要弄清作者是怎样组织材料的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文中的关键性句子表达了什么意思。明确此点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阅读时就能迅速发现关键所在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进而有效地提取、剪辑、重组。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规范作答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要点呈现。一是避免生硬地照搬原文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对文本信息要进行必要的加工和重组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并且注意原文表述角度与设问角度是否一致。二是分点作答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重要信息尽量放在前面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清晰有序的答题模式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有利于阅卷老师快速准确地抓住你的答题要点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最大限度减少误判、漏判的可能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三是组织语言时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要紧密照应。问什么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不要答非所问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先问什么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先答什么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顺序不能颠倒。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85711868"/>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64393602"/>
              </p:ext>
            </p:extLst>
          </p:nvPr>
        </p:nvGraphicFramePr>
        <p:xfrm>
          <a:off x="508000" y="1176452"/>
          <a:ext cx="8128000" cy="4759095"/>
        </p:xfrm>
        <a:graphic>
          <a:graphicData uri="http://schemas.openxmlformats.org/presentationml/2006/ole">
            <mc:AlternateContent xmlns:mc="http://schemas.openxmlformats.org/markup-compatibility/2006">
              <mc:Choice xmlns:v="urn:schemas-microsoft-com:vml" Requires="v">
                <p:oleObj spid="_x0000_s3117" name="文档" r:id="rId4" imgW="4055584" imgH="2374264" progId="Word.Document.12">
                  <p:embed/>
                </p:oleObj>
              </mc:Choice>
              <mc:Fallback>
                <p:oleObj name="文档" r:id="rId4" imgW="4055584" imgH="2374264" progId="Word.Document.12">
                  <p:embed/>
                  <p:pic>
                    <p:nvPicPr>
                      <p:cNvPr id="0" name=""/>
                      <p:cNvPicPr/>
                      <p:nvPr/>
                    </p:nvPicPr>
                    <p:blipFill>
                      <a:blip r:embed="rId5"/>
                      <a:stretch>
                        <a:fillRect/>
                      </a:stretch>
                    </p:blipFill>
                    <p:spPr>
                      <a:xfrm>
                        <a:off x="508000" y="1176452"/>
                        <a:ext cx="8128000" cy="4759095"/>
                      </a:xfrm>
                      <a:prstGeom prst="rect">
                        <a:avLst/>
                      </a:prstGeom>
                    </p:spPr>
                  </p:pic>
                </p:oleObj>
              </mc:Fallback>
            </mc:AlternateContent>
          </a:graphicData>
        </a:graphic>
      </p:graphicFrame>
    </p:spTree>
    <p:extLst>
      <p:ext uri="{BB962C8B-B14F-4D97-AF65-F5344CB8AC3E}">
        <p14:creationId xmlns:p14="http://schemas.microsoft.com/office/powerpoint/2010/main" val="3672742703"/>
      </p:ext>
    </p:extLst>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筛选并整合文中信息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将军赋采薇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戴安澜任第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旅旅长后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回顾多年对日作战的经验教训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认定要取得胜利必须依靠部属努力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而部属的旺盛士气来自他们的爱国热情。他特意抄录民族英雄岳飞的《满江红》和文天祥的《过零丁洋》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印发给各级官兵背诵吟唱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激发大家精忠报国的爱国热忱。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为了抗战大业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戴安澜摒弃党派成见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团结爱国人士。《自由报》记者宗祺仁前来采访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与他彻夜讨论时局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探讨国共合作抗日的未来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两人很快成为莫逆之交。这时有人提醒戴安澜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说宗是共产党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须多加提防。他坦然答道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现在是国共合作抗战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何防之有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宗是否共产党我不知道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我只知道他是新闻记者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写过许多真实感人的报道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有卓越的见解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我们正缺少这样的爱国志士。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几天后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他还把自己的军事著作交给宗祺仁修改并题词。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8055205"/>
      </p:ext>
    </p:extLst>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太平洋战争爆发后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中国决定派远征军赴缅甸对日作战。当命令到达时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已升任第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师师长的戴安澜高唱《满江红》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并向官兵宣讲诸葛亮远征的事迹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鞠躬尽瘁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死而后已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的精神激励官兵。赴缅途中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他激情满怀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赋《远征》二首以明志。其一云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万里旌旗耀眼开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王师出境岛夷摧。扬鞭遥指花如许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诸葛前身今又来。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其二云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策马奔车走八荒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远征功业迈秦皇。澄清宇宙安黎庶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先挽长弓射夕阳。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入缅不久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日军主力迫近东瓜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军长杜聿明决定集中主力击溃日军。戴安澜立下誓言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此次远征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系唐明以来扬国威之盛举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虽战至一兵一卒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也必死守东瓜。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英军突然撤走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我方援军未至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形势危急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戴安澜决心以身报国。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8529994"/>
      </p:ext>
    </p:extLst>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他宣布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本师长立遗嘱在先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如果师长战死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以副师长代之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副师长战死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参谋长代之……以此类推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各级皆然。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他给夫人王荷馨写了绝命家书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余此次奉命固守东瓜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因上面大计未定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与后方联络过远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敌人行动又快。现在孤军奋斗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决以全部牺牲报国家养育。为国家战死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事极光荣。所念者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你们母子今后生活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当更痛苦。望你珍重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并爱护诸儿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侍奉老母。老父在皖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可不必呈闻。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面对日军发动步兵、炮兵和空军联合进攻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狂轰滥炸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施放毒气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戴安澜率部同仇敌忾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顽强战斗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抗击四倍于己的日军长达十余日。中印缅战区美军司令兼中国战区统帅部参谋长史迪威表示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近代立功异域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扬中华声威者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以戴将军为第一人。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日本人战后回忆时也承认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该部队自始至终战斗意志旺盛……虽是敌军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但令人佩服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自司令官饭田中将以下各将官无不赞叹其勇气。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0155490"/>
      </p:ext>
    </p:extLst>
  </p:cSld>
  <p:clrMapOvr>
    <a:masterClrMapping/>
  </p:clrMapOvr>
  <p:transition>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东瓜保卫战虽然给予日军沉重打击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但因盟军失利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缅北战局急转直下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腹背受敌的远征军被迫突围。这时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英国要求远征军申请难民身份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以便英国军队收容。戴安澜发誓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我戴某人宁愿与日寇战死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绝不苟且偷生。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于是率部进入缅北野人山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向祖国方向艰难跋涉。就在部队到达离祖国最近的一条公路时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突遭日军伏击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他立即命令分散突围。激战中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戴安澜胸腹中弹。时值缅甸雨季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大雨滂沱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部队既要突破日军堵击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还需忍饥挨饿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穿越荒山密林。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他们行至缅北茅邦村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戴安澜伤势恶化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以身殉国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岁。弥留之际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参谋长问他下一步的行动路线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这时他已不能说话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手指地图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示意部队从莫洛过瑞丽江向北回国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又让人扶着他面向祖国注视许久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安然而逝。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9969604"/>
      </p:ext>
    </p:extLst>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戴安澜牺牲后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遗体由官兵抬回国内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渡过瑞丽江后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乃将遗体火化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骨灰装入小木箱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以马驮载。这一情景感动了沿途民众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一位老华侨痛心地说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寿材这么小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怎能配得上将军的英名与地位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随即捐出自备的楠木寿材。腾冲县长率全县父老乡亲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沿街跪迎将军灵车。随后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国民政府追赠戴安澜为陆军中将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美国总统罗斯福追授戴安澜懋绩勋章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国民政府在广西全州举行安葬仪式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中共领袖毛泽东派人送来挽诗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外侮需人御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将军赋采薇。师称机械化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勇夺虎罴威。浴血东瓜守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驱倭棠吉归。沙场竟殒命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壮志也无违。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周恩来、朱德等也敬献挽词、挽联。新中国成立后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中央人民政府追认戴安澜为革命烈士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并以毛泽东主席的名义向遗属颁发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革命牺牲军人家属光荣纪念证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摘编自茅海建主编《国民党抗战殉国将领》等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8184579"/>
      </p:ext>
    </p:extLst>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人我之际要看得平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平则不忮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功名之际要看得淡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淡则不求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生死之际要看得破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破则不惧。人能不忮不求不惧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则无往而非乐境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而生气盎然矣。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戴安澜赠部属各官长题词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军人一般以彪悍为荣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但是戴安澜与众不同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他多才多艺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熟读文史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精通琴棋书画。如果不是因为战乱和外敌入侵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他很有可能成为一位儒雅名士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但国家危难却把他的命运引上另外一条路。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戴复东等《我们的父亲戴安澜》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3339100"/>
      </p:ext>
    </p:extLst>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这篇传记主要叙写了戴安澜将军英勇抗日、保家卫国的英雄事迹。戴安澜任第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旅旅长时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抄录印发爱国诗篇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让官兵背诵吟唱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激发他们的爱国热忱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为了抗战大业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他摒弃党派成见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团结爱国人士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接受《自由报》记者采访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太平洋战争爆发后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他激情满怀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赋诗明志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在东瓜保卫战中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他写下绝命家书表达为国捐躯的决心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由于盟军失利腹背受敌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被迫分散突围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不幸中弹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壮烈牺牲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牺牲后魂归祖国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受到沿途民众、华侨的景仰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并得到中外领导人的高度评价。链接内容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进一步丰富了戴安澜将军的性格特点。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2193365"/>
      </p:ext>
    </p:extLst>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5"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4"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68760"/>
            <a:ext cx="228780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902695778"/>
              </p:ext>
            </p:extLst>
          </p:nvPr>
        </p:nvGraphicFramePr>
        <p:xfrm>
          <a:off x="508000" y="1916806"/>
          <a:ext cx="8128000" cy="3590035"/>
        </p:xfrm>
        <a:graphic>
          <a:graphicData uri="http://schemas.openxmlformats.org/presentationml/2006/ole">
            <mc:AlternateContent xmlns:mc="http://schemas.openxmlformats.org/markup-compatibility/2006">
              <mc:Choice xmlns:v="urn:schemas-microsoft-com:vml" Requires="v">
                <p:oleObj spid="_x0000_s11299" name="文档" r:id="rId13" imgW="3839157" imgH="1695903" progId="Word.Document.12">
                  <p:embed/>
                </p:oleObj>
              </mc:Choice>
              <mc:Fallback>
                <p:oleObj name="文档" r:id="rId13" imgW="3839157" imgH="1695903" progId="Word.Document.12">
                  <p:embed/>
                  <p:pic>
                    <p:nvPicPr>
                      <p:cNvPr id="0" name=""/>
                      <p:cNvPicPr/>
                      <p:nvPr/>
                    </p:nvPicPr>
                    <p:blipFill>
                      <a:blip r:embed="rId14"/>
                      <a:stretch>
                        <a:fillRect/>
                      </a:stretch>
                    </p:blipFill>
                    <p:spPr>
                      <a:xfrm>
                        <a:off x="508000" y="1916806"/>
                        <a:ext cx="8128000" cy="3590035"/>
                      </a:xfrm>
                      <a:prstGeom prst="rect">
                        <a:avLst/>
                      </a:prstGeom>
                    </p:spPr>
                  </p:pic>
                </p:oleObj>
              </mc:Fallback>
            </mc:AlternateContent>
          </a:graphicData>
        </a:graphic>
      </p:graphicFrame>
    </p:spTree>
    <p:extLst>
      <p:ext uri="{BB962C8B-B14F-4D97-AF65-F5344CB8AC3E}">
        <p14:creationId xmlns:p14="http://schemas.microsoft.com/office/powerpoint/2010/main" val="3483059894"/>
      </p:ext>
    </p:extLst>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作为著名的抗日爱国将领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戴安澜不仅深受国人爱戴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甚至连敌人也不得不佩服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其中必有内在原因。请结合材料具体分析。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超越党派利益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献身正义事业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血酬壮志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精忠报国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为人平和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不求功名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临危不惧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胸怀坦荡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关爱家人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情真意切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侠骨柔肠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勇于担当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身为军人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熟读文史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精通琴棋书画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兼具文韬武略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英勇善战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指挥若定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治军有方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视死如归。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结合国人的评价和美军与日军的意见进行总结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国人的评价主要位于最后一段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美军的评价位于第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段和最后一段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日军的评价位于第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段。主要立足于舍身报国、扬声威、斗志旺盛、意志坚强、勇气令人赞叹。注意每个答题点都要结合材料。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180786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4"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76162387"/>
              </p:ext>
            </p:extLst>
          </p:nvPr>
        </p:nvGraphicFramePr>
        <p:xfrm>
          <a:off x="508000" y="1759317"/>
          <a:ext cx="8128000" cy="3593365"/>
        </p:xfrm>
        <a:graphic>
          <a:graphicData uri="http://schemas.openxmlformats.org/presentationml/2006/ole">
            <mc:AlternateContent xmlns:mc="http://schemas.openxmlformats.org/markup-compatibility/2006">
              <mc:Choice xmlns:v="urn:schemas-microsoft-com:vml" Requires="v">
                <p:oleObj spid="_x0000_s12323" name="文档" r:id="rId13" imgW="4057385" imgH="1793480" progId="Word.Document.12">
                  <p:embed/>
                </p:oleObj>
              </mc:Choice>
              <mc:Fallback>
                <p:oleObj name="文档" r:id="rId13" imgW="4057385" imgH="1793480" progId="Word.Document.12">
                  <p:embed/>
                  <p:pic>
                    <p:nvPicPr>
                      <p:cNvPr id="0" name=""/>
                      <p:cNvPicPr/>
                      <p:nvPr/>
                    </p:nvPicPr>
                    <p:blipFill>
                      <a:blip r:embed="rId14"/>
                      <a:stretch>
                        <a:fillRect/>
                      </a:stretch>
                    </p:blipFill>
                    <p:spPr>
                      <a:xfrm>
                        <a:off x="508000" y="1759317"/>
                        <a:ext cx="8128000" cy="3593365"/>
                      </a:xfrm>
                      <a:prstGeom prst="rect">
                        <a:avLst/>
                      </a:prstGeom>
                    </p:spPr>
                  </p:pic>
                </p:oleObj>
              </mc:Fallback>
            </mc:AlternateContent>
          </a:graphicData>
        </a:graphic>
      </p:graphicFrame>
    </p:spTree>
    <p:extLst>
      <p:ext uri="{BB962C8B-B14F-4D97-AF65-F5344CB8AC3E}">
        <p14:creationId xmlns:p14="http://schemas.microsoft.com/office/powerpoint/2010/main" val="2159606047"/>
      </p:ext>
    </p:extLst>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09167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吴文俊的数学世界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吴文俊小学时成绩平平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也没有显示出独特的数学才华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初中时数学甚至得过零分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高中时最喜欢的是物理而非数学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但他从小就对读书有浓厚兴趣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初中时国文成绩一直不错。尽管高三时物理得了满分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但教物理的赵贻经老师却看出了他的数学潜力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力荐他入数学系。正始中学决定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吴文俊必须报考数学系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才能得到每年一百块大洋的奖学金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加之他父母又不放心独子离开上海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吴文俊就进了上海交大数学系。所谓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知之不如好之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好之不如乐之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吴文俊向来是以兴趣为先导来读书的。因为他对物理有兴趣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甚至一度想要转系。是大三时教数学的武崇林老师帮助他摆脱了专业上的困惑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使他认识到数学的巨大魅力。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026669"/>
      </p:ext>
    </p:extLst>
  </p:cSld>
  <p:clrMapOvr>
    <a:masterClrMapping/>
  </p:clrMapOvr>
  <p:transition>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42453"/>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蔡元培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从翰林学士到革命</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志士</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范福潮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蔡元培字鹤卿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号孑民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同治六年十二月十七日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(1868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出生于绍兴府山阴县。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岁中秀才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年入京补行殿试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授翰林院庶吉士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年少通经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文极古藻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颇受本科正考官翁同龢赏识。甲午四月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应散馆试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由庶吉士补翰林院编修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中日战争爆发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与文廷式、徐世昌、张謇等奏请密联英德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抵御日本。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032326"/>
      </p:ext>
    </p:extLst>
  </p:cSld>
  <p:clrMapOvr>
    <a:masterClrMapping/>
  </p:clrMapOvr>
  <p:transition>
    <p:fade thruBlk="1"/>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甲午一役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洋务派官僚企图从军事、技术上追求富国强兵的梦想彻底破灭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这给了欲从政治改革入手保国强国的维新派一试身手的机会。康、梁发动的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戊戌变法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得到了光绪帝和一些汉族官僚的支持。身处变法运动中心的蔡元培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一直在冷静观察形势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他在感情上认同维新派的某些主张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但在行动上却不屑与康、梁为伍。当时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康、梁是政治红人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投拜者接踵而至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而他在其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炙手可热之时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耻相依附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不往交纳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。杨锐等受宠权臣也曾极力拉拢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蔡公不为所动。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罗家伦就此事询问情由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他从容言道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我认为中国这样大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积弊这样深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不在根本上从培养人才着手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他们要想靠下几道上谕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来从事改革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把这全部腐败的局面转变过来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是不可能的。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1585342"/>
      </p:ext>
    </p:extLst>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蔡公的思想已在悄然发生变化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他不像某些翰林学士钻营投机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奔竞仕途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而是广泛阅读西方新书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认真思考救国之道。他与友人合作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开设一所东文学社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学读日文书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并练习翻译。他不仅大量阅读《电学源流》《光学量子力学图说》等自然科学著作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还读了很多诸如《环游地球引录》《日本史略》《日本新政考》等介绍外国地理、历史、政治方面的书籍。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都无做官意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惟有读书声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他写了这副对联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挂在书斋自勉。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8500710"/>
      </p:ext>
    </p:extLst>
  </p:cSld>
  <p:clrMapOvr>
    <a:masterClrMapping/>
  </p:clrMapOvr>
  <p:transition>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蔡公出京返籍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徐树兰聘他担任绍兴中西学堂监督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。中西学堂是徐氏用公款开办的一所新式学校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既有旧学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又有外语和自然科学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外语课原来设有英、法文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蔡公到校后增设了日文。民国时期的北大校长蒋梦麟、北大地质学教授王烈当时都是第一届学生。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年正月下旬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徐氏派人把《申报》刊登的上谕送给蔡公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嘱他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自当以名教纲常为己任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以端学术而正人心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但蔡公不愿以名教纲常毒害学生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复书辞职。此后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蔡公去临安县为绍兴侨农办小学校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又去杭州商议改某书院为师范学校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不辞辛苦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奔走于教育救国之道。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1238222"/>
      </p:ext>
    </p:extLst>
  </p:cSld>
  <p:clrMapOvr>
    <a:masterClrMapping/>
  </p:clrMapOvr>
  <p:transition>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蔡公应上海澄衷学堂总理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即校长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刘葆良之请代为总理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一月后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刘又介绍他去南洋公学任特班总教习。特班学生皆为通古文辞者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非请翰林授课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难以压堂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故聘蔡公为总教习。蔡公对待学生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宽严有度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学生中最为蔡公赏识者有邵力子、胡仁源、谢无量、李叔同、黄炎培等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后来皆为民国政学界名人。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南洋公学中院五班学生因反对当局专制而全体退学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蔡公将退学的学生组织起来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募款设校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沿女校之名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曰爱国学社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请吴稚晖、章太炎为教员。不久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章士钊带南京陆师学堂十余名退学学生亦来学社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蔡公请章向学生教授兵操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他亦剪发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穿短衣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与学生同在操场训练。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留日学生因东三省俄兵不退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发起成立军国民教育会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于是爱国学社亦组织义勇队以应之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爱国学社几为国内惟一之革命机关矣。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15581204"/>
      </p:ext>
    </p:extLst>
  </p:cSld>
  <p:clrMapOvr>
    <a:masterClrMapping/>
  </p:clrMapOvr>
  <p:transition>
    <p:fade thruBlk="1"/>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革命已是学界对政治形势的重要认识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年邹容《革命军》中即有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杀尽胡人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但蔡公在《释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》一文中认为满人入关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无论其血统、其风俗、其文化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早已被汉人同化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由是而言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则又乌有所谓‘满洲人’者哉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他不赞同。时至清末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多数汉人已无种族之见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所谓排满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实为反专制反暴政也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只因清廷是专制与暴政的代表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由是而知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事之有利于满人者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虽善亦恶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而事之有害于满人者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虽凶亦吉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他继而认为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各省官吏勒索赔款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公行贿赂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以为彼政府敛怨于平民者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皆足以动摇满洲人之基本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而为多数汉族之功臣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如张百熙之流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实心举行新政者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宜斥为助桀之民贼而诛之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政府腐败有利于唤起民众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新政改革不利于鼓吹革命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蔡公此论实为日后《民报》诸君攻击梁启超君主立宪定了调子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同盟会纲领中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驱逐鞑虏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实是幌子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建立共和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才是真意。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4846912"/>
      </p:ext>
    </p:extLst>
  </p:cSld>
  <p:clrMapOvr>
    <a:masterClrMapping/>
  </p:clrMapOvr>
  <p:transition>
    <p:fade thruBlk="1"/>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自三十六岁以后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我已决定参加革命工作。觉得革命止有两途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一是暴动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一是暗杀。在爱国学社中竭力助成军事训练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算是种下暴动的种子。又以暗杀于女子更为相宜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于爱国女校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预备下暗杀的种子。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蔡元培《我在教育界的经验》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《苏报》案后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国内的革命运动已经公开化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蔡公亦开始加紧实行他的革命手段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此后一年间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蔡公以爱国学社为机关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以来自东京的军国民教育会成员何海樵、杨笃生、吴樾为骨干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组织暗杀团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拟定的第一个暗杀对象竟是慈禧太后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鉴于形势的发展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为配合孙、黄领导的国内外革命组织的活动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蔡公认为有必要在江浙成立一个革命组织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他与陶成章、徐锡麟及狱中的章太炎商议改组暗杀团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重订章程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建立了一个新的组织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光复会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他被推举为会长。此时的蔡公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已与孙、黄并列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成为当时三大革命团体的首领之一</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内容有删节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6105029"/>
      </p:ext>
    </p:extLst>
  </p:cSld>
  <p:clrMapOvr>
    <a:masterClrMapping/>
  </p:clrMapOvr>
  <p:transition>
    <p:fade thruBlk="1"/>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蔡元培作为清末翰林走向革命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其革命活动几乎均以教育机构为据点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革命手段偏重于搞暗杀。然而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暗杀活动连遭失败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蔡元培对此感到茫然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在上海所图皆不成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意颇倦。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摘自单滨新《辛亥革命前后的蔡元培》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九一八事变后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蔡元培主张抗日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拥护国共合作。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年蔡公去世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周恩来送挽联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从排满到抗日战争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先生之志在民族革命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从五四到人权同盟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先生之行在民主自由。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百度百科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0812151"/>
      </p:ext>
    </p:extLst>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蔡元培为当代青年熟知的身份是北大校长和教育家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而材料聚焦蔡元培的政治革命经历。请结合材料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梳理一下其中有哪些内容与蔡元培日后的教育家身份一以贯之。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一是要整体感知文本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透析文本层次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二是需要根据题干要求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把相关信息进行转化与总结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注意巧借中心句、起始句、结论句等给文章划分层次并概括层意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三是可用直摘法或跳摘法稍做整合。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在维新变法阶段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蔡元培就注重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人才培养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他认为这才是改变中国积弊的根本途径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蔡元培出京后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其革命活动几乎均以教育机构为据点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比如在学校开设新课程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组织暗杀也以爱国学社为机关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蔡元培宣传革命思想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还注重通过撰写文章等人文手段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排满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蔡元培一生无论是革命活动还是教育活动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其核心都是民主革命。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735552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四步搞定信息筛选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体察题干要求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圈点勾画关键词语。要读出题目中的显性要求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还要根据自己的阅读积累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解读题目中重要词语的隐含信息。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回归文本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确定大概的答题区域。先找到题目中涉及的词语、句子的位置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然后凭借自己对文章思路的把握和标志性语句的理解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联系上下文寻找有用信息。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归纳综合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提炼概括。对于不同事件同一角度的要合并作答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对于同一事件不同角度的要分点作答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对于一些现象的表述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要尽可能根据自己的理解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进行提炼概括。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合理组织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恰当表述。既要做到信息要点不遗漏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也要尽量做到信息的全面、概括、简洁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组织答案要利用文中的重要词句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进行提取、剪接、重组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切忌照搬或以复述代替概括。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54921905"/>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吴文俊从交大毕业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先后在育英中学、培真中学担任数学教员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年见到了影响他一生的恩师陈省身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他才由一个普通的中学数学老师成为数学研究所的专业研究员。对于吴文俊的数学研究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他的学生高小山总结说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吴先生做拓扑研究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一下子就能抓住核心问题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为代数拓扑学的兴起作出了影响深远的贡献。他从事机器定理证明也是这样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极其敏锐地看出了信息时代数学的发展趋势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他的研究受到中国古代数学的启发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汲取了中国传统数学的养分。使用吴先生的方法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几乎所有数学定理的证明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都可以由计算机来完成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从而让人类把精力放到更加宏观的层面上去思考问题。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9445186"/>
      </p:ext>
    </p:extLst>
  </p:cSld>
  <p:clrMapOvr>
    <a:masterClrMapping/>
  </p:clrMapOvr>
  <p:transition>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湖南长沙一模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史学大师</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阎宗临</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年阎宗临诞生在山西省一户农民家庭。他自幼喜欢读书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苦于家境窘迫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上小学时经常步行三十多里山间小路到表兄家借书阅读。小学毕业后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父亲想送他到县城的店铺当学徒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早点赚钱贴补家用。表兄深知这个表弟嗜书如命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读下去可能会挣个好前程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于是主动提出每年资助二十元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这样他的读书生涯才未致中断。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阎宗临考入五台县川至中学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毕业时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化学老师乔松岩先生建议他去北京报考高等师范。当时家里再也拿不出钱来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他就拿着乔先生给的十元钱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孑然一身前往北京。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49195555"/>
      </p:ext>
    </p:extLst>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因在中学数理化和外语基础太差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阎宗临没有考取高等师范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坐困愁城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维持生活成了问题。经朋友劝说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他报考了梁漱溟先生在山东曹州开办的重华书院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斩获第一名。梁先生爱才心切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亲自到旅店看望。得知阎宗临的困境后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他慷慨允诺为这个穷学生负担食宿并免除学杂费。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重华书院的课程以儒学、佛学和印度哲学为主。阎宗临试读了一段时间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对这些课程提不起兴趣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还是想读文学或历史学。他思虑再三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毅然向梁先生辞行。梁先生不阻青年人之志向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欣然放行。这段相处虽时间不长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但梁先生那渊博的学识、宽厚的为人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给青年阎宗临留下了深刻的印象。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一个偶然的机会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阎宗临结识了留法归国的学生华林。华林得知阎宗临想读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的理想后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竭力劝说他赴法勤工俭学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并应允代他在法国联系工作事宜。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9928015"/>
      </p:ext>
    </p:extLst>
  </p:cSld>
  <p:clrMapOvr>
    <a:masterClrMapping/>
  </p:clrMapOvr>
  <p:transition>
    <p:fade thruBlk="1"/>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历经一个多月的海上颠簸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阎宗临终于到达法国马赛港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通过法华教育会进入公学开始学习法文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同时打一些零工维持生计。经历了整整五年的打工生涯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阎宗临于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年冬天正式注册为瑞士伏利堡大学文学院学生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主攻欧洲古代和中世纪的历史和文化课程。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拉丁文晦涩深奥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在语言学界有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之称。学校规定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东方国家的学生可以免修拉丁文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学校里几位日本籍学生知难而退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申请免修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只有阎宗临这个中国学生硬着头皮选修了拉丁文。在阎宗临看来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这不仅是因为要获得伏利堡大学的文学硕士学位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必须通过拉丁文考试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更是因为西方历史原著大多是用拉丁文写成的。不学通拉丁文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就无法真正理解欧洲古代的历史和文化。本着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触摸欧洲文化灵魂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经过三年多的刻苦学习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阎宗临熟练地掌握了拉丁文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听说读写都达到了相当高的水平。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阎宗临获得瑞士国家文学硕士学位。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9957860"/>
      </p:ext>
    </p:extLst>
  </p:cSld>
  <p:clrMapOvr>
    <a:masterClrMapping/>
  </p:clrMapOvr>
  <p:transition>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阎宗临拜访了心仪已久的罗曼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罗兰先生。在一间堆满书籍的接待室里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他与罗曼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罗兰开始了一场超越年龄、语言、国籍等诸多界限的敞开心扉的畅谈。他们从托尔斯泰谈到中国的辜鸿铭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Q</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正传》谈到中国新文化运动的旗手鲁迅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两人越谈越契合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越谈越投机。罗曼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罗兰非常仰慕中国的古老文化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深为欧洲人对中国的不了解而感到惋惜。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日本侵略者发动了全面侵华战争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阎宗临再也无法在书斋中安坐下去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他毅然向岱梧校长辞行。校长再三挽留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说瑞士是中立国家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不会有战争的危险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而且他可以帮助阎宗临取得瑞士国籍。阎宗临婉言谢绝了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国家有难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留在国外怎能安心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外国人也会看不起你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8570142"/>
      </p:ext>
    </p:extLst>
  </p:cSld>
  <p:clrMapOvr>
    <a:masterClrMapping/>
  </p:clrMapOvr>
  <p:transition>
    <p:fade thruBlk="1"/>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回到战乱中的故乡山西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阎宗临面临两个选择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一是到阎锡山的太原绥靖公署担任外文秘书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一是到山西大学担任教授。作为受过西方民主文明洗礼的自由知识分子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阎宗临理所当然地选择了后者。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阎宗临应广西省教育厅厅长李任仁之邀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赴桂林受聘出任广西大学历史系教授。身处战乱之中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面对亡国灭种的危险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阎宗临决心用自己的全部心血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为保存中华民族的文化血脉贡献一份华夏学人的绵薄之力。正如他在《罗马史》自序中所写的那样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一个读书人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在那离乱之时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外面秩序破坏如同沙漠中的生活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所可求者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只有设法安定内心的纪律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埋头工作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我运用这种愚蠢的认识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试将所授之罗马史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整理成书。这并不是一种如何新奇的著述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这只是一个清苦的中国教授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苦守他的战时岗位……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90830112"/>
      </p:ext>
    </p:extLst>
  </p:cSld>
  <p:clrMapOvr>
    <a:masterClrMapping/>
  </p:clrMapOvr>
  <p:transition>
    <p:fade thruBlk="1"/>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在桂林的六年是阎宗临一生中学术成果最为丰硕的时期。在教学之余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他抓紧一切可以利用的时间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写作了大量学术论文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在他去世后结集为《世界古代中世纪史》《欧洲文化史论》《中西交通史》三部著作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共计六十余万字。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阎宗临在欧洲生活十三年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其中五年生活在社会最底层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对欧洲社会有丰富的感性认识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他刻苦攻读欧洲的历史和文化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从本科直至博士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对欧洲又有深刻的理性认识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加之他又有深厚的国学根底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真正实现了中西会通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因此他的学术著作被史学界誉为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多年来罕见的一种真学术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而且这些著作又大多是在他四十岁之前完成的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世纪的史学界真可谓凤毛麟角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大师级学者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的称号对他而言实属当之无愧。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摘编自夏明亮《阎宗临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史学大家的辉煌与遗憾》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29460520"/>
      </p:ext>
    </p:extLst>
  </p:cSld>
  <p:clrMapOvr>
    <a:masterClrMapping/>
  </p:clrMapOvr>
  <p:transition>
    <p:fade thruBlk="1"/>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68164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从上面所选的文章来看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阎宗临为了自己所钟情的历史学做了哪些努力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放弃重华书院的读书资格以及梁漱溟先生对他的优待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坚持找寻读文学或历史学的路径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为了进入伏利堡大学读书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或攻读欧洲历史和文化课程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在欧洲的社会底层整整打工五个年头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选修有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死文字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之称的拉丁文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只为触摸欧洲历史文化的灵魂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出任广西大学历史系教授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并利用教余时间写作大量史学论文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在欧洲读大学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刻苦攻读欧洲历史和文化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从本科直至博士</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247722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smtClean="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本题考查筛选整合文中信息的能力。就本题而言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首先应整体上感知文本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梳理文本结构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按照时间顺序将传主的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有序呈现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要围绕传主为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历史学所做的努力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来定位信息语段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提炼信息要点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尤其要注意</a:t>
            </a:r>
            <a:r>
              <a:rPr lang="zh-CN" altLang="zh-CN" sz="2200" dirty="0">
                <a:solidFill>
                  <a:srgbClr val="000000"/>
                </a:solidFill>
                <a:latin typeface="NEU-BZ-S92"/>
                <a:ea typeface="宋体" panose="02010600030101010101" pitchFamily="2" charset="-122"/>
                <a:cs typeface="宋体" panose="02010600030101010101" pitchFamily="2" charset="-122"/>
              </a:rPr>
              <a:t>③⑤⑥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叙述传主走上历史学这条路的坚持、相关学位的攻读、在读书过程中对困难的克服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以及走上工作岗位后的与历史学相关的工作均为核心信息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分点作答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分条陈述</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257906120"/>
      </p:ext>
    </p:extLst>
  </p:cSld>
  <p:clrMapOvr>
    <a:masterClrMapping/>
  </p:clrMapOvr>
  <p:transition>
    <p:fade thruBlk="1"/>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四川宜宾一诊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丁聪百年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漫画一生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是丁聪先生诞辰一百周年纪念日。为纪念这位中国漫画史上的重要人物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上海举办了丁聪百年诞辰纪念展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纪念展题写的八个大字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丁聪百年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漫画一生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可谓概括了他与漫画的一生情缘。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72204808"/>
      </p:ext>
    </p:extLst>
  </p:cSld>
  <p:clrMapOvr>
    <a:masterClrMapping/>
  </p:clrMapOvr>
  <p:transition>
    <p:fade thruBlk="1"/>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年代初的上海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呈现在少年丁聪眼前的无疑是最具多元化的社会与文化的景象。在这座光怪陆离的大都市里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伟大与渺小、艰难与安适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都以各自的方式存在着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战争、革命、商业、时尚等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不同的主题影响着人们的生活。而对那些热爱艺术、从事艺术的人来说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这里无疑是最适合于他们成长、发展的天地。说到自己艺术修养和风格的形成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丁聪总是会提到在上海旧书店阅读那些欧美时尚杂志、电影画报的经历。正是这样一些杂志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还有不断上演的好莱坞影片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使年轻的丁聪的思路活跃起来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眼界开阔起来。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父亲丁悚是现代中国漫画的先驱者之一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但他并不愿意儿子也走美术之路。丁聪却自己喜欢上了这门艺术。有一天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他忽然把自己画的京剧速写拿出来给大家看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大家不由得感到吃惊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他的笔触竟然如此生动而准确。他们没有想到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经常跟着父亲观看京剧的丁聪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不仅学会了拉京胡和吹笛子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还拿起了画笔。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15695387"/>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对吴文俊来说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虽然最初选择数学是被动的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但综观其一生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数学已逐渐成为他生命的一部分。从事数学研究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吴文俊特别强调数学思维。他说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就要独立思考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就不能总是跟着人家亦步亦趋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当然开始的时候参考借鉴也是必要的。牛顿就说过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他之所以获得成功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因为他站在巨人的肩膀上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才能看得远。所以不能忽略学习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可是除了学习之外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还要能够独立思考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这是创新的必要条件。现在摆在中国面前的是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数学就要靠下一代、下下代在创新方面取得巨大成功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中华民族才可以得到复兴。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吴文俊自己的经历就是很好的例子。他在数学上的一系列成就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特别是他运用机械化思想来考察数学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发现了数学的不同侧面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并建立了新的模式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这全得益于他的独辟蹊径。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2738619"/>
      </p:ext>
    </p:extLst>
  </p:cSld>
  <p:clrMapOvr>
    <a:masterClrMapping/>
  </p:clrMapOvr>
  <p:transition>
    <p:fade thruBlk="1"/>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丁聪在上海美专虽只抽时间自学了不到一年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却打下了坚实的基础。他的笔从未停过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教室里围观的学生们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头戴礼帽横坐在电车条凳上的乘客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麻将桌上专注的妇女……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他始终保持着一个艺术家的灵敏嗅觉。从最初走上画坛的时候起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丁聪便学会了用批判的目光观察社会。身处光怪陆离的上海滩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丁聪专注于描绘贫富之间的强烈对比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勾画那些社会暗角的丑陋。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就现实战斗性和社会震撼力而言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丁聪的政治讽刺画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无疑最为突出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也最能反映出他的锐气。比如一幅《现象图》长卷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形象勾画出抗战后期的政府腐败和社会惨状。贪官、伤兵、淑女、官商、穷教授、沽名钓誉的画家……形形色色的人物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构成了现实生活真实的画面。因幽默而带来的阅读快感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是漫画必不可少的功能。然而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丁聪的重点在讽刺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无论社会讽刺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还是政治讽刺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他的笔是凝重的而非飘逸的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他的心境是严肃的而非轻松的。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30725696"/>
      </p:ext>
    </p:extLst>
  </p:cSld>
  <p:clrMapOvr>
    <a:masterClrMapping/>
  </p:clrMapOvr>
  <p:transition>
    <p:fade thruBlk="1"/>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当把丁聪的所有作品放在一起欣赏时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我油然想到那个传统的理论术语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现实主义。无论在三十、四十年代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还是在八十、九十年代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青年与晚年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一脉相承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冷静而尖锐的目光背后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是对现实的丑恶现象的批判态度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是强烈的现实参与性。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结束后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晚年丁聪又挥动起他的笔。从磨难中走来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他仍具有活力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他的画所体现出来的强烈的社会责任感和批判精神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仍让人赞叹不已。他的笔端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有时也有幽默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但更多的时候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是辛辣的讽刺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是入木三分的解剖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情感也是沉甸甸的。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2103998"/>
      </p:ext>
    </p:extLst>
  </p:cSld>
  <p:clrMapOvr>
    <a:masterClrMapping/>
  </p:clrMapOvr>
  <p:transition>
    <p:fade thruBlk="1"/>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晚年的丁聪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依然年轻而富有朝气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每逢聚会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只要丁聪在场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关于他的黑发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总是成为少不了的一个话题。其实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真正让丁聪永远年轻的是他的达观精神。一生的风风雨雨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着实让他经历了不少磨难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他从来没有改变过对生活和艺术的热情。他以一种积极的人生态度看待一切。因为这样一种精神状态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他在这些年里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始终保持着对生活的敏感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思想从来没有衰老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他的漫画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将历史反思和现实感触巧妙地融合起来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显得更为老到和精粹。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斯人已去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艺术常在。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选自人民网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4617419"/>
      </p:ext>
    </p:extLst>
  </p:cSld>
  <p:clrMapOvr>
    <a:masterClrMapping/>
  </p:clrMapOvr>
  <p:transition>
    <p:fade thruBlk="1"/>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著名诗人池北偶说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丁聪是我最敬佩的艺术家。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在你看来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丁聪身上有哪些令人敬仰的品格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请结合文本简要分析。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对美术的热爱、勤奋与执着。虽父亲不愿意他再走美术之路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但丁聪内心喜欢艺术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他的笔从未停下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社会和生活的风风雨雨也没有改变他对生活艺术的热爱。</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强烈的社会责任感和批判精神。丁聪用批判的眼光看待社会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用现实主义的笔法来创作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其背后是一个艺术家强烈的社会责任感和现实参与性。</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积极达观的人生态度。他积极地看待一切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始终保持对生活的敏感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即便晚年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依然年轻而富有朝气。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首先从整体上宏观感知整个文本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并且围绕丁聪的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漫画一生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来梳理文本结构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要紧扣传主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聚焦相关语段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概括语段文意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提炼关键词句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润色分条作答。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5684178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概括传主事迹与形象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科学巨人玻尔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第五届索尔维物理学会议在布鲁塞尔召开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激烈的辩论很快就变成了一场爱因斯坦与玻尔之间的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。这场辩论在三年后的第六届索尔维会议上战火再续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玻尔获得胜利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他所代表的哥本哈根学派因此获得了大多数物理学家的认同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他们对量子力学的解释也被奉为正统解释。这次辩论就是著名的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玻尔论战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有人称之为物理学史上的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巅峰对决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2590143"/>
      </p:ext>
    </p:extLst>
  </p:cSld>
  <p:clrMapOvr>
    <a:masterClrMapping/>
  </p:clrMapOvr>
  <p:transition>
    <p:fade thruBlk="1"/>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爱因斯坦和玻尔这两位科学巨人的背后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是现代物理学的两大基础理论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相对论和量子力学。他们的争论旷日持久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几乎所有理论物理学家都被吸引并参与进来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乐此不疲。尽管两人的科学理论和思想观点始终没能调和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但他们却结下了长达数十年的友谊。玻尔高度评价他与爱因斯坦的学术之争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认为它是自己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许多新思想产生的源泉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。爱因斯坦也称赞说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很少有谁像玻尔那样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对隐秘的事物具有如此敏锐的直觉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同时又兼有如此强有力的批判能力。他是我们时代科学领域伟大的发现者之一。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与爱因斯坦更个性化的独自研究不同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玻尔周围聚集着许多杰出的理论物理学家。他不但有革新的勇气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更是一位伟大的伯乐。他为量子物理学培养和组织了一支创新发展的队伍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人们称之为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哥本哈根学派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。后来的诺贝尔物理学奖获得者玻恩、海森伯、泡利以及狄拉克等都曾是其主要成员。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22396612"/>
      </p:ext>
    </p:extLst>
  </p:cSld>
  <p:clrMapOvr>
    <a:masterClrMapping/>
  </p:clrMapOvr>
  <p:transition>
    <p:fade thruBlk="1"/>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哥本哈根学派活动的大本营就是哥本哈根理论物理研究所。该所是玻尔在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年申请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年正式成立的。他以著名科学家的身份为研究所作担保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筹集了大量资金。在任所长的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他以特有的人格魅力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吸引了世界各地的青年才俊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使研究所成为当时全世界最重要、最活跃的量子力学研究中心。这里先后培养了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多名物理学家。玻尔使这个科学家群体中的每个个体的力量发挥到极致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形成了以集体讨论和自由探索为特征的研究风格。他还经常在此举办非公开的小型年会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邀请各国著名的物理学家出席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启发交流。这里没有论资排辈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只有挑战与争鸣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形成了富有激情和活力、不断进取的学术精神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人们誉之为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哥本哈根精神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这种精神至今仍在科学研究领域受到推崇。量子力学每前进一步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或多或少都与这个学派科学家的合作研究有关。可以说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玻尔领导的哥本哈根学派具备了一个科学学派应有的优秀特质。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0471943"/>
      </p:ext>
    </p:extLst>
  </p:cSld>
  <p:clrMapOvr>
    <a:masterClrMapping/>
  </p:clrMapOvr>
  <p:transition>
    <p:fade thruBlk="1"/>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希特勒上台后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玻尔以访问德国为名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暗地调查德国科学家的安全情况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然后设法把可能受到迫害的犹太科学家转移到安全地方。他还积极创立和参加丹麦救援组织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尽力帮助逃到哥本哈根的科学家与其他难民。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德国纳粹控制丹麦后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玻尔起初留在国内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与抗敌组织保持密切联系。他一贯的不合作态度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令纳粹非常恼火。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年玻尔受到纳粹分子的威胁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他冒险出逃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历尽艰险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辗转到达美国。在美期间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为抗击法西斯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他曾参加原子弹的研制工作。在研制过程中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他就考虑到这一研究成果对未来世界的影响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并曾多次接触英美首脑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建议他们及早与苏联达成控制原子武器的协议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但没有成功。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8756645"/>
      </p:ext>
    </p:extLst>
  </p:cSld>
  <p:clrMapOvr>
    <a:masterClrMapping/>
  </p:clrMapOvr>
  <p:transition>
    <p:fade thruBlk="1"/>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玻尔积极倡导和实施国际间的科学合作。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美国福特基金会将第一届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原子为了和平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奖授予玻尔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以表彰他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在全世界迫切需要的原则上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以友好的精神进行科学探索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在和平利用原子能以满足人类需要方面作出了榜样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摘编自邹丽焱《玻尔传》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1372371"/>
      </p:ext>
    </p:extLst>
  </p:cSld>
  <p:clrMapOvr>
    <a:masterClrMapping/>
  </p:clrMapOvr>
  <p:transition>
    <p:fade thruBlk="1"/>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(1885—1962),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丹麦物理学家。在普朗克量子假说和卢瑟福原子行星模型的基础上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年提出氢原子结构和氢光谱的初步理论。稍后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又提出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对应原理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。对量子论和量子力学的建立起了重要作用。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年又提出互补原理。在原子核反应理论、解释重核裂变现象等方面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也有重要贡献。获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年诺贝尔物理学奖。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摘自《辞海》第六版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玻尔的老师卢瑟福邀请他赴英国工作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他在回信中说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虽然哥本哈根大学在财力、人员、能力和实验室管理上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都达不到英国的水平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但我立志尽力帮助丹麦发展自己的物理学研究工作……我的职责是在这里尽我的全部力量。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摘自戈革《玻尔集》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19641"/>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对我国的数学基础教育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吴文俊也颇有心得。我国中学生多次在国际奥数竞赛中获奖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被当作我国数学教育成功的证明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但吴文俊更赞同丘成桐的观点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奥数应该是一种建立在兴趣之上的研究性、高层次学习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中国的奥数学习过分关注海量题目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直接与考试、竞赛挂钩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对系统学习数学不利。作为基础学科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应着重引导学习的兴趣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不应当过分追求功利。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吴文俊同样清醒地认识到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竞赛获奖固然可贵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但也不能看得过重。因为它不能代表学生对数学的深度理解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也不能有效地训练数学思维。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数学教育更重要的是培养数学的思维方式</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3291990"/>
      </p:ext>
    </p:extLst>
  </p:cSld>
  <p:clrMapOvr>
    <a:masterClrMapping/>
  </p:clrMapOvr>
  <p:transition>
    <p:fade thruBlk="1"/>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5892"/>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文本取材于邹丽焱的《玻尔传》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为适应命题的需要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对原材料进行了删改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同时增加了两条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相关链接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。其中第一条选自第六版《辞海》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介绍了作为科学家的玻尔在科学上的重要贡献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第二条选自玻尔书信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从信中可以看到玻尔的可贵选择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他谢绝了老师卢瑟福的邀请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放弃了英国优越的研究条件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而致力于发展祖国丹麦的理论物理研究。为了突出传主作为科学家和人道主义者的特点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命题时节选了玻尔生平中几个有代表性的角度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以便阅读者对玻尔有较全面的认识。文章以物理学史上持续时间最长、争论最为激烈和最富有哲学意义的论辩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爱因斯坦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玻尔论战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作为切入点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选择了体现玻尔人格魅力的相关内容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比如他与爱因斯坦论辩后仍保持长久的友谊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他领导哥本哈根学派树立起为人称道的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哥本哈根精神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他对犹太科学家和其他犹太难民的人道主义救援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他在人类和平利用原子能方面的努力与贡献等。玻尔作为科学巨匠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既是学问之师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又是品行之师</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01098646"/>
      </p:ext>
    </p:extLst>
  </p:cSld>
  <p:clrMapOvr>
    <a:masterClrMapping/>
  </p:clrMapOvr>
  <p:transition>
    <p:fade thruBlk="1"/>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玻尔的事迹告诉我们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在求真的过程中胸怀坦荡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营造自由、平等的研讨氛围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鼓励创新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协同合作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用自己所学报效祖国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在科学的研究中不忘为人类的未来负责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是很多伟大科学家的选择。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92490581"/>
      </p:ext>
    </p:extLst>
  </p:cSld>
  <p:clrMapOvr>
    <a:masterClrMapping/>
  </p:clrMapOvr>
  <p:transition>
    <p:fade thruBlk="1"/>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5"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8"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2287806" cy="459741"/>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13504980"/>
              </p:ext>
            </p:extLst>
          </p:nvPr>
        </p:nvGraphicFramePr>
        <p:xfrm>
          <a:off x="508000" y="1519055"/>
          <a:ext cx="8128000" cy="4759821"/>
        </p:xfrm>
        <a:graphic>
          <a:graphicData uri="http://schemas.openxmlformats.org/presentationml/2006/ole">
            <mc:AlternateContent xmlns:mc="http://schemas.openxmlformats.org/markup-compatibility/2006">
              <mc:Choice xmlns:v="urn:schemas-microsoft-com:vml" Requires="v">
                <p:oleObj spid="_x0000_s14367" name="文档" r:id="rId13" imgW="3839157" imgH="2248241" progId="Word.Document.12">
                  <p:embed/>
                </p:oleObj>
              </mc:Choice>
              <mc:Fallback>
                <p:oleObj name="文档" r:id="rId13" imgW="3839157" imgH="2248241" progId="Word.Document.12">
                  <p:embed/>
                  <p:pic>
                    <p:nvPicPr>
                      <p:cNvPr id="0" name=""/>
                      <p:cNvPicPr/>
                      <p:nvPr/>
                    </p:nvPicPr>
                    <p:blipFill>
                      <a:blip r:embed="rId14"/>
                      <a:stretch>
                        <a:fillRect/>
                      </a:stretch>
                    </p:blipFill>
                    <p:spPr>
                      <a:xfrm>
                        <a:off x="508000" y="1519055"/>
                        <a:ext cx="8128000" cy="4759821"/>
                      </a:xfrm>
                      <a:prstGeom prst="rect">
                        <a:avLst/>
                      </a:prstGeom>
                    </p:spPr>
                  </p:pic>
                </p:oleObj>
              </mc:Fallback>
            </mc:AlternateContent>
          </a:graphicData>
        </a:graphic>
      </p:graphicFrame>
    </p:spTree>
    <p:extLst>
      <p:ext uri="{BB962C8B-B14F-4D97-AF65-F5344CB8AC3E}">
        <p14:creationId xmlns:p14="http://schemas.microsoft.com/office/powerpoint/2010/main" val="4167382653"/>
      </p:ext>
    </p:extLst>
  </p:cSld>
  <p:clrMapOvr>
    <a:masterClrMapping/>
  </p:clrMapOvr>
  <p:transition>
    <p:fade thruBlk="1"/>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矩形 1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爱因斯坦与玻尔在争鸣中惺惺相惜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爱因斯坦高度评价玻尔的贡献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玻尔也感念爱因斯坦的支持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他们之间建立了长久的友谊。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玻尔以自己创办的研究所为平台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通过邀请各国科学家前来交流学习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使团队的成员能有机会博采众长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不断发展量子力学理论。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玻尔敏锐察觉到纳粹将要对犹太人实施迫害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及时转移了大批犹太科学家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后来还亲自参加了丹麦的抗敌组织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反对纳粹暴行。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玻尔不但有科学家的直觉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也不乏政治家的远见。他预感到核武器的危害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试图尽力说服各大国首脑达成禁止使用核武器的协议。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玻尔致力于维护世界和平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为科学技术的国际间合作及和平利用原子能作出了卓越贡献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并获得了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原子为了和平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95318357"/>
      </p:ext>
    </p:extLst>
  </p:cSld>
  <p:clrMapOvr>
    <a:masterClrMapping/>
  </p:clrMapOvr>
  <p:transition>
    <p:fade thruBlk="1"/>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矩形 1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不给分。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本题考查考生筛选文中相关信息和分析概括的能力。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玻尔也感念爱因斯坦的支持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原文说两人的争论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旷日持久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两人的科学理论和思想观点始终没能调和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可见爱因斯坦在学术观点上并不认同玻尔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项说玻尔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后来还亲自参加了丹麦的抗敌组织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这一信息与材料不符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玻尔只是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与抗敌组织保持密切联系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而并未加入其中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项说玻尔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试图尽力说服各大国首脑达成禁止使用核武器的协议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玻尔是接触英美首脑并提出建议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且协议内容是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原子武器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624921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wipe(down)">
                                      <p:cBhvr>
                                        <p:cTn id="7"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为什么爱因斯坦和玻尔的论战被称为物理学史上的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巅峰对决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请结合材料简述原因。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从成员上看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论战双方都是当时物理学界的代表人物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从内容上看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辩论涉及现代物理学两大基础理论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相对论和量子力学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从影响上看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辩论带动了整个理论物理学界的学术争鸣。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本题考查归纳内容要点、多角度分析问题的能力。答题时注意找准答题区间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提取文中的关键词语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然后分条作答。此题的答题区间是第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段的开头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注意关键词语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科学巨人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几乎所有理论物理学家都被吸引并参与进来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。爱因斯坦和玻尔都是当时物理学界的巨人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他们的辩论是现代物理学的两大基础理论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相对论和量子力学之间的较量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他们的辩论几乎把所有理论物理学家都吸引并参与进来。因此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可从对决双方的身份地位、争论内容以及影响力等角度分析</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38286931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8"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977937773"/>
              </p:ext>
            </p:extLst>
          </p:nvPr>
        </p:nvGraphicFramePr>
        <p:xfrm>
          <a:off x="508000" y="1698898"/>
          <a:ext cx="8128000" cy="3714203"/>
        </p:xfrm>
        <a:graphic>
          <a:graphicData uri="http://schemas.openxmlformats.org/presentationml/2006/ole">
            <mc:AlternateContent xmlns:mc="http://schemas.openxmlformats.org/markup-compatibility/2006">
              <mc:Choice xmlns:v="urn:schemas-microsoft-com:vml" Requires="v">
                <p:oleObj spid="_x0000_s15389" name="文档" r:id="rId13" imgW="4057385" imgH="1853971" progId="Word.Document.12">
                  <p:embed/>
                </p:oleObj>
              </mc:Choice>
              <mc:Fallback>
                <p:oleObj name="文档" r:id="rId13" imgW="4057385" imgH="1853971" progId="Word.Document.12">
                  <p:embed/>
                  <p:pic>
                    <p:nvPicPr>
                      <p:cNvPr id="0" name=""/>
                      <p:cNvPicPr/>
                      <p:nvPr/>
                    </p:nvPicPr>
                    <p:blipFill>
                      <a:blip r:embed="rId14"/>
                      <a:stretch>
                        <a:fillRect/>
                      </a:stretch>
                    </p:blipFill>
                    <p:spPr>
                      <a:xfrm>
                        <a:off x="508000" y="1698898"/>
                        <a:ext cx="8128000" cy="3714203"/>
                      </a:xfrm>
                      <a:prstGeom prst="rect">
                        <a:avLst/>
                      </a:prstGeom>
                    </p:spPr>
                  </p:pic>
                </p:oleObj>
              </mc:Fallback>
            </mc:AlternateContent>
          </a:graphicData>
        </a:graphic>
      </p:graphicFrame>
    </p:spTree>
    <p:extLst>
      <p:ext uri="{BB962C8B-B14F-4D97-AF65-F5344CB8AC3E}">
        <p14:creationId xmlns:p14="http://schemas.microsoft.com/office/powerpoint/2010/main" val="385319375"/>
      </p:ext>
    </p:extLst>
  </p:cSld>
  <p:clrMapOvr>
    <a:masterClrMapping/>
  </p:clrMapOvr>
  <p:transition>
    <p:fade thruBlk="1"/>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8"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68760"/>
            <a:ext cx="1943161"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易混点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辨析</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38084517"/>
              </p:ext>
            </p:extLst>
          </p:nvPr>
        </p:nvGraphicFramePr>
        <p:xfrm>
          <a:off x="508000" y="1801420"/>
          <a:ext cx="8128000" cy="4147860"/>
        </p:xfrm>
        <a:graphic>
          <a:graphicData uri="http://schemas.openxmlformats.org/presentationml/2006/ole">
            <mc:AlternateContent xmlns:mc="http://schemas.openxmlformats.org/markup-compatibility/2006">
              <mc:Choice xmlns:v="urn:schemas-microsoft-com:vml" Requires="v">
                <p:oleObj spid="_x0000_s16412" name="文档" r:id="rId13" imgW="4001207" imgH="2041204" progId="Word.Document.12">
                  <p:embed/>
                </p:oleObj>
              </mc:Choice>
              <mc:Fallback>
                <p:oleObj name="文档" r:id="rId13" imgW="4001207" imgH="2041204" progId="Word.Document.12">
                  <p:embed/>
                  <p:pic>
                    <p:nvPicPr>
                      <p:cNvPr id="0" name=""/>
                      <p:cNvPicPr/>
                      <p:nvPr/>
                    </p:nvPicPr>
                    <p:blipFill>
                      <a:blip r:embed="rId14"/>
                      <a:stretch>
                        <a:fillRect/>
                      </a:stretch>
                    </p:blipFill>
                    <p:spPr>
                      <a:xfrm>
                        <a:off x="508000" y="1801420"/>
                        <a:ext cx="8128000" cy="4147860"/>
                      </a:xfrm>
                      <a:prstGeom prst="rect">
                        <a:avLst/>
                      </a:prstGeom>
                    </p:spPr>
                  </p:pic>
                </p:oleObj>
              </mc:Fallback>
            </mc:AlternateContent>
          </a:graphicData>
        </a:graphic>
      </p:graphicFrame>
    </p:spTree>
    <p:extLst>
      <p:ext uri="{BB962C8B-B14F-4D97-AF65-F5344CB8AC3E}">
        <p14:creationId xmlns:p14="http://schemas.microsoft.com/office/powerpoint/2010/main" val="4074458386"/>
      </p:ext>
    </p:extLst>
  </p:cSld>
  <p:clrMapOvr>
    <a:masterClrMapping/>
  </p:clrMapOvr>
  <p:transition>
    <p:fade thruBlk="1"/>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108</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岁国画大师晏济元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工程师才是我的本行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国画大师晏济元一生都是传奇。他和张大千齐名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一生相知相交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闯荡过上海滩。他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岁学画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作画已有百年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画作一平方尺价格达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94</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却自认搞工业才是自己的本行。晏济元住在江北一小区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邻居都以为他是个普通老头。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兰花摇曳生香。鹤发童颜的晏老坐在窗前小桌旁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满头银丝用簪子盘成一个拳头大的发髻。他信道教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头发长了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别起来方便些。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晏老说。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很多人都知道师傅和张大千是亲戚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穿叉叉裤时就是朋友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但很少有人知道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师傅和张大千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一起造过假画。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弟子黄伟笑着说。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4531538"/>
      </p:ext>
    </p:extLst>
  </p:cSld>
  <p:clrMapOvr>
    <a:masterClrMapping/>
  </p:clrMapOvr>
  <p:transition>
    <p:fade thruBlk="1"/>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2628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4194557" y="698502"/>
            <a:ext cx="722717"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提及此事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晏老也乐了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算起辈分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我是三儿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张大千的小名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但三儿反倒比我大两岁。那时候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我们两个偶尔得点零花钱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老是约着一起去买字帖或买小人书。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两人都还不到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相继去了上海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很长一段时间住在一起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画在一起。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那时上海画坛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帮派森严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排外性很强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外地画家要想露头角很不容易。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得过日子啊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三儿就想到用‘假画’当敲门砖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喊我一起做。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晏济元说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两人分工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张大千管画画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他负责写落款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仿的是清代名家石涛的画。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当时上海有个叫程林森的地皮大王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酷爱石涛的画。他的新房客厅极宽敞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但没镇宅的画幅。画商把消息透露给张大千。张大千叫上晏济元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按客厅尺寸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仿了一张石涛的画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让画商拿去兜售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骗过众多行家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一拍即中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卖价很高。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0957868"/>
      </p:ext>
    </p:extLst>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241</TotalTime>
  <Words>40475</Words>
  <Application>Microsoft Office PowerPoint</Application>
  <PresentationFormat>全屏显示(4:3)</PresentationFormat>
  <Paragraphs>2998</Paragraphs>
  <Slides>249</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249</vt:i4>
      </vt:variant>
    </vt:vector>
  </HeadingPairs>
  <TitlesOfParts>
    <vt:vector size="262" baseType="lpstr">
      <vt:lpstr>Adobe 黑体 Std R</vt:lpstr>
      <vt:lpstr>NEU-BZ-S92</vt:lpstr>
      <vt:lpstr>方正书宋_GBK</vt:lpstr>
      <vt:lpstr>方正宋黑_GBK</vt:lpstr>
      <vt:lpstr>方正硬笔楷书简体</vt:lpstr>
      <vt:lpstr>黑体</vt:lpstr>
      <vt:lpstr>楷体</vt:lpstr>
      <vt:lpstr>宋体</vt:lpstr>
      <vt:lpstr>Arial</vt:lpstr>
      <vt:lpstr>Calibri</vt:lpstr>
      <vt:lpstr>Times New Roman</vt:lpstr>
      <vt:lpstr>总复习全优设计模板</vt:lpstr>
      <vt:lpstr>文档</vt:lpstr>
      <vt:lpstr>二、传记阅读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2017-06-17T02:38:47Z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