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73" r:id="rId2"/>
    <p:sldId id="275" r:id="rId3"/>
    <p:sldId id="291" r:id="rId4"/>
    <p:sldId id="334" r:id="rId5"/>
    <p:sldId id="274" r:id="rId6"/>
    <p:sldId id="263" r:id="rId7"/>
    <p:sldId id="264" r:id="rId8"/>
    <p:sldId id="317" r:id="rId9"/>
    <p:sldId id="267" r:id="rId10"/>
    <p:sldId id="268" r:id="rId11"/>
    <p:sldId id="295" r:id="rId12"/>
    <p:sldId id="335" r:id="rId13"/>
    <p:sldId id="336" r:id="rId14"/>
    <p:sldId id="337" r:id="rId15"/>
    <p:sldId id="338" r:id="rId16"/>
    <p:sldId id="350" r:id="rId17"/>
    <p:sldId id="265" r:id="rId18"/>
    <p:sldId id="340" r:id="rId19"/>
    <p:sldId id="341" r:id="rId20"/>
    <p:sldId id="342" r:id="rId21"/>
    <p:sldId id="266" r:id="rId22"/>
    <p:sldId id="343" r:id="rId23"/>
    <p:sldId id="351" r:id="rId24"/>
    <p:sldId id="352" r:id="rId25"/>
    <p:sldId id="269" r:id="rId26"/>
    <p:sldId id="339" r:id="rId27"/>
    <p:sldId id="344" r:id="rId28"/>
    <p:sldId id="353" r:id="rId29"/>
    <p:sldId id="270" r:id="rId30"/>
    <p:sldId id="345" r:id="rId31"/>
    <p:sldId id="346" r:id="rId32"/>
    <p:sldId id="347" r:id="rId33"/>
    <p:sldId id="271" r:id="rId34"/>
    <p:sldId id="348" r:id="rId3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50" d="100"/>
          <a:sy n="50" d="100"/>
        </p:scale>
        <p:origin x="-90" y="-46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2016-10-19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6.xml"/><Relationship Id="rId7" Type="http://schemas.openxmlformats.org/officeDocument/2006/relationships/slide" Target="../slides/slide29.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7.xml"/><Relationship Id="rId5" Type="http://schemas.openxmlformats.org/officeDocument/2006/relationships/slide" Target="../slides/slide7.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9.xml"/><Relationship Id="rId2"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slide" Target="../slides/slide17.xml"/><Relationship Id="rId5" Type="http://schemas.openxmlformats.org/officeDocument/2006/relationships/slide" Target="../slides/slide7.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9.xml"/><Relationship Id="rId2"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slide" Target="../slides/slide17.xml"/><Relationship Id="rId5" Type="http://schemas.openxmlformats.org/officeDocument/2006/relationships/image" Target="../media/image1.png"/><Relationship Id="rId4" Type="http://schemas.openxmlformats.org/officeDocument/2006/relationships/slide" Target="../slides/slide7.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9.xml"/><Relationship Id="rId2"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slide" Target="../slides/slide17.xml"/><Relationship Id="rId4" Type="http://schemas.openxmlformats.org/officeDocument/2006/relationships/slide" Target="../slides/slide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4</a:t>
            </a:r>
            <a:r>
              <a:rPr lang="zh-CN" altLang="zh-CN" sz="1600" dirty="0" smtClean="0"/>
              <a:t>　烛之武退秦师</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package" Target="../embeddings/Microsoft_Office_Word___3.docx"/><Relationship Id="rId4" Type="http://schemas.openxmlformats.org/officeDocument/2006/relationships/slide" Target="slide9.xml"/></Relationships>
</file>

<file path=ppt/slides/_rels/slide1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3.xml"/><Relationship Id="rId1" Type="http://schemas.openxmlformats.org/officeDocument/2006/relationships/vmlDrawing" Target="../drawings/vmlDrawing4.vml"/><Relationship Id="rId5" Type="http://schemas.openxmlformats.org/officeDocument/2006/relationships/package" Target="../embeddings/Microsoft_Office_Word___4.docx"/><Relationship Id="rId4" Type="http://schemas.openxmlformats.org/officeDocument/2006/relationships/slide" Target="slide9.xml"/></Relationships>
</file>

<file path=ppt/slides/_rels/slide1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3.xml"/><Relationship Id="rId1" Type="http://schemas.openxmlformats.org/officeDocument/2006/relationships/vmlDrawing" Target="../drawings/vmlDrawing5.vml"/><Relationship Id="rId5" Type="http://schemas.openxmlformats.org/officeDocument/2006/relationships/package" Target="../embeddings/Microsoft_Office_Word___5.docx"/><Relationship Id="rId4" Type="http://schemas.openxmlformats.org/officeDocument/2006/relationships/slide" Target="slide9.xml"/></Relationships>
</file>

<file path=ppt/slides/_rels/slide1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3.xml"/><Relationship Id="rId1" Type="http://schemas.openxmlformats.org/officeDocument/2006/relationships/vmlDrawing" Target="../drawings/vmlDrawing6.vml"/><Relationship Id="rId5" Type="http://schemas.openxmlformats.org/officeDocument/2006/relationships/package" Target="../embeddings/Microsoft_Office_Word___6.docx"/><Relationship Id="rId4" Type="http://schemas.openxmlformats.org/officeDocument/2006/relationships/slide" Target="slide9.xml"/></Relationships>
</file>

<file path=ppt/slides/_rels/slide16.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7.xml"/><Relationship Id="rId1" Type="http://schemas.openxmlformats.org/officeDocument/2006/relationships/slideLayout" Target="../slideLayouts/slideLayout4.xml"/><Relationship Id="rId5" Type="http://schemas.openxmlformats.org/officeDocument/2006/relationships/slide" Target="slide26.xml"/><Relationship Id="rId4" Type="http://schemas.openxmlformats.org/officeDocument/2006/relationships/slide" Target="slide25.xml"/></Relationships>
</file>

<file path=ppt/slides/_rels/slide18.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7.xml"/><Relationship Id="rId1" Type="http://schemas.openxmlformats.org/officeDocument/2006/relationships/slideLayout" Target="../slideLayouts/slideLayout4.xml"/><Relationship Id="rId5" Type="http://schemas.openxmlformats.org/officeDocument/2006/relationships/slide" Target="slide26.xml"/><Relationship Id="rId4" Type="http://schemas.openxmlformats.org/officeDocument/2006/relationships/slide" Target="slide25.xml"/></Relationships>
</file>

<file path=ppt/slides/_rels/slide19.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7.xml"/><Relationship Id="rId1" Type="http://schemas.openxmlformats.org/officeDocument/2006/relationships/slideLayout" Target="../slideLayouts/slideLayout4.xml"/><Relationship Id="rId5" Type="http://schemas.openxmlformats.org/officeDocument/2006/relationships/slide" Target="slide26.xml"/><Relationship Id="rId4" Type="http://schemas.openxmlformats.org/officeDocument/2006/relationships/slide" Target="slide25.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7.xml"/><Relationship Id="rId1" Type="http://schemas.openxmlformats.org/officeDocument/2006/relationships/slideLayout" Target="../slideLayouts/slideLayout4.xml"/><Relationship Id="rId5" Type="http://schemas.openxmlformats.org/officeDocument/2006/relationships/slide" Target="slide26.xml"/><Relationship Id="rId4" Type="http://schemas.openxmlformats.org/officeDocument/2006/relationships/slide" Target="slide25.xml"/></Relationships>
</file>

<file path=ppt/slides/_rels/slide21.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package" Target="../embeddings/Microsoft_Office_Word___7.docx"/><Relationship Id="rId2" Type="http://schemas.openxmlformats.org/officeDocument/2006/relationships/slideLayout" Target="../slideLayouts/slideLayout4.xml"/><Relationship Id="rId1" Type="http://schemas.openxmlformats.org/officeDocument/2006/relationships/vmlDrawing" Target="../drawings/vmlDrawing7.vml"/><Relationship Id="rId6" Type="http://schemas.openxmlformats.org/officeDocument/2006/relationships/slide" Target="slide26.xml"/><Relationship Id="rId5" Type="http://schemas.openxmlformats.org/officeDocument/2006/relationships/slide" Target="slide25.xml"/><Relationship Id="rId4" Type="http://schemas.openxmlformats.org/officeDocument/2006/relationships/slide" Target="slide21.xml"/></Relationships>
</file>

<file path=ppt/slides/_rels/slide22.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7.xml"/><Relationship Id="rId1" Type="http://schemas.openxmlformats.org/officeDocument/2006/relationships/slideLayout" Target="../slideLayouts/slideLayout4.xml"/><Relationship Id="rId5" Type="http://schemas.openxmlformats.org/officeDocument/2006/relationships/slide" Target="slide26.xml"/><Relationship Id="rId4" Type="http://schemas.openxmlformats.org/officeDocument/2006/relationships/slide" Target="slide25.xml"/></Relationships>
</file>

<file path=ppt/slides/_rels/slide23.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7.xml"/><Relationship Id="rId1" Type="http://schemas.openxmlformats.org/officeDocument/2006/relationships/slideLayout" Target="../slideLayouts/slideLayout4.xml"/><Relationship Id="rId5" Type="http://schemas.openxmlformats.org/officeDocument/2006/relationships/slide" Target="slide26.xml"/><Relationship Id="rId4" Type="http://schemas.openxmlformats.org/officeDocument/2006/relationships/slide" Target="slide25.xml"/></Relationships>
</file>

<file path=ppt/slides/_rels/slide24.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7.xml"/><Relationship Id="rId1" Type="http://schemas.openxmlformats.org/officeDocument/2006/relationships/slideLayout" Target="../slideLayouts/slideLayout4.xml"/><Relationship Id="rId5" Type="http://schemas.openxmlformats.org/officeDocument/2006/relationships/slide" Target="slide26.xml"/><Relationship Id="rId4"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7.xml"/><Relationship Id="rId1" Type="http://schemas.openxmlformats.org/officeDocument/2006/relationships/slideLayout" Target="../slideLayouts/slideLayout4.xml"/><Relationship Id="rId6" Type="http://schemas.openxmlformats.org/officeDocument/2006/relationships/image" Target="../media/image12.jpeg"/><Relationship Id="rId5" Type="http://schemas.openxmlformats.org/officeDocument/2006/relationships/slide" Target="slide26.xml"/><Relationship Id="rId4" Type="http://schemas.openxmlformats.org/officeDocument/2006/relationships/slide" Target="slide25.xml"/></Relationships>
</file>

<file path=ppt/slides/_rels/slide26.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7.xml"/><Relationship Id="rId1" Type="http://schemas.openxmlformats.org/officeDocument/2006/relationships/slideLayout" Target="../slideLayouts/slideLayout4.xml"/><Relationship Id="rId5" Type="http://schemas.openxmlformats.org/officeDocument/2006/relationships/slide" Target="slide26.xml"/><Relationship Id="rId4" Type="http://schemas.openxmlformats.org/officeDocument/2006/relationships/slide" Target="slide25.xml"/></Relationships>
</file>

<file path=ppt/slides/_rels/slide27.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7.xml"/><Relationship Id="rId1" Type="http://schemas.openxmlformats.org/officeDocument/2006/relationships/slideLayout" Target="../slideLayouts/slideLayout4.xml"/><Relationship Id="rId5" Type="http://schemas.openxmlformats.org/officeDocument/2006/relationships/slide" Target="slide26.xml"/><Relationship Id="rId4" Type="http://schemas.openxmlformats.org/officeDocument/2006/relationships/slide" Target="slide25.xml"/></Relationships>
</file>

<file path=ppt/slides/_rels/slide28.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7.xml"/><Relationship Id="rId1" Type="http://schemas.openxmlformats.org/officeDocument/2006/relationships/slideLayout" Target="../slideLayouts/slideLayout4.xml"/><Relationship Id="rId5" Type="http://schemas.openxmlformats.org/officeDocument/2006/relationships/slide" Target="slide26.xml"/><Relationship Id="rId4" Type="http://schemas.openxmlformats.org/officeDocument/2006/relationships/slide" Target="slide25.xml"/></Relationships>
</file>

<file path=ppt/slides/_rels/slide29.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6.xml"/><Relationship Id="rId1" Type="http://schemas.openxmlformats.org/officeDocument/2006/relationships/vmlDrawing" Target="../drawings/vmlDrawing1.vml"/></Relationships>
</file>

<file path=ppt/slides/_rels/slide30.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9.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9.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9.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9.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b="1" dirty="0" smtClean="0"/>
              <a:t>第二单元</a:t>
            </a:r>
            <a:endParaRPr lang="zh-CN" altLang="zh-CN" dirty="0"/>
          </a:p>
        </p:txBody>
      </p:sp>
    </p:spTree>
    <p:extLst>
      <p:ext uri="{BB962C8B-B14F-4D97-AF65-F5344CB8AC3E}">
        <p14:creationId xmlns:p14="http://schemas.microsoft.com/office/powerpoint/2010/main" xmlns="" val="2113085124"/>
      </p:ext>
    </p:extLst>
  </p:cSld>
  <p:clrMapOvr>
    <a:masterClrMapping/>
  </p:clrMapOvr>
  <p:transition spd="slow">
    <p:blinds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识通假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今老矣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无能为也已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行李之往来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共其乏困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供给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秦伯说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与郑人盟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高兴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失其所与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明智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527932" y="2969012"/>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817514" y="3369504"/>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281063" y="336950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249367" y="3774708"/>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712916" y="377470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786348" y="4178515"/>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249897" y="4178515"/>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94052892"/>
      </p:ext>
    </p:extLst>
  </p:cSld>
  <p:clrMapOvr>
    <a:masterClrMapping/>
  </p:clrMapOvr>
  <mc:AlternateContent xmlns:mc="http://schemas.openxmlformats.org/markup-compatibility/2006">
    <mc:Choice xmlns:p14="http://schemas.microsoft.com/office/powerpoint/2010/main" xmlns="" Requires="p14">
      <p:transition spd="slow" p14:dur="11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6752"/>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609596154"/>
              </p:ext>
            </p:extLst>
          </p:nvPr>
        </p:nvGraphicFramePr>
        <p:xfrm>
          <a:off x="508000" y="1581823"/>
          <a:ext cx="8128000" cy="5259493"/>
        </p:xfrm>
        <a:graphic>
          <a:graphicData uri="http://schemas.openxmlformats.org/presentationml/2006/ole">
            <p:oleObj spid="_x0000_s31749" name="文档" r:id="rId5" imgW="3837032" imgH="2483192" progId="Word.Document.12">
              <p:embed/>
            </p:oleObj>
          </a:graphicData>
        </a:graphic>
      </p:graphicFrame>
      <p:sp>
        <p:nvSpPr>
          <p:cNvPr id="6" name="矩形 5"/>
          <p:cNvSpPr/>
          <p:nvPr/>
        </p:nvSpPr>
        <p:spPr>
          <a:xfrm>
            <a:off x="4295287" y="1643358"/>
            <a:ext cx="115182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07104" y="2203100"/>
            <a:ext cx="1800049"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354677" y="2744494"/>
            <a:ext cx="88561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919888" y="3217767"/>
            <a:ext cx="246042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99782" y="3755989"/>
            <a:ext cx="2062053"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719072" y="4325827"/>
            <a:ext cx="265312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363328" y="4847969"/>
            <a:ext cx="208088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352311" y="5351511"/>
            <a:ext cx="2041923"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363328" y="5864458"/>
            <a:ext cx="3161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377018" y="6409521"/>
            <a:ext cx="177915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785805196"/>
      </p:ext>
    </p:extLst>
  </p:cSld>
  <p:clrMapOvr>
    <a:masterClrMapping/>
  </p:clrMapOvr>
  <mc:AlternateContent xmlns:mc="http://schemas.openxmlformats.org/markup-compatibility/2006">
    <mc:Choice xmlns:p14="http://schemas.microsoft.com/office/powerpoint/2010/main" xmlns="" Requires="p14">
      <p:transition spd="slow" p14:dur="11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3"/>
                                        </p:tgtEl>
                                      </p:cBhvr>
                                    </p:animEffect>
                                    <p:set>
                                      <p:cBhvr>
                                        <p:cTn id="30" dur="1" fill="hold">
                                          <p:stCondLst>
                                            <p:cond delay="499"/>
                                          </p:stCondLst>
                                        </p:cTn>
                                        <p:tgtEl>
                                          <p:spTgt spid="13"/>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4"/>
                                        </p:tgtEl>
                                      </p:cBhvr>
                                    </p:animEffect>
                                    <p:set>
                                      <p:cBhvr>
                                        <p:cTn id="35" dur="1" fill="hold">
                                          <p:stCondLst>
                                            <p:cond delay="499"/>
                                          </p:stCondLst>
                                        </p:cTn>
                                        <p:tgtEl>
                                          <p:spTgt spid="14"/>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5"/>
                                        </p:tgtEl>
                                      </p:cBhvr>
                                    </p:animEffect>
                                    <p:set>
                                      <p:cBhvr>
                                        <p:cTn id="40" dur="1" fill="hold">
                                          <p:stCondLst>
                                            <p:cond delay="499"/>
                                          </p:stCondLst>
                                        </p:cTn>
                                        <p:tgtEl>
                                          <p:spTgt spid="15"/>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6"/>
                                        </p:tgtEl>
                                      </p:cBhvr>
                                    </p:animEffect>
                                    <p:set>
                                      <p:cBhvr>
                                        <p:cTn id="45" dur="1" fill="hold">
                                          <p:stCondLst>
                                            <p:cond delay="499"/>
                                          </p:stCondLst>
                                        </p:cTn>
                                        <p:tgtEl>
                                          <p:spTgt spid="16"/>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17"/>
                                        </p:tgtEl>
                                      </p:cBhvr>
                                    </p:animEffect>
                                    <p:set>
                                      <p:cBhvr>
                                        <p:cTn id="50"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958605880"/>
              </p:ext>
            </p:extLst>
          </p:nvPr>
        </p:nvGraphicFramePr>
        <p:xfrm>
          <a:off x="508000" y="1650174"/>
          <a:ext cx="8128000" cy="4227098"/>
        </p:xfrm>
        <a:graphic>
          <a:graphicData uri="http://schemas.openxmlformats.org/presentationml/2006/ole">
            <p:oleObj spid="_x0000_s32773" name="文档" r:id="rId5" imgW="3837032" imgH="1995769" progId="Word.Document.12">
              <p:embed/>
            </p:oleObj>
          </a:graphicData>
        </a:graphic>
      </p:graphicFrame>
      <p:sp>
        <p:nvSpPr>
          <p:cNvPr id="5" name="矩形 4"/>
          <p:cNvSpPr/>
          <p:nvPr/>
        </p:nvSpPr>
        <p:spPr>
          <a:xfrm>
            <a:off x="4294984" y="1733539"/>
            <a:ext cx="344536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051720" y="2276872"/>
            <a:ext cx="210515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294984" y="2802962"/>
            <a:ext cx="236524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486247" y="3334597"/>
            <a:ext cx="117398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164889" y="3883402"/>
            <a:ext cx="2070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696886" y="4362151"/>
            <a:ext cx="1778343"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356329" y="4880413"/>
            <a:ext cx="117398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567835" y="5442859"/>
            <a:ext cx="88561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56180347"/>
      </p:ext>
    </p:extLst>
  </p:cSld>
  <p:clrMapOvr>
    <a:masterClrMapping/>
  </p:clrMapOvr>
  <mc:AlternateContent xmlns:mc="http://schemas.openxmlformats.org/markup-compatibility/2006">
    <mc:Choice xmlns:p14="http://schemas.microsoft.com/office/powerpoint/2010/main" xmlns="" Requires="p14">
      <p:transition spd="slow" p14:dur="11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2"/>
                                        </p:tgtEl>
                                      </p:cBhvr>
                                    </p:animEffect>
                                    <p:set>
                                      <p:cBhvr>
                                        <p:cTn id="30" dur="1" fill="hold">
                                          <p:stCondLst>
                                            <p:cond delay="499"/>
                                          </p:stCondLst>
                                        </p:cTn>
                                        <p:tgtEl>
                                          <p:spTgt spid="1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3"/>
                                        </p:tgtEl>
                                      </p:cBhvr>
                                    </p:animEffect>
                                    <p:set>
                                      <p:cBhvr>
                                        <p:cTn id="35" dur="1" fill="hold">
                                          <p:stCondLst>
                                            <p:cond delay="499"/>
                                          </p:stCondLst>
                                        </p:cTn>
                                        <p:tgtEl>
                                          <p:spTgt spid="13"/>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3" grpId="0" animBg="1"/>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862117206"/>
              </p:ext>
            </p:extLst>
          </p:nvPr>
        </p:nvGraphicFramePr>
        <p:xfrm>
          <a:off x="508000" y="2498385"/>
          <a:ext cx="8128000" cy="2115230"/>
        </p:xfrm>
        <a:graphic>
          <a:graphicData uri="http://schemas.openxmlformats.org/presentationml/2006/ole">
            <p:oleObj spid="_x0000_s33797" name="文档" r:id="rId5" imgW="3837032" imgH="997885" progId="Word.Document.12">
              <p:embed/>
            </p:oleObj>
          </a:graphicData>
        </a:graphic>
      </p:graphicFrame>
      <p:sp>
        <p:nvSpPr>
          <p:cNvPr id="5" name="矩形 4"/>
          <p:cNvSpPr/>
          <p:nvPr/>
        </p:nvSpPr>
        <p:spPr>
          <a:xfrm>
            <a:off x="3718921" y="2567241"/>
            <a:ext cx="117398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441906" y="3140968"/>
            <a:ext cx="121855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89970" y="3664693"/>
            <a:ext cx="147444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284385" y="4185121"/>
            <a:ext cx="88561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44614046"/>
      </p:ext>
    </p:extLst>
  </p:cSld>
  <p:clrMapOvr>
    <a:masterClrMapping/>
  </p:clrMapOvr>
  <mc:AlternateContent xmlns:mc="http://schemas.openxmlformats.org/markup-compatibility/2006">
    <mc:Choice xmlns:p14="http://schemas.microsoft.com/office/powerpoint/2010/main" xmlns="" Requires="p14">
      <p:transition spd="slow" p14:dur="11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10"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辨活用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越国以鄙远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名词用作动词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把</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当作边邑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邻之厚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君之薄也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厚、薄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形容词用作动词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变雄厚、变薄弱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共其乏困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乏困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形容词用作名词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缺少的东西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既东封郑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名词用作动词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使</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成为边境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1328642" y="2553887"/>
            <a:ext cx="367540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879764" y="3369504"/>
            <a:ext cx="398838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608655" y="4161858"/>
            <a:ext cx="338437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328641" y="4978033"/>
            <a:ext cx="3664389"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74984853"/>
      </p:ext>
    </p:extLst>
  </p:cSld>
  <p:clrMapOvr>
    <a:masterClrMapping/>
  </p:clrMapOvr>
  <mc:AlternateContent xmlns:mc="http://schemas.openxmlformats.org/markup-compatibility/2006">
    <mc:Choice xmlns:p14="http://schemas.microsoft.com/office/powerpoint/2010/main" xmlns="" Requires="p14">
      <p:transition spd="slow" p14:dur="1100">
        <p:wipe dir="u"/>
      </p:transition>
    </mc:Choice>
    <mc:Fallback>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68066"/>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古今</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2583862973"/>
              </p:ext>
            </p:extLst>
          </p:nvPr>
        </p:nvGraphicFramePr>
        <p:xfrm>
          <a:off x="508000" y="2372122"/>
          <a:ext cx="8128000" cy="3289126"/>
        </p:xfrm>
        <a:graphic>
          <a:graphicData uri="http://schemas.openxmlformats.org/presentationml/2006/ole">
            <p:oleObj spid="_x0000_s34821" name="文档" r:id="rId5" imgW="3946425" imgH="1597624" progId="Word.Document.12">
              <p:embed/>
            </p:oleObj>
          </a:graphicData>
        </a:graphic>
      </p:graphicFrame>
    </p:spTree>
    <p:extLst>
      <p:ext uri="{BB962C8B-B14F-4D97-AF65-F5344CB8AC3E}">
        <p14:creationId xmlns:p14="http://schemas.microsoft.com/office/powerpoint/2010/main" xmlns="" val="1850066729"/>
      </p:ext>
    </p:extLst>
  </p:cSld>
  <p:clrMapOvr>
    <a:masterClrMapping/>
  </p:clrMapOvr>
  <mc:AlternateContent xmlns:mc="http://schemas.openxmlformats.org/markup-compatibility/2006">
    <mc:Choice xmlns:p14="http://schemas.microsoft.com/office/powerpoint/2010/main" xmlns="" Requires="p14">
      <p:transition spd="slow" p14:dur="1100">
        <p:split orient="vert" dir="in"/>
      </p:transition>
    </mc:Choice>
    <mc:Fallback>
      <p:transition spd="slow">
        <p:split orient="vert" dir="in"/>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以其无礼于晋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介宾短语后置句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晋军函陵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秦军氾南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是寡人之过也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若舍郑以为东道主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夫晋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何厌之有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宾语前置句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夫晋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何厌之有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因人之力而敝之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失其所与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以乱易整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954773" y="2160796"/>
            <a:ext cx="196625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611862" y="2556010"/>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965790" y="2966822"/>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535345" y="3362036"/>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045150" y="3768501"/>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824965" y="457011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863080" y="4969975"/>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684636" y="4976900"/>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52454484"/>
      </p:ext>
    </p:extLst>
  </p:cSld>
  <p:clrMapOvr>
    <a:masterClrMapping/>
  </p:clrMapOvr>
  <mc:AlternateContent xmlns:mc="http://schemas.openxmlformats.org/markup-compatibility/2006">
    <mc:Choice xmlns:p14="http://schemas.microsoft.com/office/powerpoint/2010/main" xmlns="" Requires="p14">
      <p:transition spd="slow" p14:dur="11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3" grpId="0" animBg="1"/>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国危矣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若使烛之武见秦君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师必退。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这一句非常关键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国危矣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承上而来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再次强调郑国所处的危险境地。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若使烛之武见秦君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师必退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说明佚之狐对烛之武的外交才能有足够的了解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对郑、秦、晋三国的形势有准确的洞察力和预见性。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如果说佚之狐是慧眼识英雄的伯乐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那么担此重任的烛之武就是千里马了。所以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烛之武还未出场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已引起了读者的强烈关注。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pull dir="u"/>
      </p:transition>
    </mc:Choice>
    <mc:Fallback>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吾不能早用子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今急而求子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是寡人之过也。然郑亡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子亦有不利焉。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这两句塑造了一个敢于承认错误的国君形象。面对烛之武的牢骚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郑伯没有表现出丝毫的不满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也没有给予什么安慰和许诺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而是先用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是寡人之过也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来自责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从谏如流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情真意切。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郑伯并没有止于自责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而是设想假如郑国灭亡的话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对你烛之武也没有任何好处。郑伯可谓善于做思想工作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他的诚意和透彻的分析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终于打动了烛之武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使烛之武决定以国家利益为重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去见秦伯。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1521919"/>
      </p:ext>
    </p:extLst>
  </p:cSld>
  <p:clrMapOvr>
    <a:masterClrMapping/>
  </p:clrMapOvr>
  <mc:AlternateContent xmlns:mc="http://schemas.openxmlformats.org/markup-compatibility/2006">
    <mc:Choice xmlns:p14="http://schemas.microsoft.com/office/powerpoint/2010/main" xmlns="" Requires="p14">
      <p:transition spd="slow" p14:dur="20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若舍郑以为东道主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君亦无所害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这是烛之武退秦师的关键之处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喻之以利。上一层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烛之武分析了秦国攻打郑国的危害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动摇了秦伯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烛之武则是以利益引诱秦伯了。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假如烛之武继续在秦、晋关系上做文章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很有可能引起对方的反感。因此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他换了一个角度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阐明郑国存在对秦国可能有的种种好处。当然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这些好处的前提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就是要秦国放弃进攻郑国。这样一分析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攻郑与友郑的利弊轻重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自然就摆在了秦伯面前。这是烛之武的高明之处。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29122492"/>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wipe(down)">
                                      <p:cBhvr>
                                        <p:cTn id="1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单元风向标h.eps" descr="id:2147494009;FounderCES"/>
          <p:cNvPicPr/>
          <p:nvPr/>
        </p:nvPicPr>
        <p:blipFill>
          <a:blip r:embed="rId2" cstate="print"/>
          <a:stretch>
            <a:fillRect/>
          </a:stretch>
        </p:blipFill>
        <p:spPr>
          <a:xfrm>
            <a:off x="2699792" y="836712"/>
            <a:ext cx="2592288" cy="538701"/>
          </a:xfrm>
          <a:prstGeom prst="rect">
            <a:avLst/>
          </a:prstGeom>
        </p:spPr>
      </p:pic>
      <p:sp>
        <p:nvSpPr>
          <p:cNvPr id="3" name="矩形 2"/>
          <p:cNvSpPr>
            <a:spLocks noChangeAspect="1"/>
          </p:cNvSpPr>
          <p:nvPr/>
        </p:nvSpPr>
        <p:spPr>
          <a:xfrm>
            <a:off x="508000" y="1388463"/>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本单元学习古代记叙散文。三篇记叙散文分别选自《左传》《战国策》和《史记》。这三篇文章或记载能言善辩的外交奇人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或描绘侠肝义胆的抗秦义士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或展现波诡云谲的会见场面。在记人叙事上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《左传》在真实记述历史事实的基础上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很注意描写的形象性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具有相当高的文学价值。《战国策》围绕谋臣策士的游说活动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描写了一大批个性鲜明的人物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往往在一篇作品中集中笔墨叙写一个人的事迹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表现人物性格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揭示其内心世界。《史记》是历史的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同时也具有相当高的文学价值。它的艺术性首先表现在运用真实的历史材料成功地塑造出众多性格鲜明的人物形象。在人物塑造上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又竭力做到将历史、人物和主题统一起来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既写活了历史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也使人物栩栩如生。总之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这些源于先秦和汉代的记叙散文不仅在我国的历史著作中占有极高的地位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也对后世历史学家和古文学家产生了极其深远的影响。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75742441"/>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且君尝为晋君赐矣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唯君图之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烛之武对秦伯叙说秦、晋的历史。在经过一番拉拢引诱之后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烛之武察言观色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又不失时机地从秦、晋两国的历史关系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说明晋国曾对秦国过河拆桥、忘恩负义。从历史说到现实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烛之武又进一步分析了晋国的贪得无厌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灭郑之后必然要进犯秦国。这样一发挥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秦王意识到自己的危险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不仅与郑国订立了盟约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还进一步帮助郑国。这是烛之武的又一高明之处。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15547805"/>
      </p:ext>
    </p:extLst>
  </p:cSld>
  <p:clrMapOvr>
    <a:masterClrMapping/>
  </p:clrMapOvr>
  <mc:AlternateContent xmlns:mc="http://schemas.openxmlformats.org/markup-compatibility/2006">
    <mc:Choice xmlns:p14="http://schemas.microsoft.com/office/powerpoint/2010/main" xmlns="" Requires="p14">
      <p:transition spd="slow" p14:dur="2000">
        <p:pull dir="d"/>
      </p:transition>
    </mc:Choice>
    <mc:Fallback>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4"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5"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6"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5801"/>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烛之武是从哪几个层面来游说秦穆公的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各个层面的内容是什么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697033323"/>
              </p:ext>
            </p:extLst>
          </p:nvPr>
        </p:nvGraphicFramePr>
        <p:xfrm>
          <a:off x="508000" y="2442133"/>
          <a:ext cx="8128000" cy="4310252"/>
        </p:xfrm>
        <a:graphic>
          <a:graphicData uri="http://schemas.openxmlformats.org/presentationml/2006/ole">
            <p:oleObj spid="_x0000_s35845" name="文档" r:id="rId7" imgW="3904323" imgH="2069567" progId="Word.Document.12">
              <p:embed/>
            </p:oleObj>
          </a:graphicData>
        </a:graphic>
      </p:graphicFrame>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cover dir="rd"/>
      </p:transition>
    </mc:Choice>
    <mc:Fallback>
      <p:transition spd="slow">
        <p:cover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25603"/>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臣之壮也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犹不如人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今老矣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无能为也已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这句话的潜台词是什么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这样写是否有损烛之武的形象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臣之壮也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犹不如人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说明了烛之武年轻时没有得到郑伯的重用。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今老矣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无能为也已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流露出烛之武对郑伯的不满以及自己满腹委屈的情绪。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烛之武因怀才不遇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虚掷青春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而产生悲叹和不满的情绪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这是很正常的表现。文中对他这种思想感情的描写并不会遮挡住他光彩照人的一面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反而使人觉得这一人物形象更加真实可信。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62566951"/>
      </p:ext>
    </p:extLst>
  </p:cSld>
  <p:clrMapOvr>
    <a:masterClrMapping/>
  </p:clrMapOvr>
  <mc:AlternateContent xmlns:mc="http://schemas.openxmlformats.org/markup-compatibility/2006">
    <mc:Choice xmlns:p14="http://schemas.microsoft.com/office/powerpoint/2010/main" xmlns="" Requires="p14">
      <p:transition spd="slow" p14:dur="1600">
        <p:pull dir="d"/>
      </p:transition>
    </mc:Choice>
    <mc:Fallback>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17129"/>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烛之武临危受命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是一志士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烛之武孤身深入敌营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是一勇士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还有人说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烛之武以三寸不烂之舌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退秦、晋虎狼之兵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是一辩士。你是怎样看待烛之武这一形象的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志士。由于长期未被重用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烛之武的满腹牢骚与委屈溢于言表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以至于以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今老矣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无能为也已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来推辞。但郑伯的一番诚意和对国家形势与个人利害关系的透彻分析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最终感动了他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他决心以国家利益为重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出使秦师。这足以说明他是个深明大义的爱国志士。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勇士。两方交战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生死未卜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出使秦师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成败难料。烛之武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夜缒而出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勇入秦营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义无反顾的冒险精神展示了他的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24997551"/>
      </p:ext>
    </p:extLst>
  </p:cSld>
  <p:clrMapOvr>
    <a:masterClrMapping/>
  </p:clrMapOvr>
  <mc:AlternateContent xmlns:mc="http://schemas.openxmlformats.org/markup-compatibility/2006">
    <mc:Choice xmlns:p14="http://schemas.microsoft.com/office/powerpoint/2010/main" xmlns="" Requires="p14">
      <p:transition spd="slow" p14:dur="1600">
        <p:split/>
      </p:transition>
    </mc:Choice>
    <mc:Fallback>
      <p:transition spd="slow">
        <p:spli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35362"/>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辩士。烛之武到秦营之后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面对强敌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不卑不亢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侃侃而谈。他先论说灭掉郑国对秦国有害无益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只是增强邻国的势力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然后承诺保存郑国将会对秦国大有好处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这是郑国请求秦国退兵所施与秦国的小小恩惠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既可使对方感兴趣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以权衡利弊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又不失本国尊严。利诱之后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烛之武就从秦、晋的历史关系入手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揭示出晋文公忘恩负义的本性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离间秦、晋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并且引导秦伯认识到晋的贪婪会给秦国带来的危险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这就使秦伯认识到晋是敌而非友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并最终和郑国结盟。烛之武一字未提郑国的利益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却成功说退秦师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充分展现了他的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辩士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01321994"/>
      </p:ext>
    </p:extLst>
  </p:cSld>
  <p:clrMapOvr>
    <a:masterClrMapping/>
  </p:clrMapOvr>
  <mc:AlternateContent xmlns:mc="http://schemas.openxmlformats.org/markup-compatibility/2006">
    <mc:Choice xmlns:p14="http://schemas.microsoft.com/office/powerpoint/2010/main" xmlns="" Requires="p14">
      <p:transition spd="slow" p14:dur="1600">
        <p:split orient="vert"/>
      </p:transition>
    </mc:Choice>
    <mc:Fallback>
      <p:transition spd="slow">
        <p:split orient="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pic>
        <p:nvPicPr>
          <p:cNvPr id="7" name="V15.eps" descr="id:2147495256;FounderCES"/>
          <p:cNvPicPr/>
          <p:nvPr/>
        </p:nvPicPr>
        <p:blipFill>
          <a:blip r:embed="rId6" cstate="print"/>
          <a:stretch>
            <a:fillRect/>
          </a:stretch>
        </p:blipFill>
        <p:spPr>
          <a:xfrm>
            <a:off x="1916713" y="1556792"/>
            <a:ext cx="4049843" cy="3865759"/>
          </a:xfrm>
          <a:prstGeom prst="rect">
            <a:avLst/>
          </a:prstGeom>
        </p:spPr>
      </p:pic>
    </p:spTree>
    <p:extLst>
      <p:ext uri="{BB962C8B-B14F-4D97-AF65-F5344CB8AC3E}">
        <p14:creationId xmlns:p14="http://schemas.microsoft.com/office/powerpoint/2010/main" xmlns="" val="4076317821"/>
      </p:ext>
    </p:extLst>
  </p:cSld>
  <p:clrMapOvr>
    <a:masterClrMapping/>
  </p:clrMapOvr>
  <mc:AlternateContent xmlns:mc="http://schemas.openxmlformats.org/markup-compatibility/2006">
    <mc:Choice xmlns:p14="http://schemas.microsoft.com/office/powerpoint/2010/main" xmlns="" Requires="p14">
      <p:transition spd="slow" p14:dur="1300">
        <p:wipe dir="r"/>
      </p:transition>
    </mc:Choice>
    <mc:Fallback>
      <p:transition spd="slow">
        <p:wipe dir="r"/>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513964"/>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三抑三扬的结构美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《烛之武退秦师》除去主体说辞部分的层层深入、步步紧逼之外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首尾几段的叙事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尽管文字简洁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却使情节的推进波澜起伏、扣人心弦。总体来说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其情节结构可以概括为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三抑三扬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开篇写秦、晋联合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攻城略地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直逼郑都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大有锐不可当之势。郑国势单力薄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岌岌可危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朝不保夕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读者自然会为郑国命悬一线而捏一把汗。此一抑。第二段写佚之狐慧眼识英雄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关键时刻荐举烛之武出使秦军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国危矣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若使烛之武见秦君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师必退。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简简单单十四个字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让我们从一个侧面看到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烛之武是一个可以解民于水火、救国于倒悬的乱世奇才。读到这里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我们又感觉到郑国安危系于一人、万民生死系于一行的些许希望。此一扬。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20600482"/>
      </p:ext>
    </p:extLst>
  </p:cSld>
  <p:clrMapOvr>
    <a:masterClrMapping/>
  </p:clrMapOvr>
  <mc:AlternateContent xmlns:mc="http://schemas.openxmlformats.org/markup-compatibility/2006">
    <mc:Choice xmlns:p14="http://schemas.microsoft.com/office/powerpoint/2010/main" xmlns="" Requires="p14">
      <p:transition spd="slow" p14:dur="1300">
        <p:cover dir="lu"/>
      </p:transition>
    </mc:Choice>
    <mc:Fallback>
      <p:transition spd="slow">
        <p:cover dir="lu"/>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8" name="矩形 7"/>
          <p:cNvSpPr>
            <a:spLocks noChangeAspect="1"/>
          </p:cNvSpPr>
          <p:nvPr/>
        </p:nvSpPr>
        <p:spPr>
          <a:xfrm>
            <a:off x="508000" y="1262430"/>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烛之武应召进见郑君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却辞曰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臣之壮也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犹不如人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今老矣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无能为也已。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烛之武年轻时没有得到郑伯的重用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自然免不了牢骚满腹。他是临阵退却还是义无反顾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读者不禁为他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更为郑国的命运担心。此又一抑。及至郑伯反躬自省、自责致歉进而晓以大义、点明利害时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这份诚恳自责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这番透彻分析给烛之武以极大的思想触动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他终于决定顾全大局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勇担重任。这令我们心神为之一振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郑国或许有救。此又一扬。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文章结尾写子犯建议晋文公击秦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在这个秦背晋约援助郑国的敏感时刻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这种原本就不牢固的盟国关系充满了更多的不确定性和潜在危险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读之令人心神倍感紧张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似乎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山雨欲来风满楼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。郑国命运何去何从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又令人担忧。此又一抑。可是晋文公用一番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的理性分析和清醒判断果断地拒绝了子犯的建议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并最终撤军后退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这又让我们心神舒缓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紧张化为轻松。此又一扬。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6446042"/>
      </p:ext>
    </p:extLst>
  </p:cSld>
  <p:clrMapOvr>
    <a:masterClrMapping/>
  </p:clrMapOvr>
  <mc:AlternateContent xmlns:mc="http://schemas.openxmlformats.org/markup-compatibility/2006">
    <mc:Choice xmlns:p14="http://schemas.microsoft.com/office/powerpoint/2010/main" xmlns="" Requires="p14">
      <p:transition spd="slow" p14:dur="1300">
        <p:split orient="vert"/>
      </p:transition>
    </mc:Choice>
    <mc:Fallback>
      <p:transition spd="slow">
        <p:split orient="vert"/>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3130530"/>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三抑三扬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使情节波澜起伏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险象环生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充分体现了《左传》写人叙事的高超技巧。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6208530"/>
      </p:ext>
    </p:extLst>
  </p:cSld>
  <p:clrMapOvr>
    <a:masterClrMapping/>
  </p:clrMapOvr>
  <mc:AlternateContent xmlns:mc="http://schemas.openxmlformats.org/markup-compatibility/2006">
    <mc:Choice xmlns:p14="http://schemas.microsoft.com/office/powerpoint/2010/main" xmlns="" Requires="p14">
      <p:transition spd="slow" p14:dur="1300">
        <p:cut/>
      </p:transition>
    </mc:Choice>
    <mc:Fallback>
      <p:transition spd="slow">
        <p:cu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8896"/>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永远的烛之武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刘明珠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秦、晋联军兵临城下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郑国危如累卵。国难面前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烛之武临危受命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孤身出城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强秦帐内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烛之武不卑不亢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字字珠玑。终于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谈笑间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干戈化为玉帛。烛之武深明大义不计个人得失的爱国情操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义无反顾独闯秦营的英雄气概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虽经两千多年时光流水的冲刷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依然放射出熠熠夺目的光华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命运对烛之武并不公允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几十载饱受冷落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大半生怀才不遇。满腹经纶的烛之武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只是郑国负责养马的一个小小的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圉正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。在他俯下衰老的身躯拾起艰辛的时候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没有人记起他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当他仰起须发皆白的头颅呼出抑郁的时候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没有人记起他。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cover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802670"/>
            <a:ext cx="1454244" cy="466090"/>
          </a:xfrm>
          <a:prstGeom prst="rect">
            <a:avLst/>
          </a:prstGeom>
        </p:spPr>
        <p:txBody>
          <a:bodyPr wrap="none">
            <a:spAutoFit/>
          </a:bodyPr>
          <a:lstStyle/>
          <a:p>
            <a:pPr>
              <a:lnSpc>
                <a:spcPct val="120000"/>
              </a:lnSpc>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目标</a:t>
            </a:r>
            <a:r>
              <a:rPr lang="zh-CN" altLang="zh-CN" sz="2200" dirty="0" smtClean="0">
                <a:solidFill>
                  <a:srgbClr val="000000"/>
                </a:solidFill>
                <a:latin typeface="NEU-BZ-S92"/>
                <a:ea typeface="方正艺黑简体" panose="03000509000000000000" pitchFamily="65" charset="-122"/>
                <a:cs typeface="Times New Roman" panose="02020603050405020304" pitchFamily="18" charset="0"/>
              </a:rPr>
              <a:t>导航</a:t>
            </a:r>
            <a:r>
              <a:rPr lang="en-US" altLang="zh-CN" sz="2200" dirty="0" smtClean="0">
                <a:solidFill>
                  <a:srgbClr val="000000"/>
                </a:solidFill>
                <a:latin typeface="NEU-BZ-S92"/>
                <a:ea typeface="方正艺黑简体" panose="03000509000000000000" pitchFamily="65" charset="-122"/>
                <a:cs typeface="Times New Roman" panose="02020603050405020304" pitchFamily="18" charset="0"/>
              </a:rPr>
              <a:t> </a:t>
            </a:r>
            <a:endParaRPr lang="zh-CN" altLang="en-US" sz="2200"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1057271982"/>
              </p:ext>
            </p:extLst>
          </p:nvPr>
        </p:nvGraphicFramePr>
        <p:xfrm>
          <a:off x="508000" y="1246450"/>
          <a:ext cx="8128000" cy="6015897"/>
        </p:xfrm>
        <a:graphic>
          <a:graphicData uri="http://schemas.openxmlformats.org/presentationml/2006/ole">
            <p:oleObj spid="_x0000_s29704" name="文档" r:id="rId3" imgW="3946425" imgH="2921657" progId="Word.Document.12">
              <p:embed/>
            </p:oleObj>
          </a:graphicData>
        </a:graphic>
      </p:graphicFrame>
    </p:spTree>
    <p:extLst>
      <p:ext uri="{BB962C8B-B14F-4D97-AF65-F5344CB8AC3E}">
        <p14:creationId xmlns:p14="http://schemas.microsoft.com/office/powerpoint/2010/main" xmlns="" val="609283193"/>
      </p:ext>
    </p:extLst>
  </p:cSld>
  <p:clrMapOvr>
    <a:masterClrMapping/>
  </p:clrMapOvr>
  <mc:AlternateContent xmlns:mc="http://schemas.openxmlformats.org/markup-compatibility/2006">
    <mc:Choice xmlns:p14="http://schemas.microsoft.com/office/powerpoint/2010/main" xmlns="" Requires="p14">
      <p:transition spd="slow" p14:dur="2000">
        <p:cover dir="u"/>
      </p:transition>
    </mc:Choice>
    <mc:Fallback>
      <p:transition spd="slow">
        <p:cover dir="u"/>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889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黑云压城城欲摧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有人想起了他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当大军压境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国危矣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有人推出了他。就这样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今老矣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的烛之武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踉跄着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被推到了两军对峙的刀锋前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被推到了生死难测的境地前。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没有过多抱怨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说的只是谦逊的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无能为也已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没有再三推辞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做的只是慨然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夜缒而出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一个一直模糊的身影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在历史的这一刻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变清晰。当一个须发皆白、手无缚鸡之力的老人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在月黑风高的夜晚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被人用绳子拴着放到围有层层虎狼之师的孤城外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当一个步履蹒跚、牙松齿摇的老人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在冰冷刺骨的寒风里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揉着酸痛的腰肢走进剑拔弩张的秦军大营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这该需要怎样的坚定和无畏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无论他是成功还是失败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千载之后的我们都该为他的忠诚和勇敢高声喝彩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55098850"/>
      </p:ext>
    </p:extLst>
  </p:cSld>
  <p:clrMapOvr>
    <a:masterClrMapping/>
  </p:clrMapOvr>
  <p:transition spd="slow">
    <p:pull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35362"/>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面对雄心勃勃的秦穆公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需要的不仅仅是勇气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更要有智慧。慷慨陈词间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有烛之武对郑国的一片赤诚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还有他对局势的准确掌控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寥寥数语里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有烛之武对人情的自如练达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还有他对世事的深刻洞明。所以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一场思想的碰撞之后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与郑人盟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一场灭国的灾难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就这样化为无形。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滚滚长江东逝水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浪花淘尽英雄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感谢《左传》为我们记下了那位忠勇睿智的老人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纵然隔着千载看去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他依然傲然屹立在历史长河中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他就是烛之武。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永远的烛之武。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摘自《语文报》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66004390"/>
      </p:ext>
    </p:extLst>
  </p:cSld>
  <p:clrMapOvr>
    <a:masterClrMapping/>
  </p:clrMapOvr>
  <p:transition spd="slow">
    <p:pull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这篇散文饱含深情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歌颂了一个临危受命、不计个人安危的爱国老人烛之武的形象。文章的最大特点是善于通过合理的想象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丰富的故事情节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触发人们的审美感受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衰老的身躯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须发皆白的头颅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步履蹒跚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使烛之武的形象更加丰满。另外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这篇文章的语言也值得称道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多用短句和整句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这使文章行文流畅、富有气势。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7224790"/>
      </p:ext>
    </p:extLst>
  </p:cSld>
  <p:clrMapOvr>
    <a:masterClrMapping/>
  </p:clrMapOvr>
  <p:transition spd="slow">
    <p:spli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有才无须溢于表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有志仅须喻于心。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这是中国古代一部分有识之士的处世原则。从某种意义上来说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烛之武便是这样的人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他虽怀才不遇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却不怨天尤人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在国家面临危难时又能毅然挺身而出。在烛之武身上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真正体现出了顾炎武所说的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国家兴亡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匹夫有责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的爱国精神。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请积累以下以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为中心的写作素材。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8165922"/>
      </p:ext>
    </p:extLst>
  </p:cSld>
  <p:clrMapOvr>
    <a:masterClrMapping/>
  </p:clrMapOvr>
  <p:transition spd="slow">
    <p:pull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205188"/>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1947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在英国留学</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年的彭桓武回到祖国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励精图治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成为新中国核事业的奠基者。多年以后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当有人问起为何要选择回国时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回国不需要理由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不回国才需要理由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学成归国是每一个海外学子应该做的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学成而不回国报效国家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才需要说说为什么不回来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我是中国人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我有责任利用自己的所学来建设国家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使她强盛起来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不再受列强的欺负。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勇于担当是一种情操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不攀不比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老老实实做自己。明确自己的职责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清楚自身的责任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真正做一个甘心情愿扛重担、挑大梁、打硬仗的勇者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做能推功、敢揽过、善纠错的人。乐于担当是一种态度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接受工作不走样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执行任务不打折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勇做一个不争不抢、不计报酬、淡泊名利、乐于奉献的人。善于担当是一种能力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世事洞明皆学问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人情练达即文章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处处学、事事学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做一个站位高、善谋大、能谋远、乐谋深的思想者。在任何时候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做任何事情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对任何人都要有认真的精神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有勇于担当的气魄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打造高贵的精神品质。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31024332"/>
      </p:ext>
    </p:extLst>
  </p:cSld>
  <p:clrMapOvr>
    <a:masterClrMapping/>
  </p:clrMapOvr>
  <p:transition spd="slow">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928173"/>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学习建议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学习文言文要重视诵读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在反复诵读中培养语感。由于这些文章距离我们生活的时代较为遥远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很多词汇、语法已经与我们今天的语言习惯有着很大的不同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要理解这些文章的含意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反复诵读十分重要。在诵读中注意断句、节奏和语气。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要重视积累。学习文言文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重点是实词、虚词和文言句式。要注意思考这个词有哪些义项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我们现在还用的有哪些。还要注意比较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文言文中的判断句和现代汉语中的判断句有哪些相同与不同的地方。通过积累、比较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就能逐渐了解文言文的语言特点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也就能够较为顺畅地阅读古代文学作品。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提要钩玄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是一种很好的阅读方法。唐朝韩愈在《进学解》中告诉学生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阅读文章时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记事者必提其要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纂言者必钩其玄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。也就是说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要抓住文章的关键词语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把握文章的叙事脉络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化繁为简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概括出文章的大意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揭示出文章的主旨。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16462195"/>
      </p:ext>
    </p:extLst>
  </p:cSld>
  <p:clrMapOvr>
    <a:masterClrMapping/>
  </p:clrMapOvr>
  <mc:AlternateContent xmlns:mc="http://schemas.openxmlformats.org/markup-compatibility/2006">
    <mc:Choice xmlns:p14="http://schemas.microsoft.com/office/powerpoint/2010/main" xmlns="" Requires="p14">
      <p:transition spd="slow" p14:dur="2000">
        <p:cover dir="u"/>
      </p:transition>
    </mc:Choice>
    <mc:Fallback>
      <p:transition spd="slow">
        <p:cover dir="u"/>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4</a:t>
            </a:r>
            <a:r>
              <a:rPr lang="zh-CN" altLang="zh-CN" dirty="0"/>
              <a:t>　烛之武退秦师</a:t>
            </a:r>
          </a:p>
        </p:txBody>
      </p:sp>
    </p:spTree>
    <p:extLst>
      <p:ext uri="{BB962C8B-B14F-4D97-AF65-F5344CB8AC3E}">
        <p14:creationId xmlns:p14="http://schemas.microsoft.com/office/powerpoint/2010/main" xmlns="" val="591445002"/>
      </p:ext>
    </p:extLst>
  </p:cSld>
  <p:clrMapOvr>
    <a:masterClrMapping/>
  </p:clrMapOvr>
  <p:transition spd="slow">
    <p:cover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927398"/>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人们常用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以三寸之舌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强于百万之师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来形容那些纵横捭阖的外交家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不战而屈人之兵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来形容那些高明的谋略家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这并非溢美之词。本文就生动地展现了这样一位外交家、谋略家的风采。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checker dir="vert"/>
      </p:transition>
    </mc:Choice>
    <mc:Fallback>
      <p:transition spd="slow">
        <p:checker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本文所记述的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是秦、晋联合攻打郑国之前开展的一场外交斗争。事情发生在鲁僖公三十年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a:t>
            </a:r>
            <a:r>
              <a:rPr lang="en-US" altLang="zh-CN" sz="2200" dirty="0">
                <a:solidFill>
                  <a:srgbClr val="000000"/>
                </a:solidFill>
                <a:latin typeface="Times New Roman" panose="02020603050405020304" pitchFamily="18" charset="0"/>
                <a:cs typeface="Times New Roman" panose="02020603050405020304" pitchFamily="18" charset="0"/>
              </a:rPr>
              <a:t>630)</a:t>
            </a:r>
            <a:r>
              <a:rPr lang="zh-CN" altLang="zh-CN" sz="2200" dirty="0">
                <a:solidFill>
                  <a:srgbClr val="000000"/>
                </a:solidFill>
                <a:latin typeface="Times New Roman" panose="02020603050405020304" pitchFamily="18" charset="0"/>
                <a:cs typeface="Times New Roman" panose="02020603050405020304" pitchFamily="18" charset="0"/>
              </a:rPr>
              <a:t>。在此之前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郑国有两件事得罪了晋国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一是晋文公当年逃亡路过郑国时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郑国没有以礼相待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二是在鲁僖公二十八年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a:t>
            </a:r>
            <a:r>
              <a:rPr lang="en-US" altLang="zh-CN" sz="2200" dirty="0">
                <a:solidFill>
                  <a:srgbClr val="000000"/>
                </a:solidFill>
                <a:latin typeface="Times New Roman" panose="02020603050405020304" pitchFamily="18" charset="0"/>
                <a:cs typeface="Times New Roman" panose="02020603050405020304" pitchFamily="18" charset="0"/>
              </a:rPr>
              <a:t>632)</a:t>
            </a:r>
            <a:r>
              <a:rPr lang="zh-CN" altLang="zh-CN" sz="2200" dirty="0">
                <a:solidFill>
                  <a:srgbClr val="000000"/>
                </a:solidFill>
                <a:latin typeface="Times New Roman" panose="02020603050405020304" pitchFamily="18" charset="0"/>
                <a:cs typeface="Times New Roman" panose="02020603050405020304" pitchFamily="18" charset="0"/>
              </a:rPr>
              <a:t>的晋、楚城濮之战中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郑国曾出兵帮助楚国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《左传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僖公二十八年》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城濮之战以楚国失败告终。郑国为了自身的利益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马上派人出使晋国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与晋结好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最终没能感化晋国。晋文公为了争夺霸权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两年后发动了这场战争。秦、晋历史上关系一直很好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这时的秦国也有向外扩张的愿望。在出兵攻郑这件事上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秦、晋一拍即合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意欲联合出兵伐郑。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《左传》的作者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相传是春秋末年鲁国史官左丘明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所以《左传》又称《春秋左氏传》。该书从政治、经济、军事、外交等方面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比较系统地记述了东周前期二百四五十年间各诸侯国所发生的重要事件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同时也较为具体地描绘了一些人物的生活琐事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真实地反映了当时的社会面貌和政治状况。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99638002"/>
      </p:ext>
    </p:extLst>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39817"/>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581497177"/>
              </p:ext>
            </p:extLst>
          </p:nvPr>
        </p:nvGraphicFramePr>
        <p:xfrm>
          <a:off x="508000" y="2136984"/>
          <a:ext cx="8128000" cy="3956312"/>
        </p:xfrm>
        <a:graphic>
          <a:graphicData uri="http://schemas.openxmlformats.org/presentationml/2006/ole">
            <p:oleObj spid="_x0000_s30728" name="文档" r:id="rId5" imgW="3893887" imgH="1894973" progId="Word.Document.12">
              <p:embed/>
            </p:oleObj>
          </a:graphicData>
        </a:graphic>
      </p:graphicFrame>
    </p:spTree>
    <p:extLst>
      <p:ext uri="{BB962C8B-B14F-4D97-AF65-F5344CB8AC3E}">
        <p14:creationId xmlns:p14="http://schemas.microsoft.com/office/powerpoint/2010/main" xmlns="" val="938876198"/>
      </p:ext>
    </p:extLst>
  </p:cSld>
  <p:clrMapOvr>
    <a:masterClrMapping/>
  </p:clrMapOvr>
  <p:transition spd="slow">
    <p:pull/>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245</TotalTime>
  <Words>3636</Words>
  <Application>Microsoft Office PowerPoint</Application>
  <PresentationFormat>全屏显示(4:3)</PresentationFormat>
  <Paragraphs>156</Paragraphs>
  <Slides>34</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34</vt:i4>
      </vt:variant>
    </vt:vector>
  </HeadingPairs>
  <TitlesOfParts>
    <vt:vector size="36" baseType="lpstr">
      <vt:lpstr>测控设计模板14新</vt:lpstr>
      <vt:lpstr>文档</vt:lpstr>
      <vt:lpstr>第二单元</vt:lpstr>
      <vt:lpstr>幻灯片 2</vt:lpstr>
      <vt:lpstr>幻灯片 3</vt:lpstr>
      <vt:lpstr>幻灯片 4</vt:lpstr>
      <vt:lpstr>4　烛之武退秦师</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2015-04-23T00:36:31Z</dcterms:created>
  <dcterms:modified xsi:type="dcterms:W3CDTF">2016-10-19T06:43:34Z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