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991" r:id="rId2"/>
    <p:sldId id="1016" r:id="rId3"/>
    <p:sldId id="1020" r:id="rId4"/>
    <p:sldId id="1021" r:id="rId5"/>
    <p:sldId id="1046" r:id="rId6"/>
    <p:sldId id="992" r:id="rId7"/>
    <p:sldId id="996" r:id="rId8"/>
    <p:sldId id="1056" r:id="rId9"/>
    <p:sldId id="1053" r:id="rId10"/>
    <p:sldId id="1057" r:id="rId11"/>
    <p:sldId id="1058" r:id="rId12"/>
    <p:sldId id="1059" r:id="rId13"/>
    <p:sldId id="1060" r:id="rId14"/>
    <p:sldId id="1061" r:id="rId15"/>
    <p:sldId id="1023" r:id="rId16"/>
    <p:sldId id="1063" r:id="rId17"/>
    <p:sldId id="1064" r:id="rId18"/>
    <p:sldId id="1065" r:id="rId19"/>
    <p:sldId id="1002" r:id="rId20"/>
    <p:sldId id="1084" r:id="rId21"/>
    <p:sldId id="1083" r:id="rId22"/>
    <p:sldId id="1003" r:id="rId23"/>
    <p:sldId id="1033" r:id="rId24"/>
    <p:sldId id="1081" r:id="rId25"/>
    <p:sldId id="1004" r:id="rId26"/>
    <p:sldId id="1036" r:id="rId27"/>
    <p:sldId id="1034" r:id="rId28"/>
    <p:sldId id="1082" r:id="rId29"/>
    <p:sldId id="1066" r:id="rId30"/>
    <p:sldId id="1007" r:id="rId31"/>
    <p:sldId id="1067" r:id="rId32"/>
    <p:sldId id="1068" r:id="rId33"/>
    <p:sldId id="1069" r:id="rId34"/>
    <p:sldId id="1070" r:id="rId35"/>
    <p:sldId id="1071" r:id="rId36"/>
    <p:sldId id="1072" r:id="rId37"/>
    <p:sldId id="1073" r:id="rId38"/>
    <p:sldId id="1074" r:id="rId39"/>
    <p:sldId id="1075" r:id="rId40"/>
    <p:sldId id="1076" r:id="rId41"/>
    <p:sldId id="1077" r:id="rId42"/>
    <p:sldId id="1078" r:id="rId43"/>
    <p:sldId id="1079" r:id="rId44"/>
    <p:sldId id="1080" r:id="rId4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20CEB7BA-57BC-404C-9576-6A7C589B65E2}">
          <p14:sldIdLst>
            <p14:sldId id="991"/>
            <p14:sldId id="1016"/>
            <p14:sldId id="1020"/>
            <p14:sldId id="1021"/>
            <p14:sldId id="1046"/>
            <p14:sldId id="992"/>
            <p14:sldId id="996"/>
            <p14:sldId id="1056"/>
            <p14:sldId id="1053"/>
            <p14:sldId id="1057"/>
            <p14:sldId id="1058"/>
            <p14:sldId id="1059"/>
            <p14:sldId id="1060"/>
            <p14:sldId id="1061"/>
            <p14:sldId id="1023"/>
            <p14:sldId id="1063"/>
            <p14:sldId id="1064"/>
            <p14:sldId id="1065"/>
            <p14:sldId id="1002"/>
            <p14:sldId id="1084"/>
            <p14:sldId id="1083"/>
            <p14:sldId id="1003"/>
            <p14:sldId id="1033"/>
            <p14:sldId id="1081"/>
            <p14:sldId id="1004"/>
            <p14:sldId id="1036"/>
            <p14:sldId id="1034"/>
            <p14:sldId id="1082"/>
            <p14:sldId id="1066"/>
            <p14:sldId id="1007"/>
            <p14:sldId id="1067"/>
            <p14:sldId id="1068"/>
            <p14:sldId id="1069"/>
            <p14:sldId id="1070"/>
            <p14:sldId id="1071"/>
            <p14:sldId id="1072"/>
            <p14:sldId id="1073"/>
            <p14:sldId id="1074"/>
            <p14:sldId id="1075"/>
            <p14:sldId id="1076"/>
            <p14:sldId id="1077"/>
            <p14:sldId id="1078"/>
            <p14:sldId id="1079"/>
            <p14:sldId id="1080"/>
            <p14:sldId id="97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52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E2ED0"/>
    <a:srgbClr val="FFBF53"/>
    <a:srgbClr val="FF9F9F"/>
    <a:srgbClr val="FF0000"/>
    <a:srgbClr val="0070C0"/>
    <a:srgbClr val="FF6600"/>
    <a:srgbClr val="009900"/>
    <a:srgbClr val="FF9933"/>
    <a:srgbClr val="EE606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354" y="-144"/>
      </p:cViewPr>
      <p:guideLst>
        <p:guide orient="horz" pos="152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2020/9/5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389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2020/9/5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4605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912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6774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1649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587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4701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9472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86384942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23822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38609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4708985"/>
            <a:ext cx="9144000" cy="392113"/>
            <a:chOff x="2355850" y="5621338"/>
            <a:chExt cx="4824414" cy="392113"/>
          </a:xfrm>
        </p:grpSpPr>
        <p:sp>
          <p:nvSpPr>
            <p:cNvPr id="11" name="Freeform 1003"/>
            <p:cNvSpPr>
              <a:spLocks/>
            </p:cNvSpPr>
            <p:nvPr/>
          </p:nvSpPr>
          <p:spPr bwMode="auto">
            <a:xfrm>
              <a:off x="2533650" y="5621338"/>
              <a:ext cx="168275" cy="158750"/>
            </a:xfrm>
            <a:custGeom>
              <a:avLst/>
              <a:gdLst>
                <a:gd name="T0" fmla="*/ 48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3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8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9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8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8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6" y="39"/>
                    <a:pt x="32" y="35"/>
                    <a:pt x="33" y="35"/>
                  </a:cubicBezTo>
                  <a:cubicBezTo>
                    <a:pt x="36" y="35"/>
                    <a:pt x="39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4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20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3" y="43"/>
                  </a:cubicBezTo>
                  <a:cubicBezTo>
                    <a:pt x="31" y="45"/>
                    <a:pt x="28" y="46"/>
                    <a:pt x="25" y="46"/>
                  </a:cubicBezTo>
                  <a:cubicBezTo>
                    <a:pt x="21" y="46"/>
                    <a:pt x="14" y="43"/>
                    <a:pt x="12" y="39"/>
                  </a:cubicBezTo>
                  <a:cubicBezTo>
                    <a:pt x="14" y="38"/>
                    <a:pt x="16" y="38"/>
                    <a:pt x="17" y="37"/>
                  </a:cubicBezTo>
                  <a:cubicBezTo>
                    <a:pt x="14" y="38"/>
                    <a:pt x="10" y="36"/>
                    <a:pt x="8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9" y="0"/>
                  </a:cubicBezTo>
                  <a:cubicBezTo>
                    <a:pt x="26" y="4"/>
                    <a:pt x="35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8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004"/>
            <p:cNvSpPr>
              <a:spLocks/>
            </p:cNvSpPr>
            <p:nvPr/>
          </p:nvSpPr>
          <p:spPr bwMode="auto">
            <a:xfrm>
              <a:off x="2355850" y="5795963"/>
              <a:ext cx="160338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40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9" y="26"/>
                    <a:pt x="35" y="27"/>
                  </a:cubicBezTo>
                  <a:cubicBezTo>
                    <a:pt x="35" y="24"/>
                    <a:pt x="35" y="21"/>
                    <a:pt x="33" y="19"/>
                  </a:cubicBezTo>
                  <a:cubicBezTo>
                    <a:pt x="33" y="16"/>
                    <a:pt x="31" y="14"/>
                    <a:pt x="30" y="12"/>
                  </a:cubicBezTo>
                  <a:cubicBezTo>
                    <a:pt x="31" y="14"/>
                    <a:pt x="32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9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3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40" y="43"/>
                    <a:pt x="33" y="48"/>
                    <a:pt x="29" y="47"/>
                  </a:cubicBezTo>
                  <a:cubicBezTo>
                    <a:pt x="29" y="45"/>
                    <a:pt x="30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3" y="46"/>
                    <a:pt x="13" y="41"/>
                    <a:pt x="15" y="38"/>
                  </a:cubicBezTo>
                  <a:cubicBezTo>
                    <a:pt x="17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30" y="2"/>
                    <a:pt x="38" y="8"/>
                    <a:pt x="40" y="17"/>
                  </a:cubicBezTo>
                  <a:cubicBezTo>
                    <a:pt x="40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005"/>
            <p:cNvSpPr>
              <a:spLocks/>
            </p:cNvSpPr>
            <p:nvPr/>
          </p:nvSpPr>
          <p:spPr bwMode="auto">
            <a:xfrm>
              <a:off x="2808288" y="5857875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1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9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1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6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8" y="8"/>
                    <a:pt x="38" y="9"/>
                  </a:cubicBezTo>
                  <a:cubicBezTo>
                    <a:pt x="41" y="9"/>
                    <a:pt x="44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2" y="32"/>
                    <a:pt x="42" y="35"/>
                  </a:cubicBezTo>
                  <a:cubicBezTo>
                    <a:pt x="42" y="36"/>
                    <a:pt x="38" y="45"/>
                    <a:pt x="39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7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006"/>
            <p:cNvSpPr>
              <a:spLocks/>
            </p:cNvSpPr>
            <p:nvPr/>
          </p:nvSpPr>
          <p:spPr bwMode="auto">
            <a:xfrm>
              <a:off x="3270250" y="5649913"/>
              <a:ext cx="171450" cy="157162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40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6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8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8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007"/>
            <p:cNvSpPr>
              <a:spLocks noEditPoints="1"/>
            </p:cNvSpPr>
            <p:nvPr/>
          </p:nvSpPr>
          <p:spPr bwMode="auto">
            <a:xfrm>
              <a:off x="2495550" y="5662613"/>
              <a:ext cx="1117600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0 w 326"/>
                <a:gd name="T19" fmla="*/ 25 h 98"/>
                <a:gd name="T20" fmla="*/ 174 w 326"/>
                <a:gd name="T21" fmla="*/ 39 h 98"/>
                <a:gd name="T22" fmla="*/ 98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2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5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5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6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6 w 326"/>
                <a:gd name="T75" fmla="*/ 76 h 98"/>
                <a:gd name="T76" fmla="*/ 68 w 326"/>
                <a:gd name="T77" fmla="*/ 65 h 98"/>
                <a:gd name="T78" fmla="*/ 57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4 w 326"/>
                <a:gd name="T87" fmla="*/ 42 h 98"/>
                <a:gd name="T88" fmla="*/ 250 w 326"/>
                <a:gd name="T89" fmla="*/ 83 h 98"/>
                <a:gd name="T90" fmla="*/ 247 w 326"/>
                <a:gd name="T91" fmla="*/ 71 h 98"/>
                <a:gd name="T92" fmla="*/ 200 w 326"/>
                <a:gd name="T93" fmla="*/ 41 h 98"/>
                <a:gd name="T94" fmla="*/ 248 w 326"/>
                <a:gd name="T95" fmla="*/ 69 h 98"/>
                <a:gd name="T96" fmla="*/ 249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3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0" y="36"/>
                    <a:pt x="198" y="36"/>
                    <a:pt x="196" y="36"/>
                  </a:cubicBezTo>
                  <a:cubicBezTo>
                    <a:pt x="191" y="34"/>
                    <a:pt x="183" y="31"/>
                    <a:pt x="182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8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4" y="20"/>
                    <a:pt x="174" y="17"/>
                  </a:cubicBezTo>
                  <a:cubicBezTo>
                    <a:pt x="173" y="16"/>
                    <a:pt x="173" y="15"/>
                    <a:pt x="173" y="15"/>
                  </a:cubicBezTo>
                  <a:cubicBezTo>
                    <a:pt x="176" y="14"/>
                    <a:pt x="178" y="12"/>
                    <a:pt x="178" y="10"/>
                  </a:cubicBezTo>
                  <a:cubicBezTo>
                    <a:pt x="178" y="7"/>
                    <a:pt x="175" y="7"/>
                    <a:pt x="174" y="8"/>
                  </a:cubicBezTo>
                  <a:cubicBezTo>
                    <a:pt x="172" y="9"/>
                    <a:pt x="172" y="10"/>
                    <a:pt x="171" y="11"/>
                  </a:cubicBezTo>
                  <a:cubicBezTo>
                    <a:pt x="170" y="11"/>
                    <a:pt x="170" y="10"/>
                    <a:pt x="170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1" y="6"/>
                    <a:pt x="172" y="4"/>
                    <a:pt x="171" y="3"/>
                  </a:cubicBezTo>
                  <a:cubicBezTo>
                    <a:pt x="170" y="1"/>
                    <a:pt x="168" y="0"/>
                    <a:pt x="166" y="0"/>
                  </a:cubicBezTo>
                  <a:cubicBezTo>
                    <a:pt x="164" y="0"/>
                    <a:pt x="162" y="0"/>
                    <a:pt x="161" y="2"/>
                  </a:cubicBezTo>
                  <a:cubicBezTo>
                    <a:pt x="162" y="1"/>
                    <a:pt x="164" y="1"/>
                    <a:pt x="166" y="1"/>
                  </a:cubicBezTo>
                  <a:cubicBezTo>
                    <a:pt x="170" y="2"/>
                    <a:pt x="169" y="5"/>
                    <a:pt x="168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1" y="20"/>
                    <a:pt x="175" y="24"/>
                    <a:pt x="180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0" y="37"/>
                  </a:cubicBezTo>
                  <a:cubicBezTo>
                    <a:pt x="185" y="37"/>
                    <a:pt x="179" y="38"/>
                    <a:pt x="174" y="39"/>
                  </a:cubicBezTo>
                  <a:cubicBezTo>
                    <a:pt x="173" y="40"/>
                    <a:pt x="171" y="40"/>
                    <a:pt x="170" y="40"/>
                  </a:cubicBezTo>
                  <a:cubicBezTo>
                    <a:pt x="150" y="30"/>
                    <a:pt x="130" y="19"/>
                    <a:pt x="106" y="19"/>
                  </a:cubicBezTo>
                  <a:cubicBezTo>
                    <a:pt x="104" y="19"/>
                    <a:pt x="101" y="19"/>
                    <a:pt x="98" y="20"/>
                  </a:cubicBezTo>
                  <a:cubicBezTo>
                    <a:pt x="84" y="21"/>
                    <a:pt x="72" y="29"/>
                    <a:pt x="60" y="38"/>
                  </a:cubicBezTo>
                  <a:cubicBezTo>
                    <a:pt x="54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6" y="68"/>
                  </a:cubicBezTo>
                  <a:cubicBezTo>
                    <a:pt x="4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4" y="43"/>
                    <a:pt x="67" y="44"/>
                    <a:pt x="70" y="46"/>
                  </a:cubicBezTo>
                  <a:cubicBezTo>
                    <a:pt x="69" y="46"/>
                    <a:pt x="68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4" y="63"/>
                  </a:cubicBezTo>
                  <a:cubicBezTo>
                    <a:pt x="50" y="66"/>
                    <a:pt x="50" y="71"/>
                    <a:pt x="52" y="75"/>
                  </a:cubicBezTo>
                  <a:cubicBezTo>
                    <a:pt x="52" y="76"/>
                    <a:pt x="53" y="76"/>
                    <a:pt x="53" y="76"/>
                  </a:cubicBezTo>
                  <a:cubicBezTo>
                    <a:pt x="52" y="76"/>
                    <a:pt x="51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59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6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4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3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5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3" y="70"/>
                    <a:pt x="71" y="71"/>
                    <a:pt x="71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7" y="49"/>
                    <a:pt x="81" y="50"/>
                    <a:pt x="84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96" y="55"/>
                    <a:pt x="106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2" y="58"/>
                    <a:pt x="127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2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5" y="80"/>
                    <a:pt x="246" y="82"/>
                  </a:cubicBezTo>
                  <a:cubicBezTo>
                    <a:pt x="246" y="82"/>
                    <a:pt x="247" y="82"/>
                    <a:pt x="247" y="82"/>
                  </a:cubicBezTo>
                  <a:cubicBezTo>
                    <a:pt x="246" y="83"/>
                    <a:pt x="245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3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0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2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8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7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7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3" y="19"/>
                    <a:pt x="185" y="16"/>
                    <a:pt x="188" y="14"/>
                  </a:cubicBezTo>
                  <a:cubicBezTo>
                    <a:pt x="190" y="14"/>
                    <a:pt x="191" y="14"/>
                    <a:pt x="191" y="16"/>
                  </a:cubicBezTo>
                  <a:cubicBezTo>
                    <a:pt x="190" y="18"/>
                    <a:pt x="189" y="19"/>
                    <a:pt x="188" y="20"/>
                  </a:cubicBezTo>
                  <a:cubicBezTo>
                    <a:pt x="187" y="21"/>
                    <a:pt x="185" y="22"/>
                    <a:pt x="182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7" y="8"/>
                    <a:pt x="175" y="11"/>
                  </a:cubicBezTo>
                  <a:cubicBezTo>
                    <a:pt x="175" y="12"/>
                    <a:pt x="174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7" y="77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5" y="63"/>
                    <a:pt x="67" y="64"/>
                    <a:pt x="68" y="65"/>
                  </a:cubicBezTo>
                  <a:cubicBezTo>
                    <a:pt x="70" y="66"/>
                    <a:pt x="69" y="67"/>
                    <a:pt x="67" y="67"/>
                  </a:cubicBezTo>
                  <a:cubicBezTo>
                    <a:pt x="64" y="68"/>
                    <a:pt x="60" y="66"/>
                    <a:pt x="58" y="64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9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8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8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1" y="23"/>
                    <a:pt x="104" y="23"/>
                    <a:pt x="106" y="23"/>
                  </a:cubicBezTo>
                  <a:cubicBezTo>
                    <a:pt x="127" y="23"/>
                    <a:pt x="146" y="32"/>
                    <a:pt x="164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1" y="83"/>
                    <a:pt x="250" y="83"/>
                  </a:cubicBezTo>
                  <a:cubicBezTo>
                    <a:pt x="250" y="83"/>
                    <a:pt x="250" y="82"/>
                    <a:pt x="250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0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8" y="69"/>
                  </a:cubicBezTo>
                  <a:cubicBezTo>
                    <a:pt x="248" y="70"/>
                    <a:pt x="247" y="70"/>
                    <a:pt x="247" y="71"/>
                  </a:cubicBezTo>
                  <a:close/>
                  <a:moveTo>
                    <a:pt x="249" y="71"/>
                  </a:move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50" y="71"/>
                    <a:pt x="250" y="71"/>
                  </a:cubicBezTo>
                  <a:cubicBezTo>
                    <a:pt x="250" y="71"/>
                    <a:pt x="249" y="71"/>
                    <a:pt x="249" y="71"/>
                  </a:cubicBezTo>
                  <a:close/>
                  <a:moveTo>
                    <a:pt x="254" y="55"/>
                  </a:moveTo>
                  <a:cubicBezTo>
                    <a:pt x="257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8" y="71"/>
                    <a:pt x="278" y="73"/>
                    <a:pt x="268" y="73"/>
                  </a:cubicBezTo>
                  <a:cubicBezTo>
                    <a:pt x="267" y="73"/>
                    <a:pt x="266" y="73"/>
                    <a:pt x="265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1" y="70"/>
                  </a:moveTo>
                  <a:cubicBezTo>
                    <a:pt x="253" y="69"/>
                    <a:pt x="256" y="69"/>
                    <a:pt x="258" y="69"/>
                  </a:cubicBezTo>
                  <a:cubicBezTo>
                    <a:pt x="259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2" y="71"/>
                    <a:pt x="252" y="70"/>
                  </a:cubicBezTo>
                  <a:cubicBezTo>
                    <a:pt x="252" y="70"/>
                    <a:pt x="252" y="70"/>
                    <a:pt x="251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008"/>
            <p:cNvSpPr>
              <a:spLocks/>
            </p:cNvSpPr>
            <p:nvPr/>
          </p:nvSpPr>
          <p:spPr bwMode="auto">
            <a:xfrm>
              <a:off x="3725863" y="5621338"/>
              <a:ext cx="163513" cy="158750"/>
            </a:xfrm>
            <a:custGeom>
              <a:avLst/>
              <a:gdLst>
                <a:gd name="T0" fmla="*/ 47 w 48"/>
                <a:gd name="T1" fmla="*/ 29 h 46"/>
                <a:gd name="T2" fmla="*/ 45 w 48"/>
                <a:gd name="T3" fmla="*/ 36 h 46"/>
                <a:gd name="T4" fmla="*/ 39 w 48"/>
                <a:gd name="T5" fmla="*/ 41 h 46"/>
                <a:gd name="T6" fmla="*/ 35 w 48"/>
                <a:gd name="T7" fmla="*/ 39 h 46"/>
                <a:gd name="T8" fmla="*/ 32 w 48"/>
                <a:gd name="T9" fmla="*/ 35 h 46"/>
                <a:gd name="T10" fmla="*/ 41 w 48"/>
                <a:gd name="T11" fmla="*/ 34 h 46"/>
                <a:gd name="T12" fmla="*/ 32 w 48"/>
                <a:gd name="T13" fmla="*/ 33 h 46"/>
                <a:gd name="T14" fmla="*/ 37 w 48"/>
                <a:gd name="T15" fmla="*/ 27 h 46"/>
                <a:gd name="T16" fmla="*/ 40 w 48"/>
                <a:gd name="T17" fmla="*/ 21 h 46"/>
                <a:gd name="T18" fmla="*/ 36 w 48"/>
                <a:gd name="T19" fmla="*/ 26 h 46"/>
                <a:gd name="T20" fmla="*/ 31 w 48"/>
                <a:gd name="T21" fmla="*/ 31 h 46"/>
                <a:gd name="T22" fmla="*/ 21 w 48"/>
                <a:gd name="T23" fmla="*/ 13 h 46"/>
                <a:gd name="T24" fmla="*/ 23 w 48"/>
                <a:gd name="T25" fmla="*/ 18 h 46"/>
                <a:gd name="T26" fmla="*/ 25 w 48"/>
                <a:gd name="T27" fmla="*/ 25 h 46"/>
                <a:gd name="T28" fmla="*/ 28 w 48"/>
                <a:gd name="T29" fmla="*/ 32 h 46"/>
                <a:gd name="T30" fmla="*/ 22 w 48"/>
                <a:gd name="T31" fmla="*/ 31 h 46"/>
                <a:gd name="T32" fmla="*/ 14 w 48"/>
                <a:gd name="T33" fmla="*/ 29 h 46"/>
                <a:gd name="T34" fmla="*/ 30 w 48"/>
                <a:gd name="T35" fmla="*/ 34 h 46"/>
                <a:gd name="T36" fmla="*/ 19 w 48"/>
                <a:gd name="T37" fmla="*/ 39 h 46"/>
                <a:gd name="T38" fmla="*/ 31 w 48"/>
                <a:gd name="T39" fmla="*/ 37 h 46"/>
                <a:gd name="T40" fmla="*/ 32 w 48"/>
                <a:gd name="T41" fmla="*/ 43 h 46"/>
                <a:gd name="T42" fmla="*/ 24 w 48"/>
                <a:gd name="T43" fmla="*/ 46 h 46"/>
                <a:gd name="T44" fmla="*/ 11 w 48"/>
                <a:gd name="T45" fmla="*/ 39 h 46"/>
                <a:gd name="T46" fmla="*/ 17 w 48"/>
                <a:gd name="T47" fmla="*/ 37 h 46"/>
                <a:gd name="T48" fmla="*/ 7 w 48"/>
                <a:gd name="T49" fmla="*/ 34 h 46"/>
                <a:gd name="T50" fmla="*/ 0 w 48"/>
                <a:gd name="T51" fmla="*/ 26 h 46"/>
                <a:gd name="T52" fmla="*/ 11 w 48"/>
                <a:gd name="T53" fmla="*/ 23 h 46"/>
                <a:gd name="T54" fmla="*/ 19 w 48"/>
                <a:gd name="T55" fmla="*/ 27 h 46"/>
                <a:gd name="T56" fmla="*/ 18 w 48"/>
                <a:gd name="T57" fmla="*/ 0 h 46"/>
                <a:gd name="T58" fmla="*/ 32 w 48"/>
                <a:gd name="T59" fmla="*/ 21 h 46"/>
                <a:gd name="T60" fmla="*/ 46 w 48"/>
                <a:gd name="T61" fmla="*/ 7 h 46"/>
                <a:gd name="T62" fmla="*/ 42 w 48"/>
                <a:gd name="T63" fmla="*/ 31 h 46"/>
                <a:gd name="T64" fmla="*/ 47 w 48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39" y="41"/>
                  </a:cubicBezTo>
                  <a:cubicBezTo>
                    <a:pt x="38" y="41"/>
                    <a:pt x="36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4" y="35"/>
                    <a:pt x="32" y="33"/>
                  </a:cubicBezTo>
                  <a:cubicBezTo>
                    <a:pt x="33" y="31"/>
                    <a:pt x="36" y="29"/>
                    <a:pt x="37" y="27"/>
                  </a:cubicBezTo>
                  <a:cubicBezTo>
                    <a:pt x="39" y="25"/>
                    <a:pt x="39" y="23"/>
                    <a:pt x="40" y="21"/>
                  </a:cubicBezTo>
                  <a:cubicBezTo>
                    <a:pt x="39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1" y="13"/>
                  </a:cubicBezTo>
                  <a:cubicBezTo>
                    <a:pt x="22" y="15"/>
                    <a:pt x="22" y="16"/>
                    <a:pt x="23" y="18"/>
                  </a:cubicBezTo>
                  <a:cubicBezTo>
                    <a:pt x="23" y="20"/>
                    <a:pt x="25" y="22"/>
                    <a:pt x="25" y="25"/>
                  </a:cubicBezTo>
                  <a:cubicBezTo>
                    <a:pt x="26" y="27"/>
                    <a:pt x="27" y="29"/>
                    <a:pt x="28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7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2" y="42"/>
                    <a:pt x="32" y="43"/>
                  </a:cubicBezTo>
                  <a:cubicBezTo>
                    <a:pt x="30" y="45"/>
                    <a:pt x="27" y="46"/>
                    <a:pt x="24" y="46"/>
                  </a:cubicBezTo>
                  <a:cubicBezTo>
                    <a:pt x="21" y="46"/>
                    <a:pt x="13" y="43"/>
                    <a:pt x="11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3" y="38"/>
                    <a:pt x="9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7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8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010"/>
            <p:cNvSpPr>
              <a:spLocks/>
            </p:cNvSpPr>
            <p:nvPr/>
          </p:nvSpPr>
          <p:spPr bwMode="auto">
            <a:xfrm>
              <a:off x="354806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5 w 47"/>
                <a:gd name="T5" fmla="*/ 24 h 49"/>
                <a:gd name="T6" fmla="*/ 41 w 47"/>
                <a:gd name="T7" fmla="*/ 27 h 49"/>
                <a:gd name="T8" fmla="*/ 37 w 47"/>
                <a:gd name="T9" fmla="*/ 28 h 49"/>
                <a:gd name="T10" fmla="*/ 40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1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7 w 47"/>
                <a:gd name="T31" fmla="*/ 34 h 49"/>
                <a:gd name="T32" fmla="*/ 21 w 47"/>
                <a:gd name="T33" fmla="*/ 40 h 49"/>
                <a:gd name="T34" fmla="*/ 34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8 w 47"/>
                <a:gd name="T45" fmla="*/ 47 h 49"/>
                <a:gd name="T46" fmla="*/ 29 w 47"/>
                <a:gd name="T47" fmla="*/ 41 h 49"/>
                <a:gd name="T48" fmla="*/ 21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4" y="17"/>
                    <a:pt x="45" y="17"/>
                  </a:cubicBezTo>
                  <a:cubicBezTo>
                    <a:pt x="46" y="20"/>
                    <a:pt x="47" y="22"/>
                    <a:pt x="45" y="24"/>
                  </a:cubicBezTo>
                  <a:cubicBezTo>
                    <a:pt x="45" y="26"/>
                    <a:pt x="43" y="26"/>
                    <a:pt x="41" y="27"/>
                  </a:cubicBezTo>
                  <a:cubicBezTo>
                    <a:pt x="41" y="27"/>
                    <a:pt x="36" y="28"/>
                    <a:pt x="37" y="28"/>
                  </a:cubicBezTo>
                  <a:cubicBezTo>
                    <a:pt x="38" y="25"/>
                    <a:pt x="39" y="22"/>
                    <a:pt x="40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0" y="14"/>
                    <a:pt x="29" y="12"/>
                  </a:cubicBezTo>
                  <a:cubicBezTo>
                    <a:pt x="30" y="14"/>
                    <a:pt x="31" y="17"/>
                    <a:pt x="31" y="19"/>
                  </a:cubicBezTo>
                  <a:cubicBezTo>
                    <a:pt x="32" y="22"/>
                    <a:pt x="32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19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7" y="34"/>
                  </a:cubicBezTo>
                  <a:cubicBezTo>
                    <a:pt x="26" y="36"/>
                    <a:pt x="24" y="38"/>
                    <a:pt x="21" y="40"/>
                  </a:cubicBezTo>
                  <a:cubicBezTo>
                    <a:pt x="26" y="38"/>
                    <a:pt x="32" y="33"/>
                    <a:pt x="34" y="29"/>
                  </a:cubicBezTo>
                  <a:cubicBezTo>
                    <a:pt x="35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7" y="27"/>
                    <a:pt x="42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2" y="48"/>
                    <a:pt x="28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8" y="44"/>
                    <a:pt x="24" y="47"/>
                    <a:pt x="21" y="48"/>
                  </a:cubicBezTo>
                  <a:cubicBezTo>
                    <a:pt x="20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7" y="15"/>
                    <a:pt x="18" y="13"/>
                    <a:pt x="25" y="20"/>
                  </a:cubicBezTo>
                  <a:cubicBezTo>
                    <a:pt x="19" y="14"/>
                    <a:pt x="20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39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011"/>
            <p:cNvSpPr>
              <a:spLocks/>
            </p:cNvSpPr>
            <p:nvPr/>
          </p:nvSpPr>
          <p:spPr bwMode="auto">
            <a:xfrm>
              <a:off x="3995738" y="5857876"/>
              <a:ext cx="165100" cy="155575"/>
            </a:xfrm>
            <a:custGeom>
              <a:avLst/>
              <a:gdLst>
                <a:gd name="T0" fmla="*/ 20 w 48"/>
                <a:gd name="T1" fmla="*/ 1 h 45"/>
                <a:gd name="T2" fmla="*/ 27 w 48"/>
                <a:gd name="T3" fmla="*/ 0 h 45"/>
                <a:gd name="T4" fmla="*/ 34 w 48"/>
                <a:gd name="T5" fmla="*/ 3 h 45"/>
                <a:gd name="T6" fmla="*/ 34 w 48"/>
                <a:gd name="T7" fmla="*/ 8 h 45"/>
                <a:gd name="T8" fmla="*/ 32 w 48"/>
                <a:gd name="T9" fmla="*/ 12 h 45"/>
                <a:gd name="T10" fmla="*/ 27 w 48"/>
                <a:gd name="T11" fmla="*/ 5 h 45"/>
                <a:gd name="T12" fmla="*/ 30 w 48"/>
                <a:gd name="T13" fmla="*/ 13 h 45"/>
                <a:gd name="T14" fmla="*/ 22 w 48"/>
                <a:gd name="T15" fmla="*/ 11 h 45"/>
                <a:gd name="T16" fmla="*/ 15 w 48"/>
                <a:gd name="T17" fmla="*/ 11 h 45"/>
                <a:gd name="T18" fmla="*/ 22 w 48"/>
                <a:gd name="T19" fmla="*/ 13 h 45"/>
                <a:gd name="T20" fmla="*/ 28 w 48"/>
                <a:gd name="T21" fmla="*/ 15 h 45"/>
                <a:gd name="T22" fmla="*/ 18 w 48"/>
                <a:gd name="T23" fmla="*/ 32 h 45"/>
                <a:gd name="T24" fmla="*/ 21 w 48"/>
                <a:gd name="T25" fmla="*/ 28 h 45"/>
                <a:gd name="T26" fmla="*/ 26 w 48"/>
                <a:gd name="T27" fmla="*/ 23 h 45"/>
                <a:gd name="T28" fmla="*/ 31 w 48"/>
                <a:gd name="T29" fmla="*/ 17 h 45"/>
                <a:gd name="T30" fmla="*/ 33 w 48"/>
                <a:gd name="T31" fmla="*/ 23 h 45"/>
                <a:gd name="T32" fmla="*/ 35 w 48"/>
                <a:gd name="T33" fmla="*/ 31 h 45"/>
                <a:gd name="T34" fmla="*/ 32 w 48"/>
                <a:gd name="T35" fmla="*/ 15 h 45"/>
                <a:gd name="T36" fmla="*/ 41 w 48"/>
                <a:gd name="T37" fmla="*/ 22 h 45"/>
                <a:gd name="T38" fmla="*/ 34 w 48"/>
                <a:gd name="T39" fmla="*/ 12 h 45"/>
                <a:gd name="T40" fmla="*/ 39 w 48"/>
                <a:gd name="T41" fmla="*/ 9 h 45"/>
                <a:gd name="T42" fmla="*/ 45 w 48"/>
                <a:gd name="T43" fmla="*/ 14 h 45"/>
                <a:gd name="T44" fmla="*/ 45 w 48"/>
                <a:gd name="T45" fmla="*/ 29 h 45"/>
                <a:gd name="T46" fmla="*/ 40 w 48"/>
                <a:gd name="T47" fmla="*/ 25 h 45"/>
                <a:gd name="T48" fmla="*/ 42 w 48"/>
                <a:gd name="T49" fmla="*/ 35 h 45"/>
                <a:gd name="T50" fmla="*/ 39 w 48"/>
                <a:gd name="T51" fmla="*/ 45 h 45"/>
                <a:gd name="T52" fmla="*/ 31 w 48"/>
                <a:gd name="T53" fmla="*/ 36 h 45"/>
                <a:gd name="T54" fmla="*/ 30 w 48"/>
                <a:gd name="T55" fmla="*/ 28 h 45"/>
                <a:gd name="T56" fmla="*/ 8 w 48"/>
                <a:gd name="T57" fmla="*/ 41 h 45"/>
                <a:gd name="T58" fmla="*/ 20 w 48"/>
                <a:gd name="T59" fmla="*/ 18 h 45"/>
                <a:gd name="T60" fmla="*/ 0 w 48"/>
                <a:gd name="T61" fmla="*/ 12 h 45"/>
                <a:gd name="T62" fmla="*/ 24 w 48"/>
                <a:gd name="T63" fmla="*/ 5 h 45"/>
                <a:gd name="T64" fmla="*/ 20 w 48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5">
                  <a:moveTo>
                    <a:pt x="20" y="1"/>
                  </a:moveTo>
                  <a:cubicBezTo>
                    <a:pt x="20" y="1"/>
                    <a:pt x="26" y="0"/>
                    <a:pt x="27" y="0"/>
                  </a:cubicBezTo>
                  <a:cubicBezTo>
                    <a:pt x="29" y="0"/>
                    <a:pt x="32" y="1"/>
                    <a:pt x="34" y="3"/>
                  </a:cubicBezTo>
                  <a:cubicBezTo>
                    <a:pt x="34" y="4"/>
                    <a:pt x="34" y="6"/>
                    <a:pt x="34" y="8"/>
                  </a:cubicBezTo>
                  <a:cubicBezTo>
                    <a:pt x="34" y="8"/>
                    <a:pt x="33" y="13"/>
                    <a:pt x="32" y="12"/>
                  </a:cubicBezTo>
                  <a:cubicBezTo>
                    <a:pt x="31" y="9"/>
                    <a:pt x="29" y="7"/>
                    <a:pt x="27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8" y="13"/>
                    <a:pt x="25" y="11"/>
                    <a:pt x="22" y="11"/>
                  </a:cubicBezTo>
                  <a:cubicBezTo>
                    <a:pt x="20" y="11"/>
                    <a:pt x="18" y="11"/>
                    <a:pt x="15" y="11"/>
                  </a:cubicBezTo>
                  <a:cubicBezTo>
                    <a:pt x="18" y="11"/>
                    <a:pt x="20" y="12"/>
                    <a:pt x="22" y="13"/>
                  </a:cubicBezTo>
                  <a:cubicBezTo>
                    <a:pt x="24" y="14"/>
                    <a:pt x="27" y="14"/>
                    <a:pt x="28" y="15"/>
                  </a:cubicBezTo>
                  <a:cubicBezTo>
                    <a:pt x="29" y="16"/>
                    <a:pt x="18" y="30"/>
                    <a:pt x="18" y="32"/>
                  </a:cubicBezTo>
                  <a:cubicBezTo>
                    <a:pt x="19" y="30"/>
                    <a:pt x="20" y="29"/>
                    <a:pt x="21" y="28"/>
                  </a:cubicBezTo>
                  <a:cubicBezTo>
                    <a:pt x="22" y="27"/>
                    <a:pt x="24" y="25"/>
                    <a:pt x="26" y="23"/>
                  </a:cubicBezTo>
                  <a:cubicBezTo>
                    <a:pt x="27" y="21"/>
                    <a:pt x="29" y="19"/>
                    <a:pt x="31" y="17"/>
                  </a:cubicBezTo>
                  <a:cubicBezTo>
                    <a:pt x="31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5" y="19"/>
                    <a:pt x="32" y="15"/>
                  </a:cubicBezTo>
                  <a:cubicBezTo>
                    <a:pt x="36" y="15"/>
                    <a:pt x="39" y="19"/>
                    <a:pt x="41" y="22"/>
                  </a:cubicBezTo>
                  <a:cubicBezTo>
                    <a:pt x="40" y="19"/>
                    <a:pt x="37" y="14"/>
                    <a:pt x="34" y="12"/>
                  </a:cubicBezTo>
                  <a:cubicBezTo>
                    <a:pt x="32" y="11"/>
                    <a:pt x="38" y="8"/>
                    <a:pt x="39" y="9"/>
                  </a:cubicBezTo>
                  <a:cubicBezTo>
                    <a:pt x="42" y="9"/>
                    <a:pt x="44" y="12"/>
                    <a:pt x="45" y="14"/>
                  </a:cubicBezTo>
                  <a:cubicBezTo>
                    <a:pt x="47" y="17"/>
                    <a:pt x="48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3" y="32"/>
                    <a:pt x="42" y="35"/>
                  </a:cubicBezTo>
                  <a:cubicBezTo>
                    <a:pt x="42" y="36"/>
                    <a:pt x="39" y="45"/>
                    <a:pt x="39" y="45"/>
                  </a:cubicBezTo>
                  <a:cubicBezTo>
                    <a:pt x="36" y="43"/>
                    <a:pt x="33" y="40"/>
                    <a:pt x="31" y="36"/>
                  </a:cubicBezTo>
                  <a:cubicBezTo>
                    <a:pt x="30" y="35"/>
                    <a:pt x="30" y="29"/>
                    <a:pt x="30" y="28"/>
                  </a:cubicBezTo>
                  <a:cubicBezTo>
                    <a:pt x="26" y="37"/>
                    <a:pt x="17" y="39"/>
                    <a:pt x="8" y="41"/>
                  </a:cubicBezTo>
                  <a:cubicBezTo>
                    <a:pt x="7" y="32"/>
                    <a:pt x="10" y="21"/>
                    <a:pt x="20" y="18"/>
                  </a:cubicBezTo>
                  <a:cubicBezTo>
                    <a:pt x="12" y="21"/>
                    <a:pt x="6" y="17"/>
                    <a:pt x="0" y="12"/>
                  </a:cubicBezTo>
                  <a:cubicBezTo>
                    <a:pt x="6" y="7"/>
                    <a:pt x="15" y="3"/>
                    <a:pt x="24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012"/>
            <p:cNvSpPr>
              <a:spLocks/>
            </p:cNvSpPr>
            <p:nvPr/>
          </p:nvSpPr>
          <p:spPr bwMode="auto">
            <a:xfrm>
              <a:off x="4457701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1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4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8 w 50"/>
                <a:gd name="T29" fmla="*/ 33 h 46"/>
                <a:gd name="T30" fmla="*/ 21 w 50"/>
                <a:gd name="T31" fmla="*/ 31 h 46"/>
                <a:gd name="T32" fmla="*/ 14 w 50"/>
                <a:gd name="T33" fmla="*/ 28 h 46"/>
                <a:gd name="T34" fmla="*/ 29 w 50"/>
                <a:gd name="T35" fmla="*/ 35 h 46"/>
                <a:gd name="T36" fmla="*/ 17 w 50"/>
                <a:gd name="T37" fmla="*/ 38 h 46"/>
                <a:gd name="T38" fmla="*/ 30 w 50"/>
                <a:gd name="T39" fmla="*/ 38 h 46"/>
                <a:gd name="T40" fmla="*/ 30 w 50"/>
                <a:gd name="T41" fmla="*/ 44 h 46"/>
                <a:gd name="T42" fmla="*/ 21 w 50"/>
                <a:gd name="T43" fmla="*/ 46 h 46"/>
                <a:gd name="T44" fmla="*/ 10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4" y="39"/>
                    <a:pt x="43" y="40"/>
                  </a:cubicBezTo>
                  <a:cubicBezTo>
                    <a:pt x="42" y="41"/>
                    <a:pt x="40" y="44"/>
                    <a:pt x="37" y="43"/>
                  </a:cubicBezTo>
                  <a:cubicBezTo>
                    <a:pt x="36" y="43"/>
                    <a:pt x="34" y="42"/>
                    <a:pt x="33" y="41"/>
                  </a:cubicBezTo>
                  <a:cubicBezTo>
                    <a:pt x="33" y="41"/>
                    <a:pt x="30" y="37"/>
                    <a:pt x="31" y="37"/>
                  </a:cubicBezTo>
                  <a:cubicBezTo>
                    <a:pt x="34" y="37"/>
                    <a:pt x="37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5" y="15"/>
                    <a:pt x="24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5" y="20"/>
                    <a:pt x="25" y="23"/>
                    <a:pt x="26" y="25"/>
                  </a:cubicBezTo>
                  <a:cubicBezTo>
                    <a:pt x="26" y="28"/>
                    <a:pt x="27" y="30"/>
                    <a:pt x="28" y="33"/>
                  </a:cubicBezTo>
                  <a:cubicBezTo>
                    <a:pt x="28" y="33"/>
                    <a:pt x="22" y="31"/>
                    <a:pt x="21" y="31"/>
                  </a:cubicBezTo>
                  <a:cubicBezTo>
                    <a:pt x="19" y="30"/>
                    <a:pt x="16" y="29"/>
                    <a:pt x="14" y="28"/>
                  </a:cubicBezTo>
                  <a:cubicBezTo>
                    <a:pt x="17" y="32"/>
                    <a:pt x="24" y="35"/>
                    <a:pt x="29" y="35"/>
                  </a:cubicBezTo>
                  <a:cubicBezTo>
                    <a:pt x="26" y="38"/>
                    <a:pt x="21" y="38"/>
                    <a:pt x="17" y="38"/>
                  </a:cubicBezTo>
                  <a:cubicBezTo>
                    <a:pt x="21" y="39"/>
                    <a:pt x="26" y="39"/>
                    <a:pt x="30" y="38"/>
                  </a:cubicBezTo>
                  <a:cubicBezTo>
                    <a:pt x="31" y="37"/>
                    <a:pt x="30" y="43"/>
                    <a:pt x="30" y="44"/>
                  </a:cubicBezTo>
                  <a:cubicBezTo>
                    <a:pt x="28" y="46"/>
                    <a:pt x="24" y="46"/>
                    <a:pt x="21" y="46"/>
                  </a:cubicBezTo>
                  <a:cubicBezTo>
                    <a:pt x="18" y="45"/>
                    <a:pt x="11" y="41"/>
                    <a:pt x="10" y="38"/>
                  </a:cubicBezTo>
                  <a:cubicBezTo>
                    <a:pt x="12" y="37"/>
                    <a:pt x="14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1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4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6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5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013"/>
            <p:cNvSpPr>
              <a:spLocks noEditPoints="1"/>
            </p:cNvSpPr>
            <p:nvPr/>
          </p:nvSpPr>
          <p:spPr bwMode="auto">
            <a:xfrm>
              <a:off x="3684588" y="5662613"/>
              <a:ext cx="1116013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1 w 326"/>
                <a:gd name="T19" fmla="*/ 25 h 98"/>
                <a:gd name="T20" fmla="*/ 174 w 326"/>
                <a:gd name="T21" fmla="*/ 39 h 98"/>
                <a:gd name="T22" fmla="*/ 99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3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6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6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7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7 w 326"/>
                <a:gd name="T75" fmla="*/ 76 h 98"/>
                <a:gd name="T76" fmla="*/ 68 w 326"/>
                <a:gd name="T77" fmla="*/ 65 h 98"/>
                <a:gd name="T78" fmla="*/ 58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5 w 326"/>
                <a:gd name="T87" fmla="*/ 42 h 98"/>
                <a:gd name="T88" fmla="*/ 251 w 326"/>
                <a:gd name="T89" fmla="*/ 83 h 98"/>
                <a:gd name="T90" fmla="*/ 247 w 326"/>
                <a:gd name="T91" fmla="*/ 71 h 98"/>
                <a:gd name="T92" fmla="*/ 201 w 326"/>
                <a:gd name="T93" fmla="*/ 41 h 98"/>
                <a:gd name="T94" fmla="*/ 249 w 326"/>
                <a:gd name="T95" fmla="*/ 69 h 98"/>
                <a:gd name="T96" fmla="*/ 250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4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1" y="36"/>
                    <a:pt x="199" y="36"/>
                    <a:pt x="196" y="36"/>
                  </a:cubicBezTo>
                  <a:cubicBezTo>
                    <a:pt x="191" y="34"/>
                    <a:pt x="183" y="31"/>
                    <a:pt x="183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5" y="7"/>
                    <a:pt x="174" y="8"/>
                  </a:cubicBezTo>
                  <a:cubicBezTo>
                    <a:pt x="173" y="9"/>
                    <a:pt x="172" y="10"/>
                    <a:pt x="171" y="11"/>
                  </a:cubicBezTo>
                  <a:cubicBezTo>
                    <a:pt x="171" y="11"/>
                    <a:pt x="170" y="10"/>
                    <a:pt x="171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8" y="0"/>
                    <a:pt x="167" y="0"/>
                  </a:cubicBezTo>
                  <a:cubicBezTo>
                    <a:pt x="165" y="0"/>
                    <a:pt x="162" y="0"/>
                    <a:pt x="161" y="2"/>
                  </a:cubicBezTo>
                  <a:cubicBezTo>
                    <a:pt x="163" y="1"/>
                    <a:pt x="164" y="1"/>
                    <a:pt x="167" y="1"/>
                  </a:cubicBezTo>
                  <a:cubicBezTo>
                    <a:pt x="170" y="2"/>
                    <a:pt x="169" y="5"/>
                    <a:pt x="169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5" y="37"/>
                    <a:pt x="180" y="38"/>
                    <a:pt x="174" y="39"/>
                  </a:cubicBezTo>
                  <a:cubicBezTo>
                    <a:pt x="173" y="40"/>
                    <a:pt x="172" y="40"/>
                    <a:pt x="170" y="40"/>
                  </a:cubicBezTo>
                  <a:cubicBezTo>
                    <a:pt x="150" y="30"/>
                    <a:pt x="130" y="19"/>
                    <a:pt x="107" y="19"/>
                  </a:cubicBezTo>
                  <a:cubicBezTo>
                    <a:pt x="104" y="19"/>
                    <a:pt x="101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69" y="46"/>
                    <a:pt x="69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4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6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6" y="52"/>
                  </a:cubicBezTo>
                  <a:cubicBezTo>
                    <a:pt x="96" y="55"/>
                    <a:pt x="107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3" y="58"/>
                    <a:pt x="128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8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8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8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8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7" y="23"/>
                    <a:pt x="146" y="32"/>
                    <a:pt x="165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4" y="55"/>
                  </a:moveTo>
                  <a:cubicBezTo>
                    <a:pt x="258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7" y="73"/>
                    <a:pt x="266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1014"/>
            <p:cNvSpPr>
              <a:spLocks/>
            </p:cNvSpPr>
            <p:nvPr/>
          </p:nvSpPr>
          <p:spPr bwMode="auto">
            <a:xfrm>
              <a:off x="4913313" y="5621338"/>
              <a:ext cx="168275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5 w 49"/>
                <a:gd name="T7" fmla="*/ 39 h 46"/>
                <a:gd name="T8" fmla="*/ 32 w 49"/>
                <a:gd name="T9" fmla="*/ 35 h 46"/>
                <a:gd name="T10" fmla="*/ 41 w 49"/>
                <a:gd name="T11" fmla="*/ 34 h 46"/>
                <a:gd name="T12" fmla="*/ 32 w 49"/>
                <a:gd name="T13" fmla="*/ 33 h 46"/>
                <a:gd name="T14" fmla="*/ 37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19 w 49"/>
                <a:gd name="T37" fmla="*/ 39 h 46"/>
                <a:gd name="T38" fmla="*/ 31 w 49"/>
                <a:gd name="T39" fmla="*/ 37 h 46"/>
                <a:gd name="T40" fmla="*/ 32 w 49"/>
                <a:gd name="T41" fmla="*/ 43 h 46"/>
                <a:gd name="T42" fmla="*/ 24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1 w 49"/>
                <a:gd name="T53" fmla="*/ 23 h 46"/>
                <a:gd name="T54" fmla="*/ 19 w 49"/>
                <a:gd name="T55" fmla="*/ 27 h 46"/>
                <a:gd name="T56" fmla="*/ 18 w 49"/>
                <a:gd name="T57" fmla="*/ 0 h 46"/>
                <a:gd name="T58" fmla="*/ 32 w 49"/>
                <a:gd name="T59" fmla="*/ 21 h 46"/>
                <a:gd name="T60" fmla="*/ 46 w 49"/>
                <a:gd name="T61" fmla="*/ 7 h 46"/>
                <a:gd name="T62" fmla="*/ 42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40" y="41"/>
                  </a:cubicBezTo>
                  <a:cubicBezTo>
                    <a:pt x="38" y="41"/>
                    <a:pt x="37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5" y="35"/>
                    <a:pt x="32" y="33"/>
                  </a:cubicBezTo>
                  <a:cubicBezTo>
                    <a:pt x="34" y="31"/>
                    <a:pt x="36" y="29"/>
                    <a:pt x="37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2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4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8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9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1015"/>
            <p:cNvSpPr>
              <a:spLocks/>
            </p:cNvSpPr>
            <p:nvPr/>
          </p:nvSpPr>
          <p:spPr bwMode="auto">
            <a:xfrm>
              <a:off x="473551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2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9 w 47"/>
                <a:gd name="T45" fmla="*/ 47 h 49"/>
                <a:gd name="T46" fmla="*/ 29 w 47"/>
                <a:gd name="T47" fmla="*/ 41 h 49"/>
                <a:gd name="T48" fmla="*/ 22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1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1" y="14"/>
                    <a:pt x="29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20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9" y="44"/>
                    <a:pt x="24" y="47"/>
                    <a:pt x="22" y="48"/>
                  </a:cubicBezTo>
                  <a:cubicBezTo>
                    <a:pt x="21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8" y="13"/>
                    <a:pt x="25" y="20"/>
                  </a:cubicBezTo>
                  <a:cubicBezTo>
                    <a:pt x="19" y="14"/>
                    <a:pt x="21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1016"/>
            <p:cNvSpPr>
              <a:spLocks/>
            </p:cNvSpPr>
            <p:nvPr/>
          </p:nvSpPr>
          <p:spPr bwMode="auto">
            <a:xfrm>
              <a:off x="5187951" y="5857876"/>
              <a:ext cx="160338" cy="155575"/>
            </a:xfrm>
            <a:custGeom>
              <a:avLst/>
              <a:gdLst>
                <a:gd name="T0" fmla="*/ 19 w 47"/>
                <a:gd name="T1" fmla="*/ 1 h 45"/>
                <a:gd name="T2" fmla="*/ 26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4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1 w 47"/>
                <a:gd name="T35" fmla="*/ 15 h 45"/>
                <a:gd name="T36" fmla="*/ 40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4 w 47"/>
                <a:gd name="T43" fmla="*/ 14 h 45"/>
                <a:gd name="T44" fmla="*/ 44 w 47"/>
                <a:gd name="T45" fmla="*/ 29 h 45"/>
                <a:gd name="T46" fmla="*/ 40 w 47"/>
                <a:gd name="T47" fmla="*/ 25 h 45"/>
                <a:gd name="T48" fmla="*/ 41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19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19" y="1"/>
                  </a:moveTo>
                  <a:cubicBezTo>
                    <a:pt x="19" y="1"/>
                    <a:pt x="26" y="0"/>
                    <a:pt x="26" y="0"/>
                  </a:cubicBezTo>
                  <a:cubicBezTo>
                    <a:pt x="29" y="0"/>
                    <a:pt x="31" y="1"/>
                    <a:pt x="33" y="3"/>
                  </a:cubicBezTo>
                  <a:cubicBezTo>
                    <a:pt x="34" y="4"/>
                    <a:pt x="33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4" y="11"/>
                    <a:pt x="22" y="11"/>
                  </a:cubicBezTo>
                  <a:cubicBezTo>
                    <a:pt x="19" y="11"/>
                    <a:pt x="17" y="11"/>
                    <a:pt x="14" y="11"/>
                  </a:cubicBezTo>
                  <a:cubicBezTo>
                    <a:pt x="17" y="11"/>
                    <a:pt x="19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3" y="25"/>
                    <a:pt x="25" y="23"/>
                  </a:cubicBezTo>
                  <a:cubicBezTo>
                    <a:pt x="27" y="21"/>
                    <a:pt x="28" y="19"/>
                    <a:pt x="30" y="17"/>
                  </a:cubicBezTo>
                  <a:cubicBezTo>
                    <a:pt x="30" y="17"/>
                    <a:pt x="32" y="23"/>
                    <a:pt x="33" y="23"/>
                  </a:cubicBezTo>
                  <a:cubicBezTo>
                    <a:pt x="33" y="26"/>
                    <a:pt x="34" y="28"/>
                    <a:pt x="35" y="31"/>
                  </a:cubicBezTo>
                  <a:cubicBezTo>
                    <a:pt x="36" y="26"/>
                    <a:pt x="34" y="19"/>
                    <a:pt x="31" y="15"/>
                  </a:cubicBezTo>
                  <a:cubicBezTo>
                    <a:pt x="35" y="15"/>
                    <a:pt x="38" y="19"/>
                    <a:pt x="40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4" y="14"/>
                  </a:cubicBezTo>
                  <a:cubicBezTo>
                    <a:pt x="46" y="17"/>
                    <a:pt x="47" y="26"/>
                    <a:pt x="44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1" y="35"/>
                  </a:cubicBezTo>
                  <a:cubicBezTo>
                    <a:pt x="41" y="36"/>
                    <a:pt x="38" y="45"/>
                    <a:pt x="38" y="45"/>
                  </a:cubicBezTo>
                  <a:cubicBezTo>
                    <a:pt x="35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9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19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1017"/>
            <p:cNvSpPr>
              <a:spLocks/>
            </p:cNvSpPr>
            <p:nvPr/>
          </p:nvSpPr>
          <p:spPr bwMode="auto">
            <a:xfrm>
              <a:off x="5649913" y="5649913"/>
              <a:ext cx="168275" cy="157163"/>
            </a:xfrm>
            <a:custGeom>
              <a:avLst/>
              <a:gdLst>
                <a:gd name="T0" fmla="*/ 46 w 49"/>
                <a:gd name="T1" fmla="*/ 33 h 46"/>
                <a:gd name="T2" fmla="*/ 43 w 49"/>
                <a:gd name="T3" fmla="*/ 40 h 46"/>
                <a:gd name="T4" fmla="*/ 37 w 49"/>
                <a:gd name="T5" fmla="*/ 43 h 46"/>
                <a:gd name="T6" fmla="*/ 33 w 49"/>
                <a:gd name="T7" fmla="*/ 41 h 46"/>
                <a:gd name="T8" fmla="*/ 30 w 49"/>
                <a:gd name="T9" fmla="*/ 37 h 46"/>
                <a:gd name="T10" fmla="*/ 39 w 49"/>
                <a:gd name="T11" fmla="*/ 37 h 46"/>
                <a:gd name="T12" fmla="*/ 30 w 49"/>
                <a:gd name="T13" fmla="*/ 35 h 46"/>
                <a:gd name="T14" fmla="*/ 36 w 49"/>
                <a:gd name="T15" fmla="*/ 29 h 46"/>
                <a:gd name="T16" fmla="*/ 41 w 49"/>
                <a:gd name="T17" fmla="*/ 23 h 46"/>
                <a:gd name="T18" fmla="*/ 35 w 49"/>
                <a:gd name="T19" fmla="*/ 28 h 46"/>
                <a:gd name="T20" fmla="*/ 30 w 49"/>
                <a:gd name="T21" fmla="*/ 32 h 46"/>
                <a:gd name="T22" fmla="*/ 23 w 49"/>
                <a:gd name="T23" fmla="*/ 13 h 46"/>
                <a:gd name="T24" fmla="*/ 24 w 49"/>
                <a:gd name="T25" fmla="*/ 18 h 46"/>
                <a:gd name="T26" fmla="*/ 25 w 49"/>
                <a:gd name="T27" fmla="*/ 25 h 46"/>
                <a:gd name="T28" fmla="*/ 27 w 49"/>
                <a:gd name="T29" fmla="*/ 33 h 46"/>
                <a:gd name="T30" fmla="*/ 20 w 49"/>
                <a:gd name="T31" fmla="*/ 31 h 46"/>
                <a:gd name="T32" fmla="*/ 13 w 49"/>
                <a:gd name="T33" fmla="*/ 28 h 46"/>
                <a:gd name="T34" fmla="*/ 28 w 49"/>
                <a:gd name="T35" fmla="*/ 35 h 46"/>
                <a:gd name="T36" fmla="*/ 17 w 49"/>
                <a:gd name="T37" fmla="*/ 38 h 46"/>
                <a:gd name="T38" fmla="*/ 29 w 49"/>
                <a:gd name="T39" fmla="*/ 38 h 46"/>
                <a:gd name="T40" fmla="*/ 29 w 49"/>
                <a:gd name="T41" fmla="*/ 44 h 46"/>
                <a:gd name="T42" fmla="*/ 21 w 49"/>
                <a:gd name="T43" fmla="*/ 46 h 46"/>
                <a:gd name="T44" fmla="*/ 9 w 49"/>
                <a:gd name="T45" fmla="*/ 38 h 46"/>
                <a:gd name="T46" fmla="*/ 15 w 49"/>
                <a:gd name="T47" fmla="*/ 36 h 46"/>
                <a:gd name="T48" fmla="*/ 5 w 49"/>
                <a:gd name="T49" fmla="*/ 31 h 46"/>
                <a:gd name="T50" fmla="*/ 0 w 49"/>
                <a:gd name="T51" fmla="*/ 23 h 46"/>
                <a:gd name="T52" fmla="*/ 11 w 49"/>
                <a:gd name="T53" fmla="*/ 21 h 46"/>
                <a:gd name="T54" fmla="*/ 19 w 49"/>
                <a:gd name="T55" fmla="*/ 26 h 46"/>
                <a:gd name="T56" fmla="*/ 21 w 49"/>
                <a:gd name="T57" fmla="*/ 0 h 46"/>
                <a:gd name="T58" fmla="*/ 32 w 49"/>
                <a:gd name="T59" fmla="*/ 23 h 46"/>
                <a:gd name="T60" fmla="*/ 48 w 49"/>
                <a:gd name="T61" fmla="*/ 11 h 46"/>
                <a:gd name="T62" fmla="*/ 41 w 49"/>
                <a:gd name="T63" fmla="*/ 34 h 46"/>
                <a:gd name="T64" fmla="*/ 46 w 49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6" y="33"/>
                  </a:moveTo>
                  <a:cubicBezTo>
                    <a:pt x="46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2" y="41"/>
                    <a:pt x="29" y="37"/>
                    <a:pt x="30" y="37"/>
                  </a:cubicBezTo>
                  <a:cubicBezTo>
                    <a:pt x="33" y="37"/>
                    <a:pt x="36" y="37"/>
                    <a:pt x="39" y="37"/>
                  </a:cubicBezTo>
                  <a:cubicBezTo>
                    <a:pt x="36" y="37"/>
                    <a:pt x="32" y="37"/>
                    <a:pt x="30" y="35"/>
                  </a:cubicBezTo>
                  <a:cubicBezTo>
                    <a:pt x="32" y="33"/>
                    <a:pt x="35" y="31"/>
                    <a:pt x="36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7" y="27"/>
                    <a:pt x="35" y="28"/>
                  </a:cubicBezTo>
                  <a:cubicBezTo>
                    <a:pt x="33" y="30"/>
                    <a:pt x="32" y="31"/>
                    <a:pt x="30" y="32"/>
                  </a:cubicBezTo>
                  <a:cubicBezTo>
                    <a:pt x="28" y="32"/>
                    <a:pt x="24" y="15"/>
                    <a:pt x="23" y="13"/>
                  </a:cubicBezTo>
                  <a:cubicBezTo>
                    <a:pt x="23" y="15"/>
                    <a:pt x="23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6" y="30"/>
                    <a:pt x="27" y="33"/>
                  </a:cubicBezTo>
                  <a:cubicBezTo>
                    <a:pt x="27" y="33"/>
                    <a:pt x="21" y="31"/>
                    <a:pt x="20" y="31"/>
                  </a:cubicBezTo>
                  <a:cubicBezTo>
                    <a:pt x="18" y="30"/>
                    <a:pt x="15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0" y="38"/>
                    <a:pt x="17" y="38"/>
                  </a:cubicBezTo>
                  <a:cubicBezTo>
                    <a:pt x="20" y="39"/>
                    <a:pt x="25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3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1" y="36"/>
                    <a:pt x="8" y="34"/>
                    <a:pt x="5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1" y="21"/>
                  </a:cubicBezTo>
                  <a:cubicBezTo>
                    <a:pt x="13" y="22"/>
                    <a:pt x="18" y="24"/>
                    <a:pt x="19" y="26"/>
                  </a:cubicBezTo>
                  <a:cubicBezTo>
                    <a:pt x="13" y="17"/>
                    <a:pt x="17" y="9"/>
                    <a:pt x="21" y="0"/>
                  </a:cubicBezTo>
                  <a:cubicBezTo>
                    <a:pt x="29" y="5"/>
                    <a:pt x="36" y="13"/>
                    <a:pt x="32" y="23"/>
                  </a:cubicBezTo>
                  <a:cubicBezTo>
                    <a:pt x="35" y="15"/>
                    <a:pt x="41" y="13"/>
                    <a:pt x="48" y="11"/>
                  </a:cubicBezTo>
                  <a:cubicBezTo>
                    <a:pt x="49" y="19"/>
                    <a:pt x="48" y="29"/>
                    <a:pt x="41" y="34"/>
                  </a:cubicBezTo>
                  <a:cubicBezTo>
                    <a:pt x="42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1018"/>
            <p:cNvSpPr>
              <a:spLocks noEditPoints="1"/>
            </p:cNvSpPr>
            <p:nvPr/>
          </p:nvSpPr>
          <p:spPr bwMode="auto">
            <a:xfrm>
              <a:off x="4872038" y="5662613"/>
              <a:ext cx="1120775" cy="336550"/>
            </a:xfrm>
            <a:custGeom>
              <a:avLst/>
              <a:gdLst>
                <a:gd name="T0" fmla="*/ 268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6 w 327"/>
                <a:gd name="T27" fmla="*/ 69 h 98"/>
                <a:gd name="T28" fmla="*/ 68 w 327"/>
                <a:gd name="T29" fmla="*/ 46 h 98"/>
                <a:gd name="T30" fmla="*/ 53 w 327"/>
                <a:gd name="T31" fmla="*/ 75 h 98"/>
                <a:gd name="T32" fmla="*/ 55 w 327"/>
                <a:gd name="T33" fmla="*/ 82 h 98"/>
                <a:gd name="T34" fmla="*/ 58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8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8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49 w 327"/>
                <a:gd name="T57" fmla="*/ 89 h 98"/>
                <a:gd name="T58" fmla="*/ 252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4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7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8 w 327"/>
                <a:gd name="T101" fmla="*/ 73 h 98"/>
                <a:gd name="T102" fmla="*/ 251 w 327"/>
                <a:gd name="T103" fmla="*/ 68 h 98"/>
                <a:gd name="T104" fmla="*/ 258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1" y="34"/>
                    <a:pt x="184" y="31"/>
                    <a:pt x="183" y="25"/>
                  </a:cubicBezTo>
                  <a:cubicBezTo>
                    <a:pt x="184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3" y="13"/>
                  </a:cubicBezTo>
                  <a:cubicBezTo>
                    <a:pt x="189" y="9"/>
                    <a:pt x="184" y="15"/>
                    <a:pt x="183" y="17"/>
                  </a:cubicBezTo>
                  <a:cubicBezTo>
                    <a:pt x="181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2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1" y="8"/>
                    <a:pt x="172" y="8"/>
                    <a:pt x="172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9" y="0"/>
                    <a:pt x="167" y="0"/>
                  </a:cubicBezTo>
                  <a:cubicBezTo>
                    <a:pt x="165" y="0"/>
                    <a:pt x="162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0" y="2"/>
                    <a:pt x="170" y="5"/>
                    <a:pt x="169" y="8"/>
                  </a:cubicBezTo>
                  <a:cubicBezTo>
                    <a:pt x="168" y="9"/>
                    <a:pt x="168" y="10"/>
                    <a:pt x="169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3" y="40"/>
                    <a:pt x="172" y="40"/>
                    <a:pt x="171" y="40"/>
                  </a:cubicBezTo>
                  <a:cubicBezTo>
                    <a:pt x="151" y="30"/>
                    <a:pt x="130" y="19"/>
                    <a:pt x="107" y="19"/>
                  </a:cubicBezTo>
                  <a:cubicBezTo>
                    <a:pt x="104" y="19"/>
                    <a:pt x="102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3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9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70" y="46"/>
                    <a:pt x="69" y="46"/>
                    <a:pt x="68" y="46"/>
                  </a:cubicBezTo>
                  <a:cubicBezTo>
                    <a:pt x="62" y="46"/>
                    <a:pt x="56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3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8" y="89"/>
                  </a:cubicBezTo>
                  <a:cubicBezTo>
                    <a:pt x="56" y="90"/>
                    <a:pt x="55" y="91"/>
                    <a:pt x="53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1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1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4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3" y="61"/>
                    <a:pt x="62" y="60"/>
                    <a:pt x="58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8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1" y="62"/>
                    <a:pt x="140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1" y="61"/>
                    <a:pt x="223" y="72"/>
                    <a:pt x="245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2" y="95"/>
                  </a:cubicBezTo>
                  <a:cubicBezTo>
                    <a:pt x="250" y="96"/>
                    <a:pt x="249" y="97"/>
                    <a:pt x="247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5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1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5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8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9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8" y="23"/>
                    <a:pt x="146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5" y="66"/>
                    <a:pt x="203" y="57"/>
                    <a:pt x="183" y="47"/>
                  </a:cubicBezTo>
                  <a:cubicBezTo>
                    <a:pt x="181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6" y="52"/>
                    <a:pt x="250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2" y="53"/>
                    <a:pt x="267" y="54"/>
                  </a:cubicBezTo>
                  <a:cubicBezTo>
                    <a:pt x="278" y="58"/>
                    <a:pt x="289" y="63"/>
                    <a:pt x="299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3" y="71"/>
                  </a:cubicBezTo>
                  <a:cubicBezTo>
                    <a:pt x="263" y="72"/>
                    <a:pt x="264" y="72"/>
                    <a:pt x="263" y="73"/>
                  </a:cubicBezTo>
                  <a:cubicBezTo>
                    <a:pt x="260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1019"/>
            <p:cNvSpPr>
              <a:spLocks/>
            </p:cNvSpPr>
            <p:nvPr/>
          </p:nvSpPr>
          <p:spPr bwMode="auto">
            <a:xfrm>
              <a:off x="6102351" y="5621338"/>
              <a:ext cx="166688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2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8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5" y="39"/>
                    <a:pt x="32" y="35"/>
                    <a:pt x="33" y="35"/>
                  </a:cubicBezTo>
                  <a:cubicBezTo>
                    <a:pt x="36" y="35"/>
                    <a:pt x="38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19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5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4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8" y="0"/>
                  </a:cubicBezTo>
                  <a:cubicBezTo>
                    <a:pt x="26" y="4"/>
                    <a:pt x="34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1020"/>
            <p:cNvSpPr>
              <a:spLocks/>
            </p:cNvSpPr>
            <p:nvPr/>
          </p:nvSpPr>
          <p:spPr bwMode="auto">
            <a:xfrm>
              <a:off x="5922963" y="5795963"/>
              <a:ext cx="161925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39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8" y="26"/>
                    <a:pt x="35" y="27"/>
                  </a:cubicBezTo>
                  <a:cubicBezTo>
                    <a:pt x="35" y="24"/>
                    <a:pt x="34" y="21"/>
                    <a:pt x="33" y="19"/>
                  </a:cubicBezTo>
                  <a:cubicBezTo>
                    <a:pt x="32" y="16"/>
                    <a:pt x="31" y="14"/>
                    <a:pt x="30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1021"/>
            <p:cNvSpPr>
              <a:spLocks/>
            </p:cNvSpPr>
            <p:nvPr/>
          </p:nvSpPr>
          <p:spPr bwMode="auto">
            <a:xfrm>
              <a:off x="6375401" y="5857876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4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5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2" y="35"/>
                  </a:cubicBezTo>
                  <a:cubicBezTo>
                    <a:pt x="42" y="36"/>
                    <a:pt x="38" y="45"/>
                    <a:pt x="38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1022"/>
            <p:cNvSpPr>
              <a:spLocks/>
            </p:cNvSpPr>
            <p:nvPr/>
          </p:nvSpPr>
          <p:spPr bwMode="auto">
            <a:xfrm>
              <a:off x="6837363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39 w 50"/>
                <a:gd name="T11" fmla="*/ 37 h 46"/>
                <a:gd name="T12" fmla="*/ 30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5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5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39" y="37"/>
                  </a:cubicBezTo>
                  <a:cubicBezTo>
                    <a:pt x="37" y="37"/>
                    <a:pt x="33" y="37"/>
                    <a:pt x="30" y="35"/>
                  </a:cubicBezTo>
                  <a:cubicBezTo>
                    <a:pt x="32" y="33"/>
                    <a:pt x="35" y="31"/>
                    <a:pt x="37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8" y="27"/>
                    <a:pt x="35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7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1023"/>
            <p:cNvSpPr>
              <a:spLocks noEditPoints="1"/>
            </p:cNvSpPr>
            <p:nvPr/>
          </p:nvSpPr>
          <p:spPr bwMode="auto">
            <a:xfrm>
              <a:off x="6061076" y="5662613"/>
              <a:ext cx="1119188" cy="336550"/>
            </a:xfrm>
            <a:custGeom>
              <a:avLst/>
              <a:gdLst>
                <a:gd name="T0" fmla="*/ 269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7 w 327"/>
                <a:gd name="T27" fmla="*/ 69 h 98"/>
                <a:gd name="T28" fmla="*/ 69 w 327"/>
                <a:gd name="T29" fmla="*/ 46 h 98"/>
                <a:gd name="T30" fmla="*/ 53 w 327"/>
                <a:gd name="T31" fmla="*/ 75 h 98"/>
                <a:gd name="T32" fmla="*/ 56 w 327"/>
                <a:gd name="T33" fmla="*/ 82 h 98"/>
                <a:gd name="T34" fmla="*/ 59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9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9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50 w 327"/>
                <a:gd name="T57" fmla="*/ 89 h 98"/>
                <a:gd name="T58" fmla="*/ 253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5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8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9 w 327"/>
                <a:gd name="T101" fmla="*/ 73 h 98"/>
                <a:gd name="T102" fmla="*/ 251 w 327"/>
                <a:gd name="T103" fmla="*/ 68 h 98"/>
                <a:gd name="T104" fmla="*/ 259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9" y="79"/>
                  </a:move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9"/>
                    <a:pt x="269" y="79"/>
                    <a:pt x="269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2" y="34"/>
                    <a:pt x="184" y="31"/>
                    <a:pt x="183" y="25"/>
                  </a:cubicBezTo>
                  <a:cubicBezTo>
                    <a:pt x="184" y="25"/>
                    <a:pt x="185" y="25"/>
                    <a:pt x="185" y="24"/>
                  </a:cubicBezTo>
                  <a:cubicBezTo>
                    <a:pt x="189" y="23"/>
                    <a:pt x="198" y="18"/>
                    <a:pt x="193" y="13"/>
                  </a:cubicBezTo>
                  <a:cubicBezTo>
                    <a:pt x="190" y="9"/>
                    <a:pt x="185" y="15"/>
                    <a:pt x="183" y="17"/>
                  </a:cubicBezTo>
                  <a:cubicBezTo>
                    <a:pt x="182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7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3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2" y="8"/>
                    <a:pt x="172" y="8"/>
                    <a:pt x="172" y="7"/>
                  </a:cubicBezTo>
                  <a:cubicBezTo>
                    <a:pt x="172" y="6"/>
                    <a:pt x="173" y="4"/>
                    <a:pt x="172" y="3"/>
                  </a:cubicBezTo>
                  <a:cubicBezTo>
                    <a:pt x="171" y="1"/>
                    <a:pt x="169" y="0"/>
                    <a:pt x="167" y="0"/>
                  </a:cubicBezTo>
                  <a:cubicBezTo>
                    <a:pt x="165" y="0"/>
                    <a:pt x="163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1" y="2"/>
                    <a:pt x="170" y="5"/>
                    <a:pt x="169" y="8"/>
                  </a:cubicBezTo>
                  <a:cubicBezTo>
                    <a:pt x="169" y="9"/>
                    <a:pt x="168" y="10"/>
                    <a:pt x="169" y="12"/>
                  </a:cubicBezTo>
                  <a:cubicBezTo>
                    <a:pt x="170" y="13"/>
                    <a:pt x="171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9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4" y="40"/>
                    <a:pt x="172" y="40"/>
                    <a:pt x="171" y="40"/>
                  </a:cubicBezTo>
                  <a:cubicBezTo>
                    <a:pt x="151" y="30"/>
                    <a:pt x="131" y="19"/>
                    <a:pt x="107" y="19"/>
                  </a:cubicBezTo>
                  <a:cubicBezTo>
                    <a:pt x="105" y="19"/>
                    <a:pt x="102" y="19"/>
                    <a:pt x="99" y="20"/>
                  </a:cubicBezTo>
                  <a:cubicBezTo>
                    <a:pt x="85" y="21"/>
                    <a:pt x="73" y="29"/>
                    <a:pt x="61" y="38"/>
                  </a:cubicBezTo>
                  <a:cubicBezTo>
                    <a:pt x="55" y="34"/>
                    <a:pt x="50" y="30"/>
                    <a:pt x="45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2" y="65"/>
                    <a:pt x="7" y="68"/>
                  </a:cubicBezTo>
                  <a:cubicBezTo>
                    <a:pt x="5" y="68"/>
                    <a:pt x="3" y="69"/>
                    <a:pt x="1" y="69"/>
                  </a:cubicBezTo>
                  <a:cubicBezTo>
                    <a:pt x="3" y="69"/>
                    <a:pt x="5" y="69"/>
                    <a:pt x="7" y="69"/>
                  </a:cubicBezTo>
                  <a:cubicBezTo>
                    <a:pt x="29" y="69"/>
                    <a:pt x="46" y="54"/>
                    <a:pt x="63" y="41"/>
                  </a:cubicBezTo>
                  <a:cubicBezTo>
                    <a:pt x="65" y="43"/>
                    <a:pt x="68" y="44"/>
                    <a:pt x="70" y="46"/>
                  </a:cubicBezTo>
                  <a:cubicBezTo>
                    <a:pt x="70" y="46"/>
                    <a:pt x="69" y="46"/>
                    <a:pt x="69" y="46"/>
                  </a:cubicBezTo>
                  <a:cubicBezTo>
                    <a:pt x="63" y="46"/>
                    <a:pt x="56" y="48"/>
                    <a:pt x="54" y="54"/>
                  </a:cubicBezTo>
                  <a:cubicBezTo>
                    <a:pt x="53" y="57"/>
                    <a:pt x="53" y="60"/>
                    <a:pt x="55" y="63"/>
                  </a:cubicBezTo>
                  <a:cubicBezTo>
                    <a:pt x="51" y="66"/>
                    <a:pt x="51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76"/>
                    <a:pt x="52" y="78"/>
                    <a:pt x="53" y="79"/>
                  </a:cubicBezTo>
                  <a:cubicBezTo>
                    <a:pt x="53" y="81"/>
                    <a:pt x="54" y="82"/>
                    <a:pt x="56" y="82"/>
                  </a:cubicBezTo>
                  <a:cubicBezTo>
                    <a:pt x="58" y="84"/>
                    <a:pt x="60" y="86"/>
                    <a:pt x="58" y="89"/>
                  </a:cubicBezTo>
                  <a:cubicBezTo>
                    <a:pt x="57" y="90"/>
                    <a:pt x="55" y="91"/>
                    <a:pt x="53" y="90"/>
                  </a:cubicBezTo>
                  <a:cubicBezTo>
                    <a:pt x="55" y="91"/>
                    <a:pt x="57" y="91"/>
                    <a:pt x="59" y="90"/>
                  </a:cubicBezTo>
                  <a:cubicBezTo>
                    <a:pt x="60" y="89"/>
                    <a:pt x="61" y="87"/>
                    <a:pt x="61" y="85"/>
                  </a:cubicBezTo>
                  <a:cubicBezTo>
                    <a:pt x="61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6" y="80"/>
                    <a:pt x="55" y="79"/>
                    <a:pt x="56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2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5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60" y="68"/>
                    <a:pt x="62" y="69"/>
                  </a:cubicBezTo>
                  <a:cubicBezTo>
                    <a:pt x="64" y="70"/>
                    <a:pt x="72" y="71"/>
                    <a:pt x="72" y="67"/>
                  </a:cubicBezTo>
                  <a:cubicBezTo>
                    <a:pt x="73" y="61"/>
                    <a:pt x="62" y="60"/>
                    <a:pt x="59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2" y="50"/>
                    <a:pt x="85" y="51"/>
                  </a:cubicBezTo>
                  <a:cubicBezTo>
                    <a:pt x="85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9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2" y="62"/>
                    <a:pt x="140" y="57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56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2" y="61"/>
                    <a:pt x="223" y="72"/>
                    <a:pt x="246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50" y="89"/>
                  </a:cubicBezTo>
                  <a:cubicBezTo>
                    <a:pt x="252" y="90"/>
                    <a:pt x="254" y="92"/>
                    <a:pt x="252" y="95"/>
                  </a:cubicBezTo>
                  <a:cubicBezTo>
                    <a:pt x="251" y="96"/>
                    <a:pt x="249" y="97"/>
                    <a:pt x="247" y="96"/>
                  </a:cubicBezTo>
                  <a:cubicBezTo>
                    <a:pt x="249" y="98"/>
                    <a:pt x="251" y="97"/>
                    <a:pt x="253" y="96"/>
                  </a:cubicBezTo>
                  <a:cubicBezTo>
                    <a:pt x="254" y="95"/>
                    <a:pt x="255" y="93"/>
                    <a:pt x="255" y="91"/>
                  </a:cubicBezTo>
                  <a:cubicBezTo>
                    <a:pt x="255" y="90"/>
                    <a:pt x="253" y="89"/>
                    <a:pt x="252" y="88"/>
                  </a:cubicBezTo>
                  <a:cubicBezTo>
                    <a:pt x="252" y="87"/>
                    <a:pt x="251" y="87"/>
                    <a:pt x="250" y="86"/>
                  </a:cubicBezTo>
                  <a:cubicBezTo>
                    <a:pt x="250" y="86"/>
                    <a:pt x="249" y="85"/>
                    <a:pt x="250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6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9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9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1" y="14"/>
                    <a:pt x="192" y="14"/>
                    <a:pt x="192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6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60" y="77"/>
                  </a:moveTo>
                  <a:cubicBezTo>
                    <a:pt x="63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9" y="76"/>
                    <a:pt x="60" y="77"/>
                  </a:cubicBezTo>
                  <a:close/>
                  <a:moveTo>
                    <a:pt x="65" y="63"/>
                  </a:moveTo>
                  <a:cubicBezTo>
                    <a:pt x="66" y="63"/>
                    <a:pt x="68" y="64"/>
                    <a:pt x="69" y="65"/>
                  </a:cubicBezTo>
                  <a:cubicBezTo>
                    <a:pt x="71" y="66"/>
                    <a:pt x="70" y="67"/>
                    <a:pt x="68" y="67"/>
                  </a:cubicBezTo>
                  <a:cubicBezTo>
                    <a:pt x="65" y="68"/>
                    <a:pt x="61" y="66"/>
                    <a:pt x="5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3" y="63"/>
                    <a:pt x="65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1" y="48"/>
                    <a:pt x="65" y="40"/>
                  </a:cubicBezTo>
                  <a:cubicBezTo>
                    <a:pt x="76" y="32"/>
                    <a:pt x="87" y="25"/>
                    <a:pt x="100" y="24"/>
                  </a:cubicBezTo>
                  <a:cubicBezTo>
                    <a:pt x="102" y="23"/>
                    <a:pt x="105" y="23"/>
                    <a:pt x="107" y="23"/>
                  </a:cubicBezTo>
                  <a:cubicBezTo>
                    <a:pt x="128" y="23"/>
                    <a:pt x="147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4" y="83"/>
                  </a:moveTo>
                  <a:cubicBezTo>
                    <a:pt x="257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3" y="82"/>
                    <a:pt x="254" y="83"/>
                  </a:cubicBezTo>
                  <a:close/>
                  <a:moveTo>
                    <a:pt x="248" y="71"/>
                  </a:moveTo>
                  <a:cubicBezTo>
                    <a:pt x="225" y="66"/>
                    <a:pt x="204" y="57"/>
                    <a:pt x="183" y="47"/>
                  </a:cubicBezTo>
                  <a:cubicBezTo>
                    <a:pt x="181" y="46"/>
                    <a:pt x="179" y="44"/>
                    <a:pt x="177" y="43"/>
                  </a:cubicBezTo>
                  <a:cubicBezTo>
                    <a:pt x="185" y="41"/>
                    <a:pt x="193" y="41"/>
                    <a:pt x="201" y="41"/>
                  </a:cubicBezTo>
                  <a:cubicBezTo>
                    <a:pt x="222" y="41"/>
                    <a:pt x="243" y="45"/>
                    <a:pt x="262" y="52"/>
                  </a:cubicBezTo>
                  <a:cubicBezTo>
                    <a:pt x="256" y="52"/>
                    <a:pt x="250" y="55"/>
                    <a:pt x="248" y="61"/>
                  </a:cubicBezTo>
                  <a:cubicBezTo>
                    <a:pt x="247" y="63"/>
                    <a:pt x="247" y="67"/>
                    <a:pt x="249" y="69"/>
                  </a:cubicBezTo>
                  <a:cubicBezTo>
                    <a:pt x="249" y="70"/>
                    <a:pt x="248" y="70"/>
                    <a:pt x="248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3" y="53"/>
                    <a:pt x="267" y="54"/>
                  </a:cubicBezTo>
                  <a:cubicBezTo>
                    <a:pt x="279" y="58"/>
                    <a:pt x="290" y="63"/>
                    <a:pt x="299" y="67"/>
                  </a:cubicBezTo>
                  <a:cubicBezTo>
                    <a:pt x="289" y="71"/>
                    <a:pt x="279" y="73"/>
                    <a:pt x="269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7" y="67"/>
                    <a:pt x="256" y="67"/>
                    <a:pt x="253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7" y="69"/>
                    <a:pt x="259" y="69"/>
                  </a:cubicBezTo>
                  <a:cubicBezTo>
                    <a:pt x="260" y="69"/>
                    <a:pt x="262" y="70"/>
                    <a:pt x="263" y="71"/>
                  </a:cubicBezTo>
                  <a:cubicBezTo>
                    <a:pt x="264" y="72"/>
                    <a:pt x="264" y="72"/>
                    <a:pt x="264" y="73"/>
                  </a:cubicBezTo>
                  <a:cubicBezTo>
                    <a:pt x="261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3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" y="92978"/>
            <a:ext cx="2771800" cy="276999"/>
            <a:chOff x="1" y="92978"/>
            <a:chExt cx="2771800" cy="276999"/>
          </a:xfrm>
        </p:grpSpPr>
        <p:sp>
          <p:nvSpPr>
            <p:cNvPr id="8" name="矩形 7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" name="文本框 10"/>
            <p:cNvSpPr txBox="1"/>
            <p:nvPr userDrawn="1"/>
          </p:nvSpPr>
          <p:spPr>
            <a:xfrm>
              <a:off x="336747" y="92978"/>
              <a:ext cx="14157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itchFamily="49" charset="-122"/>
                  <a:ea typeface="黑体" pitchFamily="49" charset="-122"/>
                </a:rPr>
                <a:t>习作：漫画的启示</a:t>
              </a:r>
              <a:endParaRPr kumimoji="1" lang="zh-CN" altLang="en-US" sz="12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3" r:id="rId3"/>
    <p:sldLayoutId id="2147483664" r:id="rId4"/>
    <p:sldLayoutId id="2147483665" r:id="rId5"/>
    <p:sldLayoutId id="2147483666" r:id="rId6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&#33539;&#25991;1&#65306;%20&#19968;&#24133;&#28459;&#30011;&#30340;&#21551;&#31034;.pptx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&#33539;&#25991;2&#65306;%20&#20004;&#21482;&#23567;&#29399;.pptx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>
            <a:extLst>
              <a:ext uri="{FF2B5EF4-FFF2-40B4-BE49-F238E27FC236}">
                <a16:creationId xmlns:a16="http://schemas.microsoft.com/office/drawing/2014/main" xmlns="" id="{26B817B0-E02D-47BE-91A8-6E32C8EF8CCE}"/>
              </a:ext>
            </a:extLst>
          </p:cNvPr>
          <p:cNvSpPr txBox="1"/>
          <p:nvPr/>
        </p:nvSpPr>
        <p:spPr>
          <a:xfrm>
            <a:off x="1187624" y="1851670"/>
            <a:ext cx="6624736" cy="1200329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说一说：你喜欢什么画？</a:t>
            </a:r>
            <a:endParaRPr lang="en-US" altLang="zh-CN" sz="36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36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你画过哪些画？</a:t>
            </a:r>
          </a:p>
        </p:txBody>
      </p:sp>
    </p:spTree>
    <p:extLst>
      <p:ext uri="{BB962C8B-B14F-4D97-AF65-F5344CB8AC3E}">
        <p14:creationId xmlns:p14="http://schemas.microsoft.com/office/powerpoint/2010/main" xmlns="" val="4273086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753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习作内容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7" y="1563638"/>
            <a:ext cx="7416824" cy="10772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        选择课本中的一幅漫画或其他漫画，写一写从漫画中得到的启示。</a:t>
            </a:r>
            <a:endParaRPr lang="zh-CN" altLang="en-US" sz="3200" b="1" dirty="0"/>
          </a:p>
        </p:txBody>
      </p:sp>
      <p:grpSp>
        <p:nvGrpSpPr>
          <p:cNvPr id="6" name="组合 8"/>
          <p:cNvGrpSpPr/>
          <p:nvPr/>
        </p:nvGrpSpPr>
        <p:grpSpPr>
          <a:xfrm>
            <a:off x="5508103" y="3111413"/>
            <a:ext cx="2088233" cy="1080120"/>
            <a:chOff x="1218107" y="2336363"/>
            <a:chExt cx="1418843" cy="730908"/>
          </a:xfrm>
        </p:grpSpPr>
        <p:sp>
          <p:nvSpPr>
            <p:cNvPr id="10" name="云形 9"/>
            <p:cNvSpPr/>
            <p:nvPr/>
          </p:nvSpPr>
          <p:spPr>
            <a:xfrm>
              <a:off x="1218107" y="2336363"/>
              <a:ext cx="1418843" cy="730908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60587" y="2482496"/>
              <a:ext cx="1076363" cy="395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议论文</a:t>
              </a:r>
              <a:endPara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6833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1520" y="679417"/>
            <a:ext cx="721523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    写的时候注意以下几点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568" y="3939902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可以分成观察、思考、撰写三个步骤去梳理。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1467265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2ED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观察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zh-CN" altLang="en-US" sz="2400" b="1" dirty="0" smtClean="0"/>
              <a:t>看看漫画画的是什么内容，可笑之处在哪里。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1995686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E2ED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思考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zh-CN" altLang="en-US" sz="2400" b="1" dirty="0" smtClean="0"/>
              <a:t>借助漫画的标题或简单的文字提示，联系生活中的人或事，思考漫画的含义，获得启示。</a:t>
            </a:r>
            <a:endParaRPr lang="en-US" altLang="zh-CN" sz="24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1331640" y="2980745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2E2ED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撰写</a:t>
            </a:r>
            <a:r>
              <a:rPr lang="zh-CN" alt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</a:rPr>
              <a:t>先写清楚漫画的内容，再写出自己的思考。</a:t>
            </a:r>
          </a:p>
        </p:txBody>
      </p:sp>
    </p:spTree>
    <p:extLst>
      <p:ext uri="{BB962C8B-B14F-4D97-AF65-F5344CB8AC3E}">
        <p14:creationId xmlns:p14="http://schemas.microsoft.com/office/powerpoint/2010/main" xmlns="" val="3359085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1491630"/>
            <a:ext cx="7416824" cy="2905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宋体" pitchFamily="2" charset="-122"/>
              </a:rPr>
              <a:t>    本</a:t>
            </a:r>
            <a:r>
              <a:rPr lang="zh-CN" altLang="en-US" sz="2400" b="1" dirty="0">
                <a:latin typeface="宋体" pitchFamily="2" charset="-122"/>
              </a:rPr>
              <a:t>次习作让写漫画的启示，可以直接用漫画的启示拟题，如</a:t>
            </a:r>
            <a:r>
              <a:rPr lang="en-US" altLang="zh-CN" sz="2400" b="1" dirty="0">
                <a:latin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</a:rPr>
              <a:t>漫画</a:t>
            </a:r>
            <a:r>
              <a:rPr lang="en-US" altLang="zh-CN" sz="2400" b="1" dirty="0">
                <a:latin typeface="宋体" pitchFamily="2" charset="-122"/>
              </a:rPr>
              <a:t>&lt;</a:t>
            </a:r>
            <a:r>
              <a:rPr lang="zh-CN" altLang="en-US" sz="2400" b="1" dirty="0">
                <a:latin typeface="宋体" pitchFamily="2" charset="-122"/>
              </a:rPr>
              <a:t>文明只差一步</a:t>
            </a:r>
            <a:r>
              <a:rPr lang="en-US" altLang="zh-CN" sz="2400" b="1" dirty="0">
                <a:latin typeface="宋体" pitchFamily="2" charset="-122"/>
              </a:rPr>
              <a:t>&gt;</a:t>
            </a:r>
            <a:r>
              <a:rPr lang="zh-CN" altLang="en-US" sz="2400" b="1" dirty="0">
                <a:latin typeface="宋体" pitchFamily="2" charset="-122"/>
              </a:rPr>
              <a:t>的启示</a:t>
            </a:r>
            <a:r>
              <a:rPr lang="en-US" altLang="zh-CN" sz="2400" b="1" dirty="0">
                <a:latin typeface="宋体" pitchFamily="2" charset="-122"/>
              </a:rPr>
              <a:t>》《&lt;</a:t>
            </a:r>
            <a:r>
              <a:rPr lang="zh-CN" altLang="en-US" sz="2400" b="1" dirty="0">
                <a:latin typeface="宋体" pitchFamily="2" charset="-122"/>
              </a:rPr>
              <a:t>这段木头里有“虫”</a:t>
            </a:r>
            <a:r>
              <a:rPr lang="en-US" altLang="zh-CN" sz="2400" b="1" dirty="0">
                <a:latin typeface="宋体" pitchFamily="2" charset="-122"/>
              </a:rPr>
              <a:t>&gt;</a:t>
            </a:r>
            <a:r>
              <a:rPr lang="zh-CN" altLang="en-US" sz="2400" b="1" dirty="0">
                <a:latin typeface="宋体" pitchFamily="2" charset="-122"/>
              </a:rPr>
              <a:t>的启示</a:t>
            </a:r>
            <a:r>
              <a:rPr lang="en-US" altLang="zh-CN" sz="2400" b="1" dirty="0">
                <a:latin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</a:rPr>
              <a:t>等。还可以用漫画的题目拟题，如</a:t>
            </a:r>
            <a:r>
              <a:rPr lang="en-US" altLang="zh-CN" sz="2400" b="1" dirty="0">
                <a:latin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</a:rPr>
              <a:t>文明只差一步</a:t>
            </a:r>
            <a:r>
              <a:rPr lang="en-US" altLang="zh-CN" sz="2400" b="1" dirty="0">
                <a:latin typeface="宋体" pitchFamily="2" charset="-122"/>
              </a:rPr>
              <a:t>》《</a:t>
            </a:r>
            <a:r>
              <a:rPr lang="zh-CN" altLang="en-US" sz="2400" b="1" dirty="0">
                <a:latin typeface="宋体" pitchFamily="2" charset="-122"/>
              </a:rPr>
              <a:t>两只小狗</a:t>
            </a:r>
            <a:r>
              <a:rPr lang="en-US" altLang="zh-CN" sz="2400" b="1" dirty="0">
                <a:latin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</a:rPr>
              <a:t>等。还可以用</a:t>
            </a:r>
            <a:r>
              <a:rPr lang="en-US" altLang="zh-CN" sz="2400" b="1" dirty="0">
                <a:latin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</a:rPr>
              <a:t>从</a:t>
            </a:r>
            <a:r>
              <a:rPr lang="en-US" altLang="zh-CN" sz="2400" b="1" dirty="0">
                <a:latin typeface="宋体" pitchFamily="2" charset="-122"/>
              </a:rPr>
              <a:t>&lt;……&gt;</a:t>
            </a:r>
            <a:r>
              <a:rPr lang="zh-CN" altLang="en-US" sz="2400" b="1" dirty="0">
                <a:latin typeface="宋体" pitchFamily="2" charset="-122"/>
              </a:rPr>
              <a:t>说起</a:t>
            </a:r>
            <a:r>
              <a:rPr lang="en-US" altLang="zh-CN" sz="2400" b="1" dirty="0">
                <a:latin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</a:rPr>
              <a:t>拟题，如</a:t>
            </a:r>
            <a:r>
              <a:rPr lang="en-US" altLang="zh-CN" sz="2400" b="1" dirty="0">
                <a:latin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</a:rPr>
              <a:t>从</a:t>
            </a:r>
            <a:r>
              <a:rPr lang="en-US" altLang="zh-CN" sz="2400" b="1" dirty="0">
                <a:latin typeface="宋体" pitchFamily="2" charset="-122"/>
              </a:rPr>
              <a:t>&lt;</a:t>
            </a:r>
            <a:r>
              <a:rPr lang="zh-CN" altLang="en-US" sz="2400" b="1" dirty="0">
                <a:latin typeface="宋体" pitchFamily="2" charset="-122"/>
              </a:rPr>
              <a:t>假文盲</a:t>
            </a:r>
            <a:r>
              <a:rPr lang="en-US" altLang="zh-CN" sz="2400" b="1" dirty="0">
                <a:latin typeface="宋体" pitchFamily="2" charset="-122"/>
              </a:rPr>
              <a:t>&gt;</a:t>
            </a:r>
            <a:r>
              <a:rPr lang="zh-CN" altLang="en-US" sz="2400" b="1" dirty="0">
                <a:latin typeface="宋体" pitchFamily="2" charset="-122"/>
              </a:rPr>
              <a:t>说起</a:t>
            </a:r>
            <a:r>
              <a:rPr lang="en-US" altLang="zh-CN" sz="2400" b="1" dirty="0">
                <a:latin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</a:rPr>
              <a:t>，</a:t>
            </a:r>
            <a:r>
              <a:rPr lang="en-US" altLang="zh-CN" sz="2400" b="1" dirty="0">
                <a:latin typeface="宋体" pitchFamily="2" charset="-122"/>
              </a:rPr>
              <a:t>《</a:t>
            </a:r>
            <a:r>
              <a:rPr lang="zh-CN" altLang="en-US" sz="2400" b="1" dirty="0">
                <a:latin typeface="宋体" pitchFamily="2" charset="-122"/>
              </a:rPr>
              <a:t>从</a:t>
            </a:r>
            <a:r>
              <a:rPr lang="en-US" altLang="zh-CN" sz="2400" b="1" dirty="0">
                <a:latin typeface="宋体" pitchFamily="2" charset="-122"/>
              </a:rPr>
              <a:t>&lt;</a:t>
            </a:r>
            <a:r>
              <a:rPr lang="zh-CN" altLang="en-US" sz="2400" b="1" dirty="0">
                <a:latin typeface="宋体" pitchFamily="2" charset="-122"/>
              </a:rPr>
              <a:t>妈妈，水开了</a:t>
            </a:r>
            <a:r>
              <a:rPr lang="en-US" altLang="zh-CN" sz="2400" b="1" dirty="0">
                <a:latin typeface="宋体" pitchFamily="2" charset="-122"/>
              </a:rPr>
              <a:t>&gt;</a:t>
            </a:r>
            <a:r>
              <a:rPr lang="zh-CN" altLang="en-US" sz="2400" b="1" dirty="0">
                <a:latin typeface="宋体" pitchFamily="2" charset="-122"/>
              </a:rPr>
              <a:t>说起</a:t>
            </a:r>
            <a:r>
              <a:rPr lang="en-US" altLang="zh-CN" sz="2400" b="1" dirty="0">
                <a:latin typeface="宋体" pitchFamily="2" charset="-122"/>
              </a:rPr>
              <a:t>》</a:t>
            </a:r>
            <a:r>
              <a:rPr lang="zh-CN" altLang="en-US" sz="2400" b="1" dirty="0">
                <a:latin typeface="宋体" pitchFamily="2" charset="-122"/>
              </a:rPr>
              <a:t>等。</a:t>
            </a:r>
            <a:endParaRPr lang="zh-CN" altLang="zh-CN" sz="2400" b="1" dirty="0">
              <a:latin typeface="宋体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68313" y="627063"/>
            <a:ext cx="20377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拟题思路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702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3758" y="987574"/>
            <a:ext cx="6000792" cy="2531462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和老师一起来观察课本中的两幅漫画，看看漫画画了哪些有趣的内容，可笑之处在哪里。</a:t>
            </a:r>
            <a:endParaRPr lang="zh-CN" altLang="en-US" sz="40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19622"/>
            <a:ext cx="1694180" cy="224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470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1131590"/>
            <a:ext cx="3693054" cy="2736304"/>
          </a:xfrm>
          <a:prstGeom prst="rect">
            <a:avLst/>
          </a:prstGeom>
        </p:spPr>
      </p:pic>
      <p:sp>
        <p:nvSpPr>
          <p:cNvPr id="2" name="矩形标注 1"/>
          <p:cNvSpPr/>
          <p:nvPr/>
        </p:nvSpPr>
        <p:spPr>
          <a:xfrm>
            <a:off x="6736998" y="987574"/>
            <a:ext cx="1440160" cy="792088"/>
          </a:xfrm>
          <a:prstGeom prst="wedgeRectCallout">
            <a:avLst>
              <a:gd name="adj1" fmla="val -136275"/>
              <a:gd name="adj2" fmla="val 61188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一人准备给树浇水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6660232" y="2570389"/>
            <a:ext cx="1829544" cy="1208759"/>
          </a:xfrm>
          <a:prstGeom prst="wedgeRectCallout">
            <a:avLst>
              <a:gd name="adj1" fmla="val -138547"/>
              <a:gd name="adj2" fmla="val 21645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一把铁锹：说明这棵树刚刚被栽上。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467544" y="627534"/>
            <a:ext cx="2367314" cy="1008112"/>
          </a:xfrm>
          <a:prstGeom prst="wedgeRectCallout">
            <a:avLst>
              <a:gd name="adj1" fmla="val 103433"/>
              <a:gd name="adj2" fmla="val 70746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树低矮，枝叶稀少，树干较细。说明树是刚刚栽种的。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498135" y="1994804"/>
            <a:ext cx="1829544" cy="920727"/>
          </a:xfrm>
          <a:prstGeom prst="wedgeRectCallout">
            <a:avLst>
              <a:gd name="adj1" fmla="val 142021"/>
              <a:gd name="adj2" fmla="val -17898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一人靠着树，树干变得弯曲。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356838" y="3075806"/>
            <a:ext cx="2414961" cy="1824716"/>
          </a:xfrm>
          <a:prstGeom prst="wedgeRectCallout">
            <a:avLst>
              <a:gd name="adj1" fmla="val 61423"/>
              <a:gd name="adj2" fmla="val -16687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二人对话：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浇水的人不明白戴眼镜的人为什么要靠着小树，戴眼镜的人说自己在等着小树变大树后自己在树下乘凉。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2575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419622"/>
            <a:ext cx="3595868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4008" y="858944"/>
            <a:ext cx="3816424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可笑之处：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树下那个人不想着给小树浇水，却坐在树下等着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乘凉，真是可笑！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189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799" y="960090"/>
            <a:ext cx="4021600" cy="2990153"/>
          </a:xfrm>
          <a:prstGeom prst="rect">
            <a:avLst/>
          </a:prstGeom>
        </p:spPr>
      </p:pic>
      <p:sp>
        <p:nvSpPr>
          <p:cNvPr id="2" name="矩形标注 1"/>
          <p:cNvSpPr/>
          <p:nvPr/>
        </p:nvSpPr>
        <p:spPr>
          <a:xfrm>
            <a:off x="4572000" y="170993"/>
            <a:ext cx="2376264" cy="792088"/>
          </a:xfrm>
          <a:prstGeom prst="wedgeRectCallout">
            <a:avLst>
              <a:gd name="adj1" fmla="val -61828"/>
              <a:gd name="adj2" fmla="val 91360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提示牌上的文字写着此处为“母子上车处”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6948264" y="3103434"/>
            <a:ext cx="1829544" cy="1208759"/>
          </a:xfrm>
          <a:prstGeom prst="wedgeRectCallout">
            <a:avLst>
              <a:gd name="adj1" fmla="val -175464"/>
              <a:gd name="adj2" fmla="val -15319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图中人物衣着为冬季穿戴，可见天气寒冷。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257056" y="456034"/>
            <a:ext cx="2367314" cy="1008112"/>
          </a:xfrm>
          <a:prstGeom prst="wedgeRectCallout">
            <a:avLst>
              <a:gd name="adj1" fmla="val 99044"/>
              <a:gd name="adj2" fmla="val 103729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一个妇女抱着孩子正在看着站在“母子上车处”的那些人。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209409" y="2487477"/>
            <a:ext cx="2414961" cy="1824716"/>
          </a:xfrm>
          <a:prstGeom prst="wedgeRectCallout">
            <a:avLst>
              <a:gd name="adj1" fmla="val 71750"/>
              <a:gd name="adj2" fmla="val -65660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漫画标题：假文盲。</a:t>
            </a:r>
            <a:r>
              <a:rPr lang="zh-CN" altLang="en-US" b="1" dirty="0" smtClean="0">
                <a:solidFill>
                  <a:srgbClr val="FF0000"/>
                </a:solidFill>
              </a:rPr>
              <a:t>文盲是</a:t>
            </a:r>
            <a:r>
              <a:rPr lang="zh-CN" altLang="en-US" b="1" dirty="0">
                <a:solidFill>
                  <a:srgbClr val="FF0000"/>
                </a:solidFill>
              </a:rPr>
              <a:t>指不识字并且不会写字的</a:t>
            </a:r>
            <a:r>
              <a:rPr lang="zh-CN" altLang="en-US" b="1" dirty="0" smtClean="0">
                <a:solidFill>
                  <a:srgbClr val="FF0000"/>
                </a:solidFill>
              </a:rPr>
              <a:t>成年人。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假</a:t>
            </a:r>
            <a:r>
              <a:rPr lang="zh-CN" altLang="en-US" b="1" dirty="0" smtClean="0">
                <a:solidFill>
                  <a:srgbClr val="FF0000"/>
                </a:solidFill>
              </a:rPr>
              <a:t>文盲是指明明识字却装作不识字。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7164288" y="1223492"/>
            <a:ext cx="1440160" cy="1060225"/>
          </a:xfrm>
          <a:prstGeom prst="wedgeRectCallout">
            <a:avLst>
              <a:gd name="adj1" fmla="val -116794"/>
              <a:gd name="adj2" fmla="val -5049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四个男人站成一排准备在母子上车处上车。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5840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16016" y="843558"/>
            <a:ext cx="3816424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可笑之处：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看到“母子上车处”文字提示后装作看不见，假装自己是文盲，真是可笑！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185978"/>
            <a:ext cx="4021600" cy="299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5677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3758" y="1447929"/>
            <a:ext cx="6000792" cy="1915909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40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小组共同交流，思考漫画的含义，说说你从画中得到了什么启示？</a:t>
            </a:r>
            <a:endParaRPr lang="zh-CN" altLang="en-US" sz="40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303020"/>
            <a:ext cx="1694180" cy="224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389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411760" y="1026914"/>
            <a:ext cx="5598368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借助漫画的标题或简单的提示语，联系生活中的人或事，思考漫画的含义，获得启示。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12643" y="1049536"/>
            <a:ext cx="1270085" cy="1386550"/>
            <a:chOff x="854367" y="1147947"/>
            <a:chExt cx="1270085" cy="1386550"/>
          </a:xfrm>
        </p:grpSpPr>
        <p:sp>
          <p:nvSpPr>
            <p:cNvPr id="5" name="矩形 4"/>
            <p:cNvSpPr/>
            <p:nvPr/>
          </p:nvSpPr>
          <p:spPr>
            <a:xfrm>
              <a:off x="1057239" y="2011277"/>
              <a:ext cx="90601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思考</a:t>
              </a:r>
              <a:endParaRPr lang="zh-CN" altLang="en-US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4367" y="1147947"/>
              <a:ext cx="1270085" cy="9490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34854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E286D60-6138-40D0-9626-805961EEBA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367"/>
          <a:stretch/>
        </p:blipFill>
        <p:spPr>
          <a:xfrm>
            <a:off x="658570" y="976784"/>
            <a:ext cx="3090319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82FEFCF-21F7-49CA-BE10-DD199A5F82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987574"/>
            <a:ext cx="3266594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913A6BA-6A5E-45ED-A9BB-7633A27FBA04}"/>
              </a:ext>
            </a:extLst>
          </p:cNvPr>
          <p:cNvSpPr/>
          <p:nvPr/>
        </p:nvSpPr>
        <p:spPr>
          <a:xfrm>
            <a:off x="4258971" y="1554299"/>
            <a:ext cx="595035" cy="1077218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703351F-9754-4702-AA55-8CA01E4216C3}"/>
              </a:ext>
            </a:extLst>
          </p:cNvPr>
          <p:cNvSpPr/>
          <p:nvPr/>
        </p:nvSpPr>
        <p:spPr>
          <a:xfrm>
            <a:off x="1619672" y="3579862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国画是中国的传统绘画形式，是用毛笔蘸水、墨、彩作画于绢或纸上。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124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58783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6056" y="1273126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0" dirty="0" smtClean="0">
                <a:ea typeface="黑体" panose="02010609060101010101" pitchFamily="49" charset="-122"/>
              </a:rPr>
              <a:t>       我们一起来看看</a:t>
            </a:r>
            <a:r>
              <a:rPr lang="en-US" altLang="zh-CN" sz="3200" kern="0" dirty="0" smtClean="0">
                <a:ea typeface="黑体" panose="02010609060101010101" pitchFamily="49" charset="-122"/>
              </a:rPr>
              <a:t>《</a:t>
            </a:r>
            <a:r>
              <a:rPr lang="zh-CN" altLang="en-US" sz="3200" kern="0" dirty="0" smtClean="0">
                <a:ea typeface="黑体" panose="02010609060101010101" pitchFamily="49" charset="-122"/>
              </a:rPr>
              <a:t>五根手指</a:t>
            </a:r>
            <a:r>
              <a:rPr lang="en-US" altLang="zh-CN" sz="3200" kern="0" dirty="0" smtClean="0">
                <a:ea typeface="黑体" panose="02010609060101010101" pitchFamily="49" charset="-122"/>
              </a:rPr>
              <a:t>》</a:t>
            </a:r>
            <a:r>
              <a:rPr lang="zh-CN" altLang="en-US" sz="3200" kern="0" dirty="0" smtClean="0">
                <a:ea typeface="黑体" panose="02010609060101010101" pitchFamily="49" charset="-122"/>
              </a:rPr>
              <a:t>一课，作者笔下的五根手指分别让你联想到了生活中的那些人？</a:t>
            </a:r>
            <a:endParaRPr lang="zh-CN" altLang="en-US" sz="2400" b="1" kern="0" dirty="0">
              <a:solidFill>
                <a:srgbClr val="C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1584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2922086" y="1166423"/>
            <a:ext cx="2228248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32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13932" y="483518"/>
            <a:ext cx="574869" cy="894879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9" name="椭圆 8"/>
          <p:cNvSpPr/>
          <p:nvPr/>
        </p:nvSpPr>
        <p:spPr>
          <a:xfrm>
            <a:off x="35496" y="1815336"/>
            <a:ext cx="755703" cy="133877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联想</a:t>
            </a:r>
            <a:endParaRPr lang="zh-CN" altLang="en-US" sz="32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3051" y="1465579"/>
            <a:ext cx="611130" cy="86307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3051" y="2466243"/>
            <a:ext cx="647610" cy="94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43051" y="3484078"/>
            <a:ext cx="683213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/>
          <p:nvPr/>
        </p:nvCxnSpPr>
        <p:spPr>
          <a:xfrm>
            <a:off x="1591123" y="895857"/>
            <a:ext cx="1080000" cy="1"/>
          </a:xfrm>
          <a:prstGeom prst="line">
            <a:avLst/>
          </a:prstGeom>
          <a:ln>
            <a:solidFill>
              <a:srgbClr val="C0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591123" y="1897116"/>
            <a:ext cx="1080000" cy="1"/>
          </a:xfrm>
          <a:prstGeom prst="line">
            <a:avLst/>
          </a:prstGeom>
          <a:ln>
            <a:solidFill>
              <a:srgbClr val="C0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591123" y="3042307"/>
            <a:ext cx="1080000" cy="1"/>
          </a:xfrm>
          <a:prstGeom prst="line">
            <a:avLst/>
          </a:prstGeom>
          <a:ln>
            <a:solidFill>
              <a:srgbClr val="C0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591123" y="3988134"/>
            <a:ext cx="1080000" cy="0"/>
          </a:xfrm>
          <a:prstGeom prst="line">
            <a:avLst/>
          </a:prstGeom>
          <a:ln>
            <a:solidFill>
              <a:srgbClr val="C0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2734743" y="652582"/>
            <a:ext cx="5739432" cy="432000"/>
          </a:xfrm>
          <a:custGeom>
            <a:avLst/>
            <a:gdLst>
              <a:gd name="connsiteX0" fmla="*/ 0 w 3336713"/>
              <a:gd name="connsiteY0" fmla="*/ 83642 h 501840"/>
              <a:gd name="connsiteX1" fmla="*/ 83642 w 3336713"/>
              <a:gd name="connsiteY1" fmla="*/ 0 h 501840"/>
              <a:gd name="connsiteX2" fmla="*/ 3253071 w 3336713"/>
              <a:gd name="connsiteY2" fmla="*/ 0 h 501840"/>
              <a:gd name="connsiteX3" fmla="*/ 3336713 w 3336713"/>
              <a:gd name="connsiteY3" fmla="*/ 83642 h 501840"/>
              <a:gd name="connsiteX4" fmla="*/ 3336713 w 3336713"/>
              <a:gd name="connsiteY4" fmla="*/ 418198 h 501840"/>
              <a:gd name="connsiteX5" fmla="*/ 3253071 w 3336713"/>
              <a:gd name="connsiteY5" fmla="*/ 501840 h 501840"/>
              <a:gd name="connsiteX6" fmla="*/ 83642 w 3336713"/>
              <a:gd name="connsiteY6" fmla="*/ 501840 h 501840"/>
              <a:gd name="connsiteX7" fmla="*/ 0 w 3336713"/>
              <a:gd name="connsiteY7" fmla="*/ 418198 h 501840"/>
              <a:gd name="connsiteX8" fmla="*/ 0 w 3336713"/>
              <a:gd name="connsiteY8" fmla="*/ 83642 h 50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6713" h="501840">
                <a:moveTo>
                  <a:pt x="0" y="83642"/>
                </a:moveTo>
                <a:cubicBezTo>
                  <a:pt x="0" y="37448"/>
                  <a:pt x="37448" y="0"/>
                  <a:pt x="83642" y="0"/>
                </a:cubicBezTo>
                <a:lnTo>
                  <a:pt x="3253071" y="0"/>
                </a:lnTo>
                <a:cubicBezTo>
                  <a:pt x="3299265" y="0"/>
                  <a:pt x="3336713" y="37448"/>
                  <a:pt x="3336713" y="83642"/>
                </a:cubicBezTo>
                <a:lnTo>
                  <a:pt x="3336713" y="418198"/>
                </a:lnTo>
                <a:cubicBezTo>
                  <a:pt x="3336713" y="464392"/>
                  <a:pt x="3299265" y="501840"/>
                  <a:pt x="3253071" y="501840"/>
                </a:cubicBezTo>
                <a:lnTo>
                  <a:pt x="83642" y="501840"/>
                </a:lnTo>
                <a:cubicBezTo>
                  <a:pt x="37448" y="501840"/>
                  <a:pt x="0" y="464392"/>
                  <a:pt x="0" y="418198"/>
                </a:cubicBezTo>
                <a:lnTo>
                  <a:pt x="0" y="83642"/>
                </a:lnTo>
                <a:close/>
              </a:path>
            </a:pathLst>
          </a:cu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618" tIns="24498" rIns="150618" bIns="24498" numCol="1" spcCol="1270" anchor="ctr" anchorCtr="0">
            <a:noAutofit/>
          </a:bodyPr>
          <a:lstStyle/>
          <a:p>
            <a:pPr lvl="0" algn="l" defTabSz="622300" rtl="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/>
              <a:t>勤劳朴实、吃苦耐劳、默默奉献的人</a:t>
            </a:r>
            <a:endParaRPr lang="zh-CN" altLang="en-US" sz="2400" kern="1200" dirty="0"/>
          </a:p>
        </p:txBody>
      </p:sp>
      <p:sp>
        <p:nvSpPr>
          <p:cNvPr id="19" name="圆角矩形 18"/>
          <p:cNvSpPr/>
          <p:nvPr/>
        </p:nvSpPr>
        <p:spPr>
          <a:xfrm>
            <a:off x="2734743" y="1730486"/>
            <a:ext cx="6201196" cy="432000"/>
          </a:xfrm>
          <a:prstGeom prst="round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618" tIns="24498" rIns="150618" bIns="24498" numCol="1" spcCol="1270" anchor="ctr" anchorCtr="0">
            <a:noAutofit/>
          </a:bodyPr>
          <a:lstStyle/>
          <a:p>
            <a:pPr defTabSz="62230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勤奋卖力、敢于探险、不怕牺牲、机密的人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2734743" y="2847922"/>
            <a:ext cx="3507184" cy="432000"/>
          </a:xfrm>
          <a:prstGeom prst="round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618" tIns="24498" rIns="150618" bIns="24498" numCol="1" spcCol="1270" anchor="ctr" anchorCtr="0">
            <a:noAutofit/>
          </a:bodyPr>
          <a:lstStyle/>
          <a:p>
            <a:pPr defTabSz="62230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华而不实、高傲的人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2734744" y="3822126"/>
            <a:ext cx="2240755" cy="432000"/>
          </a:xfrm>
          <a:prstGeom prst="round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618" tIns="24498" rIns="150618" bIns="24498" numCol="1" spcCol="1270" anchor="ctr" anchorCtr="0">
            <a:noAutofit/>
          </a:bodyPr>
          <a:lstStyle/>
          <a:p>
            <a:pPr defTabSz="62230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rPr>
              <a:t>能力薄弱的人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03291" y="2325788"/>
            <a:ext cx="32676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消防员、警察、边防战士等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03291" y="3366925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某些投机取巧的诈骗犯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03291" y="4303029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演员、舞蹈家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03291" y="120668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defTabSz="622300">
              <a:spcBef>
                <a:spcPct val="0"/>
              </a:spcBef>
              <a:spcAft>
                <a:spcPct val="15000"/>
              </a:spcAft>
            </a:pPr>
            <a:r>
              <a:rPr lang="zh-CN" altLang="en-US" sz="2000" b="1" dirty="0">
                <a:solidFill>
                  <a:srgbClr val="C00000"/>
                </a:solidFill>
              </a:rPr>
              <a:t>清洁工、修理工等</a:t>
            </a:r>
          </a:p>
        </p:txBody>
      </p:sp>
      <p:sp>
        <p:nvSpPr>
          <p:cNvPr id="28" name="云形 27"/>
          <p:cNvSpPr/>
          <p:nvPr/>
        </p:nvSpPr>
        <p:spPr>
          <a:xfrm>
            <a:off x="6313935" y="2328653"/>
            <a:ext cx="2580225" cy="1870430"/>
          </a:xfrm>
          <a:prstGeom prst="cloud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 w="0">
            <a:solidFill>
              <a:srgbClr val="FFB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根据手指的品质去联想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882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340980"/>
            <a:ext cx="3595868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5466" y="1518966"/>
            <a:ext cx="455099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漫画的含义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：小树还未长大，戴眼镜的人就干坐在那里等着乘凉，现实生活中有很多这种想要不劳而获的人。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80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843558"/>
            <a:ext cx="7920880" cy="33239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联系生活实际：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学习中有些同学懒惰，不看书、不写作业，考试时就想靠抄袭别人的来获取高分；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有些人不愿劳动就想靠买彩票一夜暴富，这样的人都是不劳而获的人。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2309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340980"/>
            <a:ext cx="3595868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5466" y="1518966"/>
            <a:ext cx="4550990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启示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：不能坐等收获，收获不是等来的，是付出辛勤劳动得来的。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8810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055208"/>
            <a:ext cx="3680186" cy="2736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8024" y="987574"/>
            <a:ext cx="3816424" cy="34163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的含义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：明明提示牌上写了“母子上车处”，四个男人却装作自己是文盲，假装不认识字，现实生活中有很多这种对社会公德视而不见的人。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691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843558"/>
            <a:ext cx="7920880" cy="39703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联系生活实际：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图书馆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，墙上明明写着“不许大声喧哗”，有的人却当没看见，还兴致勃勃的聊天，破坏了图书馆优雅的环境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医院，墙上写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着“禁止吸烟”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字样，但“吞云吐雾”的现象还是十分严重；</a:t>
            </a:r>
          </a:p>
        </p:txBody>
      </p:sp>
    </p:spTree>
    <p:extLst>
      <p:ext uri="{BB962C8B-B14F-4D97-AF65-F5344CB8AC3E}">
        <p14:creationId xmlns:p14="http://schemas.microsoft.com/office/powerpoint/2010/main" xmlns="" val="2699332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843558"/>
            <a:ext cx="7920880" cy="26776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联系生活实际：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草坪上，随处可见立着一块“禁止践踏草坪”的牌子，但有的人还是在上面踢足球、放风筝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等等。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519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055208"/>
            <a:ext cx="3680186" cy="2736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8024" y="1546197"/>
            <a:ext cx="3816424" cy="16677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启示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：假文盲可耻，我们不要做假文盲，要做遵守社会公德的文明人。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4483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3758" y="1447929"/>
            <a:ext cx="6000792" cy="130035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你打算如何安排习作的内容呢？</a:t>
            </a:r>
            <a:endParaRPr lang="zh-CN" altLang="en-US" sz="40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303020"/>
            <a:ext cx="1694180" cy="224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1064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913A6BA-6A5E-45ED-A9BB-7633A27FBA04}"/>
              </a:ext>
            </a:extLst>
          </p:cNvPr>
          <p:cNvSpPr/>
          <p:nvPr/>
        </p:nvSpPr>
        <p:spPr>
          <a:xfrm>
            <a:off x="4215617" y="1509353"/>
            <a:ext cx="595035" cy="1077218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油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D7EB864-E694-4C33-B741-D2DD3E821F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319"/>
          <a:stretch/>
        </p:blipFill>
        <p:spPr>
          <a:xfrm>
            <a:off x="539594" y="987574"/>
            <a:ext cx="3043351" cy="2120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874C91E-113C-4444-970B-6743730623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3325" y="987574"/>
            <a:ext cx="3175641" cy="21207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97F63E9-439C-424C-AE10-B9A419398134}"/>
              </a:ext>
            </a:extLst>
          </p:cNvPr>
          <p:cNvSpPr/>
          <p:nvPr/>
        </p:nvSpPr>
        <p:spPr>
          <a:xfrm>
            <a:off x="840726" y="3651870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油画是以用快干性的植物油调和颜料，在画布亚麻布，纸板或木板上进行制作的一个画种。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3935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771800" y="1059582"/>
            <a:ext cx="5040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先写清楚漫画的内容，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再写出受到的启示。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41564" y="953412"/>
            <a:ext cx="1910437" cy="1591735"/>
            <a:chOff x="741564" y="953412"/>
            <a:chExt cx="1910437" cy="1591735"/>
          </a:xfrm>
        </p:grpSpPr>
        <p:sp>
          <p:nvSpPr>
            <p:cNvPr id="5" name="矩形 4"/>
            <p:cNvSpPr/>
            <p:nvPr/>
          </p:nvSpPr>
          <p:spPr>
            <a:xfrm>
              <a:off x="1221417" y="2021927"/>
              <a:ext cx="90601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攥写</a:t>
              </a:r>
              <a:endParaRPr lang="zh-CN" altLang="en-US" dirty="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1564" y="953412"/>
              <a:ext cx="1910437" cy="11605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623475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055" y="426869"/>
            <a:ext cx="2330450" cy="560705"/>
            <a:chOff x="292074" y="533430"/>
            <a:chExt cx="3107265" cy="747607"/>
          </a:xfrm>
        </p:grpSpPr>
        <p:sp>
          <p:nvSpPr>
            <p:cNvPr id="3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47664" y="1491630"/>
            <a:ext cx="72564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你想写哪一则漫画受到的启示呢？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不要</a:t>
            </a:r>
            <a:r>
              <a:rPr lang="zh-CN" altLang="en-US" sz="3600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急于下笔，先好好构思，编写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好写作</a:t>
            </a:r>
            <a:r>
              <a:rPr lang="zh-CN" altLang="en-US" sz="3600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提纲。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419622"/>
            <a:ext cx="1694180" cy="224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2781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419622"/>
            <a:ext cx="7272808" cy="35394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选择哪一幅漫画来写？</a:t>
            </a:r>
            <a:endParaRPr lang="en-US" altLang="zh-CN" sz="32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漫画有哪些有趣的内容，可笑之处在哪里？</a:t>
            </a:r>
            <a:endParaRPr lang="en-US" altLang="zh-CN" sz="32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漫画的含义是什么？你获得了什么启示？</a:t>
            </a:r>
            <a:endParaRPr lang="en-US" altLang="zh-CN" sz="32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怎样安排内容？</a:t>
            </a:r>
            <a:endParaRPr lang="en-US" altLang="zh-CN" sz="32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打算拟什么题目？</a:t>
            </a:r>
            <a:endParaRPr lang="zh-CN" altLang="en-US" sz="32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0364" y="642924"/>
            <a:ext cx="2928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习作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提纲要求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897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59911" y="785800"/>
            <a:ext cx="1620180" cy="666511"/>
            <a:chOff x="2375756" y="2268826"/>
            <a:chExt cx="1620180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651824" y="2290762"/>
              <a:ext cx="12109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408395" y="580909"/>
            <a:ext cx="615553" cy="397031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从漫画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假文盲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说起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001617" y="1014053"/>
            <a:ext cx="288032" cy="2762726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1331640" y="2008977"/>
            <a:ext cx="1876722" cy="730908"/>
            <a:chOff x="2098768" y="2336363"/>
            <a:chExt cx="1876722" cy="730908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63318" y="2357963"/>
              <a:ext cx="14121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endPara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8" name="组合 12"/>
          <p:cNvGrpSpPr/>
          <p:nvPr/>
        </p:nvGrpSpPr>
        <p:grpSpPr>
          <a:xfrm>
            <a:off x="1531349" y="3500444"/>
            <a:ext cx="1620180" cy="666511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55776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FF"/>
                  </a:solidFill>
                  <a:latin typeface="楷体" pitchFamily="49" charset="-122"/>
                  <a:ea typeface="楷体" pitchFamily="49" charset="-122"/>
                </a:rPr>
                <a:t>结尾</a:t>
              </a:r>
              <a:endPara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446727" y="1797774"/>
            <a:ext cx="306264" cy="1125592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74489" y="1643056"/>
            <a:ext cx="2178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漫画内容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74489" y="2139702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发表看法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60175" y="3572089"/>
            <a:ext cx="3869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发出呼吁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不做假文盲</a:t>
            </a:r>
            <a:endParaRPr lang="zh-CN" altLang="en-US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6" y="752386"/>
            <a:ext cx="4136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引入漫画和看漫画的感受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07904" y="269660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联系实际说启示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5854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1" grpId="0"/>
      <p:bldP spid="30" grpId="0"/>
      <p:bldP spid="25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539552" y="832520"/>
            <a:ext cx="720080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幅漫画的启示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475656" y="915566"/>
            <a:ext cx="288032" cy="3528392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197299" y="627534"/>
            <a:ext cx="4028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引出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漫画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 rot="10800000" flipH="1">
            <a:off x="4067944" y="1525309"/>
            <a:ext cx="297904" cy="1622504"/>
          </a:xfrm>
          <a:prstGeom prst="leftBrace">
            <a:avLst>
              <a:gd name="adj1" fmla="val 8333"/>
              <a:gd name="adj2" fmla="val 44213"/>
            </a:avLst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299116" y="1995686"/>
            <a:ext cx="4161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明可笑之处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2904" y="2624594"/>
            <a:ext cx="3045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联系实际生活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2946" y="1472173"/>
            <a:ext cx="414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叙述漫画内容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002215" y="627534"/>
            <a:ext cx="1620180" cy="666511"/>
            <a:chOff x="2375756" y="2268826"/>
            <a:chExt cx="1620180" cy="666511"/>
          </a:xfrm>
        </p:grpSpPr>
        <p:sp>
          <p:nvSpPr>
            <p:cNvPr id="22" name="云形 21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51824" y="2290762"/>
              <a:ext cx="12109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4" name="组合 8"/>
          <p:cNvGrpSpPr/>
          <p:nvPr/>
        </p:nvGrpSpPr>
        <p:grpSpPr>
          <a:xfrm>
            <a:off x="1873944" y="1850711"/>
            <a:ext cx="1876722" cy="730908"/>
            <a:chOff x="2098768" y="2336363"/>
            <a:chExt cx="1876722" cy="730908"/>
          </a:xfrm>
        </p:grpSpPr>
        <p:sp>
          <p:nvSpPr>
            <p:cNvPr id="25" name="云形 24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63318" y="2357963"/>
              <a:ext cx="14121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endPara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7" name="组合 12"/>
          <p:cNvGrpSpPr/>
          <p:nvPr/>
        </p:nvGrpSpPr>
        <p:grpSpPr>
          <a:xfrm>
            <a:off x="2073653" y="3633431"/>
            <a:ext cx="1620180" cy="666511"/>
            <a:chOff x="2375756" y="2268826"/>
            <a:chExt cx="1620180" cy="666511"/>
          </a:xfrm>
        </p:grpSpPr>
        <p:sp>
          <p:nvSpPr>
            <p:cNvPr id="28" name="云形 27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55776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FF"/>
                  </a:solidFill>
                  <a:latin typeface="楷体" pitchFamily="49" charset="-122"/>
                  <a:ea typeface="楷体" pitchFamily="49" charset="-122"/>
                </a:rPr>
                <a:t>结尾</a:t>
              </a:r>
              <a:endPara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036487" y="3705076"/>
            <a:ext cx="4783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明所获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启示：收获不是等来的，是努力做来的。</a:t>
            </a:r>
          </a:p>
        </p:txBody>
      </p:sp>
    </p:spTree>
    <p:extLst>
      <p:ext uri="{BB962C8B-B14F-4D97-AF65-F5344CB8AC3E}">
        <p14:creationId xmlns:p14="http://schemas.microsoft.com/office/powerpoint/2010/main" xmlns="" val="747669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2" grpId="0" animBg="1"/>
      <p:bldP spid="18" grpId="0"/>
      <p:bldP spid="19" grpId="0"/>
      <p:bldP spid="20" grpId="0"/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50665" y="546815"/>
            <a:ext cx="4068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自然导入，引起下文对漫画的介绍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711176" y="1850711"/>
            <a:ext cx="504056" cy="156966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两只小狗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307207" y="711806"/>
            <a:ext cx="288032" cy="3804159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左大括号 31"/>
          <p:cNvSpPr/>
          <p:nvPr/>
        </p:nvSpPr>
        <p:spPr>
          <a:xfrm rot="10800000" flipH="1">
            <a:off x="4139952" y="1754900"/>
            <a:ext cx="297173" cy="1423306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374502" y="1556632"/>
            <a:ext cx="362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介绍画面内容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5976" y="2093915"/>
            <a:ext cx="2655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写漫画引起的思考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7984" y="2787774"/>
            <a:ext cx="362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由漫画联系现实生活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51920" y="3766269"/>
            <a:ext cx="4603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写明自己获得的启示：正确认识自己、评价自己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02215" y="627534"/>
            <a:ext cx="1620180" cy="666511"/>
            <a:chOff x="2375756" y="2268826"/>
            <a:chExt cx="1620180" cy="666511"/>
          </a:xfrm>
        </p:grpSpPr>
        <p:sp>
          <p:nvSpPr>
            <p:cNvPr id="24" name="云形 2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51824" y="2290762"/>
              <a:ext cx="12109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6" name="组合 8"/>
          <p:cNvGrpSpPr/>
          <p:nvPr/>
        </p:nvGrpSpPr>
        <p:grpSpPr>
          <a:xfrm>
            <a:off x="1873944" y="1850711"/>
            <a:ext cx="1876722" cy="730908"/>
            <a:chOff x="2098768" y="2336363"/>
            <a:chExt cx="1876722" cy="730908"/>
          </a:xfrm>
        </p:grpSpPr>
        <p:sp>
          <p:nvSpPr>
            <p:cNvPr id="27" name="云形 26"/>
            <p:cNvSpPr/>
            <p:nvPr/>
          </p:nvSpPr>
          <p:spPr>
            <a:xfrm>
              <a:off x="2098768" y="2336363"/>
              <a:ext cx="187672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563318" y="2357963"/>
              <a:ext cx="14121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 smtClean="0">
                  <a:solidFill>
                    <a:srgbClr val="E14BC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endPara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9" name="组合 12"/>
          <p:cNvGrpSpPr/>
          <p:nvPr/>
        </p:nvGrpSpPr>
        <p:grpSpPr>
          <a:xfrm>
            <a:off x="2073653" y="3633431"/>
            <a:ext cx="1620180" cy="666511"/>
            <a:chOff x="2375756" y="2268826"/>
            <a:chExt cx="1620180" cy="666511"/>
          </a:xfrm>
        </p:grpSpPr>
        <p:sp>
          <p:nvSpPr>
            <p:cNvPr id="30" name="云形 29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55776" y="2290763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FF"/>
                  </a:solidFill>
                  <a:latin typeface="楷体" pitchFamily="49" charset="-122"/>
                  <a:ea typeface="楷体" pitchFamily="49" charset="-122"/>
                </a:rPr>
                <a:t>结尾</a:t>
              </a:r>
              <a:endPara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19398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 animBg="1"/>
      <p:bldP spid="18" grpId="0"/>
      <p:bldP spid="19" grpId="0"/>
      <p:bldP spid="16" grpId="0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10BF70A-EE6B-4890-836C-220FEAAC0101}"/>
              </a:ext>
            </a:extLst>
          </p:cNvPr>
          <p:cNvSpPr/>
          <p:nvPr/>
        </p:nvSpPr>
        <p:spPr>
          <a:xfrm>
            <a:off x="2123728" y="1063501"/>
            <a:ext cx="374525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/>
              <a:t>从漫画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假文盲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说起</a:t>
            </a:r>
            <a:endParaRPr lang="zh-CN" altLang="en-US" sz="2800" b="1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6913494" y="1235013"/>
            <a:ext cx="0" cy="32809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041611" y="1457792"/>
            <a:ext cx="1800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开头简明扼要引入漫画和看漫画的感受，引出下文。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67544" y="1622286"/>
            <a:ext cx="64459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100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今天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，我在语文书上看到了一幅漫画，内容其实很简单，却让我感触很深。</a:t>
            </a:r>
            <a:r>
              <a:rPr lang="zh-CN" altLang="en-US" sz="2400" b="1" kern="100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　</a:t>
            </a:r>
          </a:p>
          <a:p>
            <a:r>
              <a:rPr lang="zh-CN" altLang="en-US" sz="2400" b="1" kern="100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    漫画</a:t>
            </a:r>
            <a:r>
              <a:rPr lang="zh-CN" altLang="en-US" sz="2400" b="1" kern="100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中，寒风凛冽的冬天，车站里设有一块很醒目的牌子，上面写着：“母子上车处”。一位包着头巾的妇女抱着一个孩子，站在牌子的旁边，而牌子下站着四个大男人。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站在最前面的那位好像是个国家干部，他双手插在大衣口袋里，一动不动；第二位好像是名年轻军人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kern="1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237" y="411510"/>
            <a:ext cx="366860" cy="456338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81033" y="41153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0295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915566"/>
            <a:ext cx="72152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身材魁梧，穿着暖和的大衣，他比前面的那位高得多，站在那里紧闭着双眼；第三位好像是个知识分子，鼻梁上架着一副金丝眼镜，看上去知识渊博、很有修养的样子，难说，看到他那目不斜视、若有所思的神情，说不定还是个教授呢！第四位好像是位大夫，一只大口罩快盖住了他的整张脸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他们似乎对这块醒目的牌子视而不见，对寒风中的那对母子视而不见。</a:t>
            </a:r>
          </a:p>
        </p:txBody>
      </p:sp>
      <p:sp>
        <p:nvSpPr>
          <p:cNvPr id="5" name="矩形 4"/>
          <p:cNvSpPr/>
          <p:nvPr/>
        </p:nvSpPr>
        <p:spPr>
          <a:xfrm>
            <a:off x="7524328" y="858456"/>
            <a:ext cx="14609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从外貌、动作等方面对漫画中的四个“假文盲”进行了具体描写，想象合理，描写生动。</a:t>
            </a:r>
            <a:endParaRPr lang="zh-CN" altLang="en-US" sz="2400" b="1" dirty="0" smtClean="0">
              <a:latin typeface="仿宋" pitchFamily="49" charset="-122"/>
              <a:ea typeface="仿宋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29520" y="843558"/>
            <a:ext cx="0" cy="31189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7596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83518"/>
            <a:ext cx="63645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这些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人真不认识字吗？不，不是的。他们只不过是为了方便，为了自己的利益，置公共道德于不顾，使那些真正该受到照顾的“母子”享受不到社会的关爱，他们是假文盲、公德盲。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其实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在现实生活中，有很多这样的人。花园里的牌子上写着：“保护环境，人人有责”，可是，花园里依旧有垃圾；电影院里写着：“请勿吸烟”，可是，还是有人吞云吐雾；公共场所到处都是“请勿吐痰”的牌子，可还是有人随地吐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这些都表明了这个社会存在太多的假文盲，他们不是真的文盲，而是为了一己私利而选择视而不见的假文盲！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092280" y="483518"/>
            <a:ext cx="0" cy="43924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236296" y="627534"/>
            <a:ext cx="147928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发表看法，揭示漫画主旨：他们是没有公德的“假文盲”。</a:t>
            </a:r>
            <a:endParaRPr lang="zh-CN" altLang="en-US" sz="2000" b="1" dirty="0" smtClean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50013" y="2931790"/>
            <a:ext cx="164377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联系生活实际，揭示社会上的“假文盲”现象，深化主题。</a:t>
            </a:r>
          </a:p>
        </p:txBody>
      </p:sp>
    </p:spTree>
    <p:extLst>
      <p:ext uri="{BB962C8B-B14F-4D97-AF65-F5344CB8AC3E}">
        <p14:creationId xmlns:p14="http://schemas.microsoft.com/office/powerpoint/2010/main" xmlns="" val="1105263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943162"/>
            <a:ext cx="6447090" cy="1569660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现代社会是文明社会，文盲是可耻的，假文盲更可耻。我们生在文明社会，不做文盲，更不做假文盲，我们要做遵守社会公德的高素质的文明人！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092280" y="810209"/>
            <a:ext cx="0" cy="32449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287879" y="943162"/>
            <a:ext cx="15121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结尾总结全文，发出呼吁，突出文章中心。</a:t>
            </a:r>
          </a:p>
        </p:txBody>
      </p:sp>
    </p:spTree>
    <p:extLst>
      <p:ext uri="{BB962C8B-B14F-4D97-AF65-F5344CB8AC3E}">
        <p14:creationId xmlns:p14="http://schemas.microsoft.com/office/powerpoint/2010/main" xmlns="" val="312831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913A6BA-6A5E-45ED-A9BB-7633A27FBA04}"/>
              </a:ext>
            </a:extLst>
          </p:cNvPr>
          <p:cNvSpPr/>
          <p:nvPr/>
        </p:nvSpPr>
        <p:spPr>
          <a:xfrm>
            <a:off x="4288205" y="1059582"/>
            <a:ext cx="595035" cy="1569660"/>
          </a:xfrm>
          <a:prstGeom prst="rect">
            <a:avLst/>
          </a:prstGeom>
          <a:solidFill>
            <a:srgbClr val="FFBF53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彩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C0AE88E-FC87-4CFB-AA3A-2A9CE99E1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193" y="915566"/>
            <a:ext cx="3208148" cy="22125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2ABF73E-A07E-4317-8D91-A2DDBA745B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915566"/>
            <a:ext cx="2895600" cy="22125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B04699E-2D32-456D-93DF-B0FCC828206D}"/>
              </a:ext>
            </a:extLst>
          </p:cNvPr>
          <p:cNvSpPr/>
          <p:nvPr/>
        </p:nvSpPr>
        <p:spPr>
          <a:xfrm>
            <a:off x="1695858" y="3579862"/>
            <a:ext cx="63747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水彩画是用水调和透明颜料作画的一种绘画方法，简称水彩。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8988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76884" y="843558"/>
            <a:ext cx="7042176" cy="2520280"/>
            <a:chOff x="1142976" y="1707654"/>
            <a:chExt cx="7042176" cy="2520280"/>
          </a:xfrm>
        </p:grpSpPr>
        <p:sp>
          <p:nvSpPr>
            <p:cNvPr id="15" name="圆角矩形 14"/>
            <p:cNvSpPr/>
            <p:nvPr/>
          </p:nvSpPr>
          <p:spPr>
            <a:xfrm>
              <a:off x="1142976" y="1707654"/>
              <a:ext cx="7042176" cy="2520280"/>
            </a:xfrm>
            <a:prstGeom prst="roundRect">
              <a:avLst/>
            </a:prstGeom>
            <a:grpFill/>
            <a:ln w="28575">
              <a:solidFill>
                <a:srgbClr val="00B050"/>
              </a:solidFill>
              <a:prstDash val="sysDash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57290" y="1857370"/>
              <a:ext cx="6495415" cy="23083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    小</a:t>
              </a:r>
              <a:r>
                <a:rPr lang="zh-CN" altLang="en-US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作者在结构安排上体现了“引漫画</a:t>
              </a:r>
              <a:r>
                <a:rPr lang="en-US" altLang="zh-CN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——</a:t>
              </a:r>
              <a:r>
                <a:rPr lang="zh-CN" altLang="en-US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描画面</a:t>
              </a:r>
              <a:r>
                <a:rPr lang="en-US" altLang="zh-CN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——</a:t>
              </a:r>
              <a:r>
                <a:rPr lang="zh-CN" altLang="en-US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发评论</a:t>
              </a:r>
              <a:r>
                <a:rPr lang="en-US" altLang="zh-CN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——</a:t>
              </a:r>
              <a:r>
                <a:rPr lang="zh-CN" altLang="en-US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联实际</a:t>
              </a:r>
              <a:r>
                <a:rPr lang="en-US" altLang="zh-CN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——</a:t>
              </a:r>
              <a:r>
                <a:rPr lang="zh-CN" altLang="en-US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+mn-ea"/>
                </a:rPr>
                <a:t>总观点”这一思路，使得文章条理清晰，中心明确。文中运用细节描写和人物外貌、神态、动作、心理等的描写，生动地再现了场景和漫画中母子形象及几位“假文盲”丑陋嘴脸，生动具体，表现出小作者较为扎实的写作功底。除此之外，小作者还结合漫画表明观点，联系实际深化观点，总结全文，突出观点，引起大家的共鸣，使文章的主题也得到了升华。</a:t>
              </a:r>
              <a:endParaRPr lang="zh-CN" altLang="en-US" dirty="0"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7" name="文本框 14">
            <a:hlinkClick r:id="rId2" action="ppaction://hlinkpres?slideindex=1&amp;slidetitle="/>
          </p:cNvPr>
          <p:cNvSpPr txBox="1"/>
          <p:nvPr/>
        </p:nvSpPr>
        <p:spPr>
          <a:xfrm>
            <a:off x="1597984" y="3565470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3801624" y="3704218"/>
            <a:ext cx="335280" cy="472440"/>
          </a:xfrm>
          <a:prstGeom prst="rect">
            <a:avLst/>
          </a:prstGeom>
        </p:spPr>
      </p:pic>
      <p:sp>
        <p:nvSpPr>
          <p:cNvPr id="9" name="文本框 14">
            <a:hlinkClick r:id="rId4" action="ppaction://hlinkpres?slideindex=1&amp;slidetitle="/>
          </p:cNvPr>
          <p:cNvSpPr txBox="1"/>
          <p:nvPr/>
        </p:nvSpPr>
        <p:spPr>
          <a:xfrm>
            <a:off x="5086024" y="3623086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7289664" y="3689826"/>
            <a:ext cx="335280" cy="47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734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5" y="1779662"/>
            <a:ext cx="5542989" cy="13220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让我们拿起笔，快快写起来吧！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09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318331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339502"/>
            <a:ext cx="4032448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200" dirty="0">
                <a:solidFill>
                  <a:schemeClr val="accent4"/>
                </a:solidFill>
                <a:effectLst/>
              </a:rPr>
              <a:t>组内分享•修改完善</a:t>
            </a:r>
          </a:p>
        </p:txBody>
      </p:sp>
      <p:pic>
        <p:nvPicPr>
          <p:cNvPr id="1638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2" cstate="print"/>
          <a:srcRect t="12672"/>
          <a:stretch>
            <a:fillRect/>
          </a:stretch>
        </p:blipFill>
        <p:spPr bwMode="auto">
          <a:xfrm>
            <a:off x="1874520" y="923290"/>
            <a:ext cx="5642610" cy="2402840"/>
          </a:xfrm>
          <a:prstGeom prst="ellipse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63574" y="3326130"/>
            <a:ext cx="8012881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内分享，共同修改、完善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，要注意把从漫画中获得的启示写清楚。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436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676" y="339017"/>
            <a:ext cx="3024336" cy="561692"/>
            <a:chOff x="179512" y="411510"/>
            <a:chExt cx="3024336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7" y="411510"/>
              <a:ext cx="2579421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评价标准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551750916"/>
              </p:ext>
            </p:extLst>
          </p:nvPr>
        </p:nvGraphicFramePr>
        <p:xfrm>
          <a:off x="323529" y="872078"/>
          <a:ext cx="8640959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5500"/>
                <a:gridCol w="1736020"/>
                <a:gridCol w="1752880"/>
                <a:gridCol w="1886559"/>
              </a:tblGrid>
              <a:tr h="3586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评价项目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  加油</a:t>
                      </a:r>
                      <a:endParaRPr lang="zh-CN" altLang="en-US" sz="1800" dirty="0"/>
                    </a:p>
                  </a:txBody>
                  <a:tcPr/>
                </a:tc>
              </a:tr>
              <a:tr h="3580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内容是从某一幅漫画中受到的启示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580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写清了漫画的内容和可笑之处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写清了漫画的含义以及获得的启示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580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先写漫画的内容，再写受到的启示。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/>
                        <a:t>书写认真，错别字少于</a:t>
                      </a:r>
                      <a:r>
                        <a:rPr lang="en-US" altLang="zh-CN" sz="1800" dirty="0" smtClean="0"/>
                        <a:t>3</a:t>
                      </a:r>
                      <a:r>
                        <a:rPr lang="zh-CN" altLang="en-US" sz="1800" dirty="0" smtClean="0"/>
                        <a:t>个，病句不多于</a:t>
                      </a:r>
                      <a:r>
                        <a:rPr lang="en-US" altLang="zh-CN" sz="1800" dirty="0" smtClean="0"/>
                        <a:t>2</a:t>
                      </a:r>
                      <a:r>
                        <a:rPr lang="zh-CN" altLang="en-US" sz="1800" dirty="0" smtClean="0"/>
                        <a:t>个，有修改的痕迹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52458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/>
                        <a:t>老师或同学评语及修改建议：</a:t>
                      </a:r>
                      <a:endParaRPr lang="en-US" altLang="zh-CN" sz="1800" dirty="0" smtClean="0"/>
                    </a:p>
                    <a:p>
                      <a:pPr algn="l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心形 5"/>
          <p:cNvSpPr/>
          <p:nvPr/>
        </p:nvSpPr>
        <p:spPr>
          <a:xfrm>
            <a:off x="8067627" y="987574"/>
            <a:ext cx="360040" cy="216024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1840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8660" y="91840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2458" y="91556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9456" y="91840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3254" y="915566"/>
            <a:ext cx="2667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7933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2123728" y="1563638"/>
            <a:ext cx="6480719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课下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，由小组长整理好各组的改后习作，形成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漫画启示集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3" y="1449180"/>
            <a:ext cx="1822450" cy="2418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3853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06一幅漫画的启示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788" y="339502"/>
            <a:ext cx="4556125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519658" y="1779662"/>
            <a:ext cx="3147015" cy="186204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11500" b="1" dirty="0" smtClean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漫画</a:t>
            </a:r>
            <a:endParaRPr lang="zh-CN" altLang="en-US" sz="11500" b="1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378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432164" y="675024"/>
            <a:ext cx="2279671" cy="720079"/>
            <a:chOff x="7894021" y="3670796"/>
            <a:chExt cx="3531124" cy="1037401"/>
          </a:xfrm>
        </p:grpSpPr>
        <p:grpSp>
          <p:nvGrpSpPr>
            <p:cNvPr id="21" name="组合 20"/>
            <p:cNvGrpSpPr/>
            <p:nvPr/>
          </p:nvGrpSpPr>
          <p:grpSpPr>
            <a:xfrm>
              <a:off x="7932102" y="3756390"/>
              <a:ext cx="3313413" cy="951807"/>
              <a:chOff x="4265168" y="1856328"/>
              <a:chExt cx="7230171" cy="991807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4265168" y="1856328"/>
                <a:ext cx="7230171" cy="991807"/>
              </a:xfrm>
              <a:prstGeom prst="roundRect">
                <a:avLst>
                  <a:gd name="adj" fmla="val 3181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77414" y="1935583"/>
                <a:ext cx="7005678" cy="833295"/>
              </a:xfrm>
              <a:prstGeom prst="roundRect">
                <a:avLst>
                  <a:gd name="adj" fmla="val 3181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7894021" y="3670796"/>
              <a:ext cx="3531124" cy="88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什么是漫画？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0229" y="1923678"/>
            <a:ext cx="7562122" cy="2308324"/>
            <a:chOff x="1042326" y="2067694"/>
            <a:chExt cx="7562122" cy="2308324"/>
          </a:xfrm>
        </p:grpSpPr>
        <p:sp>
          <p:nvSpPr>
            <p:cNvPr id="25" name="AutoShape 513"/>
            <p:cNvSpPr>
              <a:spLocks noChangeArrowheads="1"/>
            </p:cNvSpPr>
            <p:nvPr/>
          </p:nvSpPr>
          <p:spPr bwMode="auto">
            <a:xfrm>
              <a:off x="1042326" y="2067694"/>
              <a:ext cx="7562121" cy="2241185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19050" algn="ctr">
              <a:solidFill>
                <a:srgbClr val="9CCE36"/>
              </a:solidFill>
              <a:prstDash val="lgDashDot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187624" y="2067694"/>
              <a:ext cx="741682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漫画是一种具有</a:t>
              </a: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强烈讽刺性或批评性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的画面。画家从生活现象中取材，通过夸张、比喻、象征、等手法，来表现幽默、风趣的画面，来讽刺、批评或表扬某些人或事，引人深思，给人以启示。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26780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331714" y="794040"/>
            <a:ext cx="2392414" cy="720079"/>
            <a:chOff x="7932102" y="3670796"/>
            <a:chExt cx="3705759" cy="1037401"/>
          </a:xfrm>
        </p:grpSpPr>
        <p:grpSp>
          <p:nvGrpSpPr>
            <p:cNvPr id="21" name="组合 20"/>
            <p:cNvGrpSpPr/>
            <p:nvPr/>
          </p:nvGrpSpPr>
          <p:grpSpPr>
            <a:xfrm>
              <a:off x="7932102" y="3756390"/>
              <a:ext cx="3313413" cy="951807"/>
              <a:chOff x="4265168" y="1856328"/>
              <a:chExt cx="7230171" cy="991807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4265168" y="1856328"/>
                <a:ext cx="7230171" cy="991807"/>
              </a:xfrm>
              <a:prstGeom prst="roundRect">
                <a:avLst>
                  <a:gd name="adj" fmla="val 3181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77414" y="1935583"/>
                <a:ext cx="7005678" cy="833295"/>
              </a:xfrm>
              <a:prstGeom prst="roundRect">
                <a:avLst>
                  <a:gd name="adj" fmla="val 3181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8106737" y="3670796"/>
              <a:ext cx="3531124" cy="918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漫画的特点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74303" y="1851670"/>
            <a:ext cx="7562122" cy="2308324"/>
            <a:chOff x="1042326" y="2067694"/>
            <a:chExt cx="7562122" cy="2308324"/>
          </a:xfrm>
        </p:grpSpPr>
        <p:sp>
          <p:nvSpPr>
            <p:cNvPr id="25" name="AutoShape 513"/>
            <p:cNvSpPr>
              <a:spLocks noChangeArrowheads="1"/>
            </p:cNvSpPr>
            <p:nvPr/>
          </p:nvSpPr>
          <p:spPr bwMode="auto">
            <a:xfrm>
              <a:off x="1042326" y="2067694"/>
              <a:ext cx="7562121" cy="2241185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19050" algn="ctr">
              <a:solidFill>
                <a:srgbClr val="9CCE36"/>
              </a:solidFill>
              <a:prstDash val="lgDashDot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187624" y="2067694"/>
              <a:ext cx="741682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画面简洁明了；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画面意味深长；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透过画面的内容一定包含着对某种现象的讽刺或歌颂。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画风诙谐幽默。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87846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0" y="1080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语文  五年级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752002" y="1377693"/>
            <a:ext cx="6480720" cy="1790819"/>
          </a:xfrm>
          <a:prstGeom prst="snip2DiagRect">
            <a:avLst>
              <a:gd name="adj1" fmla="val 0"/>
              <a:gd name="adj2" fmla="val 27881"/>
            </a:avLst>
          </a:prstGeom>
          <a:solidFill>
            <a:schemeClr val="lt1">
              <a:alpha val="8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漫画的启示</a:t>
            </a:r>
          </a:p>
        </p:txBody>
      </p:sp>
      <p:sp>
        <p:nvSpPr>
          <p:cNvPr id="19" name="剪去对角的矩形 18"/>
          <p:cNvSpPr/>
          <p:nvPr/>
        </p:nvSpPr>
        <p:spPr>
          <a:xfrm>
            <a:off x="161350" y="576352"/>
            <a:ext cx="1800200" cy="576064"/>
          </a:xfrm>
          <a:prstGeom prst="snip2Diag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习作</a:t>
            </a:r>
            <a:endParaRPr lang="zh-CN" altLang="en-US" sz="4000" dirty="0"/>
          </a:p>
        </p:txBody>
      </p:sp>
      <p:pic>
        <p:nvPicPr>
          <p:cNvPr id="7" name="图片 6" descr="12040205[1]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3664" b="4943"/>
          <a:stretch>
            <a:fillRect/>
          </a:stretch>
        </p:blipFill>
        <p:spPr>
          <a:xfrm>
            <a:off x="1723549" y="3291830"/>
            <a:ext cx="5720180" cy="1263212"/>
          </a:xfrm>
          <a:prstGeom prst="snip2Same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675311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15566"/>
            <a:ext cx="7284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ea"/>
              </a:rPr>
              <a:t> </a:t>
            </a:r>
            <a:r>
              <a:rPr lang="zh-CN" altLang="en-US" sz="2400" b="1" dirty="0" smtClean="0">
                <a:latin typeface="+mn-ea"/>
              </a:rPr>
              <a:t>   漫画能让我们会心一笑，也会让我们有所思考，获得生活的启示。你能读懂下面这两幅漫画吗？从中受到什么启示？</a:t>
            </a:r>
            <a:endParaRPr lang="en-US" altLang="zh-CN" sz="2400" b="1" dirty="0" smtClean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155" y="411404"/>
            <a:ext cx="366860" cy="456339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60303" y="339502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60000">
            <a:off x="1594617" y="2126383"/>
            <a:ext cx="2138084" cy="15841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60000">
            <a:off x="5364088" y="2138612"/>
            <a:ext cx="2246722" cy="16704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75656" y="4102402"/>
            <a:ext cx="72845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 dirty="0" smtClean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3392" y="3917735"/>
            <a:ext cx="75810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ea"/>
              </a:rPr>
              <a:t> </a:t>
            </a:r>
            <a:r>
              <a:rPr lang="zh-CN" altLang="en-US" sz="2400" b="1" dirty="0" smtClean="0">
                <a:latin typeface="+mn-ea"/>
              </a:rPr>
              <a:t>   这次习作，让我们写一写从漫画中得到的启示。可以从上面两幅漫画中选择一幅来写，也可以写其他漫画。</a:t>
            </a:r>
            <a:endParaRPr lang="en-US" altLang="zh-CN" sz="24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3778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2b2ec5-7e57-4a00-8299-969c15756aa4}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1988</Words>
  <Application>Microsoft Office PowerPoint</Application>
  <PresentationFormat>全屏显示(16:9)</PresentationFormat>
  <Paragraphs>153</Paragraphs>
  <Slides>44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634</cp:revision>
  <dcterms:created xsi:type="dcterms:W3CDTF">2017-03-17T02:28:00Z</dcterms:created>
  <dcterms:modified xsi:type="dcterms:W3CDTF">2020-09-04T19:28:05Z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