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58" r:id="rId2"/>
    <p:sldId id="264" r:id="rId3"/>
    <p:sldId id="265" r:id="rId4"/>
    <p:sldId id="369" r:id="rId5"/>
    <p:sldId id="370" r:id="rId6"/>
    <p:sldId id="363" r:id="rId7"/>
    <p:sldId id="379" r:id="rId8"/>
    <p:sldId id="380" r:id="rId9"/>
    <p:sldId id="371" r:id="rId10"/>
    <p:sldId id="372" r:id="rId11"/>
    <p:sldId id="373" r:id="rId12"/>
    <p:sldId id="374" r:id="rId13"/>
    <p:sldId id="375" r:id="rId14"/>
    <p:sldId id="275" r:id="rId15"/>
    <p:sldId id="381" r:id="rId16"/>
    <p:sldId id="361" r:id="rId17"/>
    <p:sldId id="382" r:id="rId18"/>
    <p:sldId id="383" r:id="rId19"/>
    <p:sldId id="384" r:id="rId20"/>
    <p:sldId id="385" r:id="rId21"/>
    <p:sldId id="386" r:id="rId22"/>
    <p:sldId id="366" r:id="rId23"/>
    <p:sldId id="387" r:id="rId24"/>
    <p:sldId id="270" r:id="rId25"/>
    <p:sldId id="388" r:id="rId26"/>
    <p:sldId id="389" r:id="rId27"/>
    <p:sldId id="390" r:id="rId28"/>
    <p:sldId id="391" r:id="rId29"/>
    <p:sldId id="277" r:id="rId30"/>
    <p:sldId id="392" r:id="rId31"/>
    <p:sldId id="393" r:id="rId32"/>
    <p:sldId id="365" r:id="rId33"/>
    <p:sldId id="394" r:id="rId34"/>
    <p:sldId id="395" r:id="rId35"/>
    <p:sldId id="396" r:id="rId36"/>
    <p:sldId id="397" r:id="rId37"/>
    <p:sldId id="368" r:id="rId38"/>
    <p:sldId id="398" r:id="rId39"/>
    <p:sldId id="399" r:id="rId40"/>
    <p:sldId id="400" r:id="rId41"/>
    <p:sldId id="401" r:id="rId42"/>
    <p:sldId id="402" r:id="rId43"/>
    <p:sldId id="403" r:id="rId44"/>
    <p:sldId id="404" r:id="rId45"/>
    <p:sldId id="405"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4.xml"/><Relationship Id="rId4" Type="http://schemas.openxmlformats.org/officeDocument/2006/relationships/slide" Target="../slides/slide2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4.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4.xml"/><Relationship Id="rId4" Type="http://schemas.openxmlformats.org/officeDocument/2006/relationships/slide" Target="../slides/slide2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3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6632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项　　链</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 id="2147483672" r:id="rId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2.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2.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22.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项</a:t>
            </a:r>
            <a:r>
              <a:rPr lang="zh-CN" altLang="zh-CN" sz="3200" dirty="0"/>
              <a:t>　　</a:t>
            </a:r>
            <a:r>
              <a:rPr lang="zh-CN" altLang="zh-CN" sz="3200" b="1" dirty="0"/>
              <a:t>链</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89642"/>
            <a:ext cx="8128000" cy="45327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自惭形秽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原指因自己容貌举止不如别人而感到惭愧。后来泛指自愧不如别人。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一筹莫展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一点儿办法也想不出。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埋怨上天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责怪别人。形容对不如意的事情一味归咎于客观。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喜出望外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遇到出乎意料的喜事而特别高兴。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垂涎欲滴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形容非常贪馋想吃的样子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比喻看到好的东西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十分羡慕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极想得到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九牛二虎之力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比喻很大的力量。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阴差阳错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指由于偶然因素而造成差错。也说阴错阳差。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059570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光临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莅临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二者都是敬辞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表示他人来访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只是所指的范围有所不同。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称他人来访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所指范围大。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莅临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指贵宾来到、来临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所指范围小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尊敬程度重。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兹订于一月十八日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在本部大楼举行晚会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敬请届时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光临</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澳大利亚昆士兰州旅游部部长等贵宾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莅临</a:t>
            </a:r>
            <a:r>
              <a:rPr lang="zh-CN" altLang="zh-CN" sz="2200" dirty="0">
                <a:solidFill>
                  <a:srgbClr val="000000"/>
                </a:solidFill>
                <a:latin typeface="Times New Roman" panose="02020603050405020304" pitchFamily="18" charset="0"/>
                <a:cs typeface="Times New Roman" panose="02020603050405020304" pitchFamily="18" charset="0"/>
              </a:rPr>
              <a:t>复华全球项目体验中心并进行了考察。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58406" y="419017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82942" y="4591688"/>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444621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精巧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精美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都有一个共同的语素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但由于另一个语素不同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词义也有差别。精巧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精细巧妙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侧重巧妙玲珑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多用来形容技术及器物的构造。精美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精致美好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侧重外观上的美好。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她最先看见的是几只手镯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再就是一串珍珠项链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接着是一个威尼斯制的金十字架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镶着珠宝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做工极为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记者在一旅游商场里看见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三三两两的游客正在选购自己中意的旅游商品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唐卡、藏刀、藏饰等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精美</a:t>
            </a:r>
            <a:r>
              <a:rPr lang="zh-CN" altLang="zh-CN" sz="2200" dirty="0">
                <a:solidFill>
                  <a:srgbClr val="000000"/>
                </a:solidFill>
                <a:latin typeface="Times New Roman" panose="02020603050405020304" pitchFamily="18" charset="0"/>
                <a:cs typeface="Times New Roman" panose="02020603050405020304" pitchFamily="18" charset="0"/>
              </a:rPr>
              <a:t>的旅游纪念品令游客们赞不绝口。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032708" y="398451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4682" y="479715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2236998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想入非非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异想天开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想法不能实现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不切实际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想入非非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思想进入虚幻世界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完全脱离实际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胡思乱想。重在胡思乱想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毫无可取之处。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异想天开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形容想法离奇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不切实际。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眼见来她家帮助干粗活的那个瘦小的布列塔尼女人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她经常不免既深感缺憾又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想入非非</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咸水生态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会让荒漠变绿洲。这绝非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异想天开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而是有根据、有理由的科学设想。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89050" y="3994700"/>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0112" y="4396016"/>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5332058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0242"/>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55384100"/>
              </p:ext>
            </p:extLst>
          </p:nvPr>
        </p:nvGraphicFramePr>
        <p:xfrm>
          <a:off x="508000" y="1988840"/>
          <a:ext cx="8128000" cy="3806743"/>
        </p:xfrm>
        <a:graphic>
          <a:graphicData uri="http://schemas.openxmlformats.org/presentationml/2006/ole">
            <p:oleObj spid="_x0000_s7174" name="文档" r:id="rId6" imgW="3837004" imgH="1796380"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关于《项链》的主题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历来争论较多。或说表现了资本主义社会普遍存在的虚荣心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或说表现了人性的复归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或说体现了女主人对尊严的追求等。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243814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【任务一】梳理情节结构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全文可分成几部分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带着这件宝物飞快地跑了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借项链。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晚会的日子到了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由丈夫口授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她把信写好了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丢项链。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就足以使你断送一切或者使你绝处逢生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赔项链。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玛蒂尔德丢失项链是偶然事件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还是有必然因素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丢失项链是偶然事件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但其中也蕴含着必然因素。玛蒂尔德受虚荣心的驱使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为了不使自己在晚会上显得寒酸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把自己精心包装起来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借了项链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这已埋下了悲剧的导火线。在晚会上她获得了巨大的成功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沉迷在欢乐里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了。晚会结束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她怕丈夫披在她身上的家常外衣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被穿珍贵皮衣的女人看到而暴露她的穷酸相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于是匆匆逃走。在这种陶醉和慌乱中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丢失项链是符合情理的。所有这些情节都为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丢项链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丢失项链的必然性正是以玛蒂尔德的性格为基础的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是她那爱慕虚荣的性格造成的。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672701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1531"/>
            <a:ext cx="8128000" cy="5119350"/>
          </a:xfrm>
          <a:prstGeom prst="rect">
            <a:avLst/>
          </a:prstGeom>
        </p:spPr>
        <p:txBody>
          <a:bodyPr>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小说直到结尾才点出项链是假的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给玛蒂尔德以心灵上的沉重打击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进一步批判其虚荣心。玛蒂尔德以青春为代价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节衣缩食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倾其所有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用十年时间还清债务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支撑她的是对朋友的信义和社会的道德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丢失了项链要还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在朋友那里不能丢脸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借债要还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不能沦为社会不齿的人。一旦得知项链是假的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便显见她为了晚会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所付出的代价太沉重了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这是对她的虚荣心的狠狠一击。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深化主题。项链固然是假的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她所追求并陶醉于其中的一夜狂欢也是假的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她梦寐以求的奢华享受同样也是虚幻的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不值得用有意义的生命去追求。启示人们应努力从虚幻的人生中摆脱出来。这样写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可以让读者体会前面三处铺垫的效果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从而进一步理解情节的发展对表现人物和主题的作用。如果在前面就让福雷斯杰太太指出项链是假的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就不能充分说明虚荣的代价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也就无法表现作者对爱慕虚荣、追求享乐的讽刺了。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222656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41504"/>
            <a:ext cx="8168456" cy="5170646"/>
          </a:xfrm>
          <a:prstGeom prst="rect">
            <a:avLst/>
          </a:prstGeom>
        </p:spPr>
        <p:txBody>
          <a:bodyPr wrap="square">
            <a:spAutoFit/>
          </a:bodyPr>
          <a:lstStyle/>
          <a:p>
            <a:pPr indent="306070">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【任务二】理解人物形象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玛蒂尔德的一夜虚荣换来了十年心酸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那么她身边的其他人物身上是否也有虚荣心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作者是将玛蒂尔德的悲剧命运放在广阔的背景下展示的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而虚荣心是弥漫在当时法国社会的瘟疫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所以玛蒂尔德身边的所有人都有较强的虚荣心。例如其丈夫卢瓦瑟尔先生存着一笔款子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预备买一杆猎枪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好在夏季跟几个朋友到南泰尔平原去打猎取乐。卢瓦瑟尔经济拮据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为什么要攒钱买高级猎枪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虚荣心使然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因为打云雀是当时时髦、高雅的贵族活动。福雷斯杰太太用精美的首饰盒装假钻石项链也是虚荣心在作怪。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做夜间生意的旧马车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白天从不在巴黎街头露面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似乎耻于让人在光天化日之下看见它的寒碜相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。此处看似只是顺手牵来的闲笔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表面上是写马车主人的自卑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实际上是写乘客的虚荣。作者就是通过玛蒂尔德身边都具有虚荣心的人物来完成这样一幅巨型的社会众生虚荣图的。玛蒂尔德生活在其中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怎能不沾有虚荣心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这便是玛蒂尔德悲剧的社会根源。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691560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02267535"/>
              </p:ext>
            </p:extLst>
          </p:nvPr>
        </p:nvGraphicFramePr>
        <p:xfrm>
          <a:off x="508000" y="1844248"/>
          <a:ext cx="8128000" cy="3423503"/>
        </p:xfrm>
        <a:graphic>
          <a:graphicData uri="http://schemas.openxmlformats.org/presentationml/2006/ole">
            <p:oleObj spid="_x0000_s1030" name="文档" r:id="rId3" imgW="3998963" imgH="1684242"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【任务三】赏析语言特色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作者在描写玛蒂尔德借朋友的首饰时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犹疑不决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生动地刻画了一位未见过世面的小家妇女突然见到这么多首饰时的心理状态。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当朋友答应借给她项链时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如何理解玛蒂尔德的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等动作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这些动作写出了她借到项链后的狂喜与忘情。以夸张的手法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写出了她的失态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从情感上为下文丢项链后的苦恼与赔项链时的艰辛蓄势。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397589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作者是怎样描写玛蒂尔德在夜会上的具体表现和心理特征的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作者这样描写的作用是什么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在夜会上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陶醉在她美貌所取得的辉煌胜利之中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陶醉在她成功的荣光之中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作者就是用这些描写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在读者面前剖露了玛蒂尔德庸俗、空虚的心灵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使人物形象有血有肉。这里的描写与前面的几个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前者是她追求虚荣心和享乐的思想核心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后者是她虚荣心得到满足时的真实写照。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025053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1217300"/>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你认为小说的女主人公玛蒂尔德是怎样一个人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70679927"/>
              </p:ext>
            </p:extLst>
          </p:nvPr>
        </p:nvGraphicFramePr>
        <p:xfrm>
          <a:off x="508000" y="2059639"/>
          <a:ext cx="8128000" cy="4878108"/>
        </p:xfrm>
        <a:graphic>
          <a:graphicData uri="http://schemas.openxmlformats.org/presentationml/2006/ole">
            <p:oleObj spid="_x0000_s8198" name="文档" r:id="rId6" imgW="3946416" imgH="2368612"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378534212"/>
              </p:ext>
            </p:extLst>
          </p:nvPr>
        </p:nvGraphicFramePr>
        <p:xfrm>
          <a:off x="508000" y="2076547"/>
          <a:ext cx="8128000" cy="2958905"/>
        </p:xfrm>
        <a:graphic>
          <a:graphicData uri="http://schemas.openxmlformats.org/presentationml/2006/ole">
            <p:oleObj spid="_x0000_s9222" name="文档" r:id="rId6" imgW="3946416" imgH="1436167" progId="Word.Document.12">
              <p:embed/>
            </p:oleObj>
          </a:graphicData>
        </a:graphic>
      </p:graphicFrame>
    </p:spTree>
    <p:extLst>
      <p:ext uri="{BB962C8B-B14F-4D97-AF65-F5344CB8AC3E}">
        <p14:creationId xmlns:p14="http://schemas.microsoft.com/office/powerpoint/2010/main" xmlns="" val="338047378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40768"/>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阅读下列文段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她上香榭里榭大街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好消除一个星期来的疲劳。突然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她看见一位太太带着小孩在散步。原来是福雷斯杰太太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她还是那么年轻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那么迷人。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卢瓦瑟尔太太感到很激动。要不要上去跟她搭话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当然要去。现在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她既然还清了全部债务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就可以把一切都告诉她。为什么不告诉呢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她走了过去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对方一点也没有认出她来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这么一个平民女子竟如此亲热地跟自己打招呼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她不禁大为诧异。她结结巴巴地回答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您大概是认错了人。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我是玛蒂尔德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卢瓦瑟尔呀。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她昔日的女友喊了起来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我可怜的玛蒂尔德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你的变化太大了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我过了好些苦日子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自从上次我跟你见面以后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我不知道有过多少艰难困苦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都是因为你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那是怎么回事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你还记得我向你借了那串项链去参加部里的晚会吧。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那又怎么样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我把它弄丢了。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你不是已经还给我了吗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3585662"/>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我还给你的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是跟原物式样相像的另一串。这十年我一直在为这串项链欠债还债。你知道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这对我们可真不容易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我们本来什么家底都没有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终于把债全还清了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我简直太高兴了。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福雷斯杰太太听到这里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停下步来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你花钱买了一串钻石项链来赔我的那一串吗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正是。你一直没有发觉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两串项链简直是一模一样。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她感到一种既骄傲又天真的欢快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面上露出了笑容。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福雷斯杰太太非常激动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她一把握住朋友的双手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我可怜的玛蒂尔德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但我的那一串是假钻石呀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它顶多值五百法郎。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3997378"/>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通过福雷斯杰夫人道破所借项链是假的。联系前文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下列不属于必要铺垫和暗示的两项是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玛蒂尔德做了衣服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没有首饰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所以去向福雷斯杰太太借。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玛蒂尔德向朋友借项链时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朋友立刻说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珠宝店老板说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只有盒子是在我这里配的。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福雷斯杰太太很有钱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但未收到舞会请柬。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玛蒂尔德还项链时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并没有打开项链盒来看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9291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语段中玛蒂尔德说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终于把债全还清了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我简直太高兴了。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这句话表现了她什么样的心理与性格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她为自己毅然借债赔偿项链并最终还清欠债感到欣慰。表现了人物的诚实、天真的性格。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小说到最后才说出项链是假的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请简要分析这样写的作用。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增加了故事的波澜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更有力地讽刺了资产阶级的虚荣心理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使主题更加鲜明。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对虚荣心受害者寄予了深切的同情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使主题更加丰富。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935027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wipe(down)">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以对联的形式概括《项链》的主题。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一夜虚荣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项链即锁链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注意对对联的基本要求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结合对《项链》主题的理解把握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上下联的含义必须相互衔接。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Times New Roman" panose="02020603050405020304" pitchFamily="18" charset="0"/>
                <a:cs typeface="Times New Roman" panose="02020603050405020304" pitchFamily="18" charset="0"/>
              </a:rPr>
              <a:t>十年辛苦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悲剧是闹剧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十年清贫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美梦化噩梦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013"/>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莫泊桑</a:t>
            </a:r>
            <a:r>
              <a:rPr lang="en-US" altLang="zh-CN" sz="2200" dirty="0">
                <a:solidFill>
                  <a:srgbClr val="000000"/>
                </a:solidFill>
                <a:latin typeface="Times New Roman" panose="02020603050405020304" pitchFamily="18" charset="0"/>
                <a:cs typeface="Times New Roman" panose="02020603050405020304" pitchFamily="18" charset="0"/>
              </a:rPr>
              <a:t>(1850—1893),19</a:t>
            </a:r>
            <a:r>
              <a:rPr lang="zh-CN" altLang="zh-CN" sz="2200" dirty="0">
                <a:solidFill>
                  <a:srgbClr val="000000"/>
                </a:solidFill>
                <a:latin typeface="Times New Roman" panose="02020603050405020304" pitchFamily="18" charset="0"/>
                <a:cs typeface="Times New Roman" panose="02020603050405020304" pitchFamily="18" charset="0"/>
              </a:rPr>
              <a:t>世纪后半期法国著名的批判现实主义作家。</a:t>
            </a:r>
            <a:r>
              <a:rPr lang="en-US" altLang="zh-CN" sz="2200" dirty="0">
                <a:solidFill>
                  <a:srgbClr val="000000"/>
                </a:solidFill>
                <a:latin typeface="Times New Roman" panose="02020603050405020304" pitchFamily="18" charset="0"/>
                <a:cs typeface="Times New Roman" panose="02020603050405020304" pitchFamily="18" charset="0"/>
              </a:rPr>
              <a:t>1880</a:t>
            </a:r>
            <a:r>
              <a:rPr lang="zh-CN" altLang="zh-CN" sz="2200" dirty="0">
                <a:solidFill>
                  <a:srgbClr val="000000"/>
                </a:solidFill>
                <a:latin typeface="Times New Roman" panose="02020603050405020304" pitchFamily="18" charset="0"/>
                <a:cs typeface="Times New Roman" panose="02020603050405020304" pitchFamily="18" charset="0"/>
              </a:rPr>
              <a:t>年发表《羊脂球》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轰动法国文坛。代表作有长篇小说《一生》《漂亮朋友》等。一生共创作四百多部中短篇小说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著名的有《菲菲小姐》《项链》《我的叔叔于勒》等。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03215965"/>
              </p:ext>
            </p:extLst>
          </p:nvPr>
        </p:nvGraphicFramePr>
        <p:xfrm>
          <a:off x="508000" y="1916832"/>
          <a:ext cx="8128000" cy="2364082"/>
        </p:xfrm>
        <a:graphic>
          <a:graphicData uri="http://schemas.openxmlformats.org/presentationml/2006/ole">
            <p:oleObj spid="_x0000_s2054" name="文档" r:id="rId5" imgW="3837004" imgH="111633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家庭是人生的第一所学校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。成长于克勤克俭、崇俭抑奢的家风环境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自会多一份厉行节俭、反对浪费的主动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沐浴着谦虚谨慎、律己以严的家教熏陶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也会多一些手握戒尺、心存敬畏的自觉。相反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或是急功近利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或是没规没矩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或是爱慕虚荣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很难想象在这样环境中长大的人会严以用权、实以谋事、动遵法度。可以说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就有什么样的精神状态和价值追求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也就会有什么样的事业成就。</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7746748"/>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根据语段内容及横线上下文具体语境分析概括。读后可知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语段主要讲述家庭环境教育的重要性。第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处可联系上下文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从家庭教育或家风的角度概括作答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处是从相反的角度来讲述的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急功近利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没规没矩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此处应从家风不正、家教不严等方面概括作答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处可从后文的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就有什么样的精神状态和价值追求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此处应从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有什么样的家风、家教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而家风、家教则是人生的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如果家风不正、家教不严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有什么样的家风、家教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11728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896073"/>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如何进行心理描写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一、直接描写法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所谓直接描写法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指的是在写作中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他思索着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等句式作为明显的标志。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这种心理描写方法虽然简洁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但能轻而易举、恰如其分地表现文中人物的所思所想。这种写法多用于全知全能式的写作中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作者直接表现人物心理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折射其性格。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二、内心独白法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内心独白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就是自己对自己讲的无声的话。通过人物内心独白来揭示其内心世界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能充分地展示人物的思想、性格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帮助读者更深刻地理解人物的思想感情和精神面貌。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5" name="矩形 4"/>
          <p:cNvSpPr>
            <a:spLocks noChangeAspect="1"/>
          </p:cNvSpPr>
          <p:nvPr/>
        </p:nvSpPr>
        <p:spPr>
          <a:xfrm>
            <a:off x="282432" y="1194049"/>
            <a:ext cx="8636000"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三、暗示表达法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暗示表达区别于直接表露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也就是通过其他诸如动作、语言、神情等细节来间接地表现人物的内心世界。丰富的动作、微妙的神态随时可以泄露人物内心深处的想法。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四、梦境、幻觉展示法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所谓梦境、幻觉展示法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也就是通过梦境、幻觉间接地揭示人物的心理。人在梦中实现了在日常生活中没有实现的愿望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这也能反映作者现实中迫切的心理活动。梦境是一个人最真实的心理表现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通过梦境曲折表现人物心理、刻画人物性格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能够巧妙地与主干情节交相辉映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使得人物形象更加真实饱满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故事主题更显深刻。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五、环境景物衬托法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一切景语皆情语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一个人以不同的心情看相同的景物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会产生不同的感受。由此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我们可以从作品的景物描写中侧面感知人物的心理状态。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475998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在实际的写作运用中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我们还应该注意以下几点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要善于抓住人物与众不同的特点。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心理描写说到底是为刻画人物性格、塑造人物形象服务的。为达到这一目的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需要我们在写作中通过心理刻画展现人物特点。每个人物的身份、背景、年龄、职业等各不相同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心理状态自然也有差异。如果在写作中千篇一律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毫无特色可言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则可认为这里的心理描写是失败的。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要写出动态的心理变化过程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不能杂乱无章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颠三倒四。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故事情节在不断发展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人物的心理活动状态自然也会有所变化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因而在心理描写时应注重心理变化与故事情节的辉映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考虑引起人物心理变化的各类要素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随要素的变化做出相应的调整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循序渐进。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5078185"/>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要真实。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心理描写反映的是人物在具体情境中的心理变化情况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真实合理的心理刻画相比空洞无力的说教更能打动人。在写作中应避免为了心理描写而进行心理描写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更不要臆测人物的心理活动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使文章失真。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755898"/>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请你选一个情景写一个心理描写的片段</a:t>
            </a:r>
            <a:r>
              <a:rPr lang="en-US" altLang="zh-CN" sz="2200" dirty="0">
                <a:solidFill>
                  <a:srgbClr val="000000"/>
                </a:solidFill>
                <a:latin typeface="Times New Roman" panose="02020603050405020304" pitchFamily="18" charset="0"/>
                <a:cs typeface="Times New Roman" panose="02020603050405020304" pitchFamily="18" charset="0"/>
              </a:rPr>
              <a:t>,200~300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天有不测风云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昨天的天气还是风和日丽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可从今天早上到现在一场大雨一直下个不停。我只得坐在候车室里的座位上发呆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感觉时间是多么难熬啊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更何况旁边那位仁兄还在一个劲儿地抽烟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烟叶把我熏得够戗。鼻子难受得要命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我只好转过身去。再看看周围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大家有说有笑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没有一丝烦躁。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他们那么有耐心啊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我生气地想。时间似乎故意和我作对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过得慢极了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烦躁、焦急一起涌上心来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我不停地看表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盯着那慢慢移动的秒针。</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43</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我慢慢地数着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心里冒出一股无名之火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4226998"/>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17367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淡泊明志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宁静致远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静以修身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俭以养德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非淡泊无以明志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非宁静无以致远。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《诫子书》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莫言名与利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名利是身仇。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少欲则心静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心静则事简。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谁知将相王侯外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别有优游快活人。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也笑长安名利处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红尘半是马蹄翻。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一杯洗涤无余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万事消磨运远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浮名薄利休羡。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赵师侠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知足者仙境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不知足者凡境。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洪应明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不戚戚于贫贱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不汲汲于富贵。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不以一毫私利自蔽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不以一毫私欲自累。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不义而富且贵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于我如浮云。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庄子濮水垂钓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庄子在濮河钓鱼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楚王派两位大夫前去请他做官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他们对庄子说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想将国内的事务劳累您啊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庄子拿着鱼竿没有回头看他们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我听说楚国有一只神龟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死了已有三千年了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国王用锦缎包好放在竹匣中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珍藏在宗庙的堂上。这只神龟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它是宁愿死去留下骨头让人们珍藏呢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还是情愿活着在烂泥里摇尾巴呢</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两个大夫说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情愿活着在烂泥里摇尾巴。</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庄子说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请回吧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我要在烂泥里摇尾巴。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5024714"/>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488092" y="1189721"/>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钱锺书宁静淡泊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电视剧《围城》热播后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钱锺书的新作旧著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被争先恐后地推向市场。面对这种火爆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钱锺书始终保持静默。对所谓的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吹捧多于研究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由于吹捧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人物可成厌物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。有人用钱策动他接受采访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我都姓了一辈子钱了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难道还迷信钱吗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一著名记者慕名想见他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假如你吃了一个鸡蛋觉得还不错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又何必要去认识那只下蛋的母鸡呢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居里夫人淡泊名利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居里夫人天下闻名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但她既不求名也不求利。有一天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她的一位朋友来她家做客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忽然看见她的小女儿正在玩她的奖章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于是惊讶地说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居里夫人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得到一枚英国皇家学会的奖章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是极高的荣誉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你怎么能给孩子玩呢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居里夫人笑了笑说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我是想让孩子从小就知道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荣誉就像玩具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只能玩玩而已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绝不能看得太重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否则就将一事无成。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152144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年代的法国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资本主义恶性发展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大资产阶级当权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政府贪污风行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资产阶级的骄奢淫逸的糜烂生活和唯利是图的道德观念影响到整个社会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追求享乐追求虚荣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成为一种恶劣的社会风气。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他的创作广泛而深刻地反映了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世纪后半期的法国社会现实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无情地揭露了资产阶级的腐化堕落、道德沦丧和拜金主义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真实地描写了人世间的世态炎凉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对下层社会的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寄予了深切同情。《项链》就是此类作品的代表。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010933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1340768"/>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99367"/>
            <a:ext cx="8128000" cy="410105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闲读梧桐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梧桐就在我们住的那幢楼的前面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在花圃和草地的中央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在曲径通幽的那个拐弯口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整日整夜地与我们对视。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它要比别处的其他树大出许多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足有合抱之粗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向空中伸展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又像一位矜持的少女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繁茂的叶子如长发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披肩掩面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甚至遮住了整个身躯。我猜想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当初它的身边定然有许多的树苗和它并肩成长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或许因为环境规划需要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被砍伐了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或许就是它本身的素质好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顽强地坚持下来。它从从容容地走过岁月的风雨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高大起来了。闲来临窗读树已成为我生活中的一部分了。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3780449"/>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母亲从北方来信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寒潮来了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注意保暖御寒。入夜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便加了一床被子。果然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夜半有呼风啸雨紧叩窗棂。我从酣梦里惊醒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听到那冷雨滴落空阶如原始的打击乐。于是无眠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想起家信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想起母亲说起的家谱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想起外祖父风雨如晦的际遇。外祖父是地方上知名的教育家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一生两袖清风献给桑梓教育事业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放弃了几次外聘高就的机会。然而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在那史无前例的岁月里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他不愿屈从于非人的折磨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在一个冷雨的冬夜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饮恨自尽。我无缘见到他老人家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只是从小舅家读到一张黑色镜框里肃然的面容。我不敢说画师的技艺有多高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只是坚信那双眼睛是传了神的。每次站在它跟前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总有一种情思嬗传于我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冥冥之中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与我的心灵默默碰撞。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8733770"/>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浮想联翩</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伴以风雨大作</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了无睡意</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就独自披衣临窗。夜如墨染</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顷刻间我也融入这浓稠的夜色中了。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惊奇地发现天边竟有几颗寒星眨巴着瞌睡的眼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先前原是错觉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根本就没有下雨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粗暴狂虐的北风。这时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最让我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的便是不远处的那株梧桐了。只能依稀看到它黛青色的轮廓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承受着一份天边的苍凉。阵风过处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是叶叶枝枝互相簇拥颤起的呼号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时而像俄罗斯民谣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时而像若有若无的诗歌。不知怎的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外祖父的遗像又蓦然浮上眼帘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似与这株沉默的梧桐有种无法言喻的契合。不求巨臂擎天的闻达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但也有荫庇一方的坦荡。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次日醒来</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红日满窗</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竟是大晴。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802675"/>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467544" y="1189721"/>
            <a:ext cx="8168456" cy="5478423"/>
          </a:xfrm>
          <a:prstGeom prst="rect">
            <a:avLst/>
          </a:prstGeom>
        </p:spPr>
        <p:txBody>
          <a:bodyPr wrap="square">
            <a:spAutoFit/>
          </a:bodyPr>
          <a:lstStyle/>
          <a:p>
            <a:pPr indent="2286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惦念的是那一树黄叶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推开窗棂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竟是一个显山露水的甲骨文字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没有昨天那遮天蔽日的叶子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剩下的是虬树挺干。我的心像是被谁搁上了一块沉重的冰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无法再幻作一只鸟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向那棵树飞去了。这一夜的风呵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就凋零了满树的生命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而风又奈你其何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坠落的终要坠落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无须挽留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你还有一身傲骨与春天之前的整个冬季抗争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我读懂了梧桐的落寞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不是慨叹韶华流逝的漠然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不是哀怨人潮人海中的孤寂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而是一种禅意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一种宁静和虚空的玄奥。服从自然又抗衡自然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洞悉自然又糊涂自然</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任风雕雨蚀</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四季轮回</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日月如晦</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花开花落</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好一种从容淡泊的大度</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不禁又感慨起外祖父的英年早逝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悲哀他屈从天命的无奈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悲哀起那个年代里的人们。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又是一阵熟悉的树叶婆娑的沙沙声响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亲切地叩击着耳鼓。</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俯目望去</a:t>
            </a:r>
            <a:r>
              <a:rPr lang="en-US" altLang="zh-CN" sz="2200" u="sng" dirty="0">
                <a:solidFill>
                  <a:srgbClr val="FF0000"/>
                </a:solidFill>
                <a:uFill>
                  <a:solidFill>
                    <a:srgbClr val="000000"/>
                  </a:solidFill>
                </a:uFill>
                <a:latin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一个红衣女孩雀跃在那黄叶覆盖的小径</a:t>
            </a:r>
            <a:r>
              <a:rPr lang="en-US" altLang="zh-CN" sz="2200" u="sng" dirty="0">
                <a:solidFill>
                  <a:srgbClr val="FF0000"/>
                </a:solidFill>
                <a:uFill>
                  <a:solidFill>
                    <a:srgbClr val="000000"/>
                  </a:solidFill>
                </a:uFill>
                <a:latin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那模样似乎每一片叶子都在为她青春的步履伴奏。</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我的窗台上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扑进一阙蓬松的阳光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洒在案前昨夜未曾合上的一卷旧书上。</a:t>
            </a:r>
            <a:endParaRPr lang="zh-CN" altLang="en-US" sz="2200" dirty="0"/>
          </a:p>
        </p:txBody>
      </p:sp>
    </p:spTree>
    <p:extLst>
      <p:ext uri="{BB962C8B-B14F-4D97-AF65-F5344CB8AC3E}">
        <p14:creationId xmlns:p14="http://schemas.microsoft.com/office/powerpoint/2010/main" xmlns="" val="2712438883"/>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是人与人之间眼神的交流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在作者心里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梧桐早已是一位熟悉的朋友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所以才整日整夜与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似乎要告诉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比喻、拟人手法的运用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形象地写出了梧桐树的外形特征及顽强的生命力。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由物及人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把外祖父对命运的屈从与梧桐对风雨的抗争进行对比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向人们诠释了人生的真谛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服从自然又抗衡自然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洞悉自然又糊涂自然。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值得玩味。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凋零了满树的枝叶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却仍留一身傲骨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凋零了满树的枝叶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却也是他们今生的宿命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凋零了满树的枝叶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还会迎来一个新的春天</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7312070"/>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42656"/>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主旨所在。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新生命还会充满活力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表现前辈对后代的托举和祝福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应以正义必胜的信心去看待历史。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三处短句的运用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句式整齐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语言凝练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简洁有力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有节奏感。</a:t>
            </a:r>
            <a:endParaRPr lang="zh-CN" altLang="en-US" sz="2200" dirty="0"/>
          </a:p>
        </p:txBody>
      </p:sp>
      <p:sp>
        <p:nvSpPr>
          <p:cNvPr id="6" name="矩形 5"/>
          <p:cNvSpPr>
            <a:spLocks noChangeAspect="1"/>
          </p:cNvSpPr>
          <p:nvPr/>
        </p:nvSpPr>
        <p:spPr>
          <a:xfrm>
            <a:off x="508000" y="333964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作者读到的梧桐的外形特征和内在精神特征各是怎样的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文章的写作主要运用了什么写法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想要表达什么思想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外形特征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高大挺拔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枝繁叶茂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身躯高大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树冠繁茂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。内在精神特征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服从自然又抗衡自然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洞悉自然又糊涂自然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任风雕雨蚀、花开花落的从容淡泊的大度。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全文采用托物言志的写法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名为写物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实为喻人。作者借梧桐传达出从容淡定的生活态度。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189336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wipe(down)">
                                      <p:cBhvr>
                                        <p:cTn id="1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小说情节即在小说作品所提供的特定艺术描写的环境中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由于人物之间的相互关系和人与环境间的矛盾冲突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而产生的一系列生活事件发生、发展直至解决的整个过程。它通常由一组或若干组具体的生活事件组成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在一条基本情节线索的统领下包括许许多多的细节。小说故事中的矛盾冲突是形成情节的基础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也是推动情节发展的动力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冲突双方的人物性格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则直接决定了情节进展的趋向。小说情节发展一般分为开端、发展、高潮、结局。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283682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3737"/>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89361711"/>
              </p:ext>
            </p:extLst>
          </p:nvPr>
        </p:nvGraphicFramePr>
        <p:xfrm>
          <a:off x="508000" y="1772816"/>
          <a:ext cx="8128000" cy="4675341"/>
        </p:xfrm>
        <a:graphic>
          <a:graphicData uri="http://schemas.openxmlformats.org/presentationml/2006/ole">
            <p:oleObj spid="_x0000_s3078" name="文档" r:id="rId5" imgW="3894229" imgH="2239526"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16027504"/>
              </p:ext>
            </p:extLst>
          </p:nvPr>
        </p:nvGraphicFramePr>
        <p:xfrm>
          <a:off x="508000" y="1642457"/>
          <a:ext cx="8128000" cy="3827087"/>
        </p:xfrm>
        <a:graphic>
          <a:graphicData uri="http://schemas.openxmlformats.org/presentationml/2006/ole">
            <p:oleObj spid="_x0000_s4102" name="文档" r:id="rId5" imgW="3894229" imgH="1833520" progId="Word.Document.12">
              <p:embed/>
            </p:oleObj>
          </a:graphicData>
        </a:graphic>
      </p:graphicFrame>
    </p:spTree>
    <p:extLst>
      <p:ext uri="{BB962C8B-B14F-4D97-AF65-F5344CB8AC3E}">
        <p14:creationId xmlns:p14="http://schemas.microsoft.com/office/powerpoint/2010/main" xmlns="" val="359270257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8043"/>
            <a:ext cx="222528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36280332"/>
              </p:ext>
            </p:extLst>
          </p:nvPr>
        </p:nvGraphicFramePr>
        <p:xfrm>
          <a:off x="508000" y="2060848"/>
          <a:ext cx="8128000" cy="4102106"/>
        </p:xfrm>
        <a:graphic>
          <a:graphicData uri="http://schemas.openxmlformats.org/presentationml/2006/ole">
            <p:oleObj spid="_x0000_s5126" name="文档" r:id="rId5" imgW="3894229" imgH="1965129" progId="Word.Document.12">
              <p:embed/>
            </p:oleObj>
          </a:graphicData>
        </a:graphic>
      </p:graphicFrame>
    </p:spTree>
    <p:extLst>
      <p:ext uri="{BB962C8B-B14F-4D97-AF65-F5344CB8AC3E}">
        <p14:creationId xmlns:p14="http://schemas.microsoft.com/office/powerpoint/2010/main" xmlns="" val="46153816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520979"/>
              </p:ext>
            </p:extLst>
          </p:nvPr>
        </p:nvGraphicFramePr>
        <p:xfrm>
          <a:off x="508000" y="2096407"/>
          <a:ext cx="8128000" cy="2919187"/>
        </p:xfrm>
        <a:graphic>
          <a:graphicData uri="http://schemas.openxmlformats.org/presentationml/2006/ole">
            <p:oleObj spid="_x0000_s6150" name="文档" r:id="rId5" imgW="3894229" imgH="1398307" progId="Word.Document.12">
              <p:embed/>
            </p:oleObj>
          </a:graphicData>
        </a:graphic>
      </p:graphicFrame>
    </p:spTree>
    <p:extLst>
      <p:ext uri="{BB962C8B-B14F-4D97-AF65-F5344CB8AC3E}">
        <p14:creationId xmlns:p14="http://schemas.microsoft.com/office/powerpoint/2010/main" xmlns="" val="264547437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346</TotalTime>
  <Words>4945</Words>
  <Application>Microsoft Office PowerPoint</Application>
  <PresentationFormat>全屏显示(4:3)</PresentationFormat>
  <Paragraphs>273</Paragraphs>
  <Slides>45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测控设计模板14新</vt:lpstr>
      <vt:lpstr>文档</vt:lpstr>
      <vt:lpstr>项　　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2017-09-09T13:34:20Z</dcterms:modified>
  <cp:category>语文备课大师【全免费】</cp:category>
</cp:coreProperties>
</file>