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4"/>
  </p:notesMasterIdLst>
  <p:sldIdLst>
    <p:sldId id="436" r:id="rId3"/>
    <p:sldId id="383" r:id="rId4"/>
    <p:sldId id="423" r:id="rId5"/>
    <p:sldId id="424" r:id="rId6"/>
    <p:sldId id="425" r:id="rId7"/>
    <p:sldId id="426" r:id="rId8"/>
    <p:sldId id="427" r:id="rId9"/>
    <p:sldId id="428" r:id="rId10"/>
    <p:sldId id="429" r:id="rId11"/>
    <p:sldId id="430" r:id="rId12"/>
    <p:sldId id="339" r:id="rId13"/>
    <p:sldId id="340" r:id="rId14"/>
    <p:sldId id="460" r:id="rId15"/>
    <p:sldId id="461" r:id="rId16"/>
    <p:sldId id="462" r:id="rId17"/>
    <p:sldId id="463" r:id="rId18"/>
    <p:sldId id="464" r:id="rId19"/>
    <p:sldId id="437" r:id="rId20"/>
    <p:sldId id="257" r:id="rId21"/>
    <p:sldId id="260" r:id="rId22"/>
    <p:sldId id="259" r:id="rId23"/>
    <p:sldId id="262" r:id="rId24"/>
    <p:sldId id="438" r:id="rId25"/>
    <p:sldId id="263" r:id="rId26"/>
    <p:sldId id="441" r:id="rId27"/>
    <p:sldId id="264" r:id="rId28"/>
    <p:sldId id="442" r:id="rId29"/>
    <p:sldId id="265" r:id="rId30"/>
    <p:sldId id="443" r:id="rId31"/>
    <p:sldId id="266" r:id="rId32"/>
    <p:sldId id="444" r:id="rId33"/>
    <p:sldId id="267" r:id="rId34"/>
    <p:sldId id="445" r:id="rId35"/>
    <p:sldId id="270" r:id="rId36"/>
    <p:sldId id="446" r:id="rId37"/>
    <p:sldId id="268" r:id="rId38"/>
    <p:sldId id="269" r:id="rId39"/>
    <p:sldId id="271" r:id="rId40"/>
    <p:sldId id="275" r:id="rId41"/>
    <p:sldId id="272" r:id="rId42"/>
    <p:sldId id="274" r:id="rId43"/>
    <p:sldId id="276" r:id="rId44"/>
    <p:sldId id="277" r:id="rId45"/>
    <p:sldId id="447" r:id="rId46"/>
    <p:sldId id="286" r:id="rId47"/>
    <p:sldId id="448" r:id="rId48"/>
    <p:sldId id="287" r:id="rId49"/>
    <p:sldId id="449" r:id="rId50"/>
    <p:sldId id="342" r:id="rId51"/>
    <p:sldId id="450" r:id="rId52"/>
    <p:sldId id="258" r:id="rId53"/>
    <p:sldId id="345" r:id="rId54"/>
    <p:sldId id="330" r:id="rId55"/>
    <p:sldId id="332" r:id="rId56"/>
    <p:sldId id="335" r:id="rId57"/>
    <p:sldId id="343" r:id="rId58"/>
    <p:sldId id="451" r:id="rId59"/>
    <p:sldId id="336" r:id="rId60"/>
    <p:sldId id="290" r:id="rId61"/>
    <p:sldId id="346" r:id="rId62"/>
    <p:sldId id="431" r:id="rId63"/>
    <p:sldId id="432" r:id="rId64"/>
    <p:sldId id="433" r:id="rId65"/>
    <p:sldId id="434" r:id="rId66"/>
    <p:sldId id="435" r:id="rId67"/>
    <p:sldId id="439" r:id="rId68"/>
    <p:sldId id="452" r:id="rId69"/>
    <p:sldId id="453" r:id="rId70"/>
    <p:sldId id="454" r:id="rId71"/>
    <p:sldId id="455" r:id="rId72"/>
    <p:sldId id="456" r:id="rId73"/>
    <p:sldId id="457" r:id="rId74"/>
    <p:sldId id="458" r:id="rId75"/>
    <p:sldId id="459" r:id="rId76"/>
    <p:sldId id="465" r:id="rId77"/>
    <p:sldId id="466" r:id="rId78"/>
    <p:sldId id="467" r:id="rId79"/>
    <p:sldId id="468" r:id="rId80"/>
    <p:sldId id="469" r:id="rId81"/>
    <p:sldId id="471" r:id="rId82"/>
    <p:sldId id="472" r:id="rId8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358" y="-58"/>
      </p:cViewPr>
      <p:guideLst>
        <p:guide orient="horz" pos="2136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开局就要奔跑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zh-CN" altLang="en-US" sz="5400" b="1" dirty="0" smtClean="0">
                <a:solidFill>
                  <a:srgbClr val="FF0000"/>
                </a:solidFill>
              </a:rPr>
              <a:t>起步就要提速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205" y="654050"/>
            <a:ext cx="8933815" cy="5472430"/>
          </a:xfrm>
        </p:spPr>
        <p:txBody>
          <a:bodyPr/>
          <a:lstStyle/>
          <a:p>
            <a:r>
              <a:rPr lang="zh-CN" altLang="en-US" dirty="0"/>
              <a:t>.</a:t>
            </a:r>
            <a:r>
              <a:rPr lang="zh-CN" altLang="en-US" b="1" dirty="0"/>
              <a:t>既往，未及反，于是遂斩</a:t>
            </a:r>
            <a:r>
              <a:rPr lang="zh-CN" altLang="en-US" b="1" u="sng" dirty="0"/>
              <a:t>庄贾</a:t>
            </a:r>
            <a:r>
              <a:rPr lang="zh-CN" altLang="en-US" b="1" dirty="0"/>
              <a:t>以</a:t>
            </a:r>
            <a:r>
              <a:rPr lang="zh-CN" altLang="en-US" b="1" dirty="0">
                <a:solidFill>
                  <a:srgbClr val="FF0000"/>
                </a:solidFill>
              </a:rPr>
              <a:t>徇</a:t>
            </a:r>
            <a:r>
              <a:rPr lang="zh-CN" altLang="en-US" b="1" dirty="0"/>
              <a:t>三军。</a:t>
            </a:r>
          </a:p>
          <a:p>
            <a:r>
              <a:rPr lang="zh-CN" altLang="en-US" b="1" dirty="0"/>
              <a:t>误：曲从，正：</a:t>
            </a:r>
            <a:r>
              <a:rPr lang="zh-CN" altLang="en-US" b="1" dirty="0">
                <a:solidFill>
                  <a:srgbClr val="FF0000"/>
                </a:solidFill>
              </a:rPr>
              <a:t>示众</a:t>
            </a:r>
            <a:r>
              <a:rPr lang="zh-CN" altLang="en-US" b="1" dirty="0"/>
              <a:t>。</a:t>
            </a:r>
          </a:p>
          <a:p>
            <a:r>
              <a:rPr lang="zh-CN" altLang="en-US" b="1" dirty="0"/>
              <a:t>译文：已经派人前去报告景公，还没来得及回来，</a:t>
            </a:r>
            <a:r>
              <a:rPr lang="zh-CN" altLang="en-US" b="1" u="sng" dirty="0"/>
              <a:t>穰苴</a:t>
            </a:r>
            <a:r>
              <a:rPr lang="zh-CN" altLang="en-US" b="1" dirty="0"/>
              <a:t>就斩了庄贾来向三军</a:t>
            </a:r>
            <a:r>
              <a:rPr lang="zh-CN" altLang="en-US" b="1" dirty="0">
                <a:solidFill>
                  <a:srgbClr val="FF0000"/>
                </a:solidFill>
              </a:rPr>
              <a:t>示众</a:t>
            </a:r>
            <a:r>
              <a:rPr lang="zh-CN" altLang="en-US" b="1" dirty="0"/>
              <a:t>。</a:t>
            </a:r>
          </a:p>
          <a:p>
            <a:r>
              <a:rPr lang="zh-CN" altLang="en-US" sz="2400" b="1" dirty="0">
                <a:solidFill>
                  <a:srgbClr val="00B050"/>
                </a:solidFill>
              </a:rPr>
              <a:t>田穰苴又称司马穰苴，春秋末期齐国人，</a:t>
            </a:r>
          </a:p>
          <a:p>
            <a:r>
              <a:rPr lang="zh-CN" altLang="en-US" sz="2400" b="1" dirty="0">
                <a:solidFill>
                  <a:srgbClr val="00B050"/>
                </a:solidFill>
              </a:rPr>
              <a:t>田穰苴是继姜尚之后一位承上启下的著名军事家，曾率齐军击退晋、燕入侵之军，因功被封为</a:t>
            </a:r>
            <a:r>
              <a:rPr lang="zh-CN" altLang="en-US" sz="2400" b="1" i="1" dirty="0">
                <a:solidFill>
                  <a:srgbClr val="00B050"/>
                </a:solidFill>
              </a:rPr>
              <a:t>大司马</a:t>
            </a:r>
            <a:r>
              <a:rPr lang="zh-CN" altLang="en-US" sz="2400" b="1" dirty="0">
                <a:solidFill>
                  <a:srgbClr val="00B050"/>
                </a:solidFill>
              </a:rPr>
              <a:t>，子孙后世称司马氏。后因齐景公听信谗言，田穰苴被罢黜，未几抑郁发病而死。由于年代久远，其事迹流传不多，但其军事思想却影响巨大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</a:rPr>
              <a:t>ráng jū</a:t>
            </a:r>
          </a:p>
          <a:p>
            <a:r>
              <a:rPr lang="zh-CN" altLang="en-US" sz="2400" b="1" u="sng" dirty="0">
                <a:solidFill>
                  <a:srgbClr val="FF0000"/>
                </a:solidFill>
              </a:rPr>
              <a:t>庄贾</a:t>
            </a:r>
            <a:r>
              <a:rPr lang="zh-CN" altLang="en-US" sz="2400" b="1" dirty="0">
                <a:solidFill>
                  <a:srgbClr val="FF0000"/>
                </a:solidFill>
              </a:rPr>
              <a:t>的“贾”拼音是“gǔ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9180" y="4015264"/>
            <a:ext cx="6858000" cy="1095851"/>
          </a:xfrm>
        </p:spPr>
        <p:txBody>
          <a:bodyPr/>
          <a:lstStyle/>
          <a:p>
            <a:r>
              <a:rPr lang="zh-CN" altLang="zh-CN"/>
              <a:t>《论语》十二章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641" y="1128236"/>
            <a:ext cx="5102066" cy="27636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4573" y="1187768"/>
            <a:ext cx="5946934" cy="4481989"/>
          </a:xfrm>
        </p:spPr>
        <p:txBody>
          <a:bodyPr/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altLang="zh-CN" b="1" dirty="0">
                <a:latin typeface="+mn-ea"/>
              </a:rPr>
              <a:t>          </a:t>
            </a:r>
            <a:r>
              <a:rPr lang="zh-CN" altLang="en-US" b="1" dirty="0" smtClean="0">
                <a:latin typeface="+mn-ea"/>
              </a:rPr>
              <a:t>【目标】</a:t>
            </a:r>
            <a:endParaRPr lang="zh-CN" altLang="en-US" b="1" dirty="0">
              <a:latin typeface="+mn-ea"/>
            </a:endParaRPr>
          </a:p>
          <a:p>
            <a:pPr marL="0" indent="0" algn="l">
              <a:lnSpc>
                <a:spcPct val="140000"/>
              </a:lnSpc>
              <a:buNone/>
            </a:pPr>
            <a:r>
              <a:rPr lang="zh-CN" altLang="en-US" b="1" dirty="0">
                <a:latin typeface="+mn-ea"/>
              </a:rPr>
              <a:t>一、了解作者孔子及《论语》</a:t>
            </a:r>
          </a:p>
          <a:p>
            <a:pPr marL="0" indent="0" algn="l">
              <a:lnSpc>
                <a:spcPct val="140000"/>
              </a:lnSpc>
              <a:buNone/>
            </a:pPr>
            <a:r>
              <a:rPr lang="zh-CN" altLang="en-US" b="1" dirty="0">
                <a:latin typeface="+mn-ea"/>
              </a:rPr>
              <a:t>二、翻译文句，积累重点词语</a:t>
            </a:r>
          </a:p>
          <a:p>
            <a:pPr marL="0" indent="0" algn="l">
              <a:lnSpc>
                <a:spcPct val="140000"/>
              </a:lnSpc>
              <a:buNone/>
            </a:pPr>
            <a:r>
              <a:rPr lang="zh-CN" altLang="en-US" b="1" dirty="0">
                <a:latin typeface="+mn-ea"/>
              </a:rPr>
              <a:t>三、理解文意，理解各章主旨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=1062404517,346630408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825" y="165735"/>
            <a:ext cx="8568055" cy="2298700"/>
          </a:xfrm>
          <a:prstGeom prst="rect">
            <a:avLst/>
          </a:prstGeom>
          <a:noFill/>
        </p:spPr>
      </p:pic>
      <p:pic>
        <p:nvPicPr>
          <p:cNvPr id="2051" name="Picture 3" descr="C:\u=2713187674,2294140750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250825" y="2464435"/>
            <a:ext cx="8567420" cy="40106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timg2.jpg"/>
          <p:cNvPicPr>
            <a:picLocks noChangeAspect="1" noChangeArrowheads="1"/>
          </p:cNvPicPr>
          <p:nvPr/>
        </p:nvPicPr>
        <p:blipFill>
          <a:blip r:embed="rId2"/>
          <a:srcRect l="12079" t="11847" r="52539" b="7934"/>
          <a:stretch>
            <a:fillRect/>
          </a:stretch>
        </p:blipFill>
        <p:spPr bwMode="auto">
          <a:xfrm>
            <a:off x="63500" y="91440"/>
            <a:ext cx="2976245" cy="6652260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3040380" y="91440"/>
            <a:ext cx="5970905" cy="61863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altLang="en-US" sz="32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孔子（公元前551年9月28日-公元前479年4月11日），字仲尼，出生于鲁国陬邑（今山东曲阜），是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中国古代著名的思想家、教育家，儒家学派创始人</a:t>
            </a:r>
            <a:r>
              <a:rPr lang="zh-CN" altLang="en-US" sz="32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，后人尊为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孔圣人、至圣、至圣先师</a:t>
            </a:r>
            <a:r>
              <a:rPr lang="zh-CN" altLang="en-US" sz="32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等</a:t>
            </a:r>
            <a:r>
              <a:rPr lang="zh-CN" altLang="en-US" sz="3200" dirty="0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</a:t>
            </a:r>
            <a:endParaRPr lang="zh-CN" altLang="en-US" sz="3200" dirty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/>
            <a:r>
              <a:rPr lang="zh-CN" altLang="en-US" sz="32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他开创私人讲学的风气，带领部分弟子周游列国十四年，晚年修订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书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礼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乐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易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春秋</a:t>
            </a:r>
            <a:r>
              <a:rPr lang="zh-CN" altLang="en-US" sz="20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六经。孔子去世后，后人把孔子及其弟子的言行语录和思想记录下来，整理编成儒家经典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《论语》</a:t>
            </a:r>
            <a:r>
              <a:rPr lang="zh-CN" altLang="en-US" sz="2800" dirty="0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。“</a:t>
            </a:r>
            <a:r>
              <a:rPr lang="zh-CN" altLang="en-US" sz="2800" dirty="0" smtClean="0">
                <a:solidFill>
                  <a:srgbClr val="3A50F4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世界十大文化名人”之首</a:t>
            </a:r>
            <a:r>
              <a:rPr lang="zh-CN" altLang="en-US" sz="2800" dirty="0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301625" y="871220"/>
            <a:ext cx="8540750" cy="419417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buNone/>
            </a:pPr>
            <a:r>
              <a:rPr lang="en-US" altLang="zh-CN" sz="4000" b="1">
                <a:solidFill>
                  <a:srgbClr val="0000FF"/>
                </a:solidFill>
              </a:rPr>
              <a:t> </a:t>
            </a:r>
            <a:r>
              <a:rPr lang="zh-CN" altLang="en-US" sz="4000" b="1">
                <a:solidFill>
                  <a:srgbClr val="0000FF"/>
                </a:solidFill>
              </a:rPr>
              <a:t>世界十大文化名人</a:t>
            </a:r>
          </a:p>
          <a:p>
            <a:pPr marL="0" indent="0" eaLnBrk="1" hangingPunct="1">
              <a:buNone/>
            </a:pPr>
            <a:r>
              <a:rPr lang="zh-CN" altLang="en-US" sz="4000" b="1"/>
              <a:t> 孔子、柏拉图、亚里士多德、哥白尼、牛顿、达尔文、培根、阿奎拿、伏尔泰、康德。 </a:t>
            </a:r>
          </a:p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 缔造世界文化的“四圣”</a:t>
            </a:r>
            <a:r>
              <a:rPr lang="zh-CN" altLang="en-US" sz="4000"/>
              <a:t> </a:t>
            </a:r>
          </a:p>
          <a:p>
            <a:pPr marL="0" indent="0" eaLnBrk="1" hangingPunct="1">
              <a:buNone/>
            </a:pPr>
            <a:r>
              <a:rPr lang="zh-CN" altLang="en-US" sz="4000" b="1"/>
              <a:t>孔子、穆罕默德、耶稣、释迦牟尼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BB962C8B-B14F-4D97-AF65-F5344CB8AC3E}" type="datetime1">
              <a:rPr lang="zh-CN" altLang="en-US" sz="1400" b="1" i="1">
                <a:latin typeface="Arial" pitchFamily="34" charset="0"/>
              </a:rPr>
              <a:pPr/>
              <a:t>2021/8/29</a:t>
            </a:fld>
            <a:endParaRPr lang="zh-CN" altLang="en-US" sz="1400" b="1" i="1">
              <a:latin typeface="Arial" pitchFamily="34" charset="0"/>
            </a:endParaRPr>
          </a:p>
        </p:txBody>
      </p:sp>
      <p:sp>
        <p:nvSpPr>
          <p:cNvPr id="1030" name="Text Box 2"/>
          <p:cNvSpPr txBox="1"/>
          <p:nvPr/>
        </p:nvSpPr>
        <p:spPr>
          <a:xfrm>
            <a:off x="165735" y="303530"/>
            <a:ext cx="881253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删诗书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定礼乐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创儒学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传经艺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师表万世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; </a:t>
            </a:r>
          </a:p>
          <a:p>
            <a:pPr fontAlgn="auto"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赞周礼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写春秋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立杏坛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育才德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桃李三千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itchFamily="49" charset="-122"/>
                <a:cs typeface="楷体" panose="02010609060101010101" pitchFamily="49" charset="-122"/>
              </a:rPr>
              <a:t>     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160" y="1499870"/>
          <a:ext cx="2343150" cy="5221605"/>
        </p:xfrm>
        <a:graphic>
          <a:graphicData uri="http://schemas.openxmlformats.org/presentationml/2006/ole">
            <p:oleObj spid="_x0000_s1026" r:id="rId3" imgW="1324160" imgH="2561905" progId="">
              <p:embed/>
            </p:oleObj>
          </a:graphicData>
        </a:graphic>
      </p:graphicFrame>
      <p:sp>
        <p:nvSpPr>
          <p:cNvPr id="55301" name="Text Box 7"/>
          <p:cNvSpPr txBox="1"/>
          <p:nvPr/>
        </p:nvSpPr>
        <p:spPr>
          <a:xfrm>
            <a:off x="2143108" y="1500174"/>
            <a:ext cx="6693535" cy="45858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天不生仲尼，万古如长夜。</a:t>
            </a:r>
            <a:endParaRPr lang="en-US" altLang="zh-CN" sz="3200" dirty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r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——《</a:t>
            </a:r>
            <a:r>
              <a:rPr lang="zh-CN" altLang="en-US" sz="24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朱子语类</a:t>
            </a:r>
            <a:r>
              <a:rPr lang="en-US" altLang="zh-CN" sz="24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24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卷</a:t>
            </a:r>
            <a:r>
              <a:rPr lang="en-US" altLang="zh-CN" sz="24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上天如果没有降生孔子，那么亘古的时间就如同破不开的长夜</a:t>
            </a:r>
            <a:r>
              <a:rPr lang="zh-CN" altLang="en-US" sz="2800" dirty="0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孔子没有诞生的话，中国人的文化史将如漫漫长夜一般黑暗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Arial" pitchFamily="34" charset="0"/>
                <a:sym typeface="+mn-ea"/>
              </a:rPr>
              <a:t>“在中国，从没有一个人像孔子一样能将自己的名字印在中国人的精神里，刻在中国的历史中。”</a:t>
            </a:r>
            <a:endParaRPr lang="zh-CN" altLang="en-US" sz="2800" b="1" dirty="0">
              <a:solidFill>
                <a:srgbClr val="000099"/>
              </a:solidFill>
              <a:latin typeface="Arial" pitchFamily="34" charset="0"/>
              <a:ea typeface="微软雅黑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3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3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840" y="904240"/>
            <a:ext cx="891032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en-US" sz="4000" b="1" i="1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itchFamily="49" charset="-122"/>
                <a:sym typeface="+mn-ea"/>
              </a:rPr>
              <a:t> </a:t>
            </a:r>
            <a:r>
              <a:rPr lang="en-US" sz="4000" b="1" noProof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 《</a:t>
            </a:r>
            <a:r>
              <a:rPr lang="zh-CN" altLang="en-US" sz="4000" b="1" noProof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论语</a:t>
            </a:r>
            <a:r>
              <a:rPr lang="en-US" sz="4000" b="1" noProof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》</a:t>
            </a:r>
            <a:r>
              <a:rPr lang="zh-CN" altLang="en-US" sz="4000" b="1" noProof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是先秦儒家语录体典籍，是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一部记录孔子及其弟子言行的书，由孔子弟子及再传弟子编纂，共二十篇。</a:t>
            </a:r>
            <a:r>
              <a:rPr lang="zh-CN" altLang="en-US" sz="4000" b="1" noProof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内容包括孔子的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政治主张、伦理思想、道德观念、教育原则和方法等。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4000" b="1" noProof="0">
                <a:solidFill>
                  <a:srgbClr val="3A50F4"/>
                </a:solidFill>
                <a:effectLst/>
                <a:latin typeface="楷体" panose="02010609060101010101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itchFamily="49" charset="-122"/>
                <a:sym typeface="+mn-ea"/>
              </a:rPr>
              <a:t>宋代后把它与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《大学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》《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中庸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》《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孟子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》</a:t>
            </a:r>
            <a:r>
              <a:rPr lang="zh-CN" altLang="en-US" sz="4000" b="1" smtClean="0">
                <a:latin typeface="楷体" panose="02010609060101010101" pitchFamily="49" charset="-122"/>
                <a:ea typeface="楷体" pitchFamily="49" charset="-122"/>
                <a:sym typeface="+mn-ea"/>
              </a:rPr>
              <a:t>合称为“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sym typeface="+mn-ea"/>
              </a:rPr>
              <a:t>四书</a:t>
            </a:r>
            <a:r>
              <a:rPr lang="zh-CN" altLang="en-US" sz="4000" b="1" smtClean="0">
                <a:latin typeface="楷体" panose="02010609060101010101" pitchFamily="49" charset="-122"/>
                <a:ea typeface="楷体" pitchFamily="49" charset="-122"/>
                <a:sym typeface="+mn-ea"/>
              </a:rPr>
              <a:t>”。</a:t>
            </a:r>
            <a:endParaRPr lang="zh-CN" altLang="en-US" sz="320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" y="9525"/>
            <a:ext cx="9103995" cy="6766560"/>
          </a:xfrm>
        </p:spPr>
        <p:txBody>
          <a:bodyPr>
            <a:normAutofit fontScale="97500"/>
          </a:bodyPr>
          <a:lstStyle/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+mn-ea"/>
              </a:rPr>
              <a:t>《论语》</a:t>
            </a:r>
            <a:r>
              <a:rPr lang="zh-CN" altLang="en-US" b="1" dirty="0">
                <a:latin typeface="+mn-ea"/>
              </a:rPr>
              <a:t>，是孔子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弟子及再传弟子</a:t>
            </a:r>
            <a:r>
              <a:rPr lang="zh-CN" altLang="en-US" b="1" dirty="0">
                <a:latin typeface="+mn-ea"/>
              </a:rPr>
              <a:t>记录孔子及其弟子言行而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编</a:t>
            </a:r>
            <a:r>
              <a:rPr lang="zh-CN" altLang="en-US" b="1" dirty="0">
                <a:latin typeface="+mn-ea"/>
              </a:rPr>
              <a:t>成的语录集，成书于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战国前期</a:t>
            </a:r>
            <a:r>
              <a:rPr lang="zh-CN" altLang="en-US" b="1" dirty="0">
                <a:latin typeface="+mn-ea"/>
              </a:rPr>
              <a:t>。全书共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篇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b="1" dirty="0" smtClean="0">
                <a:latin typeface="+mn-ea"/>
              </a:rPr>
              <a:t>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语录体为主</a:t>
            </a:r>
            <a:r>
              <a:rPr lang="zh-CN" altLang="en-US" b="1" dirty="0">
                <a:latin typeface="+mn-ea"/>
              </a:rPr>
              <a:t>，叙事体</a:t>
            </a:r>
            <a:r>
              <a:rPr lang="zh-CN" altLang="en-US" b="1" dirty="0" smtClean="0">
                <a:latin typeface="+mn-ea"/>
              </a:rPr>
              <a:t>为辅。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+mn-ea"/>
              </a:rPr>
              <a:t>《论语》的伦理道德范畴是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仁</a:t>
            </a:r>
            <a:r>
              <a:rPr lang="zh-CN" altLang="en-US" b="1" dirty="0" smtClean="0">
                <a:latin typeface="+mn-ea"/>
              </a:rPr>
              <a:t>，社会政治范畴是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礼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+mn-ea"/>
              </a:rPr>
              <a:t>认识方法论的范畴是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中庸。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仁</a:t>
            </a:r>
            <a:r>
              <a:rPr lang="zh-CN" altLang="en-US" b="1" dirty="0" smtClean="0">
                <a:latin typeface="+mn-ea"/>
              </a:rPr>
              <a:t>是《论语》思想的核心。</a:t>
            </a:r>
            <a:endParaRPr lang="en-US" altLang="zh-CN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+mn-ea"/>
              </a:rPr>
              <a:t>孔</a:t>
            </a:r>
            <a:r>
              <a:rPr lang="zh-CN" altLang="en-US" b="1" dirty="0" smtClean="0">
                <a:latin typeface="+mn-ea"/>
              </a:rPr>
              <a:t>子确立了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仁</a:t>
            </a:r>
            <a:r>
              <a:rPr lang="zh-CN" altLang="en-US" b="1" dirty="0" smtClean="0">
                <a:latin typeface="+mn-ea"/>
              </a:rPr>
              <a:t>的范畴，进而将礼阐述为适应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仁</a:t>
            </a:r>
            <a:r>
              <a:rPr lang="zh-CN" altLang="en-US" b="1" dirty="0" smtClean="0">
                <a:latin typeface="+mn-ea"/>
              </a:rPr>
              <a:t>表达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仁</a:t>
            </a:r>
            <a:r>
              <a:rPr lang="zh-CN" altLang="en-US" b="1" dirty="0" smtClean="0">
                <a:latin typeface="+mn-ea"/>
              </a:rPr>
              <a:t>的一种合理的社会关系与待人接物的规范，进而明确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中庸</a:t>
            </a:r>
            <a:r>
              <a:rPr lang="zh-CN" altLang="en-US" b="1" dirty="0" smtClean="0">
                <a:latin typeface="+mn-ea"/>
              </a:rPr>
              <a:t>的系统方法论原则。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3340" y="1428736"/>
            <a:ext cx="9197340" cy="6012180"/>
          </a:xfrm>
        </p:spPr>
        <p:txBody>
          <a:bodyPr/>
          <a:lstStyle/>
          <a:p>
            <a:r>
              <a:rPr lang="zh-CN" altLang="en-US" dirty="0"/>
              <a:t> </a:t>
            </a:r>
            <a:r>
              <a:rPr lang="zh-CN" altLang="en-US" b="1" dirty="0"/>
              <a:t>南宋时，朱熹把它列为“</a:t>
            </a:r>
            <a:r>
              <a:rPr lang="zh-CN" altLang="en-US" b="1" dirty="0">
                <a:solidFill>
                  <a:srgbClr val="FF0000"/>
                </a:solidFill>
              </a:rPr>
              <a:t>四书</a:t>
            </a:r>
            <a:r>
              <a:rPr lang="zh-CN" altLang="en-US" b="1" dirty="0"/>
              <a:t>”(《孟子》、《中庸》、《大学》、《论语》)之一，成为儒 家的重要经典。</a:t>
            </a:r>
          </a:p>
          <a:p>
            <a:r>
              <a:rPr lang="zh-CN" altLang="en-US" b="1" dirty="0"/>
              <a:t>宋朝宰相赵普曾赞颂说“半部 《论语》治天下”。 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五经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六艺</a:t>
            </a:r>
            <a:r>
              <a:rPr lang="zh-CN" altLang="en-US" b="1" dirty="0" smtClean="0"/>
              <a:t>经传皆通习之</a:t>
            </a:r>
            <a:endParaRPr lang="zh-CN" altLang="en-US" b="1" dirty="0"/>
          </a:p>
          <a:p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14346" y="0"/>
            <a:ext cx="8229600" cy="1143000"/>
          </a:xfrm>
        </p:spPr>
        <p:txBody>
          <a:bodyPr/>
          <a:lstStyle/>
          <a:p>
            <a:r>
              <a:rPr lang="zh-CN" altLang="en-US" dirty="0"/>
              <a:t>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1546"/>
            <a:ext cx="9001156" cy="4525963"/>
          </a:xfrm>
        </p:spPr>
        <p:txBody>
          <a:bodyPr/>
          <a:lstStyle/>
          <a:p>
            <a:pPr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预备铃响之前   进教室，包括晚自习</a:t>
            </a:r>
          </a:p>
          <a:p>
            <a:pPr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上课认真记</a:t>
            </a:r>
            <a:r>
              <a:rPr lang="zh-CN" altLang="en-US" b="1" dirty="0">
                <a:solidFill>
                  <a:srgbClr val="FF0000"/>
                </a:solidFill>
              </a:rPr>
              <a:t>笔记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作业</a:t>
            </a:r>
            <a:r>
              <a:rPr lang="zh-CN" altLang="en-US" b="1" dirty="0"/>
              <a:t>及时上交收发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书写工整  字写</a:t>
            </a:r>
            <a:r>
              <a:rPr lang="zh-CN" altLang="en-US" b="1" dirty="0" smtClean="0">
                <a:solidFill>
                  <a:srgbClr val="FF0000"/>
                </a:solidFill>
              </a:rPr>
              <a:t>大</a:t>
            </a:r>
            <a:r>
              <a:rPr lang="zh-CN" altLang="en-US" b="1" dirty="0" smtClean="0">
                <a:solidFill>
                  <a:schemeClr val="tx2"/>
                </a:solidFill>
              </a:rPr>
              <a:t>点 </a:t>
            </a:r>
            <a:r>
              <a:rPr lang="zh-CN" altLang="en-US" b="1" dirty="0" smtClean="0"/>
              <a:t> 写</a:t>
            </a:r>
            <a:r>
              <a:rPr lang="zh-CN" altLang="en-US" b="1" dirty="0" smtClean="0">
                <a:solidFill>
                  <a:srgbClr val="FF0000"/>
                </a:solidFill>
              </a:rPr>
              <a:t>开</a:t>
            </a:r>
            <a:r>
              <a:rPr lang="zh-CN" altLang="en-US" b="1" dirty="0" smtClean="0"/>
              <a:t>点  写</a:t>
            </a:r>
            <a:r>
              <a:rPr lang="zh-CN" altLang="en-US" b="1" dirty="0" smtClean="0">
                <a:solidFill>
                  <a:srgbClr val="FF0000"/>
                </a:solidFill>
              </a:rPr>
              <a:t>重</a:t>
            </a:r>
            <a:r>
              <a:rPr lang="zh-CN" altLang="en-US" b="1" dirty="0" smtClean="0"/>
              <a:t>点（关键词）  写</a:t>
            </a:r>
            <a:r>
              <a:rPr lang="zh-CN" altLang="en-US" b="1" dirty="0" smtClean="0">
                <a:solidFill>
                  <a:srgbClr val="FF0000"/>
                </a:solidFill>
              </a:rPr>
              <a:t>齐</a:t>
            </a:r>
            <a:r>
              <a:rPr lang="zh-CN" altLang="en-US" b="1" dirty="0" smtClean="0"/>
              <a:t>点</a:t>
            </a:r>
            <a:endParaRPr lang="zh-CN" altLang="en-US" b="1" dirty="0"/>
          </a:p>
          <a:p>
            <a:pPr>
              <a:buNone/>
            </a:pPr>
            <a:r>
              <a:rPr lang="en-US" altLang="zh-CN" b="1" dirty="0" smtClean="0"/>
              <a:t>5</a:t>
            </a:r>
            <a:r>
              <a:rPr lang="zh-CN" altLang="en-US" b="1" dirty="0" smtClean="0"/>
              <a:t>晨</a:t>
            </a:r>
            <a:r>
              <a:rPr lang="zh-CN" altLang="en-US" b="1" dirty="0"/>
              <a:t>读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81280" y="114300"/>
            <a:ext cx="9197340" cy="6012180"/>
          </a:xfrm>
        </p:spPr>
        <p:txBody>
          <a:bodyPr/>
          <a:lstStyle/>
          <a:p>
            <a:r>
              <a:rPr lang="zh-CN" altLang="en-US" b="1" dirty="0"/>
              <a:t>开创私人讲学之风，弟子多达三千，贤弟子 七十二人</a:t>
            </a:r>
            <a:r>
              <a:rPr lang="en-US" altLang="zh-CN" b="1" dirty="0"/>
              <a:t>.</a:t>
            </a:r>
          </a:p>
          <a:p>
            <a:r>
              <a:rPr lang="en-US" altLang="zh-CN" b="1" dirty="0" err="1"/>
              <a:t>儒家代表人物孟子与孔子</a:t>
            </a:r>
            <a:r>
              <a:rPr lang="en-US" altLang="zh-CN" b="1" dirty="0"/>
              <a:t> </a:t>
            </a:r>
            <a:r>
              <a:rPr lang="en-US" altLang="zh-CN" b="1" dirty="0" err="1"/>
              <a:t>并称“孔孟</a:t>
            </a:r>
            <a:r>
              <a:rPr lang="en-US" altLang="zh-CN" b="1" dirty="0"/>
              <a:t>”。 </a:t>
            </a:r>
          </a:p>
          <a:p>
            <a:r>
              <a:rPr lang="en-US" altLang="zh-CN" b="1" dirty="0" err="1"/>
              <a:t>主张“有教无</a:t>
            </a:r>
            <a:r>
              <a:rPr lang="en-US" altLang="zh-CN" b="1" dirty="0"/>
              <a:t> 类”:</a:t>
            </a:r>
            <a:r>
              <a:rPr lang="en-US" altLang="zh-CN" b="1" dirty="0" err="1"/>
              <a:t>不分贫富，不分贵贱，不分老少，不分国籍</a:t>
            </a:r>
            <a:r>
              <a:rPr lang="en-US" altLang="zh-CN" b="1" dirty="0"/>
              <a:t>，</a:t>
            </a:r>
          </a:p>
          <a:p>
            <a:r>
              <a:rPr lang="en-US" altLang="zh-CN" b="1" dirty="0" err="1"/>
              <a:t>四方弟子云集</a:t>
            </a:r>
            <a:r>
              <a:rPr lang="en-US" altLang="zh-CN" b="1" dirty="0"/>
              <a:t>。</a:t>
            </a:r>
            <a:r>
              <a:rPr lang="en-US" altLang="zh-CN" b="1" dirty="0" err="1"/>
              <a:t>富有的弟子有</a:t>
            </a:r>
            <a:r>
              <a:rPr lang="en-US" altLang="zh-CN" b="1" dirty="0"/>
              <a:t> </a:t>
            </a:r>
            <a:r>
              <a:rPr lang="en-US" altLang="zh-CN" b="1" dirty="0" err="1"/>
              <a:t>子贡</a:t>
            </a:r>
            <a:r>
              <a:rPr lang="zh-CN" altLang="en-US" b="1" dirty="0"/>
              <a:t>，</a:t>
            </a:r>
            <a:r>
              <a:rPr lang="en-US" altLang="zh-CN" b="1" dirty="0" err="1"/>
              <a:t>贫穷的弟子有颜回</a:t>
            </a:r>
            <a:r>
              <a:rPr lang="zh-CN" altLang="en-US" b="1" dirty="0"/>
              <a:t>，</a:t>
            </a:r>
            <a:r>
              <a:rPr lang="en-US" altLang="zh-CN" b="1" dirty="0" err="1"/>
              <a:t>武艺高强的弟子有子路</a:t>
            </a:r>
            <a:r>
              <a:rPr lang="en-US" altLang="zh-CN" b="1" dirty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045" y="126365"/>
            <a:ext cx="9031605" cy="6000115"/>
          </a:xfrm>
        </p:spPr>
        <p:txBody>
          <a:bodyPr/>
          <a:lstStyle/>
          <a:p>
            <a:r>
              <a:rPr lang="en-US" altLang="zh-CN" sz="2800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庄子的一则寓言里说，孔子每到一处就在杏林里讲学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休息的时候，就坐在杏坛之上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后来人们就把“</a:t>
            </a:r>
            <a:r>
              <a:rPr lang="en-US" altLang="zh-CN" sz="2800" b="1" dirty="0" err="1">
                <a:solidFill>
                  <a:srgbClr val="FF0000"/>
                </a:solidFill>
                <a:uFillTx/>
                <a:sym typeface="+mn-ea"/>
              </a:rPr>
              <a:t>杏坛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”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称作孔子讲学的地方，也代指教育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</a:t>
            </a:r>
          </a:p>
          <a:p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关于“杏”有两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个不同说法，一指杏红飘香;一指银杏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，“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多果，象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征着弟子满天下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树杆挺拔直立，绝不旁逸斜出，象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征弟子们正直的品格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果仁既可食用，又可入药治病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，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象征弟子们学成后可以有利于社稷民生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。” </a:t>
            </a:r>
          </a:p>
          <a:p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孔子还创立了以“仁”为核心的道德学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。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他认为做人应该善良、富有同情心、乐于助人、待人真诚、宽厚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 </a:t>
            </a:r>
          </a:p>
          <a:p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孔子重视因材施教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注重“学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”、“思”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结合，其理论从修身齐家，到治国平天下，政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 </a:t>
            </a:r>
            <a:r>
              <a:rPr lang="en-US" altLang="zh-CN" sz="2800" b="1" dirty="0" err="1">
                <a:solidFill>
                  <a:schemeClr val="tx1"/>
                </a:solidFill>
                <a:uFillTx/>
                <a:sym typeface="+mn-ea"/>
              </a:rPr>
              <a:t>治、经济、军事、伦理、教育，几乎无所不包</a:t>
            </a:r>
            <a:r>
              <a:rPr lang="en-US" altLang="zh-CN" sz="2800" b="1" dirty="0">
                <a:solidFill>
                  <a:schemeClr val="tx1"/>
                </a:solidFill>
                <a:uFillTx/>
                <a:sym typeface="+mn-ea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85794"/>
            <a:ext cx="8229600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第一章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</a:rPr>
              <a:t>子曰：“君子</a:t>
            </a:r>
            <a:r>
              <a:rPr lang="zh-CN" altLang="en-US" sz="3200" b="1" u="sng" dirty="0">
                <a:solidFill>
                  <a:srgbClr val="FF0000"/>
                </a:solidFill>
              </a:rPr>
              <a:t>食</a:t>
            </a:r>
            <a:r>
              <a:rPr lang="zh-CN" altLang="en-US" sz="3200" b="1" dirty="0">
                <a:solidFill>
                  <a:srgbClr val="FF0000"/>
                </a:solidFill>
              </a:rPr>
              <a:t>无求</a:t>
            </a:r>
            <a:r>
              <a:rPr lang="zh-CN" altLang="en-US" sz="3200" b="1" u="sng" dirty="0">
                <a:solidFill>
                  <a:srgbClr val="FF0000"/>
                </a:solidFill>
              </a:rPr>
              <a:t>饱</a:t>
            </a:r>
            <a:r>
              <a:rPr lang="zh-CN" altLang="en-US" sz="3200" b="1" dirty="0">
                <a:solidFill>
                  <a:srgbClr val="FF0000"/>
                </a:solidFill>
              </a:rPr>
              <a:t>，居无求</a:t>
            </a:r>
            <a:r>
              <a:rPr lang="zh-CN" altLang="en-US" sz="3200" b="1" u="sng" dirty="0">
                <a:solidFill>
                  <a:srgbClr val="FF0000"/>
                </a:solidFill>
              </a:rPr>
              <a:t>安</a:t>
            </a:r>
            <a:r>
              <a:rPr lang="zh-CN" altLang="en-US" sz="3200" b="1" dirty="0">
                <a:solidFill>
                  <a:srgbClr val="FF0000"/>
                </a:solidFill>
              </a:rPr>
              <a:t>，</a:t>
            </a:r>
            <a:r>
              <a:rPr lang="zh-CN" altLang="en-US" sz="3200" b="1" dirty="0"/>
              <a:t>敏</a:t>
            </a:r>
            <a:r>
              <a:rPr lang="zh-CN" altLang="en-US" sz="3200" b="1" dirty="0">
                <a:solidFill>
                  <a:srgbClr val="FF0000"/>
                </a:solidFill>
              </a:rPr>
              <a:t>于事</a:t>
            </a:r>
            <a:r>
              <a:rPr lang="zh-CN" altLang="en-US" sz="3200" b="1" u="sng" dirty="0">
                <a:solidFill>
                  <a:srgbClr val="FF0000"/>
                </a:solidFill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</a:rPr>
              <a:t>慎于言，就有道而</a:t>
            </a:r>
            <a:r>
              <a:rPr lang="zh-CN" altLang="en-US" sz="3200" b="1" dirty="0"/>
              <a:t>正</a:t>
            </a:r>
            <a:r>
              <a:rPr lang="zh-CN" altLang="en-US" sz="3200" b="1" dirty="0">
                <a:solidFill>
                  <a:srgbClr val="FF0000"/>
                </a:solidFill>
              </a:rPr>
              <a:t>焉，可谓好学也已。”    《学而》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571744"/>
            <a:ext cx="9042400" cy="4526280"/>
          </a:xfrm>
        </p:spPr>
        <p:txBody>
          <a:bodyPr/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主要观点              说理方法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zh-CN" altLang="en-US" sz="2400" b="1" dirty="0" smtClean="0">
                <a:solidFill>
                  <a:schemeClr val="tx2"/>
                </a:solidFill>
              </a:rPr>
              <a:t>句式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zh-CN" altLang="en-US" sz="2400" b="1" dirty="0" smtClean="0">
                <a:solidFill>
                  <a:schemeClr val="tx2"/>
                </a:solidFill>
              </a:rPr>
              <a:t>而</a:t>
            </a:r>
            <a:endParaRPr lang="zh-CN" altLang="en-US" sz="2400" b="1" dirty="0">
              <a:solidFill>
                <a:schemeClr val="tx2"/>
              </a:solidFill>
            </a:endParaRPr>
          </a:p>
          <a:p>
            <a:endParaRPr lang="zh-CN" alt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85794"/>
            <a:ext cx="8229600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第一章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</a:rPr>
              <a:t>子曰：“君子食无求饱，居无求安，敏于事而慎于言，就有道而正焉，可谓好学也已。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3200" b="1" dirty="0" smtClean="0"/>
              <a:t>主要观点</a:t>
            </a:r>
            <a:r>
              <a:rPr lang="zh-CN" altLang="en-US" sz="3200" b="1" u="sng" dirty="0" smtClean="0"/>
              <a:t>安贫乐道</a:t>
            </a:r>
            <a:r>
              <a:rPr lang="zh-CN" altLang="en-US" sz="3200" b="1" dirty="0" smtClean="0"/>
              <a:t>    说理方法</a:t>
            </a:r>
            <a:r>
              <a:rPr lang="zh-CN" altLang="en-US" sz="3200" b="1" u="sng" dirty="0" smtClean="0"/>
              <a:t>理论论证</a:t>
            </a:r>
            <a:r>
              <a:rPr lang="zh-CN" altLang="en-US" sz="3200" b="1" dirty="0" smtClean="0"/>
              <a:t>。</a:t>
            </a:r>
            <a:br>
              <a:rPr lang="zh-CN" altLang="en-US" sz="3200" b="1" dirty="0" smtClean="0"/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571744"/>
            <a:ext cx="9042400" cy="4526280"/>
          </a:xfrm>
        </p:spPr>
        <p:txBody>
          <a:bodyPr/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评析</a:t>
            </a:r>
            <a:r>
              <a:rPr lang="zh-CN" altLang="en-US" sz="2400" b="1" dirty="0">
                <a:solidFill>
                  <a:srgbClr val="FF0000"/>
                </a:solidFill>
              </a:rPr>
              <a:t>与感悟</a:t>
            </a:r>
          </a:p>
          <a:p>
            <a:r>
              <a:rPr lang="zh-CN" altLang="en-US" b="1" dirty="0"/>
              <a:t>一个有道德的人，不应当过多地讲究饮食与居处</a:t>
            </a:r>
            <a:r>
              <a:rPr lang="zh-CN" altLang="en-US" b="1" dirty="0" smtClean="0"/>
              <a:t>。作为</a:t>
            </a:r>
            <a:r>
              <a:rPr lang="zh-CN" altLang="en-US" b="1" dirty="0"/>
              <a:t>君子，应该克制追求物质享受的欲望，把注意力放在塑造自己的道德品质上，从而成就自己的高尚主体人格。</a:t>
            </a:r>
          </a:p>
          <a:p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511935" y="414655"/>
            <a:ext cx="12364085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第二章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</a:rPr>
              <a:t>子曰：“人</a:t>
            </a:r>
            <a:r>
              <a:rPr lang="zh-CN" altLang="en-US" sz="3200" b="1" i="1" dirty="0"/>
              <a:t>而</a:t>
            </a:r>
            <a:r>
              <a:rPr lang="zh-CN" altLang="en-US" sz="3200" b="1" dirty="0">
                <a:solidFill>
                  <a:srgbClr val="FF0000"/>
                </a:solidFill>
              </a:rPr>
              <a:t>不仁，如礼何？人而不仁，</a:t>
            </a:r>
            <a:r>
              <a:rPr lang="zh-CN" altLang="en-US" sz="3200" b="1" dirty="0"/>
              <a:t>如</a:t>
            </a:r>
            <a:r>
              <a:rPr lang="zh-CN" altLang="en-US" sz="3200" b="1" dirty="0">
                <a:solidFill>
                  <a:srgbClr val="FF0000"/>
                </a:solidFill>
              </a:rPr>
              <a:t>乐</a:t>
            </a:r>
            <a:r>
              <a:rPr lang="zh-CN" altLang="en-US" sz="3200" b="1" dirty="0"/>
              <a:t>何</a:t>
            </a:r>
            <a:r>
              <a:rPr lang="zh-CN" altLang="en-US" sz="3200" b="1" dirty="0">
                <a:solidFill>
                  <a:srgbClr val="FF0000"/>
                </a:solidFill>
              </a:rPr>
              <a:t>？”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3200" b="1" dirty="0">
                <a:sym typeface="+mn-ea"/>
              </a:rPr>
              <a:t>八佾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》</a:t>
            </a:r>
            <a:r>
              <a:rPr lang="zh-CN" altLang="en-US" sz="3200" b="1" dirty="0">
                <a:sym typeface="+mn-ea"/>
              </a:rPr>
              <a:t>[ bā yì ] </a:t>
            </a:r>
            <a:r>
              <a:rPr lang="zh-CN" altLang="en-US" sz="3200" b="1" dirty="0">
                <a:solidFill>
                  <a:srgbClr val="FF0000"/>
                </a:solidFill>
              </a:rPr>
              <a:t/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595" y="1571612"/>
            <a:ext cx="8955405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主要观点              说理方法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800" b="1" u="sng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b="1" u="sng" dirty="0" smtClean="0">
                <a:solidFill>
                  <a:schemeClr val="tx2"/>
                </a:solidFill>
              </a:rPr>
              <a:t>如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此良夜</a:t>
            </a:r>
            <a:r>
              <a:rPr lang="zh-CN" altLang="en-US" sz="2800" b="1" u="sng" dirty="0" smtClean="0"/>
              <a:t>何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？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8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511935" y="414655"/>
            <a:ext cx="12364085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第二章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</a:rPr>
              <a:t>子曰：“人而不仁，如礼何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？人</a:t>
            </a:r>
            <a:r>
              <a:rPr lang="zh-CN" altLang="en-US" sz="3200" b="1" dirty="0">
                <a:solidFill>
                  <a:srgbClr val="FF0000"/>
                </a:solidFill>
              </a:rPr>
              <a:t>而不仁，如乐何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？</a:t>
            </a:r>
            <a:r>
              <a:rPr lang="zh-CN" altLang="en-US" sz="3200" b="1" dirty="0">
                <a:solidFill>
                  <a:srgbClr val="FF0000"/>
                </a:solidFill>
              </a:rPr>
              <a:t/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615" y="1143635"/>
            <a:ext cx="8955405" cy="4526280"/>
          </a:xfrm>
        </p:spPr>
        <p:txBody>
          <a:bodyPr/>
          <a:lstStyle/>
          <a:p>
            <a:pPr marL="0" indent="0">
              <a:buNone/>
            </a:pPr>
            <a:endParaRPr lang="zh-CN" altLang="en-US" sz="2800" b="1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2800" b="1" i="1" dirty="0">
                <a:solidFill>
                  <a:srgbClr val="00B050"/>
                </a:solidFill>
              </a:rPr>
              <a:t>孔子说：</a:t>
            </a:r>
            <a:r>
              <a:rPr lang="zh-CN" altLang="en-US" sz="2800" b="1" i="1" dirty="0" smtClean="0">
                <a:solidFill>
                  <a:srgbClr val="00B050"/>
                </a:solidFill>
              </a:rPr>
              <a:t>“人</a:t>
            </a:r>
            <a:r>
              <a:rPr lang="zh-CN" altLang="en-US" sz="2800" b="1" i="1" dirty="0">
                <a:solidFill>
                  <a:srgbClr val="00B050"/>
                </a:solidFill>
              </a:rPr>
              <a:t>如果没有</a:t>
            </a:r>
            <a:r>
              <a:rPr lang="zh-CN" altLang="en-US" sz="2800" b="1" i="1" dirty="0" smtClean="0">
                <a:solidFill>
                  <a:srgbClr val="00B050"/>
                </a:solidFill>
              </a:rPr>
              <a:t>仁爱之心，怎样对待礼呢？人如果没有仁爱之心，</a:t>
            </a:r>
            <a:r>
              <a:rPr lang="zh-CN" altLang="en-US" sz="2800" b="1" i="1" dirty="0">
                <a:solidFill>
                  <a:srgbClr val="00B050"/>
                </a:solidFill>
              </a:rPr>
              <a:t>怎么对待音乐呢？</a:t>
            </a:r>
            <a:r>
              <a:rPr lang="zh-CN" altLang="en-US" sz="2800" b="1" i="1" dirty="0" smtClean="0">
                <a:solidFill>
                  <a:srgbClr val="00B050"/>
                </a:solidFill>
              </a:rPr>
              <a:t>”</a:t>
            </a:r>
            <a:endParaRPr lang="en-US" altLang="zh-CN" sz="2800" b="1" i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主要观点   </a:t>
            </a:r>
            <a:r>
              <a:rPr lang="zh-CN" altLang="en-US" sz="2800" b="1" u="sng" dirty="0" smtClean="0">
                <a:solidFill>
                  <a:schemeClr val="tx2"/>
                </a:solidFill>
              </a:rPr>
              <a:t>礼乐以仁为基础  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说理方法</a:t>
            </a:r>
            <a:r>
              <a:rPr lang="zh-CN" altLang="en-US" sz="2800" b="1" u="sng" dirty="0" smtClean="0"/>
              <a:t>理论论证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800" b="1" i="1" dirty="0">
              <a:solidFill>
                <a:srgbClr val="00B050"/>
              </a:solidFill>
            </a:endParaRPr>
          </a:p>
          <a:p>
            <a:r>
              <a:rPr lang="zh-CN" altLang="en-US" sz="2800" b="1" dirty="0"/>
              <a:t>礼与乐都是制度文明，而仁则是人们内心的道德规范，是人文的基础。所以，乐必须反映人们的仁德。乐是表达人们思想情感的一种形式，在古代，它也是礼的一部分。礼与乐都是外在的表现。这里，孔子指出礼、乐的核心与根本是仁，没有仁德的人，根本谈不上什么礼、乐的问题</a:t>
            </a:r>
            <a:r>
              <a:rPr lang="zh-CN" altLang="en-US" sz="2800" b="1" dirty="0" smtClean="0"/>
              <a:t>。</a:t>
            </a: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不仁之人，是用不了礼乐的。</a:t>
            </a:r>
            <a:endParaRPr lang="zh-CN" altLang="en-US" sz="2800" b="1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22960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tx2"/>
                </a:solidFill>
              </a:rPr>
              <a:t>第三章</a:t>
            </a:r>
            <a:r>
              <a:rPr lang="zh-CN" altLang="en-US" sz="3600" b="1" dirty="0">
                <a:solidFill>
                  <a:srgbClr val="FF0000"/>
                </a:solidFill>
              </a:rPr>
              <a:t>    子曰"朝闻道，夕死可矣。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”</a:t>
            </a:r>
            <a:br>
              <a:rPr lang="en-US" altLang="zh-CN" sz="3600" b="1" dirty="0" smtClean="0">
                <a:solidFill>
                  <a:srgbClr val="FF0000"/>
                </a:solidFill>
              </a:rPr>
            </a:b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-214338"/>
            <a:ext cx="9142095" cy="6142990"/>
          </a:xfrm>
        </p:spPr>
        <p:txBody>
          <a:bodyPr/>
          <a:lstStyle/>
          <a:p>
            <a:endParaRPr lang="zh-CN" altLang="en-US" sz="2800" b="1" dirty="0">
              <a:solidFill>
                <a:srgbClr val="00B050"/>
              </a:solidFill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主要观点              说理方法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词类活用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endParaRPr lang="zh-CN" altLang="en-US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36525" y="-187007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tx2"/>
                </a:solidFill>
              </a:rPr>
              <a:t>第三章</a:t>
            </a:r>
            <a:r>
              <a:rPr lang="zh-CN" altLang="en-US" sz="3600" b="1">
                <a:solidFill>
                  <a:srgbClr val="FF0000"/>
                </a:solidFill>
              </a:rPr>
              <a:t>    子曰"朝闻道，夕死可矣。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675005"/>
            <a:ext cx="9142095" cy="6142990"/>
          </a:xfrm>
        </p:spPr>
        <p:txBody>
          <a:bodyPr/>
          <a:lstStyle/>
          <a:p>
            <a:r>
              <a:rPr lang="zh-CN" altLang="en-US" sz="2800" b="1" i="1" dirty="0" smtClean="0">
                <a:solidFill>
                  <a:srgbClr val="002060"/>
                </a:solidFill>
                <a:uFillTx/>
                <a:ea typeface="微软雅黑" panose="020B0503020204020204" charset="-122"/>
              </a:rPr>
              <a:t>早晨得知</a:t>
            </a:r>
            <a:r>
              <a:rPr lang="zh-CN" altLang="en-US" sz="2800" b="1" i="1" dirty="0">
                <a:solidFill>
                  <a:srgbClr val="002060"/>
                </a:solidFill>
                <a:ea typeface="微软雅黑" panose="020B0503020204020204" charset="-122"/>
              </a:rPr>
              <a:t>道</a:t>
            </a:r>
            <a:r>
              <a:rPr lang="zh-CN" altLang="en-US" sz="2800" b="1" i="1" dirty="0" smtClean="0">
                <a:solidFill>
                  <a:srgbClr val="002060"/>
                </a:solidFill>
                <a:uFillTx/>
                <a:ea typeface="微软雅黑" panose="020B0503020204020204" charset="-122"/>
              </a:rPr>
              <a:t>理，当晚死去也甘心了</a:t>
            </a:r>
            <a:endParaRPr lang="en-US" altLang="zh-CN" sz="2800" b="1" i="1" dirty="0" smtClean="0">
              <a:solidFill>
                <a:srgbClr val="002060"/>
              </a:solidFill>
              <a:uFillTx/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solidFill>
                  <a:schemeClr val="tx2"/>
                </a:solidFill>
              </a:rPr>
              <a:t>主要观点              说理方法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r>
              <a:rPr lang="zh-CN" altLang="en-US" sz="2800" b="1" i="1" dirty="0" smtClean="0">
                <a:solidFill>
                  <a:srgbClr val="002060"/>
                </a:solidFill>
                <a:uFillTx/>
                <a:ea typeface="微软雅黑" panose="020B0503020204020204" charset="-122"/>
              </a:rPr>
              <a:t>执着追求道，就是真理。理论论证</a:t>
            </a:r>
            <a:endParaRPr lang="en-US" altLang="zh-CN" sz="2800" b="1" i="1" dirty="0" smtClean="0">
              <a:solidFill>
                <a:srgbClr val="002060"/>
              </a:solidFill>
              <a:uFillTx/>
              <a:ea typeface="微软雅黑" panose="020B0503020204020204" charset="-122"/>
            </a:endParaRPr>
          </a:p>
          <a:p>
            <a:endParaRPr lang="en-US" altLang="zh-CN" sz="2800" b="1" i="1" u="sng" dirty="0" smtClean="0">
              <a:solidFill>
                <a:srgbClr val="002060"/>
              </a:solidFill>
              <a:ea typeface="微软雅黑" panose="020B0503020204020204" charset="-122"/>
            </a:endParaRPr>
          </a:p>
          <a:p>
            <a:r>
              <a:rPr lang="zh-CN" altLang="en-US" sz="2800" b="1" dirty="0" smtClean="0">
                <a:solidFill>
                  <a:srgbClr val="00B050"/>
                </a:solidFill>
              </a:rPr>
              <a:t>反映</a:t>
            </a:r>
            <a:r>
              <a:rPr lang="zh-CN" altLang="en-US" sz="2800" b="1" dirty="0">
                <a:solidFill>
                  <a:srgbClr val="00B050"/>
                </a:solidFill>
              </a:rPr>
              <a:t>了孔子一生对政治理想、道德理想的执著追求。孔子为"道"而生，为"道"而死。</a:t>
            </a:r>
          </a:p>
          <a:p>
            <a:r>
              <a:rPr lang="zh-CN" altLang="en-US" sz="2800" b="1" u="sng" dirty="0">
                <a:solidFill>
                  <a:schemeClr val="tx2"/>
                </a:solidFill>
              </a:rPr>
              <a:t>"朝闻道，夕死可矣"</a:t>
            </a:r>
            <a:r>
              <a:rPr lang="zh-CN" altLang="en-US" sz="2800" b="1" u="sng" dirty="0" smtClean="0">
                <a:solidFill>
                  <a:schemeClr val="tx2"/>
                </a:solidFill>
              </a:rPr>
              <a:t>强调为追求真理而献身的精神。</a:t>
            </a:r>
            <a:endParaRPr lang="zh-CN" altLang="en-US" sz="2800" b="1" u="sng" dirty="0">
              <a:solidFill>
                <a:schemeClr val="tx2"/>
              </a:solidFill>
            </a:endParaRPr>
          </a:p>
          <a:p>
            <a:endParaRPr lang="en-US" altLang="zh-CN" sz="2800" b="1" i="1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r>
              <a:rPr lang="zh-CN" altLang="en-US" sz="2800" b="1" i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孔子</a:t>
            </a:r>
            <a:r>
              <a:rPr lang="zh-CN" altLang="en-US" sz="2800" b="1" i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的"杀身以成仁"、孟子的"舍生而取义"正是"朝闻道，夕死可矣"一句话的最佳注脚。</a:t>
            </a:r>
          </a:p>
          <a:p>
            <a:endParaRPr lang="zh-CN" altLang="en-US" sz="2800" b="1" dirty="0">
              <a:solidFill>
                <a:srgbClr val="00B050"/>
              </a:solidFill>
            </a:endParaRPr>
          </a:p>
          <a:p>
            <a:endParaRPr lang="zh-CN" altLang="en-US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525" y="3175"/>
            <a:ext cx="899922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tx2"/>
                </a:solidFill>
              </a:rPr>
              <a:t>第四章</a:t>
            </a:r>
            <a:r>
              <a:rPr lang="zh-CN" altLang="en-US" sz="3600" b="1" dirty="0">
                <a:solidFill>
                  <a:srgbClr val="FF0000"/>
                </a:solidFill>
              </a:rPr>
              <a:t>  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3600" b="1" dirty="0">
                <a:solidFill>
                  <a:srgbClr val="FF0000"/>
                </a:solidFill>
              </a:rPr>
              <a:t>子曰：“君子喻于义，小人喻于利。”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020" y="1019175"/>
            <a:ext cx="8570595" cy="5802630"/>
          </a:xfrm>
        </p:spPr>
        <p:txBody>
          <a:bodyPr/>
          <a:lstStyle/>
          <a:p>
            <a:r>
              <a:rPr lang="zh-CN" altLang="en-US" sz="3600" dirty="0" smtClean="0"/>
              <a:t>主要观点</a:t>
            </a:r>
            <a:endParaRPr lang="en-US" altLang="zh-CN" sz="3600" dirty="0" smtClean="0"/>
          </a:p>
          <a:p>
            <a:r>
              <a:rPr lang="zh-CN" altLang="en-US" sz="3600" dirty="0" smtClean="0"/>
              <a:t>说理方法</a:t>
            </a:r>
            <a:endParaRPr lang="en-US" altLang="zh-CN" sz="3600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喻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句式</a:t>
            </a:r>
            <a:endParaRPr lang="en-US" altLang="zh-CN" sz="3600" dirty="0" smtClean="0"/>
          </a:p>
          <a:p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525" y="3175"/>
            <a:ext cx="899922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tx2"/>
                </a:solidFill>
              </a:rPr>
              <a:t>第四章</a:t>
            </a:r>
            <a:r>
              <a:rPr lang="zh-CN" altLang="en-US" sz="3600" b="1">
                <a:solidFill>
                  <a:srgbClr val="FF0000"/>
                </a:solidFill>
              </a:rPr>
              <a:t>  </a:t>
            </a:r>
            <a:br>
              <a:rPr lang="zh-CN" altLang="en-US" sz="3600" b="1">
                <a:solidFill>
                  <a:srgbClr val="FF0000"/>
                </a:solidFill>
              </a:rPr>
            </a:br>
            <a:r>
              <a:rPr lang="zh-CN" altLang="en-US" sz="3600" b="1">
                <a:solidFill>
                  <a:srgbClr val="FF0000"/>
                </a:solidFill>
              </a:rPr>
              <a:t>子曰：“君子喻于义，小人喻于利。”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020" y="1019175"/>
            <a:ext cx="8570595" cy="5802630"/>
          </a:xfrm>
        </p:spPr>
        <p:txBody>
          <a:bodyPr/>
          <a:lstStyle/>
          <a:p>
            <a:r>
              <a:rPr lang="zh-CN" altLang="en-US" sz="2800" b="1" dirty="0"/>
              <a:t>喻</a:t>
            </a:r>
            <a:r>
              <a:rPr lang="zh-CN" altLang="en-US" sz="2800" b="1" dirty="0" smtClean="0"/>
              <a:t>：知晓</a:t>
            </a:r>
            <a:r>
              <a:rPr lang="zh-CN" altLang="en-US" sz="2800" b="1" dirty="0"/>
              <a:t>，明白。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孔子说：“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君子明白大义</a:t>
            </a:r>
            <a:r>
              <a:rPr lang="zh-CN" altLang="en-US" sz="2800" b="1" dirty="0">
                <a:solidFill>
                  <a:srgbClr val="FF0000"/>
                </a:solidFill>
              </a:rPr>
              <a:t>，小人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只知道小</a:t>
            </a:r>
            <a:r>
              <a:rPr lang="zh-CN" altLang="en-US" sz="2800" b="1" dirty="0">
                <a:solidFill>
                  <a:srgbClr val="FF0000"/>
                </a:solidFill>
              </a:rPr>
              <a:t>利。”</a:t>
            </a:r>
            <a:endParaRPr lang="zh-CN" altLang="en-US" sz="2800" b="1" dirty="0"/>
          </a:p>
          <a:p>
            <a:r>
              <a:rPr lang="zh-CN" altLang="en-US" sz="2800" b="1" dirty="0" smtClean="0"/>
              <a:t>主要观点</a:t>
            </a:r>
            <a:r>
              <a:rPr lang="zh-CN" altLang="en-US" sz="2800" b="1" u="sng" dirty="0" smtClean="0"/>
              <a:t>君子重义轻利</a:t>
            </a:r>
            <a:endParaRPr lang="en-US" altLang="zh-CN" sz="2800" b="1" u="sng" dirty="0" smtClean="0"/>
          </a:p>
          <a:p>
            <a:r>
              <a:rPr lang="zh-CN" altLang="en-US" sz="2800" b="1" dirty="0" smtClean="0"/>
              <a:t>说理方法</a:t>
            </a:r>
            <a:r>
              <a:rPr lang="zh-CN" altLang="en-US" sz="2800" b="1" u="sng" dirty="0" smtClean="0"/>
              <a:t>对比论证</a:t>
            </a:r>
            <a:r>
              <a:rPr lang="zh-CN" altLang="en-US" sz="2800" b="1" dirty="0" smtClean="0"/>
              <a:t>。</a:t>
            </a:r>
          </a:p>
          <a:p>
            <a:r>
              <a:rPr lang="zh-CN" altLang="en-US" sz="2800" b="1" dirty="0" smtClean="0"/>
              <a:t>君子</a:t>
            </a:r>
            <a:r>
              <a:rPr lang="zh-CN" altLang="en-US" sz="2800" b="1" dirty="0"/>
              <a:t>与</a:t>
            </a:r>
            <a:r>
              <a:rPr lang="zh-CN" altLang="en-US" sz="2800" b="1" dirty="0" smtClean="0"/>
              <a:t>小人不同的义</a:t>
            </a:r>
            <a:r>
              <a:rPr lang="zh-CN" altLang="en-US" sz="2800" b="1" dirty="0"/>
              <a:t>利</a:t>
            </a:r>
            <a:r>
              <a:rPr lang="zh-CN" altLang="en-US" sz="2800" b="1" dirty="0" smtClean="0"/>
              <a:t>观价值追求。</a:t>
            </a:r>
            <a:endParaRPr lang="zh-CN" altLang="en-US" sz="2800" b="1" dirty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不</a:t>
            </a:r>
            <a:r>
              <a:rPr lang="zh-CN" altLang="en-US" sz="2800" b="1" dirty="0"/>
              <a:t>义而富且贵，于我如浮云”</a:t>
            </a:r>
          </a:p>
          <a:p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乾宁三年，充武宁军留后，</a:t>
            </a:r>
            <a:r>
              <a:rPr lang="zh-CN" altLang="en-US" b="1" dirty="0">
                <a:solidFill>
                  <a:srgbClr val="FF0000"/>
                </a:solidFill>
              </a:rPr>
              <a:t>行</a:t>
            </a:r>
            <a:r>
              <a:rPr lang="zh-CN" altLang="en-US" b="1" dirty="0"/>
              <a:t>颍州刺史。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390" y="-54610"/>
            <a:ext cx="8999220" cy="11430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第五章</a:t>
            </a:r>
            <a:br>
              <a:rPr lang="zh-CN" altLang="en-US" sz="3200" b="1" dirty="0">
                <a:solidFill>
                  <a:srgbClr val="FF0000"/>
                </a:solidFill>
              </a:rPr>
            </a:br>
            <a:r>
              <a:rPr lang="zh-CN" altLang="en-US" sz="3200" b="1" dirty="0">
                <a:solidFill>
                  <a:srgbClr val="FF0000"/>
                </a:solidFill>
              </a:rPr>
              <a:t>子曰：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见贤思齐焉，见不贤</a:t>
            </a:r>
            <a:r>
              <a:rPr lang="zh-CN" altLang="en-US" sz="3200" b="1" u="sng" dirty="0"/>
              <a:t>而</a:t>
            </a:r>
            <a:r>
              <a:rPr lang="zh-CN" altLang="en-US" sz="3200" b="1" dirty="0">
                <a:solidFill>
                  <a:srgbClr val="FF0000"/>
                </a:solidFill>
              </a:rPr>
              <a:t>内自</a:t>
            </a:r>
            <a:r>
              <a:rPr lang="zh-CN" altLang="en-US" b="1" dirty="0"/>
              <a:t>省</a:t>
            </a:r>
            <a:r>
              <a:rPr lang="zh-CN" altLang="en-US" sz="3200" b="1" dirty="0">
                <a:solidFill>
                  <a:srgbClr val="FF0000"/>
                </a:solidFill>
              </a:rPr>
              <a:t>也。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/>
          <a:lstStyle/>
          <a:p>
            <a:r>
              <a:rPr lang="zh-CN" altLang="en-US" sz="3600" b="1" dirty="0" smtClean="0"/>
              <a:t>主要观点        说理方法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 smtClean="0"/>
              <a:t>而</a:t>
            </a:r>
            <a:endParaRPr lang="en-US" altLang="zh-CN" sz="2800" dirty="0" smtClean="0"/>
          </a:p>
          <a:p>
            <a:r>
              <a:rPr lang="zh-CN" altLang="en-US" sz="2800" dirty="0" smtClean="0"/>
              <a:t>省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390" y="-54610"/>
            <a:ext cx="8999220" cy="1143000"/>
          </a:xfrm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</a:rPr>
              <a:t>第五章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200" b="1">
                <a:solidFill>
                  <a:srgbClr val="FF0000"/>
                </a:solidFill>
              </a:rPr>
              <a:t>子曰：</a:t>
            </a:r>
            <a:r>
              <a:rPr lang="en-US" altLang="zh-CN" sz="3200" b="1">
                <a:solidFill>
                  <a:srgbClr val="FF0000"/>
                </a:solidFill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见贤思齐焉，见不贤而内自省也。</a:t>
            </a:r>
            <a:r>
              <a:rPr lang="en-US" altLang="zh-CN" sz="3200" b="1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/>
          <a:lstStyle/>
          <a:p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见到有</a:t>
            </a:r>
            <a:r>
              <a:rPr lang="zh-CN" altLang="en-US" sz="28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德行有才能的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人</a:t>
            </a:r>
            <a:r>
              <a:rPr lang="zh-CN" altLang="en-US" sz="28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就想着向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他看齐，见到没有</a:t>
            </a:r>
            <a:r>
              <a:rPr lang="zh-CN" altLang="en-US" sz="2800" b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德行没有才能的人就要在内心反省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自身的缺点。</a:t>
            </a:r>
            <a:r>
              <a:rPr lang="zh-CN" altLang="en-US" sz="2800" dirty="0"/>
              <a:t> </a:t>
            </a:r>
          </a:p>
          <a:p>
            <a:pPr>
              <a:buNone/>
            </a:pPr>
            <a:r>
              <a:rPr lang="zh-CN" altLang="en-US" sz="2800" b="1" dirty="0" smtClean="0"/>
              <a:t>主要观点    虚心学习，自我反省。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说理方法对比论证</a:t>
            </a:r>
            <a:endParaRPr lang="en-US" altLang="zh-CN" sz="2800" b="1" dirty="0" smtClean="0"/>
          </a:p>
          <a:p>
            <a:r>
              <a:rPr lang="zh-CN" altLang="en-US" sz="2800" dirty="0" smtClean="0"/>
              <a:t>孟子</a:t>
            </a:r>
            <a:r>
              <a:rPr lang="zh-CN" altLang="en-US" sz="2800" dirty="0"/>
              <a:t>的母亲因为怕孟子受到坏邻居的影响，连搬了三次家；杜甫写诗自我夸耀“李邕求识面，王翰愿为邻”，都说明了这种“榜样的作用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以人为镜，可以明得失。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75" y="-48260"/>
            <a:ext cx="9133205" cy="6922135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2400" b="1" i="1" u="sng" dirty="0">
                <a:solidFill>
                  <a:srgbClr val="FF0000"/>
                </a:solidFill>
              </a:rPr>
              <a:t>第六章           </a:t>
            </a:r>
            <a:endParaRPr lang="en-US" altLang="zh-CN" sz="2400" b="1" i="1" u="sng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sz="2400" b="1" i="1" u="sng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2400" b="1" i="1" u="sng" dirty="0" smtClean="0">
                <a:solidFill>
                  <a:srgbClr val="FF0000"/>
                </a:solidFill>
              </a:rPr>
              <a:t> </a:t>
            </a:r>
            <a:r>
              <a:rPr lang="zh-CN" altLang="en-US" sz="3600" b="1" u="sng" dirty="0">
                <a:solidFill>
                  <a:srgbClr val="FF0000"/>
                </a:solidFill>
              </a:rPr>
              <a:t>质</a:t>
            </a:r>
            <a:r>
              <a:rPr lang="zh-CN" altLang="en-US" sz="3600" b="1" dirty="0">
                <a:solidFill>
                  <a:srgbClr val="7030A0"/>
                </a:solidFill>
              </a:rPr>
              <a:t>胜</a:t>
            </a:r>
            <a:r>
              <a:rPr lang="zh-CN" altLang="en-US" sz="3600" b="1" u="sng" dirty="0">
                <a:solidFill>
                  <a:srgbClr val="FF0000"/>
                </a:solidFill>
              </a:rPr>
              <a:t>文</a:t>
            </a:r>
            <a:r>
              <a:rPr lang="zh-CN" altLang="en-US" sz="3600" b="1" dirty="0">
                <a:solidFill>
                  <a:srgbClr val="FF0000"/>
                </a:solidFill>
              </a:rPr>
              <a:t>则</a:t>
            </a:r>
            <a:r>
              <a:rPr lang="zh-CN" altLang="en-US" sz="3600" b="1" dirty="0">
                <a:solidFill>
                  <a:srgbClr val="7030A0"/>
                </a:solidFill>
              </a:rPr>
              <a:t>野</a:t>
            </a:r>
            <a:r>
              <a:rPr lang="zh-CN" altLang="en-US" sz="3600" b="1" dirty="0">
                <a:solidFill>
                  <a:srgbClr val="FF0000"/>
                </a:solidFill>
              </a:rPr>
              <a:t>，文胜质则</a:t>
            </a:r>
            <a:r>
              <a:rPr lang="zh-CN" altLang="en-US" sz="3600" b="1" dirty="0">
                <a:solidFill>
                  <a:srgbClr val="7030A0"/>
                </a:solidFill>
              </a:rPr>
              <a:t>史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 u="sng" dirty="0" smtClean="0">
                <a:solidFill>
                  <a:srgbClr val="FF0000"/>
                </a:solidFill>
              </a:rPr>
              <a:t>文质彬彬</a:t>
            </a:r>
            <a:r>
              <a:rPr lang="zh-CN" altLang="en-US" sz="3600" b="1" dirty="0">
                <a:solidFill>
                  <a:srgbClr val="FF0000"/>
                </a:solidFill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</a:rPr>
              <a:t>然后</a:t>
            </a:r>
            <a:r>
              <a:rPr lang="zh-CN" altLang="en-US" sz="3600" b="1" dirty="0">
                <a:solidFill>
                  <a:srgbClr val="FF0000"/>
                </a:solidFill>
              </a:rPr>
              <a:t>君子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dirty="0" smtClean="0"/>
              <a:t>主要观点</a:t>
            </a:r>
            <a:endParaRPr lang="en-US" altLang="zh-CN" sz="36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dirty="0" smtClean="0"/>
              <a:t>说理方法。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75" y="-48260"/>
            <a:ext cx="9133205" cy="6922135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600" b="1" i="1" u="sng" dirty="0">
                <a:solidFill>
                  <a:srgbClr val="FF0000"/>
                </a:solidFill>
              </a:rPr>
              <a:t>第六章             </a:t>
            </a:r>
            <a:r>
              <a:rPr lang="zh-CN" altLang="en-US" sz="3600" b="1" dirty="0">
                <a:solidFill>
                  <a:srgbClr val="FF0000"/>
                </a:solidFill>
              </a:rPr>
              <a:t>质胜文则野，文胜质则史，文质彬彬，然后君子</a:t>
            </a:r>
            <a:r>
              <a:rPr lang="zh-CN" altLang="en-US" sz="3600" dirty="0"/>
              <a:t>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dirty="0" smtClean="0"/>
              <a:t>主要观点文质兼备，方为君子。</a:t>
            </a:r>
            <a:endParaRPr lang="en-US" altLang="zh-CN" sz="36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dirty="0" smtClean="0"/>
              <a:t>说理方法。对比论证理论论证。</a:t>
            </a:r>
          </a:p>
          <a:p>
            <a:r>
              <a:rPr lang="zh-CN" altLang="en-US" sz="3600" dirty="0" smtClean="0"/>
              <a:t>解释</a:t>
            </a:r>
            <a:r>
              <a:rPr lang="zh-CN" altLang="en-US" sz="3600" dirty="0"/>
              <a:t>:</a:t>
            </a:r>
            <a:r>
              <a:rPr lang="zh-CN" altLang="en-US" sz="3600" dirty="0" smtClean="0"/>
              <a:t>质朴超过文采</a:t>
            </a:r>
            <a:r>
              <a:rPr lang="zh-CN" altLang="en-US" sz="3600" dirty="0"/>
              <a:t>，就</a:t>
            </a:r>
            <a:r>
              <a:rPr lang="zh-CN" altLang="en-US" sz="3600" dirty="0" smtClean="0"/>
              <a:t>会粗野鄙俗，文采超过质朴</a:t>
            </a:r>
            <a:r>
              <a:rPr lang="zh-CN" altLang="en-US" sz="3600" dirty="0"/>
              <a:t>，</a:t>
            </a:r>
            <a:r>
              <a:rPr lang="zh-CN" altLang="en-US" sz="3600" dirty="0" smtClean="0"/>
              <a:t>就会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虚</a:t>
            </a:r>
            <a:r>
              <a:rPr lang="zh-CN" altLang="en-US" sz="3600" dirty="0" smtClean="0"/>
              <a:t>饰</a:t>
            </a:r>
            <a:r>
              <a:rPr lang="zh-CN" altLang="en-US" sz="3600" b="1" dirty="0">
                <a:solidFill>
                  <a:srgbClr val="FF0000"/>
                </a:solidFill>
              </a:rPr>
              <a:t>浮</a:t>
            </a:r>
            <a:r>
              <a:rPr lang="zh-CN" altLang="en-US" sz="3600" dirty="0"/>
              <a:t>夸</a:t>
            </a:r>
            <a:r>
              <a:rPr lang="zh-CN" altLang="en-US" sz="3600" dirty="0" smtClean="0"/>
              <a:t>。文采和质朴兼备，配合</a:t>
            </a:r>
            <a:r>
              <a:rPr lang="zh-CN" altLang="en-US" sz="3600" dirty="0"/>
              <a:t>适当</a:t>
            </a:r>
            <a:r>
              <a:rPr lang="zh-CN" altLang="en-US" sz="3600" dirty="0" smtClean="0"/>
              <a:t>，这样之后才能</a:t>
            </a:r>
            <a:r>
              <a:rPr lang="zh-CN" altLang="en-US" sz="3600" dirty="0"/>
              <a:t>成为君子。</a:t>
            </a:r>
          </a:p>
          <a:p>
            <a:r>
              <a:rPr lang="zh-CN" altLang="en-US" sz="3600" b="1" u="sng" dirty="0" smtClean="0"/>
              <a:t>阐明探讨文和质的关系的</a:t>
            </a:r>
            <a:r>
              <a:rPr lang="en-US" altLang="zh-CN" sz="3600" b="1" u="sng" dirty="0" smtClean="0"/>
              <a:t>2</a:t>
            </a:r>
            <a:r>
              <a:rPr lang="zh-CN" altLang="en-US" sz="3600" b="1" u="sng" dirty="0" smtClean="0"/>
              <a:t>句？</a:t>
            </a:r>
            <a:endParaRPr lang="en-US" altLang="zh-CN" sz="3600" b="1" u="sng" dirty="0" smtClean="0"/>
          </a:p>
          <a:p>
            <a:r>
              <a:rPr lang="zh-CN" altLang="en-US" sz="3600" b="1" u="sng" dirty="0" smtClean="0"/>
              <a:t>点明君子人格的标准的</a:t>
            </a:r>
            <a:r>
              <a:rPr lang="en-US" altLang="zh-CN" sz="3600" b="1" u="sng" dirty="0" smtClean="0"/>
              <a:t>2</a:t>
            </a:r>
            <a:r>
              <a:rPr lang="zh-CN" altLang="en-US" sz="3600" b="1" u="sng" dirty="0" smtClean="0"/>
              <a:t>句？</a:t>
            </a:r>
            <a:endParaRPr lang="zh-CN" altLang="en-US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185" y="4445"/>
            <a:ext cx="9010650" cy="6881495"/>
          </a:xfrm>
        </p:spPr>
        <p:txBody>
          <a:bodyPr/>
          <a:lstStyle/>
          <a:p>
            <a:endParaRPr lang="en-US" altLang="zh-CN" b="1" dirty="0" smtClean="0">
              <a:solidFill>
                <a:srgbClr val="FF0000"/>
              </a:solidFill>
              <a:sym typeface="+mn-ea"/>
            </a:endParaRPr>
          </a:p>
          <a:p>
            <a:endParaRPr lang="en-US" altLang="zh-CN" b="1" dirty="0" smtClean="0">
              <a:solidFill>
                <a:srgbClr val="FF0000"/>
              </a:solidFill>
              <a:sym typeface="+mn-ea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第七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章</a:t>
            </a:r>
          </a:p>
          <a:p>
            <a:r>
              <a:rPr lang="zh-CN" altLang="en-US" b="1" dirty="0">
                <a:solidFill>
                  <a:srgbClr val="FF0000"/>
                </a:solidFill>
                <a:sym typeface="+mn-ea"/>
              </a:rPr>
              <a:t>曾子曰：“士不可以不弘毅，任重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道远。</a:t>
            </a:r>
            <a:r>
              <a:rPr lang="zh-CN" altLang="en-US" b="1" u="sng" dirty="0">
                <a:solidFill>
                  <a:srgbClr val="FF0000"/>
                </a:solidFill>
                <a:sym typeface="+mn-ea"/>
              </a:rPr>
              <a:t>仁以为己任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，不亦重乎？死</a:t>
            </a:r>
            <a:r>
              <a:rPr lang="zh-CN" altLang="en-US" b="1" dirty="0">
                <a:solidFill>
                  <a:schemeClr val="tx2"/>
                </a:solidFill>
                <a:sym typeface="+mn-ea"/>
              </a:rPr>
              <a:t>而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后已，不亦远乎？”</a:t>
            </a:r>
          </a:p>
          <a:p>
            <a:endParaRPr lang="en-US" altLang="zh-CN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chemeClr val="tx2"/>
                </a:solidFill>
                <a:sym typeface="+mn-ea"/>
              </a:rPr>
              <a:t>士   </a:t>
            </a:r>
            <a:r>
              <a:rPr lang="zh-CN" altLang="en-US" b="1" dirty="0" smtClean="0">
                <a:solidFill>
                  <a:srgbClr val="FF0000"/>
                </a:solidFill>
                <a:sym typeface="+mn-ea"/>
              </a:rPr>
              <a:t>弘毅     而      句式  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185" y="4445"/>
            <a:ext cx="9010650" cy="6881495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sym typeface="+mn-ea"/>
              </a:rPr>
              <a:t>第七章</a:t>
            </a:r>
          </a:p>
          <a:p>
            <a:r>
              <a:rPr lang="zh-CN" altLang="en-US" b="1" dirty="0">
                <a:solidFill>
                  <a:srgbClr val="FF0000"/>
                </a:solidFill>
                <a:sym typeface="+mn-ea"/>
              </a:rPr>
              <a:t>曾子曰：“士不可以不弘毅，任重而道远。仁以为己任，不亦重乎？死而后已，不亦远乎？”</a:t>
            </a:r>
          </a:p>
          <a:p>
            <a:r>
              <a:rPr lang="zh-CN" altLang="en-US" b="1" dirty="0">
                <a:solidFill>
                  <a:schemeClr val="tx2"/>
                </a:solidFill>
              </a:rPr>
              <a:t>译文：</a:t>
            </a:r>
          </a:p>
          <a:p>
            <a:r>
              <a:rPr lang="zh-CN" altLang="en-US" b="1" dirty="0">
                <a:sym typeface="+mn-ea"/>
              </a:rPr>
              <a:t>读书人</a:t>
            </a:r>
            <a:r>
              <a:rPr lang="zh-CN" altLang="en-US" b="1" dirty="0">
                <a:solidFill>
                  <a:schemeClr val="tx2"/>
                </a:solidFill>
              </a:rPr>
              <a:t>不可以</a:t>
            </a:r>
            <a:r>
              <a:rPr lang="zh-CN" altLang="en-US" b="1" dirty="0" smtClean="0">
                <a:solidFill>
                  <a:schemeClr val="tx2"/>
                </a:solidFill>
              </a:rPr>
              <a:t>不志向远大，意志坚强，</a:t>
            </a:r>
            <a:r>
              <a:rPr lang="zh-CN" altLang="en-US" b="1" dirty="0">
                <a:solidFill>
                  <a:schemeClr val="tx2"/>
                </a:solidFill>
              </a:rPr>
              <a:t>因为他责任重大，道路遥远。把实现仁作为自己的责任</a:t>
            </a:r>
            <a:r>
              <a:rPr lang="zh-CN" altLang="en-US" b="1" dirty="0" smtClean="0">
                <a:solidFill>
                  <a:schemeClr val="tx2"/>
                </a:solidFill>
              </a:rPr>
              <a:t>，不是很重大</a:t>
            </a:r>
            <a:r>
              <a:rPr lang="zh-CN" altLang="en-US" b="1" dirty="0">
                <a:solidFill>
                  <a:schemeClr val="tx2"/>
                </a:solidFill>
              </a:rPr>
              <a:t>吗</a:t>
            </a:r>
            <a:r>
              <a:rPr lang="zh-CN" altLang="en-US" b="1" dirty="0" smtClean="0">
                <a:solidFill>
                  <a:schemeClr val="tx2"/>
                </a:solidFill>
              </a:rPr>
              <a:t>？</a:t>
            </a:r>
            <a:r>
              <a:rPr lang="zh-CN" altLang="en-US" b="1" dirty="0" smtClean="0">
                <a:solidFill>
                  <a:schemeClr val="tx2"/>
                </a:solidFill>
                <a:sym typeface="+mn-ea"/>
              </a:rPr>
              <a:t>到死才停止，</a:t>
            </a:r>
            <a:r>
              <a:rPr lang="zh-CN" altLang="en-US" b="1" dirty="0" smtClean="0">
                <a:solidFill>
                  <a:schemeClr val="tx2"/>
                </a:solidFill>
              </a:rPr>
              <a:t>不是很遥远</a:t>
            </a:r>
            <a:r>
              <a:rPr lang="zh-CN" altLang="en-US" b="1" dirty="0">
                <a:solidFill>
                  <a:schemeClr val="tx2"/>
                </a:solidFill>
              </a:rPr>
              <a:t>吗？</a:t>
            </a:r>
          </a:p>
          <a:p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615" y="368300"/>
            <a:ext cx="9010015" cy="5758180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</a:rPr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/>
              <a:t>1．从这句话中，可以提炼出两个成语，它们是：</a:t>
            </a:r>
          </a:p>
          <a:p>
            <a:r>
              <a:rPr lang="zh-CN" altLang="en-US" sz="2400" b="1"/>
              <a:t>①________意思是：______________________________________</a:t>
            </a:r>
          </a:p>
          <a:p>
            <a:r>
              <a:rPr lang="zh-CN" altLang="en-US" sz="2400" b="1"/>
              <a:t>②________意思是：______________________________________</a:t>
            </a:r>
          </a:p>
          <a:p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59690"/>
            <a:ext cx="9087485" cy="6726555"/>
          </a:xfrm>
        </p:spPr>
        <p:txBody>
          <a:bodyPr/>
          <a:lstStyle/>
          <a:p>
            <a:r>
              <a:rPr lang="zh-CN" altLang="en-US" sz="2400" b="1"/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/>
              <a:t>1．从这句话中，可以提炼出两个成语，它们是：</a:t>
            </a:r>
          </a:p>
          <a:p>
            <a:r>
              <a:rPr lang="zh-CN" altLang="en-US" sz="2400" b="1"/>
              <a:t>①________意思是：______________________________________</a:t>
            </a:r>
          </a:p>
          <a:p>
            <a:r>
              <a:rPr lang="zh-CN" altLang="en-US" sz="2400" b="1"/>
              <a:t>②________意思是：______________________________________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1．①</a:t>
            </a:r>
            <a:r>
              <a:rPr lang="zh-CN" altLang="en-US" sz="2400" b="1" i="1">
                <a:solidFill>
                  <a:schemeClr val="accent6">
                    <a:lumMod val="75000"/>
                  </a:schemeClr>
                </a:solidFill>
              </a:rPr>
              <a:t>任重道远</a:t>
            </a:r>
            <a:r>
              <a:rPr lang="zh-CN" altLang="en-US" sz="2400" b="1">
                <a:solidFill>
                  <a:srgbClr val="FF0000"/>
                </a:solidFill>
              </a:rPr>
              <a:t>，意思是担子很重，路程又长，比喻责任重大。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　 ②</a:t>
            </a:r>
            <a:r>
              <a:rPr lang="zh-CN" altLang="en-US" sz="2400" b="1" i="1">
                <a:solidFill>
                  <a:schemeClr val="accent6">
                    <a:lumMod val="75000"/>
                  </a:schemeClr>
                </a:solidFill>
              </a:rPr>
              <a:t>死而后己</a:t>
            </a:r>
            <a:r>
              <a:rPr lang="zh-CN" altLang="en-US" sz="2400" b="1">
                <a:solidFill>
                  <a:srgbClr val="FF0000"/>
                </a:solidFill>
              </a:rPr>
              <a:t>，意思是只有死了才作罢，表达决心之大。</a:t>
            </a:r>
          </a:p>
          <a:p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615" y="368300"/>
            <a:ext cx="9010015" cy="5758180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</a:rPr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/>
              <a:t>2．曾子认为读书人（“士”）应该刚强而有毅力的原因是什么？（先用原文作答，再把它译成现代汉语）</a:t>
            </a:r>
          </a:p>
          <a:p>
            <a:r>
              <a:rPr lang="zh-CN" altLang="en-US" sz="2400" b="1"/>
              <a:t>___________________________________________________________</a:t>
            </a:r>
          </a:p>
          <a:p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59690"/>
            <a:ext cx="9087485" cy="6726555"/>
          </a:xfrm>
        </p:spPr>
        <p:txBody>
          <a:bodyPr/>
          <a:lstStyle/>
          <a:p>
            <a:r>
              <a:rPr lang="zh-CN" altLang="en-US" sz="2400" b="1"/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/>
              <a:t>2．曾子认为读书人（“士”）应该刚强而有毅力的原因是什么？（先用原文作答，再把它译成现代汉语）</a:t>
            </a:r>
          </a:p>
          <a:p>
            <a:r>
              <a:rPr lang="zh-CN" altLang="en-US" sz="2400" b="1"/>
              <a:t>___________________________________________________________</a:t>
            </a:r>
          </a:p>
          <a:p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2．任重</a:t>
            </a:r>
            <a:r>
              <a:rPr lang="zh-CN" altLang="en-US" sz="2400" b="1">
                <a:sym typeface="+mn-ea"/>
              </a:rPr>
              <a:t>而</a:t>
            </a:r>
            <a:r>
              <a:rPr lang="zh-CN" altLang="en-US" sz="2400" b="1">
                <a:solidFill>
                  <a:srgbClr val="FF0000"/>
                </a:solidFill>
              </a:rPr>
              <a:t>道远；任务重大，道路遥远。</a:t>
            </a:r>
          </a:p>
          <a:p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乾宁三年，充武宁军留后，</a:t>
            </a:r>
            <a:r>
              <a:rPr lang="zh-CN" altLang="en-US" b="1" dirty="0">
                <a:solidFill>
                  <a:srgbClr val="FF0000"/>
                </a:solidFill>
              </a:rPr>
              <a:t>行</a:t>
            </a:r>
            <a:r>
              <a:rPr lang="zh-CN" altLang="en-US" b="1" dirty="0"/>
              <a:t>颍州刺史。</a:t>
            </a:r>
          </a:p>
          <a:p>
            <a:r>
              <a:rPr lang="zh-CN" altLang="en-US" b="1" dirty="0"/>
              <a:t>误：巡行，正：</a:t>
            </a:r>
            <a:r>
              <a:rPr lang="zh-CN" altLang="en-US" b="1" dirty="0">
                <a:solidFill>
                  <a:srgbClr val="FF0000"/>
                </a:solidFill>
              </a:rPr>
              <a:t>代理。</a:t>
            </a:r>
            <a:endParaRPr lang="zh-CN" altLang="en-US" b="1" dirty="0"/>
          </a:p>
          <a:p>
            <a:r>
              <a:rPr lang="zh-CN" altLang="en-US" b="1" dirty="0"/>
              <a:t>译文：乾宁三年，充任武宁军留后，</a:t>
            </a:r>
            <a:r>
              <a:rPr lang="zh-CN" altLang="en-US" b="1" dirty="0">
                <a:solidFill>
                  <a:srgbClr val="FF0000"/>
                </a:solidFill>
              </a:rPr>
              <a:t>代理</a:t>
            </a:r>
            <a:r>
              <a:rPr lang="zh-CN" altLang="en-US" b="1" dirty="0"/>
              <a:t>颍州刺史。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615" y="368300"/>
            <a:ext cx="9010015" cy="5758180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</a:rPr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/>
              <a:t>3．曾子所说的“任重而道远”的具体内容是什么？</a:t>
            </a:r>
          </a:p>
          <a:p>
            <a:r>
              <a:rPr lang="zh-CN" altLang="en-US" sz="2400" b="1"/>
              <a:t>___________________________________________________________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675" y="59690"/>
            <a:ext cx="9087485" cy="6726555"/>
          </a:xfrm>
        </p:spPr>
        <p:txBody>
          <a:bodyPr/>
          <a:lstStyle/>
          <a:p>
            <a:r>
              <a:rPr lang="zh-CN" altLang="en-US" sz="2400" b="1" dirty="0"/>
              <a:t>曾子曰：“士不可以不弘毅，任重而道远。仁以为己任，不亦重乎？死而后已，不亦远乎？”</a:t>
            </a:r>
          </a:p>
          <a:p>
            <a:r>
              <a:rPr lang="zh-CN" altLang="en-US" sz="2400" b="1" dirty="0"/>
              <a:t>3．曾子所说的“任重而道远”的具体内容是什么？</a:t>
            </a:r>
          </a:p>
          <a:p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3．</a:t>
            </a:r>
            <a:r>
              <a:rPr lang="zh-CN" altLang="en-US" sz="2400" b="1" dirty="0">
                <a:sym typeface="+mn-ea"/>
              </a:rPr>
              <a:t>仁以为己任，死而后已</a:t>
            </a:r>
            <a:r>
              <a:rPr lang="en-US" altLang="zh-CN" sz="2400" b="1" dirty="0">
                <a:sym typeface="+mn-ea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</a:rPr>
              <a:t>以实现仁德于天下为己任，到死方休。</a:t>
            </a:r>
          </a:p>
          <a:p>
            <a:r>
              <a:rPr lang="zh-CN" altLang="en-US" sz="2400" b="1" i="1" dirty="0">
                <a:solidFill>
                  <a:srgbClr val="00B050"/>
                </a:solidFill>
              </a:rPr>
              <a:t>中国古代就不乏这样的名士,当自己穷困潦倒的时候,还依然坚持自己的抱负,念念不忘苍生黎民。当</a:t>
            </a:r>
            <a:r>
              <a:rPr lang="zh-CN" altLang="en-US" sz="4000" b="1" i="1" dirty="0">
                <a:solidFill>
                  <a:srgbClr val="7030A0"/>
                </a:solidFill>
              </a:rPr>
              <a:t>杜甫</a:t>
            </a:r>
            <a:r>
              <a:rPr lang="zh-CN" altLang="en-US" sz="2400" b="1" i="1" dirty="0">
                <a:solidFill>
                  <a:srgbClr val="00B050"/>
                </a:solidFill>
              </a:rPr>
              <a:t>在自己的茅屋仅能容身,破败漏雨之时,他想的却是“安得广厦千万间,大庇天下寒士俱欢颜”;当</a:t>
            </a:r>
            <a:r>
              <a:rPr lang="zh-CN" altLang="en-US" sz="4000" b="1" i="1" dirty="0">
                <a:solidFill>
                  <a:srgbClr val="7030A0"/>
                </a:solidFill>
              </a:rPr>
              <a:t>范仲淹</a:t>
            </a:r>
            <a:r>
              <a:rPr lang="zh-CN" altLang="en-US" sz="2400" b="1" i="1" dirty="0">
                <a:solidFill>
                  <a:srgbClr val="00B050"/>
                </a:solidFill>
              </a:rPr>
              <a:t>遭到贬谪时,他依然认为一个人不论是“居庙堂之高”还是“处江湖之远”,都应该系念天下君民,都应当“先天下之忧而忧,后天下之乐而乐”;当谭嗣同在变法失败,危在旦夕的时候,他却说“各国变法无不从流血而成,今日中国未闻有因变法而流血者,此国之所以不昌也。有之,请自嗣同始。”高呼“我自横刀向天笑,去留肝胆两昆仑!”慷慨赴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" y="10795"/>
            <a:ext cx="8999220" cy="4526280"/>
          </a:xfrm>
        </p:spPr>
        <p:txBody>
          <a:bodyPr/>
          <a:lstStyle/>
          <a:p>
            <a:r>
              <a:rPr lang="zh-CN" altLang="en-US" sz="2800" b="1" dirty="0"/>
              <a:t>如果一个读书人虽然饱读诗书但却没有坚强的意志,心胸</a:t>
            </a:r>
            <a:r>
              <a:rPr lang="zh-CN" altLang="en-US" sz="2800" b="1" dirty="0">
                <a:sym typeface="+mn-ea"/>
              </a:rPr>
              <a:t>狭隘，</a:t>
            </a:r>
            <a:r>
              <a:rPr lang="zh-CN" altLang="en-US" sz="2800" b="1" dirty="0"/>
              <a:t>遇到困难时就会中途退缩.做事没有自己的意见和原则,那他就是一个懦弱无刚的人.试想一个懦弱无刚的人怎能为国家,为社会承担起应尽的责任?</a:t>
            </a:r>
          </a:p>
          <a:p>
            <a:r>
              <a:rPr lang="zh-CN" altLang="en-US" sz="2800" b="1" dirty="0"/>
              <a:t>要想承担对国家、社会与家庭的责任,必须要有“弘毅”.读书人必须有远大的抱负和坚强的意志,因为他对社会责任重大,要走的路很长.弘毅就是抱负远大,意志坚强.对一个想要有所作为的人来说,远大的抱负、坚强的意志,是缺一不可</a:t>
            </a:r>
            <a:r>
              <a:rPr lang="zh-CN" altLang="en-US" sz="2800" b="1" dirty="0" smtClean="0"/>
              <a:t>的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习总书记强调，青年人要有远大的理想和目标，要承担起实现强国梦的重大责任，与此类似的两句话是？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582035" y="-273685"/>
            <a:ext cx="9090025" cy="1143000"/>
          </a:xfrm>
        </p:spPr>
        <p:txBody>
          <a:bodyPr/>
          <a:lstStyle/>
          <a:p>
            <a:r>
              <a:rPr lang="zh-CN" altLang="en-US" sz="2400"/>
              <a:t>第八章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" y="487680"/>
            <a:ext cx="9090660" cy="6250940"/>
          </a:xfrm>
        </p:spPr>
        <p:txBody>
          <a:bodyPr/>
          <a:lstStyle/>
          <a:p>
            <a:r>
              <a:rPr lang="zh-CN" altLang="en-US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子曰：</a:t>
            </a:r>
            <a:r>
              <a:rPr lang="en-US" altLang="zh-CN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譬如为山，未成一篑，止，吾止也。譬如平地，虽覆一篑，进，吾往也。</a:t>
            </a:r>
            <a:r>
              <a:rPr lang="en-US" altLang="zh-CN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”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主要观点说理方法。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uFillTx/>
                <a:ea typeface="微软雅黑" panose="020B0503020204020204" charset="-122"/>
                <a:sym typeface="+mn-ea"/>
              </a:rPr>
              <a:t>平</a:t>
            </a:r>
            <a:endParaRPr lang="en-US" altLang="zh-CN" sz="3600" b="1" dirty="0" smtClean="0">
              <a:solidFill>
                <a:srgbClr val="FF0000"/>
              </a:solidFill>
              <a:uFillTx/>
              <a:ea typeface="微软雅黑" panose="020B0503020204020204" charset="-122"/>
              <a:sym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成语</a:t>
            </a:r>
            <a:endParaRPr lang="en-US" altLang="zh-CN" sz="3600" b="1" dirty="0">
              <a:solidFill>
                <a:srgbClr val="7030A0"/>
              </a:solidFill>
              <a:uFillTx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582035" y="-273685"/>
            <a:ext cx="9090025" cy="1143000"/>
          </a:xfrm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" y="0"/>
            <a:ext cx="9090660" cy="6250940"/>
          </a:xfrm>
        </p:spPr>
        <p:txBody>
          <a:bodyPr/>
          <a:lstStyle/>
          <a:p>
            <a:pPr>
              <a:buNone/>
            </a:pPr>
            <a:r>
              <a:rPr lang="zh-CN" altLang="en-US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子曰：</a:t>
            </a:r>
            <a:r>
              <a:rPr lang="en-US" altLang="zh-CN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譬如为山，未成一篑，止，吾止也。譬如平地，虽覆一篑，进，吾往也。</a:t>
            </a:r>
            <a:r>
              <a:rPr lang="en-US" altLang="zh-CN" sz="2800" b="1" i="1" dirty="0">
                <a:solidFill>
                  <a:schemeClr val="tx1"/>
                </a:solidFill>
                <a:uFillTx/>
                <a:ea typeface="微软雅黑" panose="020B0503020204020204" charset="-122"/>
              </a:rPr>
              <a:t>”</a:t>
            </a:r>
          </a:p>
          <a:p>
            <a:r>
              <a:rPr lang="en-US" altLang="zh-CN" sz="2400" b="1" dirty="0" err="1">
                <a:solidFill>
                  <a:srgbClr val="FF0000"/>
                </a:solidFill>
              </a:rPr>
              <a:t>孔子说</a:t>
            </a:r>
            <a:r>
              <a:rPr lang="en-US" altLang="zh-CN" sz="2400" b="1" dirty="0">
                <a:solidFill>
                  <a:srgbClr val="FF0000"/>
                </a:solidFill>
              </a:rPr>
              <a:t>：“</a:t>
            </a:r>
            <a:r>
              <a:rPr lang="en-US" altLang="zh-CN" sz="2400" b="1" dirty="0" err="1">
                <a:solidFill>
                  <a:srgbClr val="FF0000"/>
                </a:solidFill>
              </a:rPr>
              <a:t>好比堆土成山，只差一筐土就完成了，这时停下来，是我自己要停下来的</a:t>
            </a:r>
            <a:r>
              <a:rPr lang="en-US" altLang="zh-CN" sz="2400" b="1" dirty="0">
                <a:solidFill>
                  <a:srgbClr val="FF0000"/>
                </a:solidFill>
              </a:rPr>
              <a:t>。</a:t>
            </a:r>
            <a:r>
              <a:rPr lang="en-US" altLang="zh-CN" sz="2400" b="1" dirty="0" err="1">
                <a:solidFill>
                  <a:srgbClr val="FF0000"/>
                </a:solidFill>
              </a:rPr>
              <a:t>又好比</a:t>
            </a:r>
            <a:r>
              <a:rPr lang="zh-CN" altLang="en-US" sz="2400" b="1" dirty="0">
                <a:solidFill>
                  <a:srgbClr val="FF0000"/>
                </a:solidFill>
              </a:rPr>
              <a:t>填</a:t>
            </a:r>
            <a:r>
              <a:rPr lang="en-US" altLang="zh-CN" sz="2400" b="1" dirty="0">
                <a:solidFill>
                  <a:srgbClr val="FF0000"/>
                </a:solidFill>
              </a:rPr>
              <a:t>平</a:t>
            </a:r>
            <a:r>
              <a:rPr lang="zh-CN" altLang="en-US" sz="2400" b="1" dirty="0">
                <a:solidFill>
                  <a:srgbClr val="FF0000"/>
                </a:solidFill>
              </a:rPr>
              <a:t>洼</a:t>
            </a:r>
            <a:r>
              <a:rPr lang="en-US" altLang="zh-CN" sz="2400" b="1" dirty="0" err="1">
                <a:solidFill>
                  <a:srgbClr val="FF0000"/>
                </a:solidFill>
              </a:rPr>
              <a:t>地，虽然只倒下一筐土，</a:t>
            </a:r>
            <a:r>
              <a:rPr lang="en-US" altLang="zh-CN" sz="2400" b="1" dirty="0" err="1">
                <a:solidFill>
                  <a:srgbClr val="FF0000"/>
                </a:solidFill>
                <a:sym typeface="+mn-ea"/>
              </a:rPr>
              <a:t>这时继续前进，那是我自己要前进的</a:t>
            </a:r>
            <a:r>
              <a:rPr lang="en-US" altLang="zh-CN" sz="2400" b="1" dirty="0" smtClean="0">
                <a:solidFill>
                  <a:srgbClr val="FF0000"/>
                </a:solidFill>
                <a:sym typeface="+mn-ea"/>
              </a:rPr>
              <a:t>。”</a:t>
            </a:r>
          </a:p>
          <a:p>
            <a:r>
              <a:rPr lang="zh-CN" altLang="en-US" sz="2400" b="1" dirty="0" smtClean="0">
                <a:solidFill>
                  <a:schemeClr val="tx2"/>
                </a:solidFill>
              </a:rPr>
              <a:t>主要观点不</a:t>
            </a:r>
            <a:r>
              <a:rPr lang="zh-CN" altLang="en-US" sz="2400" b="1" u="sng" dirty="0" smtClean="0">
                <a:solidFill>
                  <a:schemeClr val="tx2"/>
                </a:solidFill>
              </a:rPr>
              <a:t>半途而废，持之以恒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。说理方法</a:t>
            </a:r>
            <a:r>
              <a:rPr lang="zh-CN" altLang="en-US" sz="2400" b="1" u="sng" dirty="0" smtClean="0">
                <a:solidFill>
                  <a:schemeClr val="tx2"/>
                </a:solidFill>
              </a:rPr>
              <a:t>比喻论证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。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000" b="1" dirty="0" err="1" smtClean="0">
                <a:solidFill>
                  <a:srgbClr val="00B050"/>
                </a:solidFill>
                <a:latin typeface="汉仪雅酷黑简" panose="00020600040101010101" charset="-122"/>
                <a:ea typeface="汉仪雅酷黑简" panose="00020600040101010101" charset="-122"/>
              </a:rPr>
              <a:t>为山九仞</a:t>
            </a:r>
            <a:r>
              <a:rPr lang="en-US" altLang="zh-CN" sz="2000" b="1" dirty="0" err="1">
                <a:solidFill>
                  <a:srgbClr val="00B050"/>
                </a:solidFill>
                <a:latin typeface="汉仪雅酷黑简" panose="00020600040101010101" charset="-122"/>
                <a:ea typeface="汉仪雅酷黑简" panose="00020600040101010101" charset="-122"/>
              </a:rPr>
              <a:t>，功亏一篑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  <a:r>
              <a:rPr lang="en-US" altLang="zh-CN" sz="2000" b="1" dirty="0" err="1">
                <a:solidFill>
                  <a:schemeClr val="tx2"/>
                </a:solidFill>
              </a:rPr>
              <a:t>只差一筐土而没</a:t>
            </a:r>
            <a:r>
              <a:rPr lang="en-US" altLang="zh-CN" sz="2000" b="1" dirty="0">
                <a:solidFill>
                  <a:schemeClr val="tx2"/>
                </a:solidFill>
              </a:rPr>
              <a:t> </a:t>
            </a:r>
            <a:r>
              <a:rPr lang="en-US" altLang="zh-CN" sz="2000" b="1" dirty="0" err="1">
                <a:solidFill>
                  <a:schemeClr val="tx2"/>
                </a:solidFill>
              </a:rPr>
              <a:t>有成功，前功尽弃·这是谁造成的</a:t>
            </a:r>
            <a:r>
              <a:rPr lang="en-US" altLang="zh-CN" sz="2000" b="1" dirty="0">
                <a:solidFill>
                  <a:schemeClr val="tx2"/>
                </a:solidFill>
              </a:rPr>
              <a:t>？</a:t>
            </a:r>
            <a:r>
              <a:rPr lang="en-US" altLang="zh-CN" sz="2000" b="1" dirty="0" err="1">
                <a:solidFill>
                  <a:schemeClr val="tx2"/>
                </a:solidFill>
              </a:rPr>
              <a:t>孔子回答说：是自己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  <a:r>
              <a:rPr lang="en-US" altLang="zh-CN" sz="2000" b="1" dirty="0" err="1">
                <a:solidFill>
                  <a:schemeClr val="tx2"/>
                </a:solidFill>
              </a:rPr>
              <a:t>同样的道理，我们要填平一块土地，虽然现在才倒一筐</a:t>
            </a:r>
            <a:r>
              <a:rPr lang="zh-CN" altLang="en-US" sz="2000" b="1" dirty="0">
                <a:solidFill>
                  <a:schemeClr val="tx2"/>
                </a:solidFill>
              </a:rPr>
              <a:t>土</a:t>
            </a:r>
            <a:r>
              <a:rPr lang="en-US" altLang="zh-CN" sz="2000" b="1" dirty="0">
                <a:solidFill>
                  <a:schemeClr val="tx2"/>
                </a:solidFill>
              </a:rPr>
              <a:t>下 </a:t>
            </a:r>
            <a:r>
              <a:rPr lang="en-US" altLang="zh-CN" sz="2000" b="1" dirty="0" err="1">
                <a:solidFill>
                  <a:schemeClr val="tx2"/>
                </a:solidFill>
              </a:rPr>
              <a:t>去，但如果我们锲而不舍地坚持下去，最终大功告成，这是谁造成的</a:t>
            </a:r>
            <a:r>
              <a:rPr lang="en-US" altLang="zh-CN" sz="2000" b="1" dirty="0">
                <a:solidFill>
                  <a:schemeClr val="tx2"/>
                </a:solidFill>
              </a:rPr>
              <a:t>？</a:t>
            </a:r>
            <a:r>
              <a:rPr lang="en-US" altLang="zh-CN" sz="2000" b="1" dirty="0" err="1">
                <a:solidFill>
                  <a:schemeClr val="tx2"/>
                </a:solidFill>
              </a:rPr>
              <a:t>孔子回答：还是自己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</a:p>
          <a:p>
            <a:r>
              <a:rPr lang="en-US" altLang="zh-CN" sz="2000" b="1" dirty="0" err="1">
                <a:solidFill>
                  <a:schemeClr val="tx2"/>
                </a:solidFill>
              </a:rPr>
              <a:t>所以，进退成败都在自己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  <a:r>
              <a:rPr lang="en-US" altLang="zh-CN" sz="2000" b="1" dirty="0" err="1">
                <a:solidFill>
                  <a:schemeClr val="tx2"/>
                </a:solidFill>
              </a:rPr>
              <a:t>既然如此，我们就不要把进退成败的原因推之于外在的因素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  <a:r>
              <a:rPr lang="en-US" altLang="zh-CN" sz="2000" b="1" dirty="0" err="1">
                <a:solidFill>
                  <a:schemeClr val="tx2"/>
                </a:solidFill>
              </a:rPr>
              <a:t>不要怨天尤人，而要着力于把握自己，把自己的命运牢牢掌握在自己手中</a:t>
            </a:r>
            <a:r>
              <a:rPr lang="en-US" altLang="zh-CN" sz="2000" b="1" dirty="0">
                <a:solidFill>
                  <a:schemeClr val="tx2"/>
                </a:solidFill>
              </a:rPr>
              <a:t>。</a:t>
            </a:r>
          </a:p>
          <a:p>
            <a:r>
              <a:rPr lang="en-US" altLang="zh-CN" sz="2000" b="1" dirty="0">
                <a:solidFill>
                  <a:schemeClr val="tx2"/>
                </a:solidFill>
              </a:rPr>
              <a:t>这当然不是说不要外部条件和环境，不讲机遇，而是说，一切外部条件、环境和机遇也都是靠自己去创造、形成和抓住的，一切都要通过自己本身而起作用。</a:t>
            </a:r>
            <a:r>
              <a:rPr lang="en-US" altLang="zh-CN" sz="2000" b="1" dirty="0">
                <a:solidFill>
                  <a:srgbClr val="7030A0"/>
                </a:solidFill>
                <a:uFillTx/>
                <a:ea typeface="微软雅黑" panose="020B0503020204020204" charset="-122"/>
                <a:sym typeface="+mn-ea"/>
              </a:rPr>
              <a:t>孔子在这里用堆土成山这一比喻，说明功亏一篑和持之以恒的深刻道理，他鼓励自己和学生们无论在学问和道德上，都应该是坚持不懈，自觉自愿。</a:t>
            </a:r>
            <a:r>
              <a:rPr lang="en-US" altLang="zh-CN" sz="2000" b="1" dirty="0" err="1">
                <a:solidFill>
                  <a:srgbClr val="7030A0"/>
                </a:solidFill>
                <a:uFillTx/>
                <a:ea typeface="微软雅黑" panose="020B0503020204020204" charset="-122"/>
                <a:sym typeface="+mn-ea"/>
              </a:rPr>
              <a:t>这对于立志有所作为的人来说，是十分重要的，也是对人的道德品质的塑造</a:t>
            </a:r>
            <a:r>
              <a:rPr lang="en-US" altLang="zh-CN" sz="2000" b="1" dirty="0">
                <a:solidFill>
                  <a:srgbClr val="7030A0"/>
                </a:solidFill>
                <a:uFillTx/>
                <a:ea typeface="微软雅黑" panose="020B050302020402020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7000" y="22543"/>
            <a:ext cx="8229600" cy="1143000"/>
          </a:xfrm>
        </p:spPr>
        <p:txBody>
          <a:bodyPr/>
          <a:lstStyle/>
          <a:p>
            <a:r>
              <a:rPr lang="zh-CN" altLang="en-US"/>
              <a:t>第九章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80" y="900430"/>
            <a:ext cx="9112250" cy="4526280"/>
          </a:xfrm>
        </p:spPr>
        <p:txBody>
          <a:bodyPr/>
          <a:lstStyle/>
          <a:p>
            <a:r>
              <a:rPr lang="zh-CN" altLang="en-US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子曰：</a:t>
            </a:r>
            <a:r>
              <a:rPr lang="en-US" altLang="zh-CN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“</a:t>
            </a:r>
            <a:r>
              <a:rPr lang="zh-CN" altLang="en-US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知者不惑，仁者不忧，勇者不惧。</a:t>
            </a:r>
            <a:r>
              <a:rPr lang="en-US" altLang="zh-CN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”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通假字。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27000" y="22543"/>
            <a:ext cx="8229600" cy="1143000"/>
          </a:xfrm>
        </p:spPr>
        <p:txBody>
          <a:bodyPr/>
          <a:lstStyle/>
          <a:p>
            <a:r>
              <a:rPr lang="zh-CN" altLang="en-US"/>
              <a:t>第九章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80" y="900430"/>
            <a:ext cx="9112250" cy="4526280"/>
          </a:xfrm>
        </p:spPr>
        <p:txBody>
          <a:bodyPr/>
          <a:lstStyle/>
          <a:p>
            <a:r>
              <a:rPr lang="zh-CN" altLang="en-US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子曰：</a:t>
            </a:r>
            <a:r>
              <a:rPr lang="en-US" altLang="zh-CN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“</a:t>
            </a:r>
            <a:r>
              <a:rPr lang="zh-CN" altLang="en-US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知者不惑，仁者不忧，勇者不惧。</a:t>
            </a:r>
            <a:r>
              <a:rPr lang="en-US" altLang="zh-CN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”</a:t>
            </a:r>
          </a:p>
          <a:p>
            <a:r>
              <a:rPr lang="en-US" altLang="zh-CN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孔子说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</a:t>
            </a:r>
            <a:r>
              <a:rPr lang="en-US" altLang="zh-CN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智慧的人不</a:t>
            </a:r>
            <a:r>
              <a:rPr lang="zh-CN" altLang="en-US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迷</a:t>
            </a:r>
            <a:r>
              <a:rPr lang="en-US" altLang="zh-CN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惑</a:t>
            </a:r>
            <a:r>
              <a:rPr lang="en-US" altLang="zh-CN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，仁德的人不忧愁，勇敢的人不畏惧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。”</a:t>
            </a:r>
          </a:p>
          <a:p>
            <a:r>
              <a:rPr lang="en-US" altLang="zh-CN" sz="2400" b="1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有智慧的人能将事理看得明白透彻，所以不会迷惑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400" b="1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仁者存公心，去私欲，乐天知命，不患得患失，</a:t>
            </a:r>
            <a:r>
              <a:rPr lang="en-US" altLang="zh-CN" sz="2400" b="1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所以不忧虑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400" b="1" dirty="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有勇气的人不畏惧困难，见义勇为，所以不惧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400" b="1" dirty="0" err="1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古人认为</a:t>
            </a:r>
            <a:r>
              <a:rPr lang="en-US" altLang="zh-CN" sz="2400" b="1" dirty="0" err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，君子有三种基本品德，那就是仁爱，</a:t>
            </a:r>
            <a:r>
              <a:rPr lang="en-US" altLang="zh-CN" sz="2400" b="1" dirty="0" err="1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智慧和勇敢</a:t>
            </a:r>
            <a:r>
              <a:rPr lang="zh-CN" altLang="en-US" sz="2400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，以此实现完美人格。</a:t>
            </a:r>
            <a:endParaRPr lang="en-US" altLang="zh-CN" sz="2400" b="1" dirty="0" smtClean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en-US" altLang="zh-CN" sz="2400" b="1" dirty="0" smtClean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君子之道有哪三个方面？</a:t>
            </a:r>
            <a:endParaRPr lang="en-US" altLang="zh-CN" sz="3600" b="1" i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112135" y="-303212"/>
            <a:ext cx="8229600" cy="1143000"/>
          </a:xfrm>
        </p:spPr>
        <p:txBody>
          <a:bodyPr/>
          <a:lstStyle/>
          <a:p>
            <a:r>
              <a:rPr lang="zh-CN" altLang="en-US" sz="2400"/>
              <a:t>第十章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30" y="487045"/>
            <a:ext cx="9091930" cy="660019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颜渊问仁。子曰：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克己复礼为仁。一日克己复礼，天下</a:t>
            </a:r>
            <a:r>
              <a:rPr lang="zh-CN" altLang="en-US" sz="3600" b="1" i="1" dirty="0">
                <a:solidFill>
                  <a:srgbClr val="00B050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归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仁焉。为仁由己，而由人乎哉？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请问其</a:t>
            </a:r>
            <a:r>
              <a:rPr lang="zh-CN" altLang="en-US" sz="2800" b="1" dirty="0">
                <a:solidFill>
                  <a:schemeClr val="accent2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目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子曰：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非礼勿视，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  <a:sym typeface="+mn-ea"/>
              </a:rPr>
              <a:t>非礼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ea typeface="微软雅黑" panose="020B0503020204020204" charset="-122"/>
                <a:sym typeface="+mn-ea"/>
              </a:rPr>
              <a:t>勿听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非礼勿言，非礼勿动。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回虽不敏，请事斯语矣。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</a:p>
          <a:p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克</a:t>
            </a:r>
            <a:r>
              <a:rPr lang="en-US" altLang="zh-CN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.</a:t>
            </a: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微软雅黑" panose="020B0503020204020204" charset="-122"/>
              </a:rPr>
              <a:t>一日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归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微软雅黑" panose="020B0503020204020204" charset="-122"/>
              </a:rPr>
              <a:t>目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虽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微软雅黑" panose="020B0503020204020204" charset="-122"/>
              </a:rPr>
              <a:t>敏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事</a:t>
            </a:r>
            <a:endParaRPr lang="en-US" altLang="zh-CN" sz="2400" b="1" i="1" dirty="0" smtClean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微软雅黑" panose="020B0503020204020204" charset="-122"/>
            </a:endParaRPr>
          </a:p>
          <a:p>
            <a:r>
              <a:rPr lang="zh-CN" altLang="en-US" sz="2400" b="1" i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斯</a:t>
            </a:r>
            <a:endParaRPr lang="en-US" altLang="zh-CN" sz="2400" b="1" i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uFillTx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112135" y="-303212"/>
            <a:ext cx="8229600" cy="1143000"/>
          </a:xfrm>
        </p:spPr>
        <p:txBody>
          <a:bodyPr/>
          <a:lstStyle/>
          <a:p>
            <a:r>
              <a:rPr lang="zh-CN" altLang="en-US" sz="2400"/>
              <a:t>第十章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30" y="487045"/>
            <a:ext cx="9091930" cy="6600190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颜渊问仁。子曰：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克己复礼为仁。一日克己复礼，天下</a:t>
            </a:r>
            <a:r>
              <a:rPr lang="zh-CN" altLang="en-US" sz="3600" b="1" i="1" dirty="0">
                <a:solidFill>
                  <a:srgbClr val="00B050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归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仁焉。为仁由己，而由人乎哉？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请问其</a:t>
            </a:r>
            <a:r>
              <a:rPr lang="zh-CN" altLang="en-US" sz="2800" b="1" dirty="0">
                <a:solidFill>
                  <a:schemeClr val="accent2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目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子曰：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非礼勿视，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  <a:sym typeface="+mn-ea"/>
              </a:rPr>
              <a:t>非礼勿言听，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非礼勿言，非礼勿动。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颜渊曰：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回虽不敏，请事斯语矣。</a:t>
            </a:r>
            <a:r>
              <a:rPr lang="en-US" altLang="zh-CN" sz="2800" b="1" dirty="0">
                <a:solidFill>
                  <a:srgbClr val="FF0000"/>
                </a:solidFill>
                <a:uFillTx/>
                <a:ea typeface="微软雅黑" panose="020B0503020204020204" charset="-122"/>
              </a:rPr>
              <a:t>”</a:t>
            </a:r>
          </a:p>
          <a:p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颜渊问什么是仁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。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孔子说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：“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约束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自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我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，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使言行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归复于先王之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礼，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这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就是仁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。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一旦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能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约束</a:t>
            </a:r>
            <a:r>
              <a:rPr lang="en-US" altLang="zh-CN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自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我</a:t>
            </a:r>
            <a:r>
              <a:rPr lang="en-US" altLang="zh-CN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，</a:t>
            </a:r>
            <a:r>
              <a:rPr lang="en-US" altLang="zh-CN" sz="2400" b="1" dirty="0" err="1" smtClean="0">
                <a:solidFill>
                  <a:schemeClr val="tx2"/>
                </a:solidFill>
                <a:ea typeface="微软雅黑" panose="020B0503020204020204" charset="-122"/>
              </a:rPr>
              <a:t>使言行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归复于先王之</a:t>
            </a:r>
            <a:r>
              <a:rPr lang="en-US" altLang="zh-CN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礼，，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全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天下都会</a:t>
            </a:r>
            <a:r>
              <a:rPr lang="en-US" altLang="zh-CN" sz="2400" b="1" dirty="0" err="1" smtClean="0">
                <a:solidFill>
                  <a:srgbClr val="00B050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称许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你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是仁人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。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实行仁德要靠自己，难道是靠别人吗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？”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颜渊说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：“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请问实行仁德的具体</a:t>
            </a:r>
            <a:r>
              <a:rPr lang="zh-CN" altLang="en-US" sz="2400" b="1" dirty="0" smtClean="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</a:rPr>
              <a:t>条目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。</a:t>
            </a:r>
            <a:r>
              <a:rPr lang="zh-CN" altLang="en-US" sz="2400" b="1" dirty="0">
                <a:solidFill>
                  <a:schemeClr val="accent2"/>
                </a:solidFill>
                <a:uFillTx/>
                <a:latin typeface="汉仪雅酷黑简" panose="00020600040101010101" charset="-122"/>
                <a:ea typeface="汉仪雅酷黑简" panose="00020600040101010101" charset="-122"/>
              </a:rPr>
              <a:t>（条目，细则）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”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孔子说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：“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不合礼的事不看，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不合礼的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话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不听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，</a:t>
            </a:r>
            <a:r>
              <a:rPr lang="en-US" altLang="zh-CN" sz="2400" b="1" dirty="0" err="1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不合礼的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话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不</a:t>
            </a:r>
            <a:r>
              <a:rPr lang="zh-CN" altLang="en-US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说</a:t>
            </a:r>
            <a:r>
              <a:rPr lang="en-US" altLang="zh-CN" sz="2400" b="1" dirty="0" smtClean="0">
                <a:solidFill>
                  <a:schemeClr val="tx2"/>
                </a:solidFill>
                <a:uFillTx/>
                <a:ea typeface="微软雅黑" panose="020B0503020204020204" charset="-122"/>
              </a:rPr>
              <a:t>，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不合礼的事不做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。” 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颜渊说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：“</a:t>
            </a:r>
            <a:r>
              <a:rPr lang="en-US" altLang="zh-CN" sz="2400" b="1" dirty="0" err="1" smtClean="0">
                <a:solidFill>
                  <a:schemeClr val="tx2"/>
                </a:solidFill>
                <a:ea typeface="微软雅黑" panose="020B0503020204020204" charset="-122"/>
              </a:rPr>
              <a:t>我虽然</a:t>
            </a:r>
            <a:r>
              <a:rPr lang="zh-CN" altLang="en-US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资质愚钝</a:t>
            </a:r>
            <a:r>
              <a:rPr lang="en-US" altLang="zh-CN" sz="2400" b="1" dirty="0" smtClean="0">
                <a:solidFill>
                  <a:schemeClr val="tx2"/>
                </a:solidFill>
                <a:ea typeface="微软雅黑" panose="020B0503020204020204" charset="-122"/>
              </a:rPr>
              <a:t>，</a:t>
            </a:r>
            <a:r>
              <a:rPr lang="en-US" altLang="zh-CN" sz="2400" b="1" dirty="0" err="1">
                <a:solidFill>
                  <a:schemeClr val="tx2"/>
                </a:solidFill>
                <a:uFillTx/>
                <a:ea typeface="微软雅黑" panose="020B0503020204020204" charset="-122"/>
              </a:rPr>
              <a:t>请让我照这些话去做</a:t>
            </a:r>
            <a:r>
              <a:rPr lang="en-US" altLang="zh-CN" sz="2400" b="1" dirty="0">
                <a:solidFill>
                  <a:schemeClr val="tx2"/>
                </a:solidFill>
                <a:uFillTx/>
                <a:ea typeface="微软雅黑" panose="020B0503020204020204" charset="-122"/>
              </a:rPr>
              <a:t>。”</a:t>
            </a:r>
            <a:r>
              <a:rPr lang="en-US" altLang="zh-CN" sz="2400" b="1" i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克制、约束自己的心念、言行，用大家常讲的话就是净化心灵、发扬正能量</a:t>
            </a:r>
            <a:r>
              <a:rPr lang="zh-CN" altLang="en-US" sz="2400" b="1" i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。</a:t>
            </a:r>
            <a:r>
              <a:rPr lang="en-US" altLang="zh-CN" sz="2400" b="1" i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只要能做到克己，然后我们的言行就会符合礼仪，符合自然规则了</a:t>
            </a:r>
            <a:r>
              <a:rPr lang="en-US" altLang="zh-CN" sz="2400" b="1" i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。</a:t>
            </a:r>
            <a:r>
              <a:rPr lang="en-US" altLang="zh-CN" sz="2400" b="1" i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这样就是“仁”的境界</a:t>
            </a:r>
            <a:r>
              <a:rPr lang="en-US" altLang="zh-CN" sz="2400" b="1" i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。</a:t>
            </a:r>
          </a:p>
          <a:p>
            <a:r>
              <a:rPr lang="en-US" altLang="zh-CN" sz="2400" b="1" i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由此看来,“克己复礼”是达到仁的境界的方法.历代学者都认为,这是孔门传授的“切要之言”,是一种紧要的、切实的修养方法</a:t>
            </a:r>
            <a:r>
              <a:rPr lang="en-US" altLang="zh-CN" sz="2400" b="1" i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uFillTx/>
                <a:ea typeface="微软雅黑" panose="020B0503020204020204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065" y="83820"/>
            <a:ext cx="8956040" cy="655510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 dirty="0">
                <a:sym typeface="+mn-ea"/>
              </a:rPr>
              <a:t>第十一章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子贡问曰：“有一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言</a:t>
            </a:r>
            <a:r>
              <a:rPr lang="zh-CN" altLang="en-US" b="1" dirty="0">
                <a:latin typeface="+mn-ea"/>
              </a:rPr>
              <a:t>而可以终身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行</a:t>
            </a:r>
            <a:r>
              <a:rPr lang="zh-CN" altLang="en-US" b="1" dirty="0">
                <a:latin typeface="+mn-ea"/>
              </a:rPr>
              <a:t>之者乎？”子曰：“其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恕</a:t>
            </a:r>
            <a:r>
              <a:rPr lang="zh-CN" altLang="en-US" b="1" dirty="0">
                <a:latin typeface="+mn-ea"/>
              </a:rPr>
              <a:t>乎！己所不欲，勿施于人。”</a:t>
            </a: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+mn-ea"/>
              </a:rPr>
              <a:t>言：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+mn-ea"/>
              </a:rPr>
              <a:t>可以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+mn-ea"/>
              </a:rPr>
              <a:t>行：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+mn-ea"/>
              </a:rPr>
              <a:t>特殊句式。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b="1" dirty="0" smtClean="0">
                <a:latin typeface="+mn-ea"/>
              </a:rPr>
              <a:t>其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b="1" dirty="0" smtClean="0">
                <a:latin typeface="+mn-ea"/>
              </a:rPr>
              <a:t>恕：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" y="1600200"/>
            <a:ext cx="8582025" cy="4526280"/>
          </a:xfrm>
        </p:spPr>
        <p:txBody>
          <a:bodyPr/>
          <a:lstStyle/>
          <a:p>
            <a:r>
              <a:rPr lang="zh-CN" altLang="en-US" b="1" dirty="0"/>
              <a:t>变不</a:t>
            </a:r>
            <a:r>
              <a:rPr lang="zh-CN" altLang="en-US" b="1" dirty="0">
                <a:solidFill>
                  <a:srgbClr val="FF0000"/>
                </a:solidFill>
              </a:rPr>
              <a:t>形</a:t>
            </a:r>
            <a:r>
              <a:rPr lang="zh-CN" altLang="en-US" b="1" dirty="0"/>
              <a:t>于言，真台辅之器也。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065" y="83820"/>
            <a:ext cx="8956040" cy="655510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 dirty="0">
                <a:sym typeface="+mn-ea"/>
              </a:rPr>
              <a:t>第十一章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子贡问曰：“有一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言</a:t>
            </a:r>
            <a:r>
              <a:rPr lang="zh-CN" altLang="en-US" dirty="0">
                <a:latin typeface="+mn-ea"/>
              </a:rPr>
              <a:t>而可以终身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行</a:t>
            </a:r>
            <a:r>
              <a:rPr lang="zh-CN" altLang="en-US" dirty="0">
                <a:latin typeface="+mn-ea"/>
              </a:rPr>
              <a:t>之者乎？”子曰：“其</a:t>
            </a:r>
            <a:r>
              <a:rPr lang="zh-CN" altLang="en-US" dirty="0">
                <a:solidFill>
                  <a:srgbClr val="FF0000"/>
                </a:solidFill>
                <a:latin typeface="+mn-ea"/>
              </a:rPr>
              <a:t>恕</a:t>
            </a:r>
            <a:r>
              <a:rPr lang="zh-CN" altLang="en-US" dirty="0">
                <a:latin typeface="+mn-ea"/>
              </a:rPr>
              <a:t>乎！己所不欲，勿施于人。”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言：字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行：实践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+mn-ea"/>
              </a:rPr>
              <a:t>恕：推己及人，即“己所不欲，勿施于人"</a:t>
            </a:r>
            <a:r>
              <a:rPr lang="en-US" altLang="zh-CN" b="1" i="1" dirty="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以自己的心推想别人的心</a:t>
            </a:r>
          </a:p>
          <a:p>
            <a:pPr>
              <a:lnSpc>
                <a:spcPct val="130000"/>
              </a:lnSpc>
            </a:pP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646" y="-451702"/>
            <a:ext cx="8424936" cy="2763738"/>
          </a:xfrm>
        </p:spPr>
        <p:txBody>
          <a:bodyPr>
            <a:normAutofit/>
          </a:bodyPr>
          <a:lstStyle/>
          <a:p>
            <a:pPr algn="l"/>
            <a:r>
              <a:rPr lang="zh-CN" altLang="en-US" sz="2665" b="1" dirty="0"/>
              <a:t>第十一章</a:t>
            </a:r>
            <a:r>
              <a:rPr lang="zh-CN" altLang="en-US" b="1" dirty="0"/>
              <a:t/>
            </a:r>
            <a:br>
              <a:rPr lang="zh-CN" altLang="en-US" b="1" dirty="0"/>
            </a:b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子贡问曰</a:t>
            </a:r>
            <a:r>
              <a:rPr lang="en-US" altLang="zh-CN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:“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有一言而可以终身行之者乎</a:t>
            </a:r>
            <a:r>
              <a:rPr lang="en-US" altLang="zh-CN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?”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子曰</a:t>
            </a:r>
            <a:r>
              <a:rPr lang="en-US" altLang="zh-CN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:“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其恕乎</a:t>
            </a:r>
            <a:r>
              <a:rPr lang="en-US" altLang="zh-CN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!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己所不欲</a:t>
            </a:r>
            <a:r>
              <a:rPr lang="en-US" altLang="zh-CN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,</a:t>
            </a:r>
            <a:r>
              <a:rPr lang="zh-CN" altLang="en-US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勿施于人</a:t>
            </a:r>
            <a: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.”</a:t>
            </a:r>
            <a:b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</a:br>
            <a: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/>
            </a:r>
            <a:b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</a:br>
            <a:endParaRPr lang="zh-CN" altLang="en-US" sz="3110" dirty="0"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3849" y="1398270"/>
            <a:ext cx="8208912" cy="1752600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i="1" dirty="0">
                <a:solidFill>
                  <a:srgbClr val="FF0000"/>
                </a:solidFill>
              </a:rPr>
              <a:t>子</a:t>
            </a:r>
            <a:r>
              <a:rPr lang="zh-CN" altLang="en-US" sz="3200" b="1" i="1" dirty="0">
                <a:solidFill>
                  <a:srgbClr val="FF0000"/>
                </a:solidFill>
              </a:rPr>
              <a:t>贡问</a:t>
            </a:r>
            <a:r>
              <a:rPr lang="en-US" altLang="zh-CN" sz="3200" b="1" i="1" dirty="0">
                <a:solidFill>
                  <a:srgbClr val="FF0000"/>
                </a:solidFill>
              </a:rPr>
              <a:t>(</a:t>
            </a:r>
            <a:r>
              <a:rPr lang="zh-CN" altLang="en-US" sz="3200" b="1" i="1" dirty="0">
                <a:solidFill>
                  <a:srgbClr val="FF0000"/>
                </a:solidFill>
              </a:rPr>
              <a:t>他的老师孔子</a:t>
            </a:r>
            <a:r>
              <a:rPr lang="en-US" altLang="zh-CN" sz="3200" b="1" i="1" dirty="0">
                <a:solidFill>
                  <a:srgbClr val="FF0000"/>
                </a:solidFill>
              </a:rPr>
              <a:t>)</a:t>
            </a:r>
            <a:r>
              <a:rPr lang="zh-CN" altLang="en-US" sz="3200" b="1" i="1" dirty="0">
                <a:solidFill>
                  <a:srgbClr val="FF0000"/>
                </a:solidFill>
              </a:rPr>
              <a:t>说</a:t>
            </a:r>
            <a:r>
              <a:rPr lang="en-US" altLang="zh-CN" sz="3200" b="1" i="1" dirty="0">
                <a:solidFill>
                  <a:srgbClr val="FF0000"/>
                </a:solidFill>
              </a:rPr>
              <a:t>:“</a:t>
            </a:r>
            <a:r>
              <a:rPr lang="zh-CN" altLang="en-US" sz="3200" b="1" i="1" dirty="0">
                <a:solidFill>
                  <a:srgbClr val="FF0000"/>
                </a:solidFill>
              </a:rPr>
              <a:t>有一个可以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终身去实践的</a:t>
            </a:r>
            <a:r>
              <a:rPr lang="zh-CN" altLang="en-US" sz="3200" b="1" i="1" dirty="0">
                <a:solidFill>
                  <a:srgbClr val="FF0000"/>
                </a:solidFill>
              </a:rPr>
              <a:t>字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吗</a:t>
            </a:r>
            <a:r>
              <a:rPr lang="en-US" altLang="zh-CN" sz="3200" b="1" i="1" dirty="0" smtClean="0">
                <a:solidFill>
                  <a:srgbClr val="FF0000"/>
                </a:solidFill>
              </a:rPr>
              <a:t>?”</a:t>
            </a:r>
            <a:r>
              <a:rPr lang="zh-CN" altLang="en-US" sz="3200" b="1" i="1" dirty="0">
                <a:solidFill>
                  <a:srgbClr val="FF0000"/>
                </a:solidFill>
              </a:rPr>
              <a:t>孔子</a:t>
            </a:r>
            <a:r>
              <a:rPr lang="en-US" altLang="zh-CN" sz="3200" b="1" i="1" dirty="0">
                <a:solidFill>
                  <a:srgbClr val="FF0000"/>
                </a:solidFill>
              </a:rPr>
              <a:t>(</a:t>
            </a:r>
            <a:r>
              <a:rPr lang="zh-CN" altLang="en-US" sz="3200" b="1" i="1" dirty="0">
                <a:solidFill>
                  <a:srgbClr val="FF0000"/>
                </a:solidFill>
              </a:rPr>
              <a:t>就回答</a:t>
            </a:r>
            <a:r>
              <a:rPr lang="en-US" altLang="zh-CN" sz="3200" b="1" i="1" dirty="0">
                <a:solidFill>
                  <a:srgbClr val="FF0000"/>
                </a:solidFill>
              </a:rPr>
              <a:t>)</a:t>
            </a:r>
            <a:r>
              <a:rPr lang="zh-CN" altLang="en-US" sz="3200" b="1" i="1" dirty="0">
                <a:solidFill>
                  <a:srgbClr val="FF0000"/>
                </a:solidFill>
              </a:rPr>
              <a:t>说</a:t>
            </a:r>
            <a:r>
              <a:rPr lang="en-US" altLang="zh-CN" sz="3200" b="1" i="1" dirty="0" smtClean="0">
                <a:solidFill>
                  <a:srgbClr val="FF0000"/>
                </a:solidFill>
              </a:rPr>
              <a:t>:“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大概是‘恕’ </a:t>
            </a:r>
            <a:r>
              <a:rPr lang="zh-CN" altLang="en-US" sz="3200" b="1" i="1" dirty="0">
                <a:solidFill>
                  <a:srgbClr val="FF0000"/>
                </a:solidFill>
              </a:rPr>
              <a:t>吧</a:t>
            </a:r>
            <a:r>
              <a:rPr lang="en-US" altLang="zh-CN" sz="3200" b="1" i="1" dirty="0">
                <a:solidFill>
                  <a:srgbClr val="FF0000"/>
                </a:solidFill>
              </a:rPr>
              <a:t>!</a:t>
            </a:r>
            <a:r>
              <a:rPr lang="zh-CN" altLang="en-US" sz="3200" b="1" i="1" dirty="0">
                <a:solidFill>
                  <a:srgbClr val="FF0000"/>
                </a:solidFill>
              </a:rPr>
              <a:t>自己不想要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的或不愿意的</a:t>
            </a:r>
            <a:r>
              <a:rPr lang="en-US" altLang="zh-CN" sz="3200" b="1" i="1" dirty="0" smtClean="0">
                <a:solidFill>
                  <a:srgbClr val="FF0000"/>
                </a:solidFill>
              </a:rPr>
              <a:t>,</a:t>
            </a:r>
            <a:r>
              <a:rPr lang="zh-CN" altLang="en-US" sz="3200" b="1" i="1" dirty="0" smtClean="0">
                <a:solidFill>
                  <a:srgbClr val="FF0000"/>
                </a:solidFill>
              </a:rPr>
              <a:t>就不要</a:t>
            </a:r>
            <a:r>
              <a:rPr lang="zh-CN" altLang="en-US" sz="320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ea"/>
              </a:rPr>
              <a:t>施</a:t>
            </a:r>
            <a:r>
              <a:rPr lang="zh-CN" altLang="en-US" sz="3200" b="1" i="1" dirty="0">
                <a:solidFill>
                  <a:srgbClr val="FF0000"/>
                </a:solidFill>
              </a:rPr>
              <a:t>加给别人</a:t>
            </a:r>
            <a:r>
              <a:rPr lang="en-US" altLang="zh-CN" sz="3200" b="1" i="1" dirty="0">
                <a:solidFill>
                  <a:srgbClr val="FF0000"/>
                </a:solidFill>
              </a:rPr>
              <a:t>.”</a:t>
            </a:r>
          </a:p>
          <a:p>
            <a:pPr algn="l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孔子认为推己及人的恕道是可以终身奉行的原则。“己所不欲，勿施于人”说的也是思想品德修养，强调“修己”。</a:t>
            </a:r>
          </a:p>
          <a:p>
            <a:pPr algn="l"/>
            <a:r>
              <a:rPr lang="en-US" altLang="zh-CN" sz="3600" b="1" i="1" dirty="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以自己的心推想别人的心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8221980" cy="4481989"/>
          </a:xfrm>
        </p:spPr>
        <p:txBody>
          <a:bodyPr>
            <a:normAutofit fontScale="87500"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+mn-ea"/>
              </a:rPr>
              <a:t>      </a:t>
            </a:r>
            <a:r>
              <a:rPr lang="zh-CN" altLang="en-US" sz="3400" b="1" dirty="0">
                <a:latin typeface="+mn-ea"/>
                <a:sym typeface="+mn-ea"/>
              </a:rPr>
              <a:t>子贡问曰：“有一言而可以终身行之者乎？”子曰：“其恕乎！己所不欲，勿施于人。”</a:t>
            </a:r>
            <a:endParaRPr lang="zh-CN" altLang="en-US" sz="3400" b="1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3400" b="1" dirty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400" b="1" dirty="0" smtClean="0">
                <a:latin typeface="+mn-ea"/>
              </a:rPr>
              <a:t>揭示了处理人际关系的一项重要原则，将心比心，换位思考。</a:t>
            </a:r>
            <a:endParaRPr lang="en-US" altLang="zh-CN" sz="3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400" b="1" dirty="0" smtClean="0">
                <a:latin typeface="+mn-ea"/>
              </a:rPr>
              <a:t>提出儒家待人接物之道的</a:t>
            </a:r>
            <a:r>
              <a:rPr lang="en-US" altLang="zh-CN" sz="3400" b="1" dirty="0" smtClean="0">
                <a:latin typeface="+mn-ea"/>
              </a:rPr>
              <a:t>2</a:t>
            </a:r>
            <a:r>
              <a:rPr lang="zh-CN" altLang="en-US" sz="3400" b="1" dirty="0" smtClean="0">
                <a:latin typeface="+mn-ea"/>
              </a:rPr>
              <a:t>句？</a:t>
            </a:r>
            <a:endParaRPr lang="en-US" altLang="zh-CN" sz="34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400" b="1" dirty="0" smtClean="0">
                <a:latin typeface="+mn-ea"/>
              </a:rPr>
              <a:t>孔子如何对</a:t>
            </a:r>
            <a:r>
              <a:rPr lang="zh-CN" altLang="en-US" sz="3400" b="1" dirty="0" smtClean="0">
                <a:solidFill>
                  <a:srgbClr val="FF0000"/>
                </a:solidFill>
                <a:latin typeface="+mn-ea"/>
                <a:sym typeface="+mn-ea"/>
              </a:rPr>
              <a:t>恕</a:t>
            </a:r>
            <a:r>
              <a:rPr lang="zh-CN" altLang="en-US" sz="3400" b="1" dirty="0" smtClean="0">
                <a:latin typeface="+mn-ea"/>
              </a:rPr>
              <a:t>做进一步的阐释？</a:t>
            </a:r>
            <a:endParaRPr lang="zh-CN" altLang="en-US" sz="3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" y="37465"/>
            <a:ext cx="9037955" cy="6705600"/>
          </a:xfrm>
        </p:spPr>
        <p:txBody>
          <a:bodyPr/>
          <a:lstStyle/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君子应有仁德之心，表现在待人接物上，最重要的就是“己所不欲，勿施于人”。</a:t>
            </a: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中国历史上，唐太宗就是一个奉行“己所不欲，勿施于人”的明君。贞观初年，太宗便明确说出自己的君道观念：“朕经常思谋，个人祸患，常非身外之物所致，而是因为人的欲望害了自己。倘若贪于佳肴美味，沉醉歌舞美女，被欲望所带动，国家便会因此废墟，百姓也会大受侵扰。”</a:t>
            </a:r>
          </a:p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贞观二年夏天，太宗住在低矮潮湿的皇宫里，大臣都劝告他改建。太宗摇头说：“朕富有四海，处理事情都应设身处地。扩建宫殿屋宇，游览观赏池台，老百姓都不会希望的。己所不欲，勿施于人。劳苦疲惫之事，怎能强加给百姓呢？”</a:t>
            </a:r>
          </a:p>
          <a:p>
            <a:endParaRPr lang="zh-CN" altLang="en-US" sz="2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" y="37465"/>
            <a:ext cx="9037955" cy="6705600"/>
          </a:xfrm>
        </p:spPr>
        <p:txBody>
          <a:bodyPr/>
          <a:lstStyle/>
          <a:p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唐太宗如此严格要求自己，各级官吏因此上行下效、劝谨奉公，王公贵族乃至大姓富豪也不敢胡作非为、盘剥细民，人人衣着朴素，民风俭朴。如此数年后，人民不再遇到盗贼，牢房常空空荡荡。从长安到镇南，自山东到东海，都不必担心路上饥荒。史书记载，贞观之社会繁荣稳定到这样的程度，是历史上前所未有的。</a:t>
            </a:r>
          </a:p>
          <a:p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" y="37465"/>
            <a:ext cx="9037955" cy="6705600"/>
          </a:xfrm>
        </p:spPr>
        <p:txBody>
          <a:bodyPr/>
          <a:lstStyle/>
          <a:p>
            <a:endParaRPr lang="zh-CN" altLang="en-US" sz="1800"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  <a:p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与人交往，最重要的莫过于“忠”“恕”二字。“忠”则能得到朋友的信任，“恕”则能处理好与朋友的矛盾、过失。如何贯彻“忠”“恕”二字，行事之前还需要常常扪心自问是否做到了“己所不欲，勿施于人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270" y="52070"/>
            <a:ext cx="8912860" cy="667131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ym typeface="+mn-ea"/>
              </a:rPr>
              <a:t>第十二章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子曰：“小子何莫学</a:t>
            </a:r>
            <a:r>
              <a:rPr lang="zh-CN" altLang="en-US" b="1" dirty="0" smtClean="0">
                <a:latin typeface="+mn-ea"/>
              </a:rPr>
              <a:t>夫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诗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？诗</a:t>
            </a:r>
            <a:r>
              <a:rPr lang="en-US" altLang="zh-CN" b="1" dirty="0" smtClean="0">
                <a:latin typeface="+mn-ea"/>
              </a:rPr>
              <a:t>》 </a:t>
            </a:r>
            <a:r>
              <a:rPr lang="zh-CN" altLang="en-US" b="1" dirty="0" smtClean="0">
                <a:latin typeface="+mn-ea"/>
              </a:rPr>
              <a:t>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兴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观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群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怨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b="1" dirty="0" smtClean="0">
                <a:latin typeface="+mn-ea"/>
              </a:rPr>
              <a:t>迩</a:t>
            </a:r>
            <a:r>
              <a:rPr lang="zh-CN" altLang="en-US" b="1" dirty="0">
                <a:latin typeface="+mn-ea"/>
              </a:rPr>
              <a:t>之事父，远之事</a:t>
            </a:r>
            <a:r>
              <a:rPr lang="zh-CN" altLang="en-US" b="1" dirty="0" smtClean="0">
                <a:latin typeface="+mn-ea"/>
              </a:rPr>
              <a:t>君。多</a:t>
            </a:r>
            <a:r>
              <a:rPr lang="zh-CN" altLang="en-US" b="1" dirty="0">
                <a:latin typeface="+mn-ea"/>
              </a:rPr>
              <a:t>识于鸟兽草木之名。”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兴</a:t>
            </a:r>
            <a:r>
              <a:rPr lang="zh-CN" altLang="en-US" b="1" dirty="0" smtClean="0">
                <a:latin typeface="+mn-ea"/>
              </a:rPr>
              <a:t>：</a:t>
            </a:r>
            <a:endParaRPr lang="zh-CN" altLang="en-US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观</a:t>
            </a:r>
            <a:r>
              <a:rPr lang="zh-CN" altLang="en-US" b="1" dirty="0" smtClean="0">
                <a:latin typeface="+mn-ea"/>
              </a:rPr>
              <a:t>：</a:t>
            </a:r>
            <a:endParaRPr lang="zh-CN" altLang="en-US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群</a:t>
            </a:r>
            <a:r>
              <a:rPr lang="zh-CN" altLang="en-US" b="1" dirty="0" smtClean="0">
                <a:latin typeface="+mn-ea"/>
              </a:rPr>
              <a:t>：</a:t>
            </a:r>
            <a:endParaRPr lang="zh-CN" altLang="en-US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怨</a:t>
            </a:r>
            <a:r>
              <a:rPr lang="zh-CN" altLang="en-US" b="1" dirty="0" smtClean="0">
                <a:latin typeface="+mn-ea"/>
              </a:rPr>
              <a:t>：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+mn-ea"/>
              </a:rPr>
              <a:t>迩    事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270" y="52070"/>
            <a:ext cx="8912860" cy="667131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ym typeface="+mn-ea"/>
              </a:rPr>
              <a:t>第十二章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子曰：“小子何莫学</a:t>
            </a:r>
            <a:r>
              <a:rPr lang="zh-CN" altLang="en-US" b="1" dirty="0" smtClean="0">
                <a:latin typeface="+mn-ea"/>
              </a:rPr>
              <a:t>夫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诗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？诗</a:t>
            </a:r>
            <a:r>
              <a:rPr lang="en-US" altLang="zh-CN" b="1" dirty="0" smtClean="0">
                <a:latin typeface="+mn-ea"/>
              </a:rPr>
              <a:t>》 </a:t>
            </a:r>
            <a:r>
              <a:rPr lang="zh-CN" altLang="en-US" b="1" dirty="0" smtClean="0">
                <a:latin typeface="+mn-ea"/>
              </a:rPr>
              <a:t>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兴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观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群</a:t>
            </a:r>
            <a:r>
              <a:rPr lang="zh-CN" altLang="en-US" b="1" dirty="0">
                <a:latin typeface="+mn-ea"/>
              </a:rPr>
              <a:t>，可以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怨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b="1" dirty="0" smtClean="0">
                <a:latin typeface="+mn-ea"/>
              </a:rPr>
              <a:t>迩</a:t>
            </a:r>
            <a:r>
              <a:rPr lang="zh-CN" altLang="en-US" b="1" dirty="0">
                <a:latin typeface="+mn-ea"/>
              </a:rPr>
              <a:t>之事父，远之事</a:t>
            </a:r>
            <a:r>
              <a:rPr lang="zh-CN" altLang="en-US" b="1" dirty="0" smtClean="0">
                <a:latin typeface="+mn-ea"/>
              </a:rPr>
              <a:t>君。多</a:t>
            </a:r>
            <a:r>
              <a:rPr lang="zh-CN" altLang="en-US" b="1" dirty="0">
                <a:latin typeface="+mn-ea"/>
              </a:rPr>
              <a:t>识于鸟兽草木之名。”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兴：兴起，这里指激发人的感情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观：</a:t>
            </a:r>
            <a:r>
              <a:rPr lang="zh-CN" altLang="en-US" b="1" dirty="0" smtClean="0">
                <a:latin typeface="+mn-ea"/>
              </a:rPr>
              <a:t>观察政治的得失，风俗的盛衰。</a:t>
            </a:r>
            <a:endParaRPr lang="zh-CN" altLang="en-US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群：提高人际交往能力</a:t>
            </a: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+mn-ea"/>
              </a:rPr>
              <a:t>怨</a:t>
            </a:r>
            <a:r>
              <a:rPr lang="zh-CN" altLang="en-US" b="1" dirty="0" smtClean="0">
                <a:latin typeface="+mn-ea"/>
              </a:rPr>
              <a:t>：讽刺</a:t>
            </a:r>
            <a:r>
              <a:rPr lang="zh-CN" altLang="en-US" b="1" dirty="0">
                <a:latin typeface="+mn-ea"/>
              </a:rPr>
              <a:t>时政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665" y="-48260"/>
            <a:ext cx="9083675" cy="27635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660" dirty="0">
                <a:sym typeface="+mn-ea"/>
              </a:rPr>
              <a:t>第十二章</a:t>
            </a:r>
            <a:r>
              <a:rPr lang="zh-CN" altLang="en-US" b="1" dirty="0"/>
              <a:t/>
            </a:r>
            <a:br>
              <a:rPr lang="zh-CN" altLang="en-US" b="1" dirty="0"/>
            </a:b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子曰：“小子何莫学夫《诗》？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ea"/>
              </a:rPr>
              <a:t>《诗》</a:t>
            </a:r>
            <a:r>
              <a:rPr lang="zh-CN" altLang="en-US" sz="3110" b="1" dirty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可以兴，可以观，可以群，可以怨。迩之事父，远之事君，多识于鸟兽草木之名。”</a:t>
            </a:r>
            <a: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/>
            </a:r>
            <a:b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</a:br>
            <a: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/>
            </a:r>
            <a:br>
              <a:rPr lang="en-US" altLang="zh-CN" sz="311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</a:br>
            <a:endParaRPr lang="zh-CN" altLang="en-US" sz="3110" dirty="0"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3665" y="1398270"/>
            <a:ext cx="9005570" cy="1752600"/>
          </a:xfrm>
        </p:spPr>
        <p:txBody>
          <a:bodyPr>
            <a:noAutofit/>
          </a:bodyPr>
          <a:lstStyle/>
          <a:p>
            <a:pPr algn="l"/>
            <a:endParaRPr lang="en-US" altLang="zh-CN" sz="3200" b="1" i="1" dirty="0">
              <a:solidFill>
                <a:srgbClr val="FF0000"/>
              </a:solidFill>
            </a:endParaRPr>
          </a:p>
          <a:p>
            <a:pPr algn="l"/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孔子说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：“学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们为什么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学</a:t>
            </a:r>
            <a:r>
              <a:rPr lang="zh-CN" altLang="en-US" sz="280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 《诗》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呢？</a:t>
            </a:r>
            <a:r>
              <a:rPr lang="zh-CN" altLang="en-US" sz="280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 《诗》 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用来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激发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人的感情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用来观察政治的得失、风俗的盛衰，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用来提高人际交往能力，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用来讽刺时政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近可以侍奉父母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远可以侍奉君主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还可以多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知道一些</a:t>
            </a:r>
            <a:r>
              <a:rPr lang="en-US" altLang="zh-CN" sz="2800" b="1" dirty="0" err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鸟兽草木的名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字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。”</a:t>
            </a:r>
          </a:p>
          <a:p>
            <a:pPr algn="l"/>
            <a:r>
              <a:rPr lang="en-US" altLang="zh-CN" sz="2400" b="1" i="1" dirty="0" err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孔子所说的兴观群怨，即是</a:t>
            </a:r>
            <a:r>
              <a:rPr lang="zh-CN" altLang="en-US" sz="400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 《诗》 </a:t>
            </a:r>
            <a:r>
              <a:rPr lang="en-US" altLang="zh-CN" sz="4000" b="1" i="1" dirty="0" err="1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的功用</a:t>
            </a:r>
            <a:r>
              <a:rPr lang="en-US" altLang="zh-CN" sz="2400" b="1" i="1" dirty="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 i="1" dirty="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强调</a:t>
            </a:r>
            <a:r>
              <a:rPr lang="zh-CN" altLang="en-US" sz="2400" b="1" dirty="0" smtClean="0"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《诗》</a:t>
            </a:r>
            <a:r>
              <a:rPr lang="zh-CN" altLang="en-US" sz="2400" b="1" i="1" dirty="0" smtClean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的重要性。</a:t>
            </a:r>
            <a:endParaRPr lang="en-US" altLang="zh-CN" sz="2400" b="1" i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505" y="126365"/>
            <a:ext cx="9157970" cy="5913120"/>
          </a:xfrm>
        </p:spPr>
        <p:txBody>
          <a:bodyPr/>
          <a:lstStyle/>
          <a:p>
            <a:r>
              <a:rPr lang="zh-CN" altLang="en-US" sz="2800" dirty="0"/>
              <a:t>这是对诗歌</a:t>
            </a:r>
            <a:r>
              <a:rPr lang="zh-CN" altLang="en-US" sz="2800" dirty="0">
                <a:solidFill>
                  <a:srgbClr val="FF0000"/>
                </a:solidFill>
              </a:rPr>
              <a:t>社会作用</a:t>
            </a:r>
            <a:r>
              <a:rPr lang="zh-CN" altLang="en-US" sz="2800" dirty="0"/>
              <a:t>最高度的赞颂。</a:t>
            </a:r>
          </a:p>
          <a:p>
            <a:endParaRPr lang="zh-CN" altLang="en-US" sz="2800" dirty="0"/>
          </a:p>
          <a:p>
            <a:r>
              <a:rPr lang="zh-CN" altLang="en-US" sz="2800" dirty="0"/>
              <a:t>现代诗歌批评所津津乐道的认识、教育、审美三大作用，在孔子的这段话里实际上都可以找到自己的位置。</a:t>
            </a:r>
          </a:p>
          <a:p>
            <a:endParaRPr lang="zh-CN" altLang="en-US" sz="2800" dirty="0"/>
          </a:p>
          <a:p>
            <a:r>
              <a:rPr lang="zh-CN" altLang="en-US" sz="2800" dirty="0"/>
              <a:t>《诗经》简直就是一部无所不包的百科全书。所以，圣人不仅以诗礼传家，要求儿子孔鲤学诗学礼，而且在这里又一次号召所有的学生都好好地去学诗。</a:t>
            </a:r>
          </a:p>
          <a:p>
            <a:endParaRPr lang="zh-CN" altLang="en-US" sz="2800" dirty="0"/>
          </a:p>
          <a:p>
            <a:r>
              <a:rPr lang="zh-CN" altLang="en-US" sz="2800" dirty="0"/>
              <a:t>正是由于孔子的大力提倡并亲自删削编定，《诗三百》才名正言顺地成为了《诗经》，成为儒学的重要经典之一。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" y="1600200"/>
            <a:ext cx="8582025" cy="4526280"/>
          </a:xfrm>
        </p:spPr>
        <p:txBody>
          <a:bodyPr/>
          <a:lstStyle/>
          <a:p>
            <a:r>
              <a:rPr lang="zh-CN" altLang="en-US" b="1" dirty="0"/>
              <a:t>变不</a:t>
            </a:r>
            <a:r>
              <a:rPr lang="zh-CN" altLang="en-US" b="1" dirty="0">
                <a:solidFill>
                  <a:srgbClr val="FF0000"/>
                </a:solidFill>
              </a:rPr>
              <a:t>形</a:t>
            </a:r>
            <a:r>
              <a:rPr lang="zh-CN" altLang="en-US" b="1" dirty="0"/>
              <a:t>于言，真</a:t>
            </a:r>
            <a:r>
              <a:rPr lang="zh-CN" altLang="en-US" b="1" dirty="0">
                <a:solidFill>
                  <a:srgbClr val="00B050"/>
                </a:solidFill>
              </a:rPr>
              <a:t>台辅</a:t>
            </a:r>
            <a:r>
              <a:rPr lang="zh-CN" altLang="en-US" b="1" dirty="0"/>
              <a:t>之器也。</a:t>
            </a:r>
          </a:p>
          <a:p>
            <a:r>
              <a:rPr lang="zh-CN" altLang="en-US" b="1" dirty="0"/>
              <a:t>误：形势，正：</a:t>
            </a:r>
            <a:r>
              <a:rPr lang="zh-CN" altLang="en-US" b="1" dirty="0">
                <a:solidFill>
                  <a:srgbClr val="FF0000"/>
                </a:solidFill>
              </a:rPr>
              <a:t>表现</a:t>
            </a:r>
            <a:r>
              <a:rPr lang="zh-CN" altLang="en-US" b="1" dirty="0"/>
              <a:t>。</a:t>
            </a:r>
          </a:p>
          <a:p>
            <a:r>
              <a:rPr lang="zh-CN" altLang="en-US" b="1" dirty="0"/>
              <a:t>译文：内心变化不</a:t>
            </a:r>
            <a:r>
              <a:rPr lang="zh-CN" altLang="en-US" b="1" dirty="0">
                <a:solidFill>
                  <a:srgbClr val="FF0000"/>
                </a:solidFill>
              </a:rPr>
              <a:t>表现</a:t>
            </a:r>
            <a:r>
              <a:rPr lang="zh-CN" altLang="en-US" b="1" dirty="0"/>
              <a:t>在言语上，真有做高官的气量。</a:t>
            </a:r>
          </a:p>
          <a:p>
            <a:r>
              <a:rPr lang="zh-CN" altLang="en-US" b="1" dirty="0">
                <a:solidFill>
                  <a:srgbClr val="00B050"/>
                </a:solidFill>
              </a:rPr>
              <a:t>三公宰辅之位</a:t>
            </a:r>
          </a:p>
          <a:p>
            <a:r>
              <a:rPr lang="zh-CN" altLang="en-US" b="1" dirty="0">
                <a:solidFill>
                  <a:srgbClr val="00B050"/>
                </a:solidFill>
              </a:rPr>
              <a:t>真台辅之器也</a:t>
            </a:r>
            <a:r>
              <a:rPr lang="en-US" altLang="zh-CN" b="1" dirty="0">
                <a:solidFill>
                  <a:srgbClr val="00B050"/>
                </a:solidFill>
              </a:rPr>
              <a:t>(</a:t>
            </a:r>
            <a:r>
              <a:rPr lang="zh-CN" altLang="en-US" b="1" dirty="0">
                <a:solidFill>
                  <a:srgbClr val="00B050"/>
                </a:solidFill>
              </a:rPr>
              <a:t>真是宰相的气度啊</a:t>
            </a:r>
            <a:r>
              <a:rPr lang="en-US" altLang="zh-CN" b="1" dirty="0">
                <a:solidFill>
                  <a:srgbClr val="00B05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4336" y="1200150"/>
            <a:ext cx="8221980" cy="4481989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>
                <a:latin typeface="+mn-ea"/>
              </a:rPr>
              <a:t>      </a:t>
            </a:r>
            <a:endParaRPr lang="zh-CN" altLang="en-US" dirty="0">
              <a:latin typeface="+mn-ea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latin typeface="+mn-ea"/>
              </a:rPr>
              <a:t>     </a:t>
            </a:r>
            <a:r>
              <a:rPr lang="zh-CN" altLang="en-US" b="1" dirty="0">
                <a:latin typeface="+mn-ea"/>
              </a:rPr>
              <a:t>孔子向弟子提出学《诗》的重要意义</a:t>
            </a:r>
            <a:r>
              <a:rPr lang="zh-CN" altLang="en-US" dirty="0">
                <a:latin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/>
          <p:nvPr/>
        </p:nvSpPr>
        <p:spPr>
          <a:xfrm>
            <a:off x="109538" y="1214438"/>
            <a:ext cx="8748712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1、孔子在《论语·雍也》中探讨文与质的关系的句子是：“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，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2、孔子在《论语·学而》中谈到君子不要求吃足,不要求居住舒适的句子是：“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，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3、孔子在《论语·里仁》中谈到早晨得知道理,当晚死去也甘心的句子是：“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，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1"/>
          <p:cNvSpPr txBox="1"/>
          <p:nvPr/>
        </p:nvSpPr>
        <p:spPr>
          <a:xfrm>
            <a:off x="109538" y="1214438"/>
            <a:ext cx="8748712" cy="550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1、孔子在《论语·雍也》中探讨文与质的关系的句子是：“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，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2、孔子在《论语·学而》中谈到君子不要求吃足,不要求居住舒适的句子是：“ 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，  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3、孔子在《论语·里仁》中谈到早晨得知道理,当晚死去也甘心的句子是：“ 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，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。”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1、质胜文则野  文胜质则史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2、君子食无求饱 居无求安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3、朝闻道  夕死可矣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/>
          <p:nvPr/>
        </p:nvSpPr>
        <p:spPr>
          <a:xfrm>
            <a:off x="109538" y="1214438"/>
            <a:ext cx="8748712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4、孔子在《论语·里仁》中谈到君子和小人不同的义利观的句子是：“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，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5、《论语·卫灵公》中，子贡询问孔子有没有可以拿终身去实践的一个字，孔子告诉他是“恕”。接着孔子又对“恕”做了进一步的解释，“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，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6、唐太宗李世民曾说“以人为鉴，以明得失”，由此可以想到《论语·里仁》中的：“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/>
          <p:nvPr/>
        </p:nvSpPr>
        <p:spPr>
          <a:xfrm>
            <a:off x="76200" y="103188"/>
            <a:ext cx="8748713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4、孔子在《论语·里仁》中谈到君子和小人不同的义利观的句子是：“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，            。”</a:t>
            </a:r>
          </a:p>
          <a:p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5、《论语·卫灵公》中，子贡询问孔子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有没有可以拿终身去实践的一个字，孔子告诉他是“恕”。接着孔子又对“恕”做了进一步的解释，“           ，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。”</a:t>
            </a:r>
          </a:p>
          <a:p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6、唐太宗李世民曾说“以人为鉴，以明得失”，由此可以想到《论语·里仁》中的：“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， 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。”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4、君子喻于义  小人喻于利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5、己所不欲  勿施于人</a:t>
            </a:r>
          </a:p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6、见贤思齐焉  见不贤而内自省也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76200" y="103188"/>
            <a:ext cx="8748713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7、青年担当着国家兴盛的重责，应当以《论语·泰伯》中曾子所说的：</a:t>
            </a:r>
            <a:r>
              <a:rPr lang="zh-CN" altLang="zh-CN" sz="3200" u="sng" dirty="0">
                <a:latin typeface="Arial" panose="020B0604020202020204" pitchFamily="34" charset="0"/>
                <a:ea typeface="宋体" panose="02010600030101010101" pitchFamily="2" charset="-122"/>
              </a:rPr>
              <a:t>“           ，             ”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自勉</a:t>
            </a:r>
            <a:r>
              <a:rPr lang="zh-CN" altLang="zh-CN" sz="3200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200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8</a:t>
            </a:r>
            <a:r>
              <a:rPr lang="zh-CN" altLang="zh-CN" sz="3200" dirty="0" smtClean="0"/>
              <a:t>《论语》</a:t>
            </a:r>
            <a:r>
              <a:rPr lang="zh-CN" altLang="en-US" sz="3200" dirty="0" smtClean="0"/>
              <a:t>哪两句点明君子人格的标准？</a:t>
            </a:r>
            <a:r>
              <a:rPr lang="zh-CN" altLang="zh-CN" sz="3200" u="sng" dirty="0" smtClean="0"/>
              <a:t> </a:t>
            </a:r>
            <a:endParaRPr lang="en-US" altLang="zh-CN" sz="3200" u="sng" dirty="0" smtClean="0"/>
          </a:p>
          <a:p>
            <a:r>
              <a:rPr lang="en-US" altLang="zh-CN" sz="3200" u="sng" dirty="0" smtClean="0"/>
              <a:t>   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zh-CN" altLang="en-US" sz="3200" u="sng" dirty="0" smtClean="0"/>
              <a:t>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76200" y="103188"/>
            <a:ext cx="8748713" cy="5386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 smtClean="0"/>
              <a:t> </a:t>
            </a:r>
            <a:r>
              <a:rPr lang="zh-CN" altLang="zh-CN" sz="3600" dirty="0" smtClean="0"/>
              <a:t>7、青年担当着国家兴盛的重责，应当以《论语·泰伯》中曾子所说的：</a:t>
            </a:r>
            <a:r>
              <a:rPr lang="zh-CN" altLang="zh-CN" sz="3600" u="sng" dirty="0" smtClean="0"/>
              <a:t>“           ，             ”</a:t>
            </a:r>
            <a:r>
              <a:rPr lang="zh-CN" altLang="zh-CN" sz="3600" dirty="0" smtClean="0"/>
              <a:t>自勉。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8</a:t>
            </a:r>
            <a:r>
              <a:rPr lang="zh-CN" altLang="zh-CN" sz="3600" dirty="0" smtClean="0"/>
              <a:t>《论语》</a:t>
            </a:r>
            <a:r>
              <a:rPr lang="zh-CN" altLang="en-US" sz="3600" dirty="0" smtClean="0"/>
              <a:t>哪两句点明君子人格的标准？</a:t>
            </a:r>
            <a:r>
              <a:rPr lang="zh-CN" altLang="zh-CN" sz="3600" u="sng" dirty="0" smtClean="0"/>
              <a:t> </a:t>
            </a:r>
            <a:endParaRPr lang="en-US" altLang="zh-CN" sz="3600" u="sng" dirty="0" smtClean="0"/>
          </a:p>
          <a:p>
            <a:r>
              <a:rPr lang="en-US" altLang="zh-CN" sz="3600" u="sng" dirty="0" smtClean="0"/>
              <a:t>                    </a:t>
            </a:r>
            <a:r>
              <a:rPr lang="zh-CN" altLang="zh-CN" sz="3600" dirty="0" smtClean="0"/>
              <a:t>，</a:t>
            </a:r>
            <a:r>
              <a:rPr lang="en-US" altLang="zh-CN" sz="3600" u="sng" dirty="0" smtClean="0"/>
              <a:t>    </a:t>
            </a:r>
            <a:r>
              <a:rPr lang="zh-CN" altLang="zh-CN" sz="3600" u="sng" dirty="0" smtClean="0"/>
              <a:t>  </a:t>
            </a:r>
            <a:r>
              <a:rPr lang="zh-CN" altLang="en-US" sz="3600" u="sng" dirty="0" smtClean="0"/>
              <a:t>。</a:t>
            </a:r>
            <a:endParaRPr lang="en-US" altLang="zh-CN" sz="36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士不可以不弘毅，任重而道远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文质彬彬，然后君子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76200" y="103188"/>
            <a:ext cx="8748713" cy="2554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 smtClean="0"/>
              <a:t>为了表达人们为追求真理而献身的精神，我们可以用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论语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中的哪两句话来概括？</a:t>
            </a:r>
            <a:endParaRPr lang="en-US" altLang="zh-CN" sz="3200" b="1" dirty="0" smtClean="0"/>
          </a:p>
          <a:p>
            <a:r>
              <a:rPr lang="en-US" altLang="zh-CN" sz="3200" u="sng" dirty="0" smtClean="0"/>
              <a:t>           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 smtClean="0"/>
              <a:t>孔子认为君子之道主要有三个方面，这三个方面是哪三句？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76200" y="103188"/>
            <a:ext cx="8748713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9</a:t>
            </a:r>
            <a:r>
              <a:rPr lang="zh-CN" altLang="en-US" sz="3200" b="1" dirty="0" smtClean="0"/>
              <a:t>为了表达人们为追求真理而献身的精神，我们可以用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论语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中的哪两句话来概括？</a:t>
            </a:r>
            <a:endParaRPr lang="en-US" altLang="zh-CN" sz="3200" b="1" dirty="0" smtClean="0"/>
          </a:p>
          <a:p>
            <a:r>
              <a:rPr lang="en-US" altLang="zh-CN" sz="3200" u="sng" dirty="0" smtClean="0"/>
              <a:t>              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孔子认为君子之道主要有三个方面，这三个方面是哪三句？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 smtClean="0"/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朝闻道，夕死可矣。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知者不惑，仁者不忧，勇者不惧</a:t>
            </a:r>
            <a:r>
              <a:rPr lang="zh-CN" altLang="en-US" sz="3200" b="1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76200" y="103188"/>
            <a:ext cx="8748713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11</a:t>
            </a:r>
            <a:r>
              <a:rPr lang="zh-CN" altLang="en-US" sz="3200" b="1" dirty="0" smtClean="0"/>
              <a:t>揭示了处理人际关系的一项重要原则，将心比心，换位思考。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提出的儒家待人接物之道的两句是？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孔子如何对“恕”做进一步的解释。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13</a:t>
            </a:r>
            <a:r>
              <a:rPr lang="zh-CN" altLang="en-US" sz="3200" b="1" dirty="0" smtClean="0"/>
              <a:t>君子和小人不同的价值追求不同的义利观是哪两句？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.</a:t>
            </a:r>
            <a:r>
              <a:rPr lang="zh-CN" altLang="en-US" b="1" dirty="0"/>
              <a:t>阶疾病，帝自临</a:t>
            </a:r>
            <a:r>
              <a:rPr lang="zh-CN" altLang="en-US" b="1" dirty="0">
                <a:solidFill>
                  <a:srgbClr val="FF0000"/>
                </a:solidFill>
              </a:rPr>
              <a:t>省</a:t>
            </a:r>
            <a:r>
              <a:rPr lang="zh-CN" altLang="en-US" b="1" dirty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0" y="0"/>
            <a:ext cx="8748713" cy="6494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11</a:t>
            </a:r>
            <a:r>
              <a:rPr lang="zh-CN" altLang="en-US" sz="3200" b="1" dirty="0" smtClean="0"/>
              <a:t>揭示了处理人际关系的一项重要原则，将心比心，换位思考。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提出的儒家待人接物之道的两句是？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12</a:t>
            </a:r>
            <a:r>
              <a:rPr lang="zh-CN" altLang="en-US" sz="3200" b="1" dirty="0" smtClean="0"/>
              <a:t>孔子如何对“恕”做进一步的解释。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13</a:t>
            </a:r>
            <a:r>
              <a:rPr lang="zh-CN" altLang="en-US" sz="3200" b="1" dirty="0" smtClean="0"/>
              <a:t>君子和小人不同的价值追求不同的义利观是哪两句？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 smtClean="0"/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11--12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己所不欲，勿施于人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3200" b="1" dirty="0" smtClean="0"/>
              <a:t>君子喻于义，小人喻于利。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0" y="0"/>
            <a:ext cx="8748713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14</a:t>
            </a:r>
            <a:r>
              <a:rPr lang="zh-CN" altLang="en-US" sz="3200" b="1" dirty="0" smtClean="0"/>
              <a:t>孔子用堆土成山这一比喻说明功亏一篑和持之以恒的深刻道理，其中功亏一篑是因为哪一句？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能够持之以恒，则是因为</a:t>
            </a:r>
            <a:r>
              <a:rPr lang="en-US" altLang="zh-CN" sz="3200" b="1" dirty="0" smtClean="0"/>
              <a:t>-----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3200" b="1" dirty="0" smtClean="0"/>
              <a:t>曾子认为，读书人任重道远的具体原因是哪两句？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0" y="0"/>
            <a:ext cx="8748713" cy="550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14</a:t>
            </a:r>
            <a:r>
              <a:rPr lang="zh-CN" altLang="en-US" sz="3200" b="1" dirty="0" smtClean="0"/>
              <a:t>孔子用堆土成山这一比喻说明功亏一篑和持之以恒的深刻道理，其中功亏一篑是因为哪一句？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能够持之以恒，则是因为</a:t>
            </a:r>
            <a:r>
              <a:rPr lang="en-US" altLang="zh-CN" sz="3200" b="1" dirty="0" smtClean="0"/>
              <a:t>-----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15</a:t>
            </a:r>
            <a:r>
              <a:rPr lang="zh-CN" altLang="en-US" sz="3200" b="1" dirty="0" smtClean="0"/>
              <a:t>曾子认为，读书人任重道远的具体原因是哪两句？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zh-CN" altLang="zh-CN" sz="3200" b="1" dirty="0" smtClean="0"/>
          </a:p>
          <a:p>
            <a:endParaRPr lang="en-US" altLang="zh-CN" sz="32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仁以为己任</a:t>
            </a:r>
            <a:endParaRPr lang="en-US" altLang="zh-CN" sz="3200" b="1" u="sng" dirty="0" smtClean="0">
              <a:solidFill>
                <a:srgbClr val="FF0000"/>
              </a:solidFill>
            </a:endParaRPr>
          </a:p>
          <a:p>
            <a:endParaRPr lang="en-US" altLang="zh-CN" sz="3200" b="1" u="sng" dirty="0" smtClean="0">
              <a:solidFill>
                <a:srgbClr val="FF0000"/>
              </a:solidFill>
            </a:endParaRPr>
          </a:p>
          <a:p>
            <a:r>
              <a:rPr lang="en-US" altLang="zh-CN" sz="3200" b="1" u="sng" dirty="0" smtClean="0">
                <a:solidFill>
                  <a:srgbClr val="FF0000"/>
                </a:solidFill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死而后已</a:t>
            </a:r>
            <a:r>
              <a:rPr lang="zh-CN" altLang="en-US" sz="3200" b="1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0" y="0"/>
            <a:ext cx="8748713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16</a:t>
            </a:r>
            <a:r>
              <a:rPr lang="zh-CN" altLang="en-US" sz="3200" b="1" dirty="0" smtClean="0"/>
              <a:t>孔子强调人要有仁爱之心，否则遵守礼仪也没什么用的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17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200" b="1" dirty="0" smtClean="0"/>
              <a:t>强调</a:t>
            </a:r>
            <a:r>
              <a:rPr lang="zh-CN" altLang="en-US" sz="3200" dirty="0" smtClean="0"/>
              <a:t>《</a:t>
            </a:r>
            <a:r>
              <a:rPr lang="zh-CN" altLang="en-US" sz="3200" b="1" dirty="0" smtClean="0"/>
              <a:t>诗经》的重要性，认为《诗经》可以兴观群怨，还可以</a:t>
            </a:r>
            <a:r>
              <a:rPr lang="en-US" altLang="zh-CN" sz="3200" b="1" dirty="0" smtClean="0"/>
              <a:t>--------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---------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--------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r>
              <a:rPr lang="zh-CN" altLang="en-US" sz="3200" b="1" dirty="0" smtClean="0"/>
              <a:t>孔子认为仁就是要克制自己，按照礼的要求去做的一句是</a:t>
            </a:r>
            <a:r>
              <a:rPr lang="en-US" altLang="zh-CN" sz="3200" b="1" dirty="0" smtClean="0"/>
              <a:t>-----</a:t>
            </a:r>
            <a:r>
              <a:rPr lang="zh-CN" altLang="en-US" sz="3200" b="1" dirty="0" smtClean="0"/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/>
          <p:nvPr/>
        </p:nvSpPr>
        <p:spPr>
          <a:xfrm>
            <a:off x="0" y="0"/>
            <a:ext cx="8748713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/>
              <a:t>16</a:t>
            </a:r>
            <a:r>
              <a:rPr lang="zh-CN" altLang="en-US" sz="3200" b="1" dirty="0" smtClean="0"/>
              <a:t>孔子强调人要有仁爱之心，否则遵守礼仪也没什么用的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句？ ？</a:t>
            </a:r>
            <a:r>
              <a:rPr lang="en-US" altLang="zh-CN" sz="3200" u="sng" dirty="0" smtClean="0"/>
              <a:t>              </a:t>
            </a:r>
            <a:r>
              <a:rPr lang="zh-CN" altLang="zh-CN" sz="3200" dirty="0" smtClean="0"/>
              <a:t>，</a:t>
            </a:r>
            <a:r>
              <a:rPr lang="en-US" altLang="zh-CN" sz="3200" u="sng" dirty="0" smtClean="0"/>
              <a:t>    </a:t>
            </a:r>
            <a:r>
              <a:rPr lang="zh-CN" altLang="zh-CN" sz="3200" u="sng" dirty="0" smtClean="0"/>
              <a:t>  </a:t>
            </a:r>
            <a:r>
              <a:rPr lang="en-US" altLang="zh-CN" sz="3200" u="sng" dirty="0" smtClean="0"/>
              <a:t>           </a:t>
            </a:r>
            <a:r>
              <a:rPr lang="zh-CN" altLang="en-US" sz="3200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17</a:t>
            </a:r>
            <a:r>
              <a:rPr lang="zh-CN" altLang="en-US" sz="3200" b="1" dirty="0" smtClean="0"/>
              <a:t>孔子强调</a:t>
            </a:r>
            <a:r>
              <a:rPr lang="zh-CN" altLang="en-US" sz="3200" dirty="0" smtClean="0"/>
              <a:t>《</a:t>
            </a:r>
            <a:r>
              <a:rPr lang="zh-CN" altLang="en-US" sz="3200" b="1" dirty="0" smtClean="0"/>
              <a:t>诗经》的重要性，认为《诗经》可以兴观群怨，还可以</a:t>
            </a:r>
            <a:r>
              <a:rPr lang="en-US" altLang="zh-CN" sz="3200" b="1" dirty="0" smtClean="0"/>
              <a:t>--------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---------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--------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18</a:t>
            </a:r>
            <a:r>
              <a:rPr lang="zh-CN" altLang="en-US" sz="3200" b="1" dirty="0" smtClean="0"/>
              <a:t>孔子认为仁就是要克制自己，按照礼的要求去做的一句是</a:t>
            </a:r>
            <a:r>
              <a:rPr lang="en-US" altLang="zh-CN" sz="3200" b="1" dirty="0" smtClean="0"/>
              <a:t>-----</a:t>
            </a:r>
            <a:r>
              <a:rPr lang="zh-CN" altLang="en-US" sz="3200" b="1" dirty="0" smtClean="0"/>
              <a:t>。</a:t>
            </a:r>
            <a:endParaRPr lang="zh-CN" altLang="zh-CN" sz="3200" b="1" dirty="0" smtClean="0"/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16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人而不仁，如礼何？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17</a:t>
            </a:r>
            <a:r>
              <a:rPr lang="zh-CN" altLang="en-US" sz="3200" b="1" dirty="0" smtClean="0">
                <a:solidFill>
                  <a:srgbClr val="FF0000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迩之事父，远之事君，多识于鸟兽草木之名。</a:t>
            </a:r>
            <a:endParaRPr lang="en-US" altLang="zh-CN" sz="3200" b="1" dirty="0" smtClean="0">
              <a:solidFill>
                <a:srgbClr val="FF0000"/>
              </a:solidFill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18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克己复礼为仁。</a:t>
            </a: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9" name="图片 2" descr="任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1363" y="-1049338"/>
            <a:ext cx="10140951" cy="89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3" name="图片 2" descr="道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7350" y="-1258888"/>
            <a:ext cx="10118725" cy="919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endParaRPr lang="zh-CN" altLang="zh-CN" sz="4400" smtClean="0"/>
          </a:p>
        </p:txBody>
      </p:sp>
      <p:sp>
        <p:nvSpPr>
          <p:cNvPr id="2050" name="副标题 307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zh-CN" altLang="zh-CN" sz="3200" smtClean="0"/>
          </a:p>
        </p:txBody>
      </p:sp>
      <p:pic>
        <p:nvPicPr>
          <p:cNvPr id="2051" name="图片 1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208087" y="123825"/>
            <a:ext cx="7242176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3" descr="C:\Users\lenovo\Desktop\1.jp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716756" y="-1759744"/>
            <a:ext cx="9144000" cy="989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4" name="内容占位符 3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5400000">
            <a:off x="1004888" y="-1216025"/>
            <a:ext cx="7058025" cy="8740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8" name="内容占位符 3" descr="0996422e142c702368807f8bc27d03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5400000">
            <a:off x="3625056" y="-1118394"/>
            <a:ext cx="6904038" cy="909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.</a:t>
            </a:r>
            <a:r>
              <a:rPr lang="zh-CN" altLang="en-US" b="1" dirty="0"/>
              <a:t>阶疾病，帝自临</a:t>
            </a:r>
            <a:r>
              <a:rPr lang="zh-CN" altLang="en-US" b="1" dirty="0">
                <a:solidFill>
                  <a:srgbClr val="FF0000"/>
                </a:solidFill>
              </a:rPr>
              <a:t>省</a:t>
            </a:r>
            <a:r>
              <a:rPr lang="zh-CN" altLang="en-US" b="1" dirty="0"/>
              <a:t>。</a:t>
            </a:r>
          </a:p>
          <a:p>
            <a:r>
              <a:rPr lang="zh-CN" altLang="en-US" b="1" dirty="0"/>
              <a:t>误：察看，正：</a:t>
            </a:r>
            <a:r>
              <a:rPr lang="zh-CN" altLang="en-US" b="1" dirty="0">
                <a:solidFill>
                  <a:srgbClr val="FF0000"/>
                </a:solidFill>
              </a:rPr>
              <a:t>探视、问候。</a:t>
            </a:r>
            <a:endParaRPr lang="zh-CN" altLang="en-US" b="1" dirty="0"/>
          </a:p>
          <a:p>
            <a:r>
              <a:rPr lang="zh-CN" altLang="en-US" b="1" dirty="0"/>
              <a:t>译文：桓阶患病，曹丕亲自前往</a:t>
            </a:r>
            <a:r>
              <a:rPr lang="zh-CN" altLang="en-US" b="1" dirty="0">
                <a:solidFill>
                  <a:srgbClr val="FF0000"/>
                </a:solidFill>
              </a:rPr>
              <a:t>问候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-1460500"/>
            <a:ext cx="9137650" cy="938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" y="-3175"/>
            <a:ext cx="9066213" cy="715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.</a:t>
            </a:r>
            <a:r>
              <a:rPr lang="zh-CN" altLang="en-US" b="1" dirty="0"/>
              <a:t>既往，未及反，于是遂斩庄贾以</a:t>
            </a:r>
            <a:r>
              <a:rPr lang="zh-CN" altLang="en-US" b="1" dirty="0">
                <a:solidFill>
                  <a:srgbClr val="FF0000"/>
                </a:solidFill>
              </a:rPr>
              <a:t>徇</a:t>
            </a:r>
            <a:r>
              <a:rPr lang="zh-CN" altLang="en-US" b="1" dirty="0"/>
              <a:t>三军。</a:t>
            </a:r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4924</Words>
  <Application>WPS 演示</Application>
  <PresentationFormat>全屏显示(4:3)</PresentationFormat>
  <Paragraphs>340</Paragraphs>
  <Slides>81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81</vt:i4>
      </vt:variant>
    </vt:vector>
  </HeadingPairs>
  <TitlesOfParts>
    <vt:vector size="83" baseType="lpstr">
      <vt:lpstr>默认设计模板</vt:lpstr>
      <vt:lpstr>1_默认设计模板</vt:lpstr>
      <vt:lpstr>幻灯片 1</vt:lpstr>
      <vt:lpstr>要求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《论语》十二章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第一章 子曰：“君子食无求饱，居无求安，敏于事而慎于言，就有道而正焉，可谓好学也已。”    《学而》</vt:lpstr>
      <vt:lpstr>第一章 子曰：“君子食无求饱，居无求安，敏于事而慎于言，就有道而正焉，可谓好学也已。”主要观点安贫乐道    说理方法理论论证。 </vt:lpstr>
      <vt:lpstr>第二章 子曰：“人而不仁，如礼何？人而不仁，如乐何？” 《八佾》[ bā yì ]  </vt:lpstr>
      <vt:lpstr>第二章 子曰：“人而不仁，如礼何？人而不仁，如乐何？ </vt:lpstr>
      <vt:lpstr>第三章    子曰"朝闻道，夕死可矣。” </vt:lpstr>
      <vt:lpstr>第三章    子曰"朝闻道，夕死可矣。”</vt:lpstr>
      <vt:lpstr>第四章   子曰：“君子喻于义，小人喻于利。”</vt:lpstr>
      <vt:lpstr>第四章   子曰：“君子喻于义，小人喻于利。”</vt:lpstr>
      <vt:lpstr>第五章 子曰：“见贤思齐焉，见不贤而内自省也。”</vt:lpstr>
      <vt:lpstr>第五章 子曰：“见贤思齐焉，见不贤而内自省也。”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第八章</vt:lpstr>
      <vt:lpstr>幻灯片 44</vt:lpstr>
      <vt:lpstr>第九章</vt:lpstr>
      <vt:lpstr>第九章</vt:lpstr>
      <vt:lpstr>第十章</vt:lpstr>
      <vt:lpstr>第十章</vt:lpstr>
      <vt:lpstr>幻灯片 49</vt:lpstr>
      <vt:lpstr>幻灯片 50</vt:lpstr>
      <vt:lpstr>第十一章 子贡问曰:“有一言而可以终身行之者乎?”子曰:“其恕乎!己所不欲,勿施于人.”  </vt:lpstr>
      <vt:lpstr>幻灯片 52</vt:lpstr>
      <vt:lpstr>幻灯片 53</vt:lpstr>
      <vt:lpstr>幻灯片 54</vt:lpstr>
      <vt:lpstr>幻灯片 55</vt:lpstr>
      <vt:lpstr>幻灯片 56</vt:lpstr>
      <vt:lpstr>幻灯片 57</vt:lpstr>
      <vt:lpstr>第十二章 子曰：“小子何莫学夫《诗》？《诗》可以兴，可以观，可以群，可以怨。迩之事父，远之事君，多识于鸟兽草木之名。”  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要求</dc:title>
  <dc:creator>lenovo</dc:creator>
  <cp:lastModifiedBy>lenovo</cp:lastModifiedBy>
  <cp:revision>50</cp:revision>
  <dcterms:created xsi:type="dcterms:W3CDTF">2020-07-30T10:18:00Z</dcterms:created>
  <dcterms:modified xsi:type="dcterms:W3CDTF">2021-08-29T02:35:48Z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