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0" r:id="rId4"/>
    <p:sldId id="257" r:id="rId5"/>
    <p:sldId id="258" r:id="rId7"/>
    <p:sldId id="259" r:id="rId8"/>
    <p:sldId id="260" r:id="rId9"/>
    <p:sldId id="261" r:id="rId10"/>
    <p:sldId id="271" r:id="rId11"/>
    <p:sldId id="272" r:id="rId12"/>
    <p:sldId id="273" r:id="rId13"/>
    <p:sldId id="274" r:id="rId14"/>
    <p:sldId id="262" r:id="rId15"/>
    <p:sldId id="263" r:id="rId16"/>
    <p:sldId id="275" r:id="rId17"/>
    <p:sldId id="264" r:id="rId18"/>
    <p:sldId id="265" r:id="rId19"/>
    <p:sldId id="276" r:id="rId20"/>
    <p:sldId id="277" r:id="rId21"/>
    <p:sldId id="266" r:id="rId22"/>
    <p:sldId id="267" r:id="rId23"/>
    <p:sldId id="268" r:id="rId24"/>
    <p:sldId id="269" r:id="rId25"/>
    <p:sldId id="278" r:id="rId26"/>
    <p:sldId id="279" r:id="rId27"/>
    <p:sldId id="280" r:id="rId28"/>
    <p:sldId id="281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83" r:id="rId45"/>
    <p:sldId id="298" r:id="rId46"/>
    <p:sldId id="299" r:id="rId47"/>
    <p:sldId id="301" r:id="rId48"/>
    <p:sldId id="302" r:id="rId49"/>
    <p:sldId id="303" r:id="rId50"/>
    <p:sldId id="300" r:id="rId5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audio" Target="../media/audio5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microsoft.com/office/2007/relationships/media" Target="file:///D:\&#25945;&#23398;&#36164;&#26009;\&#26446;&#26195;&#23431;\&#26446;&#26195;&#23431;\&#35838;&#20214;\&#19968;&#19978;\sound9.mp3" TargetMode="External"/><Relationship Id="rId2" Type="http://schemas.openxmlformats.org/officeDocument/2006/relationships/audio" Target="file:///D:\&#25945;&#23398;&#36164;&#26009;\&#26446;&#26195;&#23431;\&#26446;&#26195;&#23431;\&#35838;&#20214;\&#19968;&#19978;\sound9.mp3" TargetMode="Externa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microsoft.com/office/2007/relationships/media" Target="file:///D:\&#25945;&#23398;&#36164;&#26009;\&#26446;&#26195;&#23431;\&#26446;&#26195;&#23431;\&#35838;&#20214;\&#19968;&#19978;\sound10.mp3" TargetMode="External"/><Relationship Id="rId2" Type="http://schemas.openxmlformats.org/officeDocument/2006/relationships/audio" Target="file:///D:\&#25945;&#23398;&#36164;&#26009;\&#26446;&#26195;&#23431;\&#26446;&#26195;&#23431;\&#35838;&#20214;\&#19968;&#19978;\sound10.mp3" TargetMode="Externa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image" Target="../media/image37.jpeg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hyperlink" Target="&#30896;&#25758;&#22768;&#38899;&#32032;&#26448;&#19979;&#36733;/&#30896;&#25758;&#22768;&#38899;&#32032;&#26448;&#19979;&#36733;/ZR1021.WAV" TargetMode="Externa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7.wav"/><Relationship Id="rId12" Type="http://schemas.openxmlformats.org/officeDocument/2006/relationships/audio" Target="../media/audio6.wav"/><Relationship Id="rId11" Type="http://schemas.openxmlformats.org/officeDocument/2006/relationships/image" Target="../media/image40.jpeg"/><Relationship Id="rId10" Type="http://schemas.openxmlformats.org/officeDocument/2006/relationships/image" Target="../media/image39.jpeg"/><Relationship Id="rId1" Type="http://schemas.openxmlformats.org/officeDocument/2006/relationships/image" Target="../media/image3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8140" y="2155190"/>
            <a:ext cx="828040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</a:t>
            </a:r>
            <a:endParaRPr lang="en-US" altLang="zh-CN" sz="199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9046" y="1488440"/>
            <a:ext cx="1577340" cy="37693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39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endParaRPr lang="en-US" altLang="zh-CN" sz="239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1388" y="1122680"/>
            <a:ext cx="1811655" cy="37693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39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en-US" altLang="zh-CN" sz="239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359150" y="188913"/>
            <a:ext cx="5003800" cy="209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13000" b="1"/>
              <a:t> j-i→ji</a:t>
            </a:r>
            <a:endParaRPr lang="zh-CN" altLang="zh-CN" sz="13000" b="1"/>
          </a:p>
        </p:txBody>
      </p:sp>
      <p:grpSp>
        <p:nvGrpSpPr>
          <p:cNvPr id="15363" name="Group 3"/>
          <p:cNvGrpSpPr/>
          <p:nvPr/>
        </p:nvGrpSpPr>
        <p:grpSpPr bwMode="auto">
          <a:xfrm>
            <a:off x="3000375" y="2708275"/>
            <a:ext cx="6092825" cy="1646238"/>
            <a:chOff x="0" y="0"/>
            <a:chExt cx="3838" cy="1037"/>
          </a:xfrm>
        </p:grpSpPr>
        <p:sp>
          <p:nvSpPr>
            <p:cNvPr id="23559" name="Text Box 4"/>
            <p:cNvSpPr txBox="1">
              <a:spLocks noChangeArrowheads="1"/>
            </p:cNvSpPr>
            <p:nvPr/>
          </p:nvSpPr>
          <p:spPr bwMode="auto">
            <a:xfrm>
              <a:off x="0" y="10"/>
              <a:ext cx="560" cy="1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0000" b="1">
                  <a:ea typeface="黑体" panose="02010609060101010101" pitchFamily="2" charset="-122"/>
                </a:rPr>
                <a:t>jī</a:t>
              </a:r>
              <a:endParaRPr lang="zh-CN" altLang="zh-CN" sz="10000" b="1">
                <a:ea typeface="黑体" panose="02010609060101010101" pitchFamily="2" charset="-122"/>
              </a:endParaRPr>
            </a:p>
          </p:txBody>
        </p:sp>
        <p:sp>
          <p:nvSpPr>
            <p:cNvPr id="23560" name="Text Box 5"/>
            <p:cNvSpPr txBox="1">
              <a:spLocks noChangeArrowheads="1"/>
            </p:cNvSpPr>
            <p:nvPr/>
          </p:nvSpPr>
          <p:spPr bwMode="auto">
            <a:xfrm>
              <a:off x="1044" y="10"/>
              <a:ext cx="560" cy="1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0000" b="1"/>
                <a:t>jí</a:t>
              </a:r>
              <a:endParaRPr lang="zh-CN" altLang="zh-CN" sz="10000" b="1"/>
            </a:p>
          </p:txBody>
        </p:sp>
        <p:sp>
          <p:nvSpPr>
            <p:cNvPr id="23561" name="Text Box 6"/>
            <p:cNvSpPr txBox="1">
              <a:spLocks noChangeArrowheads="1"/>
            </p:cNvSpPr>
            <p:nvPr/>
          </p:nvSpPr>
          <p:spPr bwMode="auto">
            <a:xfrm>
              <a:off x="2178" y="10"/>
              <a:ext cx="560" cy="1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0000" b="1"/>
                <a:t>j</a:t>
              </a:r>
              <a:r>
                <a:rPr lang="zh-CN" altLang="zh-CN" sz="10000" b="1">
                  <a:ea typeface="幼圆" pitchFamily="49" charset="-122"/>
                </a:rPr>
                <a:t>ǐ</a:t>
              </a:r>
              <a:endParaRPr lang="zh-CN" altLang="zh-CN" sz="10000" b="1">
                <a:ea typeface="幼圆" pitchFamily="49" charset="-122"/>
              </a:endParaRPr>
            </a:p>
          </p:txBody>
        </p:sp>
        <p:sp>
          <p:nvSpPr>
            <p:cNvPr id="23562" name="Text Box 7"/>
            <p:cNvSpPr txBox="1">
              <a:spLocks noChangeArrowheads="1"/>
            </p:cNvSpPr>
            <p:nvPr/>
          </p:nvSpPr>
          <p:spPr bwMode="auto">
            <a:xfrm>
              <a:off x="3278" y="0"/>
              <a:ext cx="560" cy="1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0000" b="1"/>
                <a:t>jì</a:t>
              </a:r>
              <a:endParaRPr lang="zh-CN" altLang="zh-CN" sz="10000" b="1"/>
            </a:p>
          </p:txBody>
        </p: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8472488" y="6092825"/>
            <a:ext cx="16052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图片组词</a:t>
            </a:r>
            <a:endParaRPr lang="zh-CN" sz="2800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3198495"/>
            <a:ext cx="4264660" cy="2776220"/>
          </a:xfrm>
          <a:prstGeom prst="rect">
            <a:avLst/>
          </a:prstGeom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511675" y="1795463"/>
            <a:ext cx="161544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4400" b="1"/>
              <a:t>公  </a:t>
            </a:r>
            <a:r>
              <a:rPr lang="zh-CN" sz="4400" b="1">
                <a:solidFill>
                  <a:srgbClr val="FF0000"/>
                </a:solidFill>
              </a:rPr>
              <a:t>鸡</a:t>
            </a:r>
            <a:endParaRPr lang="zh-CN" sz="4400" b="1">
              <a:solidFill>
                <a:srgbClr val="FF0000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367213" y="5521325"/>
            <a:ext cx="17703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4400" b="1"/>
              <a:t>飞   </a:t>
            </a:r>
            <a:r>
              <a:rPr lang="zh-CN" sz="4400" b="1">
                <a:solidFill>
                  <a:srgbClr val="FF0000"/>
                </a:solidFill>
              </a:rPr>
              <a:t>机</a:t>
            </a:r>
            <a:endParaRPr lang="zh-CN" sz="4400" b="1">
              <a:solidFill>
                <a:srgbClr val="FF0000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955088" y="1433513"/>
            <a:ext cx="18669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4400" b="1"/>
              <a:t>写日</a:t>
            </a:r>
            <a:r>
              <a:rPr lang="zh-CN" sz="4400" b="1">
                <a:solidFill>
                  <a:srgbClr val="FF0000"/>
                </a:solidFill>
              </a:rPr>
              <a:t>记</a:t>
            </a:r>
            <a:endParaRPr lang="zh-CN" sz="4400" b="1">
              <a:solidFill>
                <a:srgbClr val="FF0000"/>
              </a:solidFill>
            </a:endParaRPr>
          </a:p>
        </p:txBody>
      </p:sp>
      <p:pic>
        <p:nvPicPr>
          <p:cNvPr id="25607" name="Picture 7" descr="xin_0101031317409840347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67438" y="260350"/>
            <a:ext cx="2808287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8977313" y="5354638"/>
            <a:ext cx="1460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4400" b="1"/>
              <a:t>自 </a:t>
            </a:r>
            <a:r>
              <a:rPr lang="zh-CN" sz="4400" b="1">
                <a:solidFill>
                  <a:srgbClr val="FF0000"/>
                </a:solidFill>
              </a:rPr>
              <a:t>己</a:t>
            </a:r>
            <a:endParaRPr lang="zh-CN" sz="4400" b="1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440238" y="1052513"/>
            <a:ext cx="1833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/>
              <a:t>g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ōng jī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8910638" y="908050"/>
            <a:ext cx="17595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xiě</a:t>
            </a:r>
            <a:r>
              <a:rPr lang="zh-CN" altLang="zh-CN" sz="12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rì</a:t>
            </a:r>
            <a:r>
              <a:rPr lang="zh-CN" altLang="zh-CN" sz="1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jì</a:t>
            </a:r>
            <a:endParaRPr lang="zh-CN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367213" y="5084763"/>
            <a:ext cx="16186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feī  jī</a:t>
            </a:r>
            <a:endParaRPr lang="zh-CN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9048750" y="4868863"/>
            <a:ext cx="1208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zì jǐ</a:t>
            </a:r>
            <a:endParaRPr lang="zh-CN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195" y="474980"/>
            <a:ext cx="3162300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4435" y="3503930"/>
            <a:ext cx="2785745" cy="278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10" grpId="0" animBg="1"/>
      <p:bldP spid="25606" grpId="0" animBg="1"/>
      <p:bldP spid="25611" grpId="0" animBg="1"/>
      <p:bldP spid="25604" grpId="0" animBg="1"/>
      <p:bldP spid="25612" grpId="0" animBg="1"/>
      <p:bldP spid="25608" grpId="0" animBg="1"/>
      <p:bldP spid="256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-8890"/>
            <a:ext cx="10734040" cy="66922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 rot="20820000">
            <a:off x="5910263" y="266065"/>
            <a:ext cx="1811655" cy="37693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39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q</a:t>
            </a:r>
            <a:endParaRPr lang="en-US" altLang="zh-CN" sz="239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358" y="908050"/>
            <a:ext cx="3887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气球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9298940" y="185229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q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781675" y="3044825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气球拖线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qqq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1030" y="391668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左上半圆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qqq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1675" y="491871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像个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qqq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7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243" y="1121728"/>
            <a:ext cx="4402137" cy="409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2"/>
          <p:cNvSpPr>
            <a:spLocks noChangeShapeType="1"/>
          </p:cNvSpPr>
          <p:nvPr/>
        </p:nvSpPr>
        <p:spPr bwMode="auto">
          <a:xfrm>
            <a:off x="2279650" y="765175"/>
            <a:ext cx="7704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2279650" y="1052513"/>
            <a:ext cx="7704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2279650" y="1341438"/>
            <a:ext cx="7704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2279650" y="1628775"/>
            <a:ext cx="7704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8" name="Picture 6" descr="气球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1450" y="2492375"/>
            <a:ext cx="2700338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448300" y="765175"/>
            <a:ext cx="5032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400" b="1"/>
              <a:t>q</a:t>
            </a:r>
            <a:endParaRPr lang="zh-CN" altLang="zh-CN" sz="4400" b="1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9336088" y="765175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上</a:t>
            </a:r>
            <a:endParaRPr lang="zh-CN" sz="1400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336088" y="1052513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中</a:t>
            </a:r>
            <a:endParaRPr lang="zh-CN" sz="1400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9336088" y="1341438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下</a:t>
            </a:r>
            <a:endParaRPr lang="zh-CN" sz="1400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6311900" y="2420938"/>
            <a:ext cx="327660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</a:rPr>
              <a:t>彩</a:t>
            </a:r>
            <a:r>
              <a:rPr lang="zh-CN" sz="4000" b="1">
                <a:solidFill>
                  <a:srgbClr val="FF0000"/>
                </a:solidFill>
              </a:rPr>
              <a:t>旗</a:t>
            </a:r>
            <a:r>
              <a:rPr lang="zh-CN" sz="4000" b="1">
                <a:solidFill>
                  <a:srgbClr val="0000FF"/>
                </a:solidFill>
              </a:rPr>
              <a:t>一排排，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</a:rPr>
              <a:t>迎着</a:t>
            </a:r>
            <a:r>
              <a:rPr lang="zh-CN" sz="4000" b="1">
                <a:solidFill>
                  <a:srgbClr val="FF0000"/>
                </a:solidFill>
              </a:rPr>
              <a:t>轻</a:t>
            </a:r>
            <a:r>
              <a:rPr lang="zh-CN" sz="4000" b="1">
                <a:solidFill>
                  <a:srgbClr val="0000FF"/>
                </a:solidFill>
              </a:rPr>
              <a:t>风动，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</a:rPr>
              <a:t>让我数数看，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</a:rPr>
              <a:t>青</a:t>
            </a:r>
            <a:r>
              <a:rPr lang="zh-CN" sz="4000" b="1">
                <a:solidFill>
                  <a:srgbClr val="0000FF"/>
                </a:solidFill>
              </a:rPr>
              <a:t>橙黄绿蓝。</a:t>
            </a:r>
            <a:endParaRPr lang="zh-CN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nimBg="1" autoUpdateAnimBg="0"/>
      <p:bldP spid="2049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-8890"/>
            <a:ext cx="10734040" cy="66922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86706" y="3289935"/>
            <a:ext cx="988060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3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endParaRPr lang="en-US" altLang="zh-CN" sz="13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358" y="908050"/>
            <a:ext cx="3887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西瓜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9298940" y="185229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x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781675" y="3044825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西瓜西瓜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1030" y="391668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像个叉叉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xxx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71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865" y="668655"/>
            <a:ext cx="4111625" cy="401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2208213" y="692150"/>
            <a:ext cx="7632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2208213" y="981075"/>
            <a:ext cx="7632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2208213" y="1268413"/>
            <a:ext cx="7632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2208213" y="1557338"/>
            <a:ext cx="7632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9264650" y="692150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上</a:t>
            </a:r>
            <a:endParaRPr lang="zh-CN" sz="1400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9264650" y="981075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中</a:t>
            </a:r>
            <a:endParaRPr lang="zh-CN" sz="140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9264650" y="1268413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1400"/>
              <a:t>下</a:t>
            </a:r>
            <a:endParaRPr lang="zh-CN" sz="1400"/>
          </a:p>
        </p:txBody>
      </p:sp>
      <p:pic>
        <p:nvPicPr>
          <p:cNvPr id="31753" name="Picture 9" descr="切西瓜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63750" y="2636838"/>
            <a:ext cx="35274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5664200" y="692150"/>
            <a:ext cx="4394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400" b="1"/>
              <a:t>x</a:t>
            </a:r>
            <a:endParaRPr lang="zh-CN" altLang="zh-CN" sz="4400" b="1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5664200" y="2205038"/>
            <a:ext cx="500380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</a:rPr>
              <a:t>西</a:t>
            </a:r>
            <a:r>
              <a:rPr lang="zh-CN" sz="4000" b="1">
                <a:solidFill>
                  <a:srgbClr val="0000FF"/>
                </a:solidFill>
              </a:rPr>
              <a:t>瓜甜，</a:t>
            </a:r>
            <a:r>
              <a:rPr lang="zh-CN" sz="4000" b="1">
                <a:solidFill>
                  <a:srgbClr val="FF0000"/>
                </a:solidFill>
              </a:rPr>
              <a:t>西</a:t>
            </a:r>
            <a:r>
              <a:rPr lang="zh-CN" sz="4000" b="1">
                <a:solidFill>
                  <a:srgbClr val="0000FF"/>
                </a:solidFill>
              </a:rPr>
              <a:t>瓜圆，　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</a:rPr>
              <a:t>小熊</a:t>
            </a:r>
            <a:r>
              <a:rPr lang="zh-CN" sz="4000" b="1">
                <a:solidFill>
                  <a:srgbClr val="0000FF"/>
                </a:solidFill>
              </a:rPr>
              <a:t>嘴馋吃得欢，　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</a:rPr>
              <a:t>甜甜的瓜瓤肚里填，</a:t>
            </a:r>
            <a:endParaRPr lang="zh-CN" sz="40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</a:rPr>
              <a:t>瓜皮做个娃娃脸。</a:t>
            </a:r>
            <a:endParaRPr lang="zh-CN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bldLvl="0" animBg="1" autoUpdateAnimBg="0"/>
      <p:bldP spid="23563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063750" y="2636838"/>
            <a:ext cx="324294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>
                <a:latin typeface="Arial Black" panose="020B0A04020102020204" pitchFamily="34" charset="0"/>
              </a:rPr>
              <a:t>j</a:t>
            </a:r>
            <a:r>
              <a:rPr lang="zh-CN" altLang="zh-CN" sz="4000">
                <a:solidFill>
                  <a:srgbClr val="0000FF"/>
                </a:solidFill>
              </a:rPr>
              <a:t>——</a:t>
            </a:r>
            <a:r>
              <a:rPr lang="zh-CN" altLang="zh-CN" sz="4000">
                <a:latin typeface="Arial Black" panose="020B0A04020102020204" pitchFamily="34" charset="0"/>
              </a:rPr>
              <a:t>i</a:t>
            </a:r>
            <a:r>
              <a:rPr lang="zh-CN" altLang="zh-CN" sz="4000"/>
              <a:t>        </a:t>
            </a:r>
            <a:r>
              <a:rPr lang="zh-CN" altLang="zh-CN" sz="4000">
                <a:solidFill>
                  <a:srgbClr val="0000FF"/>
                </a:solidFill>
              </a:rPr>
              <a:t>(     )</a:t>
            </a:r>
            <a:endParaRPr lang="zh-CN" altLang="zh-CN" sz="4000">
              <a:solidFill>
                <a:srgbClr val="0000FF"/>
              </a:solidFill>
            </a:endParaRPr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3575050" y="2997200"/>
            <a:ext cx="10810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536123" y="2643823"/>
            <a:ext cx="55181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</a:rPr>
              <a:t>j i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096000" y="2636838"/>
            <a:ext cx="692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latin typeface="Arial Black" panose="020B0A04020102020204" pitchFamily="34" charset="0"/>
              </a:rPr>
              <a:t>j ī</a:t>
            </a:r>
            <a:endParaRPr lang="zh-CN" altLang="zh-CN" sz="4000" b="1">
              <a:latin typeface="Arial Black" panose="020B0A04020102020204" pitchFamily="34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7104063" y="2565400"/>
            <a:ext cx="692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latin typeface="Arial Black" panose="020B0A04020102020204" pitchFamily="34" charset="0"/>
              </a:rPr>
              <a:t>j í</a:t>
            </a:r>
            <a:endParaRPr lang="zh-CN" altLang="zh-CN" sz="4000" b="1">
              <a:latin typeface="Arial Black" panose="020B0A04020102020204" pitchFamily="34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8112125" y="2565400"/>
            <a:ext cx="66357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latin typeface="Arial Black" panose="020B0A04020102020204" pitchFamily="34" charset="0"/>
              </a:rPr>
              <a:t>j ǐ</a:t>
            </a:r>
            <a:endParaRPr lang="zh-CN" altLang="zh-CN" sz="4000" b="1">
              <a:latin typeface="Arial Black" panose="020B0A04020102020204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9120188" y="2636838"/>
            <a:ext cx="692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latin typeface="Arial Black" panose="020B0A04020102020204" pitchFamily="34" charset="0"/>
              </a:rPr>
              <a:t>j ì</a:t>
            </a:r>
            <a:endParaRPr lang="zh-CN" altLang="zh-CN" sz="4000" b="1">
              <a:latin typeface="Arial Black" panose="020B0A04020102020204" pitchFamily="34" charset="0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992313" y="4005263"/>
            <a:ext cx="405003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latin typeface="Arial Black" panose="020B0A04020102020204" pitchFamily="34" charset="0"/>
              </a:rPr>
              <a:t>q</a:t>
            </a:r>
            <a:r>
              <a:rPr lang="zh-CN" altLang="zh-CN" sz="4000">
                <a:solidFill>
                  <a:srgbClr val="0000FF"/>
                </a:solidFill>
                <a:latin typeface="Arial Black" panose="020B0A04020102020204" pitchFamily="34" charset="0"/>
              </a:rPr>
              <a:t>——</a:t>
            </a:r>
            <a:r>
              <a:rPr lang="zh-CN" altLang="zh-CN" sz="4000">
                <a:latin typeface="Arial Black" panose="020B0A04020102020204" pitchFamily="34" charset="0"/>
              </a:rPr>
              <a:t>i       </a:t>
            </a:r>
            <a:r>
              <a:rPr lang="zh-CN" altLang="zh-CN" sz="4000">
                <a:solidFill>
                  <a:srgbClr val="0000FF"/>
                </a:solidFill>
              </a:rPr>
              <a:t>(</a:t>
            </a:r>
            <a:r>
              <a:rPr lang="zh-CN" altLang="zh-CN" sz="4000">
                <a:solidFill>
                  <a:srgbClr val="0000FF"/>
                </a:solidFill>
                <a:latin typeface="Arial Black" panose="020B0A04020102020204" pitchFamily="34" charset="0"/>
              </a:rPr>
              <a:t>     </a:t>
            </a:r>
            <a:r>
              <a:rPr lang="zh-CN" altLang="zh-CN" sz="4000">
                <a:solidFill>
                  <a:srgbClr val="0000FF"/>
                </a:solidFill>
              </a:rPr>
              <a:t>)</a:t>
            </a:r>
            <a:endParaRPr lang="zh-CN" altLang="zh-CN" sz="4000">
              <a:solidFill>
                <a:srgbClr val="0000FF"/>
              </a:solidFill>
            </a:endParaRPr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>
            <a:off x="3648075" y="4365625"/>
            <a:ext cx="11525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943475" y="4005263"/>
            <a:ext cx="69469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</a:rPr>
              <a:t>q i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6240463" y="4005263"/>
            <a:ext cx="5797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</a:rPr>
              <a:t>qī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7248525" y="3933825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qí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8183563" y="3933825"/>
            <a:ext cx="11525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qǐ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9191625" y="3933825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qì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grpSp>
        <p:nvGrpSpPr>
          <p:cNvPr id="24592" name="Group 16"/>
          <p:cNvGrpSpPr/>
          <p:nvPr/>
        </p:nvGrpSpPr>
        <p:grpSpPr bwMode="auto">
          <a:xfrm>
            <a:off x="1992313" y="5229225"/>
            <a:ext cx="4751387" cy="768350"/>
            <a:chOff x="0" y="0"/>
            <a:chExt cx="2993" cy="484"/>
          </a:xfrm>
        </p:grpSpPr>
        <p:sp>
          <p:nvSpPr>
            <p:cNvPr id="32791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2993" cy="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400">
                  <a:latin typeface="Arial Black" panose="020B0A04020102020204" pitchFamily="34" charset="0"/>
                </a:rPr>
                <a:t>x</a:t>
              </a:r>
              <a:r>
                <a:rPr lang="zh-CN" altLang="zh-CN" sz="4400">
                  <a:solidFill>
                    <a:srgbClr val="0000FF"/>
                  </a:solidFill>
                </a:rPr>
                <a:t>——</a:t>
              </a:r>
              <a:r>
                <a:rPr lang="zh-CN" altLang="zh-CN" sz="4400">
                  <a:latin typeface="Arial Black" panose="020B0A04020102020204" pitchFamily="34" charset="0"/>
                </a:rPr>
                <a:t>i</a:t>
              </a:r>
              <a:r>
                <a:rPr lang="zh-CN" altLang="zh-CN" sz="4400"/>
                <a:t>       </a:t>
              </a:r>
              <a:r>
                <a:rPr lang="zh-CN" altLang="zh-CN" sz="4400">
                  <a:solidFill>
                    <a:srgbClr val="0000FF"/>
                  </a:solidFill>
                </a:rPr>
                <a:t>(     )</a:t>
              </a:r>
              <a:endParaRPr lang="zh-CN" altLang="zh-CN" sz="4400">
                <a:solidFill>
                  <a:srgbClr val="0000FF"/>
                </a:solidFill>
              </a:endParaRPr>
            </a:p>
          </p:txBody>
        </p:sp>
        <p:sp>
          <p:nvSpPr>
            <p:cNvPr id="32792" name="Line 18"/>
            <p:cNvSpPr>
              <a:spLocks noChangeShapeType="1"/>
            </p:cNvSpPr>
            <p:nvPr/>
          </p:nvSpPr>
          <p:spPr bwMode="auto">
            <a:xfrm>
              <a:off x="1134" y="273"/>
              <a:ext cx="725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383338" y="5229225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x</a:t>
            </a:r>
            <a:r>
              <a:rPr lang="zh-CN" altLang="zh-CN" sz="4400" b="1">
                <a:solidFill>
                  <a:srgbClr val="FF0000"/>
                </a:solidFill>
                <a:latin typeface="Impact" panose="020B0806030902050204" pitchFamily="34" charset="0"/>
              </a:rPr>
              <a:t>ī</a:t>
            </a:r>
            <a:endParaRPr lang="zh-CN" altLang="zh-CN" sz="4400" b="1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8256588" y="5157788"/>
            <a:ext cx="11525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xǐ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9191625" y="5157788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xì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5087938" y="5229225"/>
            <a:ext cx="9366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x i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7391400" y="5229225"/>
            <a:ext cx="71913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</a:rPr>
              <a:t>xí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1992313" y="620713"/>
            <a:ext cx="840930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▲</a:t>
            </a:r>
            <a:r>
              <a:rPr lang="zh-CN" sz="28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读音节要注意：</a:t>
            </a:r>
            <a:endParaRPr lang="zh-CN" sz="28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zh-CN" sz="24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zh-CN" sz="28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28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声母要读得短些轻一些，韵母要读得大声响亮。</a:t>
            </a:r>
            <a:endParaRPr lang="zh-CN" sz="28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小鸡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58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24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8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 autoUpdateAnimBg="0"/>
      <p:bldP spid="24580" grpId="0" bldLvl="0" animBg="1" autoUpdateAnimBg="0"/>
      <p:bldP spid="24583" grpId="0" bldLvl="0" animBg="1" autoUpdateAnimBg="0"/>
      <p:bldP spid="24583" grpId="1" bldLvl="0" animBg="1" autoUpdateAnimBg="0"/>
      <p:bldP spid="24584" grpId="0" autoUpdateAnimBg="0" build="allAtOnce"/>
      <p:bldP spid="24585" grpId="0" bldLvl="0" animBg="1" autoUpdateAnimBg="0"/>
      <p:bldP spid="24588" grpId="0" bldLvl="0" animBg="1" autoUpdateAnimBg="0"/>
      <p:bldP spid="24589" grpId="0" bldLvl="0" animBg="1" autoUpdateAnimBg="0"/>
      <p:bldP spid="24590" grpId="0" bldLvl="0" animBg="1" autoUpdateAnimBg="0"/>
      <p:bldP spid="24590" grpId="1" bldLvl="0" animBg="1" autoUpdateAnimBg="0"/>
      <p:bldP spid="24591" grpId="0" bldLvl="0" animBg="1" autoUpdateAnimBg="0"/>
      <p:bldP spid="24595" grpId="0" bldLvl="0" animBg="1" autoUpdateAnimBg="0"/>
      <p:bldP spid="24596" grpId="0" bldLvl="0" animBg="1" autoUpdateAnimBg="0"/>
      <p:bldP spid="24597" grpId="0" bldLvl="0" animBg="1" autoUpdateAnimBg="0"/>
      <p:bldP spid="24598" grpId="0" bldLvl="0" animBg="1" autoUpdateAnimBg="0"/>
      <p:bldP spid="24599" grpId="0" bldLvl="0" animBg="1" autoUpdateAnimBg="0"/>
      <p:bldP spid="2460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9795" y="2046605"/>
            <a:ext cx="2331085" cy="2364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2074545"/>
            <a:ext cx="2099310" cy="2307590"/>
          </a:xfrm>
          <a:prstGeom prst="rect">
            <a:avLst/>
          </a:prstGeom>
        </p:spPr>
      </p:pic>
      <p:sp>
        <p:nvSpPr>
          <p:cNvPr id="27651" name="TextBox 4"/>
          <p:cNvSpPr txBox="1"/>
          <p:nvPr/>
        </p:nvSpPr>
        <p:spPr>
          <a:xfrm>
            <a:off x="3928745" y="2553970"/>
            <a:ext cx="125920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96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8191500" y="2349500"/>
            <a:ext cx="1659467" cy="702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219017" y="3386667"/>
            <a:ext cx="1631951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75217" y="1221317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208433" y="3750733"/>
            <a:ext cx="1659467" cy="7154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44084" y="2101851"/>
            <a:ext cx="1966384" cy="956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44084" y="3337984"/>
            <a:ext cx="183938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344084" y="3615267"/>
            <a:ext cx="1966384" cy="8445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912351" y="1272117"/>
            <a:ext cx="190711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xiɑ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662" name="TextBox 4"/>
          <p:cNvSpPr txBox="1"/>
          <p:nvPr/>
        </p:nvSpPr>
        <p:spPr>
          <a:xfrm>
            <a:off x="6591935" y="2553970"/>
            <a:ext cx="125920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ɑ</a:t>
            </a:r>
            <a:endParaRPr lang="en-US" altLang="zh-CN" sz="9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50933" y="3373967"/>
            <a:ext cx="74718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"/>
          <p:cNvSpPr txBox="1"/>
          <p:nvPr/>
        </p:nvSpPr>
        <p:spPr>
          <a:xfrm>
            <a:off x="3928110" y="2553970"/>
            <a:ext cx="125920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96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3928110" y="2589530"/>
            <a:ext cx="125920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9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96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351088" y="620713"/>
            <a:ext cx="649287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8000"/>
              <a:t> </a:t>
            </a:r>
            <a:endParaRPr lang="zh-CN" altLang="zh-CN" sz="8000"/>
          </a:p>
        </p:txBody>
      </p:sp>
      <p:sp>
        <p:nvSpPr>
          <p:cNvPr id="6148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524000" y="188913"/>
            <a:ext cx="8763000" cy="5910262"/>
          </a:xfrm>
          <a:noFill/>
        </p:spPr>
        <p:txBody>
          <a:bodyPr/>
          <a:lstStyle/>
          <a:p>
            <a:pPr eaLnBrk="1" hangingPunct="1"/>
            <a:endParaRPr lang="zh-CN" altLang="zh-CN" sz="6600" smtClean="0"/>
          </a:p>
          <a:p>
            <a:pPr eaLnBrk="1" hangingPunct="1"/>
            <a:endParaRPr lang="zh-CN" altLang="zh-CN" sz="6600" smtClean="0"/>
          </a:p>
          <a:p>
            <a:pPr eaLnBrk="1" hangingPunct="1"/>
            <a:endParaRPr lang="zh-CN" altLang="zh-CN" sz="6600" smtClean="0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7175500" y="5084763"/>
            <a:ext cx="792163" cy="865187"/>
          </a:xfrm>
          <a:prstGeom prst="star5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8040688" y="5013325"/>
            <a:ext cx="863600" cy="865188"/>
          </a:xfrm>
          <a:prstGeom prst="star5">
            <a:avLst/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8832850" y="4292600"/>
            <a:ext cx="792163" cy="936625"/>
          </a:xfrm>
          <a:prstGeom prst="star5">
            <a:avLst/>
          </a:prstGeom>
          <a:solidFill>
            <a:srgbClr val="FF99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6392" name="Picture 8" descr="图片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4941888"/>
            <a:ext cx="1728788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图片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13" y="5229225"/>
            <a:ext cx="1728787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524000" y="3213100"/>
            <a:ext cx="1517650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/>
              <a:t>a</a:t>
            </a:r>
            <a:endParaRPr lang="zh-CN" altLang="zh-CN" sz="18900" b="1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2208213" y="549275"/>
            <a:ext cx="164909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006600"/>
                </a:solidFill>
              </a:rPr>
              <a:t>o</a:t>
            </a:r>
            <a:endParaRPr lang="zh-CN" altLang="zh-CN" sz="18900" b="1">
              <a:solidFill>
                <a:srgbClr val="006600"/>
              </a:solidFill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771900" y="22225"/>
            <a:ext cx="1652270" cy="329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800" b="1">
                <a:solidFill>
                  <a:schemeClr val="hlink"/>
                </a:solidFill>
              </a:rPr>
              <a:t>e</a:t>
            </a:r>
            <a:endParaRPr lang="zh-CN" altLang="zh-CN" sz="20800" b="1">
              <a:solidFill>
                <a:schemeClr val="hlink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575050" y="0"/>
            <a:ext cx="73342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5600" b="1">
                <a:solidFill>
                  <a:srgbClr val="FF9900"/>
                </a:solidFill>
              </a:rPr>
              <a:t>i</a:t>
            </a:r>
            <a:endParaRPr lang="zh-CN" altLang="zh-CN" sz="15600" b="1">
              <a:solidFill>
                <a:srgbClr val="FF9900"/>
              </a:solidFill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356225" y="-1690688"/>
            <a:ext cx="213487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0500" b="1">
                <a:latin typeface="楷体_GB2312" pitchFamily="49" charset="-122"/>
                <a:ea typeface="楷体_GB2312" pitchFamily="49" charset="-122"/>
              </a:rPr>
              <a:t>u</a:t>
            </a:r>
            <a:endParaRPr lang="zh-CN" altLang="zh-CN" sz="305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3503613" y="1196975"/>
            <a:ext cx="1800225" cy="36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2900">
                <a:solidFill>
                  <a:srgbClr val="990000"/>
                </a:solidFill>
              </a:rPr>
              <a:t>ü</a:t>
            </a:r>
            <a:endParaRPr lang="zh-CN" altLang="zh-CN" sz="22900">
              <a:solidFill>
                <a:srgbClr val="990000"/>
              </a:solidFill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151313" y="3357563"/>
            <a:ext cx="1517015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7200" b="1">
                <a:solidFill>
                  <a:srgbClr val="6600CC"/>
                </a:solidFill>
              </a:rPr>
              <a:t>b</a:t>
            </a:r>
            <a:endParaRPr lang="zh-CN" altLang="zh-CN" sz="17200" b="1">
              <a:solidFill>
                <a:srgbClr val="6600CC"/>
              </a:solidFill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7175500" y="765175"/>
            <a:ext cx="1517015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7200" b="1">
                <a:solidFill>
                  <a:schemeClr val="tx2"/>
                </a:solidFill>
              </a:rPr>
              <a:t>d</a:t>
            </a:r>
            <a:endParaRPr lang="zh-CN" altLang="zh-CN" sz="17200" b="1">
              <a:solidFill>
                <a:schemeClr val="tx2"/>
              </a:solidFill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6291263" y="1912938"/>
            <a:ext cx="164909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FF3399"/>
                </a:solidFill>
              </a:rPr>
              <a:t>p</a:t>
            </a:r>
            <a:endParaRPr lang="zh-CN" altLang="zh-CN" sz="18900" b="1">
              <a:solidFill>
                <a:srgbClr val="FF3399"/>
              </a:solidFill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5375275" y="3357563"/>
            <a:ext cx="2125345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7200" b="1">
                <a:solidFill>
                  <a:srgbClr val="FFFF00"/>
                </a:solidFill>
              </a:rPr>
              <a:t>m</a:t>
            </a:r>
            <a:endParaRPr lang="zh-CN" altLang="zh-CN" sz="17200" b="1">
              <a:solidFill>
                <a:srgbClr val="FFFF00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5788025" y="1835150"/>
            <a:ext cx="1517015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7200" b="1">
                <a:solidFill>
                  <a:srgbClr val="3399FF"/>
                </a:solidFill>
              </a:rPr>
              <a:t>n</a:t>
            </a:r>
            <a:endParaRPr lang="zh-CN" altLang="zh-CN" sz="17200" b="1">
              <a:solidFill>
                <a:srgbClr val="3399FF"/>
              </a:solidFill>
            </a:endParaRP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7372350" y="-1327150"/>
            <a:ext cx="164909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CC0099"/>
                </a:solidFill>
              </a:rPr>
              <a:t>g</a:t>
            </a:r>
            <a:endParaRPr lang="zh-CN" altLang="zh-CN" sz="18900" b="1">
              <a:solidFill>
                <a:srgbClr val="CC0099"/>
              </a:solidFill>
            </a:endParaRP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2640013" y="2133600"/>
            <a:ext cx="164909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00FF00"/>
                </a:solidFill>
              </a:rPr>
              <a:t>h</a:t>
            </a:r>
            <a:endParaRPr lang="zh-CN" altLang="zh-CN" sz="18900" b="1">
              <a:solidFill>
                <a:srgbClr val="00FF00"/>
              </a:solidFill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2063750" y="-236538"/>
            <a:ext cx="1062355" cy="329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800" b="1">
                <a:solidFill>
                  <a:srgbClr val="808000"/>
                </a:solidFill>
              </a:rPr>
              <a:t>t</a:t>
            </a:r>
            <a:endParaRPr lang="zh-CN" altLang="zh-CN" sz="20800" b="1">
              <a:solidFill>
                <a:srgbClr val="808000"/>
              </a:solidFill>
            </a:endParaRP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6240463" y="-315913"/>
            <a:ext cx="982345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FF3300"/>
                </a:solidFill>
              </a:rPr>
              <a:t>f</a:t>
            </a:r>
            <a:endParaRPr lang="zh-CN" altLang="zh-CN" sz="18900" b="1">
              <a:solidFill>
                <a:srgbClr val="FF3300"/>
              </a:solidFill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6435725" y="185738"/>
            <a:ext cx="1517650" cy="299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8900" b="1">
                <a:solidFill>
                  <a:srgbClr val="660066"/>
                </a:solidFill>
              </a:rPr>
              <a:t>k</a:t>
            </a:r>
            <a:endParaRPr lang="zh-CN" altLang="zh-CN" sz="18900" b="1">
              <a:solidFill>
                <a:srgbClr val="660066"/>
              </a:solidFill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5427663" y="2032000"/>
            <a:ext cx="733425" cy="249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5600" b="1">
                <a:solidFill>
                  <a:srgbClr val="003366"/>
                </a:solidFill>
              </a:rPr>
              <a:t>l</a:t>
            </a:r>
            <a:endParaRPr lang="zh-CN" altLang="zh-CN" sz="15600" b="1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8" grpId="0" autoUpdateAnimBg="0" build="p"/>
      <p:bldP spid="6156" grpId="0" bldLvl="0" animBg="1" autoUpdateAnimBg="0"/>
      <p:bldP spid="6158" grpId="0" bldLvl="0" animBg="1" autoUpdateAnimBg="0"/>
      <p:bldP spid="6166" grpId="0" autoUpdateAnimBg="0" build="allAtOnce"/>
      <p:bldP spid="6168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2340" y="1983105"/>
            <a:ext cx="2844800" cy="1905000"/>
          </a:xfrm>
          <a:prstGeom prst="rect">
            <a:avLst/>
          </a:prstGeom>
        </p:spPr>
      </p:pic>
      <p:pic>
        <p:nvPicPr>
          <p:cNvPr id="28673" name="Picture 2"/>
          <p:cNvPicPr>
            <a:picLocks noChangeAspect="1"/>
          </p:cNvPicPr>
          <p:nvPr/>
        </p:nvPicPr>
        <p:blipFill>
          <a:blip r:embed="rId2"/>
          <a:srcRect r="55075"/>
          <a:stretch>
            <a:fillRect/>
          </a:stretch>
        </p:blipFill>
        <p:spPr>
          <a:xfrm>
            <a:off x="25400" y="2705100"/>
            <a:ext cx="4155017" cy="41169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Box 4"/>
          <p:cNvSpPr txBox="1"/>
          <p:nvPr/>
        </p:nvSpPr>
        <p:spPr>
          <a:xfrm>
            <a:off x="6815455" y="2319655"/>
            <a:ext cx="125920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ǖ</a:t>
            </a:r>
            <a:endParaRPr lang="en-US" altLang="zh-CN" sz="9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534400" y="1983317"/>
            <a:ext cx="1659467" cy="702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561917" y="3139017"/>
            <a:ext cx="1631951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145367" y="1214755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534400" y="3384551"/>
            <a:ext cx="1659467" cy="9334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430184" y="1871133"/>
            <a:ext cx="1966384" cy="956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30184" y="3107267"/>
            <a:ext cx="183938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430184" y="3384551"/>
            <a:ext cx="1966384" cy="8445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255251" y="905933"/>
            <a:ext cx="1303867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jū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06051" y="2118784"/>
            <a:ext cx="1303867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qū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06051" y="3553884"/>
            <a:ext cx="1303867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xū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8533" y="1752600"/>
            <a:ext cx="11904133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楷体" panose="02010609060101010101" charset="-122"/>
                <a:ea typeface="楷体" panose="02010609060101010101" charset="-122"/>
              </a:rPr>
              <a:t>1、小ü见了j q x，摘下帽子笑嘻嘻。</a:t>
            </a:r>
            <a:endParaRPr lang="zh-CN" altLang="zh-CN" sz="5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楷体" panose="02010609060101010101" charset="-122"/>
                <a:ea typeface="楷体" panose="02010609060101010101" charset="-122"/>
              </a:rPr>
              <a:t>2、小ü见了j q x，去掉两点还读ü。</a:t>
            </a:r>
            <a:endParaRPr lang="zh-CN" altLang="zh-CN" sz="5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楷体" panose="02010609060101010101" charset="-122"/>
                <a:ea typeface="楷体" panose="02010609060101010101" charset="-122"/>
              </a:rPr>
              <a:t>3、j q x，真淘气，从不和u在一起。</a:t>
            </a:r>
            <a:endParaRPr lang="zh-CN" altLang="zh-CN" sz="5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1845" y="553720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你发现什么？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8533" y="1752600"/>
            <a:ext cx="11904133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黑体" panose="02010609060101010101" pitchFamily="2" charset="-122"/>
                <a:ea typeface="黑体" panose="02010609060101010101" pitchFamily="2" charset="-122"/>
              </a:rPr>
              <a:t>1、小ü见了j q x，摘下帽子笑嘻嘻。</a:t>
            </a:r>
            <a:endParaRPr lang="zh-CN" altLang="zh-CN" sz="5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黑体" panose="02010609060101010101" pitchFamily="2" charset="-122"/>
                <a:ea typeface="黑体" panose="02010609060101010101" pitchFamily="2" charset="-122"/>
              </a:rPr>
              <a:t>2、小ü见了j q x，去掉两点还读ü。</a:t>
            </a:r>
            <a:endParaRPr lang="zh-CN" altLang="zh-CN" sz="5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zh-CN" sz="5600" b="1" dirty="0">
                <a:latin typeface="黑体" panose="02010609060101010101" pitchFamily="2" charset="-122"/>
                <a:ea typeface="黑体" panose="02010609060101010101" pitchFamily="2" charset="-122"/>
              </a:rPr>
              <a:t>3、j q x，真淘气，从不和u在一起。</a:t>
            </a:r>
            <a:endParaRPr lang="zh-CN" altLang="zh-CN" sz="5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488" y="353747"/>
            <a:ext cx="6610350" cy="119888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isometricOffAxis1Righ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你发现了什么？</a:t>
            </a:r>
            <a:endParaRPr kumimoji="0" lang="zh-CN" altLang="en-US" sz="72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2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b="1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你发现了什么？</a:t>
            </a:r>
            <a:endParaRPr lang="zh-CN" b="1" smtClean="0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8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019300" y="1691005"/>
            <a:ext cx="8153400" cy="4321175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solidFill>
                  <a:schemeClr val="tx2"/>
                </a:solidFill>
              </a:rPr>
              <a:t> j-</a:t>
            </a:r>
            <a:r>
              <a:rPr lang="en-US" altLang="zh-CN" sz="6000" b="1" smtClean="0">
                <a:solidFill>
                  <a:schemeClr val="tx2"/>
                </a:solidFill>
              </a:rPr>
              <a:t>ü</a:t>
            </a:r>
            <a:r>
              <a:rPr lang="zh-CN" altLang="en-US" sz="6000" b="1" smtClean="0">
                <a:solidFill>
                  <a:schemeClr val="tx2"/>
                </a:solidFill>
              </a:rPr>
              <a:t>→ju      </a:t>
            </a:r>
            <a:r>
              <a:rPr lang="zh-CN" altLang="en-US" sz="6000" b="1" smtClean="0"/>
              <a:t>n-</a:t>
            </a:r>
            <a:r>
              <a:rPr lang="en-US" altLang="zh-CN" sz="6000" b="1" smtClean="0"/>
              <a:t>ü</a:t>
            </a:r>
            <a:r>
              <a:rPr lang="zh-CN" altLang="en-US" sz="6000" b="1" smtClean="0"/>
              <a:t>→n</a:t>
            </a:r>
            <a:r>
              <a:rPr lang="en-US" altLang="zh-CN" sz="6000" b="1" smtClean="0"/>
              <a:t>ü</a:t>
            </a:r>
            <a:endParaRPr lang="zh-CN" altLang="en-US" sz="6000" b="1" smtClean="0"/>
          </a:p>
          <a:p>
            <a:pPr eaLnBrk="1" hangingPunct="1"/>
            <a:r>
              <a:rPr lang="zh-CN" altLang="en-US" sz="6000" b="1" smtClean="0">
                <a:solidFill>
                  <a:schemeClr val="tx2"/>
                </a:solidFill>
              </a:rPr>
              <a:t>q-</a:t>
            </a:r>
            <a:r>
              <a:rPr lang="en-US" altLang="zh-CN" sz="6000" b="1" smtClean="0">
                <a:solidFill>
                  <a:schemeClr val="tx2"/>
                </a:solidFill>
              </a:rPr>
              <a:t>ü</a:t>
            </a:r>
            <a:r>
              <a:rPr lang="zh-CN" altLang="en-US" sz="6000" b="1" smtClean="0">
                <a:solidFill>
                  <a:schemeClr val="tx2"/>
                </a:solidFill>
              </a:rPr>
              <a:t>→qu     </a:t>
            </a:r>
            <a:r>
              <a:rPr lang="zh-CN" altLang="en-US" sz="6000" b="1" smtClean="0"/>
              <a:t>l-</a:t>
            </a:r>
            <a:r>
              <a:rPr lang="en-US" altLang="zh-CN" sz="6000" b="1" smtClean="0"/>
              <a:t>ü</a:t>
            </a:r>
            <a:r>
              <a:rPr lang="zh-CN" altLang="en-US" sz="6000" b="1" smtClean="0"/>
              <a:t>→l</a:t>
            </a:r>
            <a:r>
              <a:rPr lang="en-US" altLang="zh-CN" sz="6000" b="1" smtClean="0"/>
              <a:t>ü</a:t>
            </a:r>
            <a:endParaRPr lang="zh-CN" altLang="en-US" sz="6000" b="1" smtClean="0"/>
          </a:p>
          <a:p>
            <a:pPr eaLnBrk="1" hangingPunct="1"/>
            <a:r>
              <a:rPr lang="zh-CN" altLang="en-US" sz="6000" b="1" smtClean="0">
                <a:solidFill>
                  <a:schemeClr val="tx2"/>
                </a:solidFill>
              </a:rPr>
              <a:t>x-</a:t>
            </a:r>
            <a:r>
              <a:rPr lang="en-US" altLang="zh-CN" sz="6000" b="1" smtClean="0">
                <a:solidFill>
                  <a:schemeClr val="tx2"/>
                </a:solidFill>
              </a:rPr>
              <a:t>ü</a:t>
            </a:r>
            <a:r>
              <a:rPr lang="zh-CN" altLang="en-US" sz="6000" b="1" smtClean="0">
                <a:solidFill>
                  <a:schemeClr val="tx2"/>
                </a:solidFill>
              </a:rPr>
              <a:t>→xu</a:t>
            </a:r>
            <a:endParaRPr lang="zh-CN" altLang="en-US" sz="6000" b="1" smtClean="0">
              <a:solidFill>
                <a:schemeClr val="tx2"/>
              </a:solidFill>
            </a:endParaRPr>
          </a:p>
          <a:p>
            <a:pPr eaLnBrk="1" hangingPunct="1"/>
            <a:r>
              <a:rPr lang="zh-CN" altLang="en-US" sz="6000" b="1" smtClean="0">
                <a:solidFill>
                  <a:schemeClr val="tx2"/>
                </a:solidFill>
              </a:rPr>
              <a:t>y-</a:t>
            </a:r>
            <a:r>
              <a:rPr lang="en-US" altLang="zh-CN" sz="6000" b="1" smtClean="0">
                <a:solidFill>
                  <a:schemeClr val="tx2"/>
                </a:solidFill>
              </a:rPr>
              <a:t>ü</a:t>
            </a:r>
            <a:r>
              <a:rPr lang="zh-CN" altLang="en-US" sz="6000" b="1" smtClean="0">
                <a:solidFill>
                  <a:schemeClr val="tx2"/>
                </a:solidFill>
              </a:rPr>
              <a:t>→yu</a:t>
            </a:r>
            <a:endParaRPr lang="zh-CN" altLang="en-US" sz="6000" b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575050" y="1556544"/>
            <a:ext cx="2343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/>
              <a:t> </a:t>
            </a:r>
            <a:endParaRPr lang="zh-CN" altLang="zh-CN"/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2434273" y="434658"/>
            <a:ext cx="592709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zh-CN"/>
              <a:t>                        </a:t>
            </a:r>
            <a:r>
              <a:rPr lang="zh-CN" altLang="zh-CN" sz="8000" b="1"/>
              <a:t>j-i-a—jia</a:t>
            </a:r>
            <a:endParaRPr lang="zh-CN" altLang="zh-CN" sz="8000" b="1"/>
          </a:p>
          <a:p>
            <a:pPr algn="ctr"/>
            <a:r>
              <a:rPr lang="zh-CN" altLang="zh-CN" sz="8000" b="1"/>
              <a:t>       q-i-a—qia</a:t>
            </a:r>
            <a:endParaRPr lang="zh-CN" altLang="zh-CN" sz="8000" b="1"/>
          </a:p>
          <a:p>
            <a:pPr algn="ctr"/>
            <a:r>
              <a:rPr lang="zh-CN" altLang="zh-CN" sz="8000" b="1"/>
              <a:t>       x-i-a—xia</a:t>
            </a:r>
            <a:endParaRPr lang="zh-CN" altLang="zh-CN" sz="8000" b="1"/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3098800" y="4895215"/>
            <a:ext cx="6635115" cy="159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endParaRPr lang="zh-CN" altLang="zh-CN"/>
          </a:p>
          <a:p>
            <a:pPr algn="ctr"/>
            <a:r>
              <a:rPr lang="zh-CN" altLang="zh-CN"/>
              <a:t>        </a:t>
            </a:r>
            <a:r>
              <a:rPr 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声轻，介快，韵母响，</a:t>
            </a:r>
            <a:endParaRPr lang="zh-CN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三拼连读很顺当。</a:t>
            </a:r>
            <a:r>
              <a:rPr lang="zh-CN" sz="4000" b="1"/>
              <a:t> </a:t>
            </a:r>
            <a:endParaRPr lang="zh-CN" sz="4000" b="1"/>
          </a:p>
        </p:txBody>
      </p:sp>
      <p:sp>
        <p:nvSpPr>
          <p:cNvPr id="36870" name="Rectangle 7"/>
          <p:cNvSpPr>
            <a:spLocks noChangeArrowheads="1"/>
          </p:cNvSpPr>
          <p:nvPr/>
        </p:nvSpPr>
        <p:spPr bwMode="auto">
          <a:xfrm>
            <a:off x="1919288" y="4219258"/>
            <a:ext cx="34975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sz="360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三拼音节口诀：</a:t>
            </a:r>
            <a:r>
              <a:rPr lang="zh-CN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7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51435" y="0"/>
            <a:ext cx="122313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133600" y="1600200"/>
            <a:ext cx="8534400" cy="4498975"/>
          </a:xfrm>
        </p:spPr>
        <p:txBody>
          <a:bodyPr/>
          <a:lstStyle/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r>
              <a:rPr lang="zh-CN" altLang="zh-CN" smtClean="0"/>
              <a:t>                              </a:t>
            </a:r>
            <a:r>
              <a:rPr lang="zh-CN" altLang="zh-CN" sz="6000" smtClean="0"/>
              <a:t>jiā  jiá  jiǎ  jià</a:t>
            </a:r>
            <a:endParaRPr lang="zh-CN" altLang="zh-CN" sz="60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255" y="0"/>
            <a:ext cx="121881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133600" y="1600200"/>
            <a:ext cx="8534400" cy="5068888"/>
          </a:xfrm>
        </p:spPr>
        <p:txBody>
          <a:bodyPr/>
          <a:lstStyle/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zh-CN" smtClean="0"/>
          </a:p>
          <a:p>
            <a:pPr eaLnBrk="1" hangingPunct="1"/>
            <a:r>
              <a:rPr lang="zh-CN" altLang="zh-CN" sz="6000" smtClean="0"/>
              <a:t>          </a:t>
            </a:r>
            <a:endParaRPr lang="zh-CN" altLang="zh-CN" sz="6000" smtClean="0"/>
          </a:p>
          <a:p>
            <a:pPr eaLnBrk="1" hangingPunct="1"/>
            <a:r>
              <a:rPr lang="zh-CN" altLang="zh-CN" sz="6000" smtClean="0"/>
              <a:t>           qiā  qiá  qiǎ  qià</a:t>
            </a:r>
            <a:endParaRPr lang="zh-CN" altLang="zh-CN" sz="6000" smtClean="0"/>
          </a:p>
        </p:txBody>
      </p:sp>
      <p:pic>
        <p:nvPicPr>
          <p:cNvPr id="38917" name="sound9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21336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6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26035" y="0"/>
            <a:ext cx="122129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133600" y="1600200"/>
            <a:ext cx="8534400" cy="4498975"/>
          </a:xfrm>
        </p:spPr>
        <p:txBody>
          <a:bodyPr/>
          <a:lstStyle/>
          <a:p>
            <a:pPr eaLnBrk="1" hangingPunct="1"/>
            <a:endParaRPr lang="zh-CN" altLang="zh-CN" sz="5400" smtClean="0"/>
          </a:p>
          <a:p>
            <a:pPr eaLnBrk="1" hangingPunct="1"/>
            <a:endParaRPr lang="zh-CN" altLang="zh-CN" sz="5400" smtClean="0"/>
          </a:p>
          <a:p>
            <a:pPr eaLnBrk="1" hangingPunct="1"/>
            <a:endParaRPr lang="zh-CN" altLang="zh-CN" sz="5400" smtClean="0"/>
          </a:p>
          <a:p>
            <a:pPr eaLnBrk="1" hangingPunct="1"/>
            <a:r>
              <a:rPr lang="zh-CN" altLang="zh-CN" sz="5400" smtClean="0"/>
              <a:t>                xiā  xiá  xiǎ  xià</a:t>
            </a:r>
            <a:endParaRPr lang="zh-CN" altLang="zh-CN" sz="5400" smtClean="0"/>
          </a:p>
        </p:txBody>
      </p:sp>
      <p:pic>
        <p:nvPicPr>
          <p:cNvPr id="39941" name="sound10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2276475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4" fill="hold"/>
                                        <p:tgtEl>
                                          <p:spTgt spid="399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1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4008438" y="836613"/>
            <a:ext cx="3024187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jí</a:t>
            </a:r>
            <a:endParaRPr lang="zh-CN" altLang="zh-CN" sz="35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1127125" y="333375"/>
            <a:ext cx="6769100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  qì</a:t>
            </a:r>
            <a:endParaRPr lang="zh-CN" altLang="zh-CN" sz="35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02784" y="827617"/>
            <a:ext cx="865717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zh-CN" sz="1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8197" name="组合 4"/>
          <p:cNvGrpSpPr/>
          <p:nvPr/>
        </p:nvGrpSpPr>
        <p:grpSpPr>
          <a:xfrm>
            <a:off x="10701867" y="2952751"/>
            <a:ext cx="1394884" cy="1445260"/>
            <a:chOff x="369531" y="968752"/>
            <a:chExt cx="1046421" cy="1083868"/>
          </a:xfrm>
        </p:grpSpPr>
        <p:pic>
          <p:nvPicPr>
            <p:cNvPr id="8248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629945" y="968752"/>
              <a:ext cx="559732" cy="10838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</a:t>
              </a:r>
              <a:endParaRPr kumimoji="0" lang="zh-CN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8199" name="AutoShape 8" descr="http://www.worlduc.com/UploadFiles/htmlImage/20141114235253_2968.jpg"/>
          <p:cNvSpPr>
            <a:spLocks noChangeAspect="1"/>
          </p:cNvSpPr>
          <p:nvPr/>
        </p:nvSpPr>
        <p:spPr>
          <a:xfrm>
            <a:off x="207433" y="-192616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8710084" y="2738967"/>
            <a:ext cx="1397000" cy="1436370"/>
            <a:chOff x="369531" y="1010546"/>
            <a:chExt cx="1046421" cy="1077993"/>
          </a:xfrm>
        </p:grpSpPr>
        <p:pic>
          <p:nvPicPr>
            <p:cNvPr id="8246" name="图片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Text Box 11"/>
            <p:cNvSpPr txBox="1">
              <a:spLocks noChangeArrowheads="1"/>
            </p:cNvSpPr>
            <p:nvPr/>
          </p:nvSpPr>
          <p:spPr bwMode="auto">
            <a:xfrm>
              <a:off x="642235" y="1096328"/>
              <a:ext cx="520832" cy="992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i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0" name="组合 39"/>
          <p:cNvGrpSpPr/>
          <p:nvPr/>
        </p:nvGrpSpPr>
        <p:grpSpPr>
          <a:xfrm>
            <a:off x="690033" y="1983317"/>
            <a:ext cx="1397000" cy="1436369"/>
            <a:chOff x="369531" y="1010546"/>
            <a:chExt cx="1046421" cy="1076440"/>
          </a:xfrm>
        </p:grpSpPr>
        <p:pic>
          <p:nvPicPr>
            <p:cNvPr id="8244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654919" y="1096204"/>
              <a:ext cx="520832" cy="990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k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1" name="组合 42"/>
          <p:cNvGrpSpPr/>
          <p:nvPr/>
        </p:nvGrpSpPr>
        <p:grpSpPr>
          <a:xfrm>
            <a:off x="3291417" y="2029884"/>
            <a:ext cx="1394883" cy="1351704"/>
            <a:chOff x="369531" y="1010546"/>
            <a:chExt cx="1046421" cy="1014494"/>
          </a:xfrm>
        </p:grpSpPr>
        <p:pic>
          <p:nvPicPr>
            <p:cNvPr id="8242" name="图片 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629945" y="1032787"/>
              <a:ext cx="521623" cy="992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u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2" name="组合 45"/>
          <p:cNvGrpSpPr/>
          <p:nvPr/>
        </p:nvGrpSpPr>
        <p:grpSpPr>
          <a:xfrm>
            <a:off x="1032933" y="4243917"/>
            <a:ext cx="1394884" cy="1436369"/>
            <a:chOff x="369531" y="1010546"/>
            <a:chExt cx="1046421" cy="1076440"/>
          </a:xfrm>
        </p:grpSpPr>
        <p:pic>
          <p:nvPicPr>
            <p:cNvPr id="8240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" name="Text Box 11"/>
            <p:cNvSpPr txBox="1">
              <a:spLocks noChangeArrowheads="1"/>
            </p:cNvSpPr>
            <p:nvPr/>
          </p:nvSpPr>
          <p:spPr bwMode="auto">
            <a:xfrm>
              <a:off x="629945" y="1096204"/>
              <a:ext cx="521622" cy="9907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t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3" name="组合 48"/>
          <p:cNvGrpSpPr/>
          <p:nvPr/>
        </p:nvGrpSpPr>
        <p:grpSpPr>
          <a:xfrm>
            <a:off x="2139951" y="1210733"/>
            <a:ext cx="1397000" cy="1368636"/>
            <a:chOff x="369531" y="1010546"/>
            <a:chExt cx="1046421" cy="1027192"/>
          </a:xfrm>
        </p:grpSpPr>
        <p:pic>
          <p:nvPicPr>
            <p:cNvPr id="8238" name="图片 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" name="Text Box 11"/>
            <p:cNvSpPr txBox="1">
              <a:spLocks noChangeArrowheads="1"/>
            </p:cNvSpPr>
            <p:nvPr/>
          </p:nvSpPr>
          <p:spPr bwMode="auto">
            <a:xfrm>
              <a:off x="642235" y="1045495"/>
              <a:ext cx="520832" cy="992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4" name="组合 51"/>
          <p:cNvGrpSpPr/>
          <p:nvPr/>
        </p:nvGrpSpPr>
        <p:grpSpPr>
          <a:xfrm>
            <a:off x="2152651" y="3134784"/>
            <a:ext cx="1397000" cy="1368636"/>
            <a:chOff x="369531" y="1010546"/>
            <a:chExt cx="1046421" cy="1028749"/>
          </a:xfrm>
        </p:grpSpPr>
        <p:pic>
          <p:nvPicPr>
            <p:cNvPr id="8236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" name="Text Box 11"/>
            <p:cNvSpPr txBox="1">
              <a:spLocks noChangeArrowheads="1"/>
            </p:cNvSpPr>
            <p:nvPr/>
          </p:nvSpPr>
          <p:spPr bwMode="auto">
            <a:xfrm>
              <a:off x="642235" y="1045548"/>
              <a:ext cx="520832" cy="9937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ɑ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5" name="组合 54"/>
          <p:cNvGrpSpPr/>
          <p:nvPr/>
        </p:nvGrpSpPr>
        <p:grpSpPr>
          <a:xfrm>
            <a:off x="3337984" y="4557184"/>
            <a:ext cx="1394883" cy="1447848"/>
            <a:chOff x="369531" y="1010546"/>
            <a:chExt cx="1046421" cy="1086350"/>
          </a:xfrm>
        </p:grpSpPr>
        <p:pic>
          <p:nvPicPr>
            <p:cNvPr id="8234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35" name="Text Box 11"/>
            <p:cNvSpPr txBox="1"/>
            <p:nvPr/>
          </p:nvSpPr>
          <p:spPr>
            <a:xfrm>
              <a:off x="743865" y="1197352"/>
              <a:ext cx="327741" cy="8995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7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l</a:t>
              </a:r>
              <a:endParaRPr lang="zh-CN" altLang="zh-CN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8206" name="组合 57"/>
          <p:cNvGrpSpPr/>
          <p:nvPr/>
        </p:nvGrpSpPr>
        <p:grpSpPr>
          <a:xfrm>
            <a:off x="-84667" y="3458633"/>
            <a:ext cx="1394884" cy="1414781"/>
            <a:chOff x="369531" y="1010546"/>
            <a:chExt cx="1046421" cy="1059997"/>
          </a:xfrm>
        </p:grpSpPr>
        <p:pic>
          <p:nvPicPr>
            <p:cNvPr id="8232" name="图片 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706164" y="1172305"/>
              <a:ext cx="483037" cy="898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7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</a:t>
              </a:r>
              <a:endParaRPr kumimoji="0" lang="zh-CN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7" name="组合 60"/>
          <p:cNvGrpSpPr/>
          <p:nvPr/>
        </p:nvGrpSpPr>
        <p:grpSpPr>
          <a:xfrm>
            <a:off x="8473017" y="1297517"/>
            <a:ext cx="1394883" cy="1414780"/>
            <a:chOff x="369531" y="1010546"/>
            <a:chExt cx="1046421" cy="1061549"/>
          </a:xfrm>
        </p:grpSpPr>
        <p:pic>
          <p:nvPicPr>
            <p:cNvPr id="8230" name="图片 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3" name="Text Box 11"/>
            <p:cNvSpPr txBox="1">
              <a:spLocks noChangeArrowheads="1"/>
            </p:cNvSpPr>
            <p:nvPr/>
          </p:nvSpPr>
          <p:spPr bwMode="auto">
            <a:xfrm>
              <a:off x="706164" y="1172542"/>
              <a:ext cx="483037" cy="899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7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8" name="组合 63"/>
          <p:cNvGrpSpPr/>
          <p:nvPr/>
        </p:nvGrpSpPr>
        <p:grpSpPr>
          <a:xfrm>
            <a:off x="9870017" y="1835151"/>
            <a:ext cx="1394883" cy="1470237"/>
            <a:chOff x="369531" y="1010546"/>
            <a:chExt cx="1046421" cy="1101840"/>
          </a:xfrm>
        </p:grpSpPr>
        <p:pic>
          <p:nvPicPr>
            <p:cNvPr id="8228" name="图片 6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6" name="Text Box 11"/>
            <p:cNvSpPr txBox="1">
              <a:spLocks noChangeArrowheads="1"/>
            </p:cNvSpPr>
            <p:nvPr/>
          </p:nvSpPr>
          <p:spPr bwMode="auto">
            <a:xfrm>
              <a:off x="655352" y="1121587"/>
              <a:ext cx="521623" cy="990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f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09" name="组合 66"/>
          <p:cNvGrpSpPr/>
          <p:nvPr/>
        </p:nvGrpSpPr>
        <p:grpSpPr>
          <a:xfrm>
            <a:off x="6972300" y="1367367"/>
            <a:ext cx="1394884" cy="1380067"/>
            <a:chOff x="369531" y="981452"/>
            <a:chExt cx="1046421" cy="1036151"/>
          </a:xfrm>
        </p:grpSpPr>
        <p:pic>
          <p:nvPicPr>
            <p:cNvPr id="8226" name="图片 6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9" name="Text Box 11"/>
            <p:cNvSpPr txBox="1">
              <a:spLocks noChangeArrowheads="1"/>
            </p:cNvSpPr>
            <p:nvPr/>
          </p:nvSpPr>
          <p:spPr bwMode="auto">
            <a:xfrm>
              <a:off x="680758" y="981452"/>
              <a:ext cx="521622" cy="992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10" name="组合 69"/>
          <p:cNvGrpSpPr/>
          <p:nvPr/>
        </p:nvGrpSpPr>
        <p:grpSpPr>
          <a:xfrm>
            <a:off x="4387851" y="3456517"/>
            <a:ext cx="1394883" cy="1380067"/>
            <a:chOff x="369531" y="981452"/>
            <a:chExt cx="1046421" cy="1036151"/>
          </a:xfrm>
        </p:grpSpPr>
        <p:pic>
          <p:nvPicPr>
            <p:cNvPr id="8224" name="图片 7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" name="Text Box 11"/>
            <p:cNvSpPr txBox="1">
              <a:spLocks noChangeArrowheads="1"/>
            </p:cNvSpPr>
            <p:nvPr/>
          </p:nvSpPr>
          <p:spPr bwMode="auto">
            <a:xfrm>
              <a:off x="680758" y="981452"/>
              <a:ext cx="521623" cy="992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p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11" name="组合 72"/>
          <p:cNvGrpSpPr/>
          <p:nvPr/>
        </p:nvGrpSpPr>
        <p:grpSpPr>
          <a:xfrm>
            <a:off x="7308851" y="3261784"/>
            <a:ext cx="1397000" cy="1470237"/>
            <a:chOff x="369531" y="1010546"/>
            <a:chExt cx="1046421" cy="1101840"/>
          </a:xfrm>
        </p:grpSpPr>
        <p:pic>
          <p:nvPicPr>
            <p:cNvPr id="8222" name="图片 7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5" name="Text Box 11"/>
            <p:cNvSpPr txBox="1">
              <a:spLocks noChangeArrowheads="1"/>
            </p:cNvSpPr>
            <p:nvPr/>
          </p:nvSpPr>
          <p:spPr bwMode="auto">
            <a:xfrm>
              <a:off x="654919" y="1121587"/>
              <a:ext cx="520832" cy="990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12" name="组合 75"/>
          <p:cNvGrpSpPr/>
          <p:nvPr/>
        </p:nvGrpSpPr>
        <p:grpSpPr>
          <a:xfrm>
            <a:off x="6214533" y="2844800"/>
            <a:ext cx="1394884" cy="1351704"/>
            <a:chOff x="369531" y="1010546"/>
            <a:chExt cx="1046421" cy="1014493"/>
          </a:xfrm>
        </p:grpSpPr>
        <p:pic>
          <p:nvPicPr>
            <p:cNvPr id="8220" name="图片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8" name="Text Box 11"/>
            <p:cNvSpPr txBox="1">
              <a:spLocks noChangeArrowheads="1"/>
            </p:cNvSpPr>
            <p:nvPr/>
          </p:nvSpPr>
          <p:spPr bwMode="auto">
            <a:xfrm>
              <a:off x="693461" y="1032787"/>
              <a:ext cx="521622" cy="992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13" name="组合 78"/>
          <p:cNvGrpSpPr/>
          <p:nvPr/>
        </p:nvGrpSpPr>
        <p:grpSpPr>
          <a:xfrm>
            <a:off x="10255251" y="4497917"/>
            <a:ext cx="1394883" cy="1351704"/>
            <a:chOff x="369531" y="1010546"/>
            <a:chExt cx="1046421" cy="1012942"/>
          </a:xfrm>
        </p:grpSpPr>
        <p:pic>
          <p:nvPicPr>
            <p:cNvPr id="8218" name="图片 7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" name="Text Box 11"/>
            <p:cNvSpPr txBox="1">
              <a:spLocks noChangeArrowheads="1"/>
            </p:cNvSpPr>
            <p:nvPr/>
          </p:nvSpPr>
          <p:spPr bwMode="auto">
            <a:xfrm>
              <a:off x="693461" y="1032753"/>
              <a:ext cx="521623" cy="990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14" name="组合 81"/>
          <p:cNvGrpSpPr/>
          <p:nvPr/>
        </p:nvGrpSpPr>
        <p:grpSpPr>
          <a:xfrm>
            <a:off x="6148917" y="4271433"/>
            <a:ext cx="1397000" cy="1419436"/>
            <a:chOff x="369531" y="1010546"/>
            <a:chExt cx="1046421" cy="1065293"/>
          </a:xfrm>
        </p:grpSpPr>
        <p:pic>
          <p:nvPicPr>
            <p:cNvPr id="8216" name="图片 8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31" y="1010546"/>
              <a:ext cx="1046421" cy="1007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4" name="Text Box 11"/>
            <p:cNvSpPr txBox="1">
              <a:spLocks noChangeArrowheads="1"/>
            </p:cNvSpPr>
            <p:nvPr/>
          </p:nvSpPr>
          <p:spPr bwMode="auto">
            <a:xfrm>
              <a:off x="654919" y="1083620"/>
              <a:ext cx="520832" cy="992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8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ü</a:t>
              </a:r>
              <a:endParaRPr kumimoji="0" lang="zh-CN" altLang="zh-CN" sz="8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3"/>
          <p:cNvSpPr txBox="1">
            <a:spLocks noChangeArrowheads="1"/>
          </p:cNvSpPr>
          <p:nvPr/>
        </p:nvSpPr>
        <p:spPr bwMode="auto">
          <a:xfrm>
            <a:off x="2424113" y="836613"/>
            <a:ext cx="7343775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 xī</a:t>
            </a:r>
            <a:endParaRPr lang="zh-CN" altLang="zh-CN" sz="35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3071813" y="1195388"/>
            <a:ext cx="7056437" cy="1163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0000">
                <a:ea typeface="楷体_GB2312" pitchFamily="49" charset="-122"/>
              </a:rPr>
              <a:t>xià</a:t>
            </a:r>
            <a:endParaRPr lang="zh-CN" altLang="zh-CN" sz="30000"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zh-CN" sz="300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3"/>
          <p:cNvSpPr txBox="1">
            <a:spLocks noChangeArrowheads="1"/>
          </p:cNvSpPr>
          <p:nvPr/>
        </p:nvSpPr>
        <p:spPr bwMode="auto">
          <a:xfrm>
            <a:off x="3360738" y="333375"/>
            <a:ext cx="6048375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qí</a:t>
            </a:r>
            <a:endParaRPr lang="zh-CN" altLang="zh-CN" sz="35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2855913" y="549275"/>
            <a:ext cx="5545137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qǐ </a:t>
            </a:r>
            <a:endParaRPr lang="zh-CN" altLang="zh-CN" sz="35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3"/>
          <p:cNvSpPr txBox="1">
            <a:spLocks noChangeArrowheads="1"/>
          </p:cNvSpPr>
          <p:nvPr/>
        </p:nvSpPr>
        <p:spPr bwMode="auto">
          <a:xfrm>
            <a:off x="2855913" y="549275"/>
            <a:ext cx="5545137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xī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3792538" y="549275"/>
            <a:ext cx="5472112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jì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3"/>
          <p:cNvSpPr txBox="1">
            <a:spLocks noChangeArrowheads="1"/>
          </p:cNvSpPr>
          <p:nvPr/>
        </p:nvSpPr>
        <p:spPr bwMode="auto">
          <a:xfrm>
            <a:off x="2782888" y="549275"/>
            <a:ext cx="5472112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qú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4008438" y="549275"/>
            <a:ext cx="5472112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>
                <a:ea typeface="黑体" panose="02010609060101010101" pitchFamily="2" charset="-122"/>
              </a:rPr>
              <a:t>jū</a:t>
            </a:r>
            <a:r>
              <a:rPr lang="zh-CN" altLang="zh-CN" sz="15000"/>
              <a:t> 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3359150" y="1098550"/>
            <a:ext cx="5472113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xù</a:t>
            </a:r>
            <a:r>
              <a:rPr lang="zh-CN" altLang="zh-CN" sz="15000"/>
              <a:t>  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3360738" y="620713"/>
            <a:ext cx="5472112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jià</a:t>
            </a:r>
            <a:r>
              <a:rPr lang="zh-CN" altLang="zh-CN" sz="15000"/>
              <a:t>   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135467" y="664633"/>
            <a:ext cx="11262784" cy="3478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3600"/>
              </a:spcBef>
            </a:pPr>
            <a:r>
              <a:rPr lang="zh-CN" altLang="zh-CN" sz="5335" b="1" dirty="0">
                <a:latin typeface="楷体_GB2312" pitchFamily="49" charset="-122"/>
                <a:ea typeface="楷体_GB2312" pitchFamily="49" charset="-122"/>
              </a:rPr>
              <a:t>我认识了这些韵母朋友：</a:t>
            </a:r>
            <a:endParaRPr lang="zh-CN" altLang="zh-CN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3600"/>
              </a:spcBef>
            </a:pPr>
            <a:endParaRPr lang="zh-CN" altLang="zh-CN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3600"/>
              </a:spcBef>
            </a:pPr>
            <a:r>
              <a:rPr lang="zh-CN" altLang="zh-CN" sz="5335" b="1" dirty="0">
                <a:latin typeface="楷体_GB2312" pitchFamily="49" charset="-122"/>
                <a:ea typeface="楷体_GB2312" pitchFamily="49" charset="-122"/>
              </a:rPr>
              <a:t>我认识了这些声母朋友：</a:t>
            </a:r>
            <a:endParaRPr lang="zh-CN" altLang="zh-CN" sz="533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338667" y="1775884"/>
            <a:ext cx="912284" cy="1344083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ɑ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1441451" y="1775884"/>
            <a:ext cx="768349" cy="1346200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2402417" y="1775884"/>
            <a:ext cx="863600" cy="1344083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3458633" y="1775884"/>
            <a:ext cx="863600" cy="1344083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4514851" y="1775884"/>
            <a:ext cx="865716" cy="1344083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5666317" y="1775884"/>
            <a:ext cx="960967" cy="1344083"/>
          </a:xfrm>
          <a:prstGeom prst="rect">
            <a:avLst/>
          </a:prstGeom>
          <a:solidFill>
            <a:srgbClr val="CCFFCC"/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ü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342900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1350433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2368551" y="4487333"/>
            <a:ext cx="912283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3365500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17"/>
          <p:cNvSpPr/>
          <p:nvPr/>
        </p:nvSpPr>
        <p:spPr>
          <a:xfrm>
            <a:off x="4366684" y="4487333"/>
            <a:ext cx="912283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18"/>
          <p:cNvSpPr/>
          <p:nvPr/>
        </p:nvSpPr>
        <p:spPr>
          <a:xfrm>
            <a:off x="5382684" y="4487333"/>
            <a:ext cx="912283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Rectangle 19"/>
          <p:cNvSpPr/>
          <p:nvPr/>
        </p:nvSpPr>
        <p:spPr>
          <a:xfrm>
            <a:off x="6383867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20"/>
          <p:cNvSpPr/>
          <p:nvPr/>
        </p:nvSpPr>
        <p:spPr>
          <a:xfrm>
            <a:off x="7401984" y="4487333"/>
            <a:ext cx="912283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21"/>
          <p:cNvSpPr/>
          <p:nvPr/>
        </p:nvSpPr>
        <p:spPr>
          <a:xfrm>
            <a:off x="8428567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8000" b="1" dirty="0">
                <a:latin typeface="宋体" panose="02010600030101010101" pitchFamily="2" charset="-122"/>
                <a:ea typeface="楷体_GB2312" pitchFamily="49" charset="-122"/>
              </a:rPr>
              <a:t>ɡ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Rectangle 22"/>
          <p:cNvSpPr/>
          <p:nvPr/>
        </p:nvSpPr>
        <p:spPr>
          <a:xfrm>
            <a:off x="9446684" y="4487333"/>
            <a:ext cx="912283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k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Rectangle 23"/>
          <p:cNvSpPr/>
          <p:nvPr/>
        </p:nvSpPr>
        <p:spPr>
          <a:xfrm>
            <a:off x="10464800" y="4487333"/>
            <a:ext cx="912284" cy="1346200"/>
          </a:xfrm>
          <a:prstGeom prst="rect">
            <a:avLst/>
          </a:prstGeom>
          <a:solidFill>
            <a:srgbClr val="FFFF00">
              <a:alpha val="58038"/>
            </a:srgbClr>
          </a:solidFill>
          <a:ln w="381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zh-CN" sz="8000" b="1" dirty="0">
                <a:latin typeface="宋体" panose="02010600030101010101" pitchFamily="2" charset="-122"/>
                <a:ea typeface="宋体" panose="02010600030101010101" pitchFamily="2" charset="-122"/>
              </a:rPr>
              <a:t>h</a:t>
            </a:r>
            <a:endParaRPr lang="zh-CN" altLang="zh-CN" sz="8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13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2566988" y="620713"/>
            <a:ext cx="6551612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qiá</a:t>
            </a:r>
            <a:r>
              <a:rPr lang="zh-CN" altLang="zh-CN" sz="15000"/>
              <a:t>    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2568575" y="1027113"/>
            <a:ext cx="6551613" cy="547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5000"/>
              <a:t>xiā</a:t>
            </a:r>
            <a:r>
              <a:rPr lang="zh-CN" altLang="zh-CN" sz="15000"/>
              <a:t>      </a:t>
            </a:r>
            <a:r>
              <a:rPr lang="zh-CN" altLang="zh-CN" sz="35000"/>
              <a:t> </a:t>
            </a:r>
            <a:r>
              <a:rPr lang="zh-CN" altLang="zh-CN" sz="15000"/>
              <a:t> </a:t>
            </a:r>
            <a:r>
              <a:rPr lang="zh-CN" altLang="zh-CN" sz="35000"/>
              <a:t> </a:t>
            </a:r>
            <a:endParaRPr lang="zh-CN" altLang="zh-CN" sz="35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MCj0345236000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27800" y="4797425"/>
            <a:ext cx="374332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15" name="Group 3"/>
          <p:cNvGrpSpPr/>
          <p:nvPr/>
        </p:nvGrpSpPr>
        <p:grpSpPr bwMode="auto">
          <a:xfrm>
            <a:off x="1919288" y="0"/>
            <a:ext cx="6553200" cy="6858000"/>
            <a:chOff x="0" y="0"/>
            <a:chExt cx="4128" cy="4320"/>
          </a:xfrm>
        </p:grpSpPr>
        <p:sp>
          <p:nvSpPr>
            <p:cNvPr id="64546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128" cy="3612"/>
            </a:xfrm>
            <a:prstGeom prst="cloudCallout">
              <a:avLst>
                <a:gd name="adj1" fmla="val 3611"/>
                <a:gd name="adj2" fmla="val 36380"/>
              </a:avLst>
            </a:prstGeom>
            <a:solidFill>
              <a:srgbClr val="33CC33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>
                <a:latin typeface="Comic Sans MS" panose="030F0702030302020204" pitchFamily="66" charset="0"/>
              </a:endParaRPr>
            </a:p>
          </p:txBody>
        </p:sp>
        <p:pic>
          <p:nvPicPr>
            <p:cNvPr id="64547" name="Picture 5" descr="MCj03448630000[1]"/>
            <p:cNvPicPr>
              <a:picLocks noChangeAspect="1" noChangeArrowheads="1"/>
            </p:cNvPicPr>
            <p:nvPr/>
          </p:nvPicPr>
          <p:blipFill>
            <a:blip r:embed="rId2" cstate="email"/>
            <a:srcRect t="77943"/>
            <a:stretch>
              <a:fillRect/>
            </a:stretch>
          </p:blipFill>
          <p:spPr bwMode="auto">
            <a:xfrm>
              <a:off x="635" y="2766"/>
              <a:ext cx="2994" cy="1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26" name="Group 6"/>
          <p:cNvGrpSpPr/>
          <p:nvPr/>
        </p:nvGrpSpPr>
        <p:grpSpPr bwMode="auto">
          <a:xfrm>
            <a:off x="5486400" y="1676400"/>
            <a:ext cx="1800225" cy="1944688"/>
            <a:chOff x="0" y="0"/>
            <a:chExt cx="1134" cy="1225"/>
          </a:xfrm>
        </p:grpSpPr>
        <p:pic>
          <p:nvPicPr>
            <p:cNvPr id="64544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45" name="Text Box 8"/>
            <p:cNvSpPr txBox="1">
              <a:spLocks noChangeArrowheads="1"/>
            </p:cNvSpPr>
            <p:nvPr/>
          </p:nvSpPr>
          <p:spPr bwMode="auto">
            <a:xfrm>
              <a:off x="272" y="279"/>
              <a:ext cx="596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>
                  <a:solidFill>
                    <a:schemeClr val="bg1"/>
                  </a:solidFill>
                </a:rPr>
                <a:t>qí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56329" name="Group 9"/>
          <p:cNvGrpSpPr/>
          <p:nvPr/>
        </p:nvGrpSpPr>
        <p:grpSpPr bwMode="auto">
          <a:xfrm>
            <a:off x="5562600" y="0"/>
            <a:ext cx="1800225" cy="1944688"/>
            <a:chOff x="0" y="0"/>
            <a:chExt cx="1134" cy="1225"/>
          </a:xfrm>
        </p:grpSpPr>
        <p:pic>
          <p:nvPicPr>
            <p:cNvPr id="64542" name="Picture 1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543" name="Text Box 11"/>
            <p:cNvSpPr txBox="1">
              <a:spLocks noChangeArrowheads="1"/>
            </p:cNvSpPr>
            <p:nvPr/>
          </p:nvSpPr>
          <p:spPr bwMode="auto">
            <a:xfrm>
              <a:off x="353" y="288"/>
              <a:ext cx="435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 b="1">
                  <a:solidFill>
                    <a:schemeClr val="bg1"/>
                  </a:solidFill>
                </a:rPr>
                <a:t>jí</a:t>
              </a:r>
              <a:endParaRPr lang="zh-CN" altLang="zh-CN" sz="7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6332" name="Group 12"/>
          <p:cNvGrpSpPr/>
          <p:nvPr/>
        </p:nvGrpSpPr>
        <p:grpSpPr bwMode="auto">
          <a:xfrm>
            <a:off x="3810000" y="3200400"/>
            <a:ext cx="1800225" cy="1944688"/>
            <a:chOff x="0" y="0"/>
            <a:chExt cx="1134" cy="1225"/>
          </a:xfrm>
        </p:grpSpPr>
        <p:pic>
          <p:nvPicPr>
            <p:cNvPr id="64540" name="Picture 1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41" name="Text Box 14"/>
            <p:cNvSpPr txBox="1">
              <a:spLocks noChangeArrowheads="1"/>
            </p:cNvSpPr>
            <p:nvPr/>
          </p:nvSpPr>
          <p:spPr bwMode="auto">
            <a:xfrm>
              <a:off x="386" y="370"/>
              <a:ext cx="531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>
                  <a:solidFill>
                    <a:schemeClr val="bg1"/>
                  </a:solidFill>
                </a:rPr>
                <a:t>xǐ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56335" name="Group 15"/>
          <p:cNvGrpSpPr/>
          <p:nvPr/>
        </p:nvGrpSpPr>
        <p:grpSpPr bwMode="auto">
          <a:xfrm>
            <a:off x="5638800" y="3048000"/>
            <a:ext cx="1800225" cy="1944688"/>
            <a:chOff x="0" y="0"/>
            <a:chExt cx="1134" cy="1225"/>
          </a:xfrm>
        </p:grpSpPr>
        <p:pic>
          <p:nvPicPr>
            <p:cNvPr id="64538" name="Picture 1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39" name="Text Box 17"/>
            <p:cNvSpPr txBox="1">
              <a:spLocks noChangeArrowheads="1"/>
            </p:cNvSpPr>
            <p:nvPr/>
          </p:nvSpPr>
          <p:spPr bwMode="auto">
            <a:xfrm>
              <a:off x="309" y="289"/>
              <a:ext cx="564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>
                  <a:solidFill>
                    <a:schemeClr val="bg1"/>
                  </a:solidFill>
                </a:rPr>
                <a:t>qǐ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56338" name="Group 18"/>
          <p:cNvGrpSpPr/>
          <p:nvPr/>
        </p:nvGrpSpPr>
        <p:grpSpPr bwMode="auto">
          <a:xfrm>
            <a:off x="3581400" y="0"/>
            <a:ext cx="1800225" cy="1944688"/>
            <a:chOff x="0" y="0"/>
            <a:chExt cx="1134" cy="1225"/>
          </a:xfrm>
        </p:grpSpPr>
        <p:pic>
          <p:nvPicPr>
            <p:cNvPr id="64536" name="Picture 1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37" name="Text Box 20"/>
            <p:cNvSpPr txBox="1">
              <a:spLocks noChangeArrowheads="1"/>
            </p:cNvSpPr>
            <p:nvPr/>
          </p:nvSpPr>
          <p:spPr bwMode="auto">
            <a:xfrm>
              <a:off x="272" y="325"/>
              <a:ext cx="435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 b="1">
                  <a:solidFill>
                    <a:schemeClr val="bg1"/>
                  </a:solidFill>
                </a:rPr>
                <a:t>jī</a:t>
              </a:r>
              <a:endParaRPr lang="zh-CN" altLang="zh-CN" sz="7200" b="1">
                <a:solidFill>
                  <a:schemeClr val="bg1"/>
                </a:solidFill>
              </a:endParaRPr>
            </a:p>
          </p:txBody>
        </p:sp>
      </p:grpSp>
      <p:sp>
        <p:nvSpPr>
          <p:cNvPr id="56341" name="WordArt 21"/>
          <p:cNvSpPr>
            <a:spLocks noChangeArrowheads="1" noChangeShapeType="1"/>
          </p:cNvSpPr>
          <p:nvPr/>
        </p:nvSpPr>
        <p:spPr bwMode="auto">
          <a:xfrm>
            <a:off x="1524000" y="0"/>
            <a:ext cx="1981200" cy="12477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_GB2312"/>
                <a:ea typeface="楷体_GB2312"/>
              </a:rPr>
              <a:t>摘苹果</a:t>
            </a:r>
            <a:endParaRPr lang="zh-CN" altLang="en-US" sz="360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楷体_GB2312"/>
              <a:ea typeface="楷体_GB2312"/>
            </a:endParaRPr>
          </a:p>
        </p:txBody>
      </p:sp>
      <p:grpSp>
        <p:nvGrpSpPr>
          <p:cNvPr id="56342" name="Group 22"/>
          <p:cNvGrpSpPr/>
          <p:nvPr/>
        </p:nvGrpSpPr>
        <p:grpSpPr bwMode="auto">
          <a:xfrm>
            <a:off x="6934200" y="914400"/>
            <a:ext cx="1800225" cy="1944688"/>
            <a:chOff x="0" y="0"/>
            <a:chExt cx="1134" cy="1225"/>
          </a:xfrm>
        </p:grpSpPr>
        <p:pic>
          <p:nvPicPr>
            <p:cNvPr id="64534" name="Picture 2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535" name="Text Box 24"/>
            <p:cNvSpPr txBox="1">
              <a:spLocks noChangeArrowheads="1"/>
            </p:cNvSpPr>
            <p:nvPr/>
          </p:nvSpPr>
          <p:spPr bwMode="auto">
            <a:xfrm>
              <a:off x="288" y="240"/>
              <a:ext cx="435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 b="1">
                  <a:solidFill>
                    <a:schemeClr val="bg1"/>
                  </a:solidFill>
                </a:rPr>
                <a:t>jǐ</a:t>
              </a:r>
              <a:endParaRPr lang="zh-CN" altLang="zh-CN" sz="7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6345" name="Group 25"/>
          <p:cNvGrpSpPr/>
          <p:nvPr/>
        </p:nvGrpSpPr>
        <p:grpSpPr bwMode="auto">
          <a:xfrm>
            <a:off x="2057400" y="3352800"/>
            <a:ext cx="1800225" cy="1944688"/>
            <a:chOff x="0" y="0"/>
            <a:chExt cx="1134" cy="1225"/>
          </a:xfrm>
        </p:grpSpPr>
        <p:pic>
          <p:nvPicPr>
            <p:cNvPr id="64532" name="Picture 2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33" name="Text Box 27"/>
            <p:cNvSpPr txBox="1">
              <a:spLocks noChangeArrowheads="1"/>
            </p:cNvSpPr>
            <p:nvPr/>
          </p:nvSpPr>
          <p:spPr bwMode="auto">
            <a:xfrm>
              <a:off x="305" y="189"/>
              <a:ext cx="563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>
                  <a:solidFill>
                    <a:schemeClr val="bg1"/>
                  </a:solidFill>
                </a:rPr>
                <a:t>xì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56348" name="Group 28"/>
          <p:cNvGrpSpPr/>
          <p:nvPr/>
        </p:nvGrpSpPr>
        <p:grpSpPr bwMode="auto">
          <a:xfrm>
            <a:off x="3810000" y="1600200"/>
            <a:ext cx="1800225" cy="1944688"/>
            <a:chOff x="0" y="0"/>
            <a:chExt cx="1134" cy="1225"/>
          </a:xfrm>
        </p:grpSpPr>
        <p:pic>
          <p:nvPicPr>
            <p:cNvPr id="64530" name="Picture 2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134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31" name="Text Box 30"/>
            <p:cNvSpPr txBox="1">
              <a:spLocks noChangeArrowheads="1"/>
            </p:cNvSpPr>
            <p:nvPr/>
          </p:nvSpPr>
          <p:spPr bwMode="auto">
            <a:xfrm>
              <a:off x="305" y="189"/>
              <a:ext cx="596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7200">
                  <a:solidFill>
                    <a:schemeClr val="bg1"/>
                  </a:solidFill>
                </a:rPr>
                <a:t>qì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  <p:grpSp>
        <p:nvGrpSpPr>
          <p:cNvPr id="56351" name="Group 31"/>
          <p:cNvGrpSpPr/>
          <p:nvPr/>
        </p:nvGrpSpPr>
        <p:grpSpPr bwMode="auto">
          <a:xfrm>
            <a:off x="1828800" y="1371600"/>
            <a:ext cx="1800225" cy="1944688"/>
            <a:chOff x="0" y="0"/>
            <a:chExt cx="1134" cy="1225"/>
          </a:xfrm>
        </p:grpSpPr>
        <p:grpSp>
          <p:nvGrpSpPr>
            <p:cNvPr id="64526" name="Group 32"/>
            <p:cNvGrpSpPr/>
            <p:nvPr/>
          </p:nvGrpSpPr>
          <p:grpSpPr bwMode="auto">
            <a:xfrm>
              <a:off x="0" y="0"/>
              <a:ext cx="1134" cy="1225"/>
              <a:chOff x="0" y="0"/>
              <a:chExt cx="1134" cy="1225"/>
            </a:xfrm>
          </p:grpSpPr>
          <p:pic>
            <p:nvPicPr>
              <p:cNvPr id="64528" name="Picture 33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34" cy="1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529" name="Text Box 34"/>
              <p:cNvSpPr txBox="1">
                <a:spLocks noChangeArrowheads="1"/>
              </p:cNvSpPr>
              <p:nvPr/>
            </p:nvSpPr>
            <p:spPr bwMode="auto">
              <a:xfrm>
                <a:off x="267" y="64"/>
                <a:ext cx="460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>
                    <a:solidFill>
                      <a:srgbClr val="0000CC"/>
                    </a:solidFill>
                  </a:rPr>
                  <a:t>xí</a:t>
                </a:r>
                <a:endParaRPr lang="zh-CN" altLang="zh-CN">
                  <a:solidFill>
                    <a:srgbClr val="0000CC"/>
                  </a:solidFill>
                </a:endParaRPr>
              </a:p>
            </p:txBody>
          </p:sp>
        </p:grpSp>
        <p:sp>
          <p:nvSpPr>
            <p:cNvPr id="64527" name="Rectangle 35"/>
            <p:cNvSpPr>
              <a:spLocks noChangeArrowheads="1"/>
            </p:cNvSpPr>
            <p:nvPr/>
          </p:nvSpPr>
          <p:spPr bwMode="auto">
            <a:xfrm>
              <a:off x="336" y="192"/>
              <a:ext cx="497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7200">
                  <a:solidFill>
                    <a:schemeClr val="bg1"/>
                  </a:solidFill>
                </a:rPr>
                <a:t>xí</a:t>
              </a:r>
              <a:endParaRPr lang="zh-CN" altLang="zh-CN" sz="7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92 C 0.00608 -0.00347 0.00937 -0.00508 0.01701 -0.00485 C 0.03455 -0.0037 0.06944 0.00093 0.06944 0.00116 C 0.07326 0.00278 0.07795 0.00255 0.08177 0.00486 C 0.08316 0.00578 0.09948 0.02174 0.10017 0.02243 C 0.11042 0.03538 0.10174 0.0296 0.11406 0.04 C 0.12292 0.0474 0.13108 0.05665 0.14028 0.06335 C 0.14705 0.06867 0.15868 0.07676 0.16337 0.08278 C 0.16875 0.08948 0.16892 0.09018 0.17569 0.09642 C 0.18472 0.10474 0.17639 0.09457 0.18802 0.10798 C 0.20399 0.12648 0.21719 0.14821 0.23594 0.16255 C 0.24288 0.17989 0.25642 0.18844 0.26823 0.19931 C 0.28142 0.21203 0.29479 0.22382 0.30521 0.24046 C 0.30816 0.25133 0.31632 0.26035 0.32066 0.27145 C 0.32257 0.2837 0.325 0.28948 0.33299 0.29688 C 0.33941 0.31075 0.34392 0.30867 0.35139 0.32023 C 0.35642 0.32763 0.3658 0.34266 0.36996 0.35145 C 0.37812 0.36902 0.38299 0.38705 0.38854 0.40578 C 0.39444 0.42544 0.40104 0.44324 0.40382 0.46428 C 0.40278 0.48578 0.40555 0.49942 0.39149 0.51075 C 0.38976 0.517 0.38385 0.52856 0.38385 0.52856 C 0.38281 0.53226 0.38246 0.53804 0.3776 0.53804 C 0.37621 0.53804 0.3618 0.52162 0.36076 0.5207 C 0.35035 0.51191 0.32865 0.50798 0.31615 0.5052 C 0.31285 0.50567 0.30903 0.50405 0.30677 0.50705 C 0.30555 0.50844 0.30868 0.51122 0.3099 0.51283 C 0.31667 0.52278 0.32344 0.52532 0.33299 0.52856 C 0.34653 0.54035 0.36354 0.53596 0.37917 0.53596 " pathEditMode="relative" rAng="0" ptsTypes="fffffffffffffffffffffffffffA">
                                      <p:cBhvr>
                                        <p:cTn id="6" dur="2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3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6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2.89017E-7 C 0.00157 0.00763 0.00122 0.01665 0.00504 0.02266 C 0.0165 0.04092 0.02865 0.04925 0.04237 0.06335 C 0.04706 0.06821 0.05088 0.07491 0.05591 0.07907 C 0.06893 0.08994 0.08612 0.09364 0.10001 0.10173 C 0.11893 0.1126 0.13525 0.12994 0.15591 0.13549 C 0.16893 0.14428 0.18247 0.15329 0.1915 0.16948 C 0.19636 0.17803 0.20018 0.18774 0.20504 0.19653 C 0.20938 0.21341 0.20574 0.20139 0.22206 0.22798 C 0.22987 0.24046 0.22622 0.24277 0.2356 0.25526 C 0.23959 0.27306 0.24237 0.29364 0.25244 0.30705 C 0.25469 0.31861 0.25886 0.323 0.26442 0.33179 C 0.27119 0.34266 0.27605 0.35445 0.28647 0.35907 C 0.29011 0.38428 0.28664 0.37526 0.29324 0.38844 C 0.29445 0.39584 0.29654 0.40347 0.29654 0.41087 " pathEditMode="relative" rAng="0" ptsTypes="ffffffffffffffA">
                                      <p:cBhvr>
                                        <p:cTn id="11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6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93642E-7 C -0.00122 0.0037 -0.00313 0.00717 -0.00348 0.0111 C -0.00452 0.02243 0.00347 0.0259 0.0085 0.03145 C 0.01041 0.03353 0.01128 0.037 0.01354 0.03838 C 0.0177 0.04093 0.02257 0.04139 0.02708 0.04278 C 0.04548 0.05688 0.06354 0.06659 0.08472 0.06983 C 0.09253 0.07237 0.09548 0.07237 0.1 0.08116 C 0.096 0.1022 0.09548 0.13041 0.08645 0.1489 C 0.08593 0.15353 0.08472 0.15792 0.08472 0.16255 C 0.08472 0.17087 0.08524 0.17919 0.08645 0.18729 C 0.08871 0.20162 0.10486 0.20856 0.11354 0.21203 C 0.1243 0.21133 0.14566 0.20995 0.14566 0.20995 " pathEditMode="relative" rAng="0" ptsTypes="fffffffffffA">
                                      <p:cBhvr>
                                        <p:cTn id="16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6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5.20231E-7 C 0.02725 0.01202 0.05781 0.00231 0.08645 0.00671 C 0.11562 0.01803 0.14617 0.02474 0.17638 0.02936 C 0.20052 0.04046 0.22482 0.03746 0.24409 0.06312 C 0.24756 0.08578 0.25989 0.12301 0.27465 0.1378 C 0.27725 0.14035 0.28055 0.14197 0.28315 0.14451 C 0.29131 0.1526 0.30295 0.16324 0.31354 0.16486 C 0.32968 0.1674 0.3427 0.16717 0.35763 0.16717 " pathEditMode="relative" rAng="0" ptsTypes="fffffffA">
                                      <p:cBhvr>
                                        <p:cTn id="21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09827E-6 C -0.01042 0.02104 0.01458 0.05896 0.02882 0.06543 C 0.03767 0.07723 0.04861 0.08324 0.05764 0.0948 C 0.06753 0.10752 0.07916 0.11908 0.08993 0.13087 C 0.09461 0.14197 0.09948 0.15052 0.10173 0.16254 C 0.09982 0.2111 0.08854 0.27977 0.11198 0.32509 C 0.1177 0.34775 0.12274 0.36879 0.13559 0.3859 C 0.13802 0.39838 0.14357 0.40254 0.14913 0.41318 C 0.15434 0.42266 0.15816 0.43168 0.16441 0.44023 C 0.16389 0.45595 0.16406 0.47191 0.16284 0.48763 C 0.16232 0.4948 0.1592 0.50127 0.15764 0.50798 C 0.15659 0.51237 0.15434 0.52139 0.15434 0.52139 C 0.15382 0.52809 0.1526 0.5348 0.1526 0.54173 C 0.1526 0.55376 0.15364 0.56578 0.15434 0.5778 C 0.15434 0.57896 0.15434 0.5748 0.15434 0.57341 " pathEditMode="relative" rAng="0" ptsTypes="ffffffffffffffA">
                                      <p:cBhvr>
                                        <p:cTn id="26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4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6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09827E-6 C -0.01042 0.02104 0.01458 0.05896 0.02882 0.06543 C 0.03767 0.07723 0.04861 0.08324 0.05764 0.0948 C 0.06753 0.10752 0.07916 0.11908 0.08993 0.13087 C 0.09461 0.14197 0.09948 0.15052 0.10173 0.16254 C 0.09982 0.2111 0.08854 0.27977 0.11198 0.32509 C 0.1177 0.34775 0.12274 0.36879 0.13559 0.3859 C 0.13802 0.39838 0.14357 0.40254 0.14913 0.41318 C 0.15434 0.42266 0.15816 0.43168 0.16441 0.44023 C 0.16389 0.45595 0.16406 0.47191 0.16284 0.48763 C 0.16232 0.4948 0.1592 0.50127 0.15764 0.50798 C 0.15659 0.51237 0.15434 0.52139 0.15434 0.52139 C 0.15382 0.52809 0.1526 0.5348 0.1526 0.54173 C 0.1526 0.55376 0.15364 0.56578 0.15434 0.5778 C 0.15434 0.57896 0.15434 0.5748 0.15434 0.57341 " pathEditMode="relative" rAng="0" ptsTypes="ffffffffffffffA">
                                      <p:cBhvr>
                                        <p:cTn id="31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63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59166 0.533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6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5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4.44444E-6 L 0.05834 0.5555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4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55556E-6 L 0.2 0.6555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9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08213" y="188913"/>
            <a:ext cx="7772400" cy="1450975"/>
          </a:xfrm>
        </p:spPr>
        <p:txBody>
          <a:bodyPr/>
          <a:lstStyle/>
          <a:p>
            <a:pPr eaLnBrk="1" hangingPunct="1"/>
            <a:r>
              <a:rPr lang="zh-CN" sz="6000" b="1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对口戏</a:t>
            </a:r>
            <a:endParaRPr lang="zh-CN" sz="6000" b="1" smtClean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33600" y="1600200"/>
            <a:ext cx="3849688" cy="4498975"/>
          </a:xfrm>
        </p:spPr>
        <p:txBody>
          <a:bodyPr/>
          <a:lstStyle/>
          <a:p>
            <a:pPr eaLnBrk="1" hangingPunct="1"/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左下半圆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右下半圆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两个门洞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一个门洞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zh-CN" sz="4500" b="1" smtClean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字拐弯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500" b="1" smtClean="0">
                <a:latin typeface="楷体_GB2312" pitchFamily="49" charset="-122"/>
                <a:ea typeface="楷体_GB2312" pitchFamily="49" charset="-122"/>
              </a:rPr>
              <a:t>像挺机枪</a:t>
            </a:r>
            <a:endParaRPr lang="zh-CN" sz="4500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5518468" y="1481138"/>
            <a:ext cx="29527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d    d    d</a:t>
            </a:r>
            <a:endParaRPr lang="zh-CN" altLang="zh-CN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589588" y="2188210"/>
            <a:ext cx="266541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b    b   b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5518785" y="2956243"/>
            <a:ext cx="24479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m   m  m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5518468" y="3724910"/>
            <a:ext cx="23034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n    n   n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5439093" y="4416425"/>
            <a:ext cx="21605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</a:rPr>
              <a:t>g   g   g</a:t>
            </a:r>
            <a:endParaRPr lang="zh-CN" altLang="zh-CN" sz="4400" b="1">
              <a:solidFill>
                <a:srgbClr val="FF0000"/>
              </a:solidFill>
            </a:endParaRP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5518468" y="5184775"/>
            <a:ext cx="25193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k    k    k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bldLvl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208213" y="1196975"/>
            <a:ext cx="2949575" cy="4114800"/>
          </a:xfrm>
        </p:spPr>
        <p:txBody>
          <a:bodyPr/>
          <a:lstStyle/>
          <a:p>
            <a:pPr eaLnBrk="1" hangingPunct="1"/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一把椅子</a:t>
            </a:r>
            <a:endParaRPr lang="zh-CN" sz="44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竖弯加点</a:t>
            </a:r>
            <a:endParaRPr lang="zh-CN" sz="44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像个</a:t>
            </a:r>
            <a:r>
              <a:rPr lang="zh-CN" altLang="zh-CN" sz="4400" b="1" smtClean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字</a:t>
            </a:r>
            <a:endParaRPr lang="zh-CN" sz="44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zh-CN" sz="4400" b="1" smtClean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字相反</a:t>
            </a:r>
            <a:endParaRPr lang="zh-CN" sz="44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sz="4400" b="1" smtClean="0">
                <a:latin typeface="楷体_GB2312" pitchFamily="49" charset="-122"/>
                <a:ea typeface="楷体_GB2312" pitchFamily="49" charset="-122"/>
              </a:rPr>
              <a:t>像个叉叉</a:t>
            </a:r>
            <a:endParaRPr lang="zh-CN" sz="44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zh-CN" sz="4400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5447983" y="1060768"/>
            <a:ext cx="34559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h    h    h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447983" y="1720533"/>
            <a:ext cx="30241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j     j     j</a:t>
            </a:r>
            <a:endParaRPr lang="zh-CN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5447983" y="2489200"/>
            <a:ext cx="2592387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q    q    q</a:t>
            </a:r>
            <a:endParaRPr lang="zh-CN" altLang="zh-CN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5448300" y="3318828"/>
            <a:ext cx="266382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p    p    p</a:t>
            </a:r>
            <a:endParaRPr lang="zh-CN" altLang="zh-CN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5448300" y="4050665"/>
            <a:ext cx="35274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x    x   x</a:t>
            </a:r>
            <a:endParaRPr lang="zh-CN" altLang="zh-CN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5" name="Group 3"/>
          <p:cNvGrpSpPr/>
          <p:nvPr/>
        </p:nvGrpSpPr>
        <p:grpSpPr bwMode="auto">
          <a:xfrm>
            <a:off x="1047115" y="3347085"/>
            <a:ext cx="1425575" cy="1223963"/>
            <a:chOff x="0" y="0"/>
            <a:chExt cx="706" cy="771"/>
          </a:xfrm>
        </p:grpSpPr>
        <p:pic>
          <p:nvPicPr>
            <p:cNvPr id="82987" name="Picture 4" descr="苹果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88" name="Text Box 5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>
                  <a:latin typeface="Century Gothic" pitchFamily="34" charset="0"/>
                </a:rPr>
                <a:t>qi</a:t>
              </a:r>
              <a:endParaRPr lang="zh-CN" altLang="zh-CN" sz="4000" b="1">
                <a:latin typeface="Century Gothic" pitchFamily="34" charset="0"/>
              </a:endParaRPr>
            </a:p>
          </p:txBody>
        </p:sp>
      </p:grpSp>
      <p:grpSp>
        <p:nvGrpSpPr>
          <p:cNvPr id="74758" name="Group 6"/>
          <p:cNvGrpSpPr/>
          <p:nvPr/>
        </p:nvGrpSpPr>
        <p:grpSpPr bwMode="auto">
          <a:xfrm>
            <a:off x="4724400" y="1219200"/>
            <a:ext cx="1368425" cy="1223963"/>
            <a:chOff x="0" y="0"/>
            <a:chExt cx="706" cy="771"/>
          </a:xfrm>
        </p:grpSpPr>
        <p:pic>
          <p:nvPicPr>
            <p:cNvPr id="82985" name="Picture 7" descr="苹果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86" name="Text Box 8"/>
            <p:cNvSpPr txBox="1">
              <a:spLocks noChangeArrowheads="1"/>
            </p:cNvSpPr>
            <p:nvPr/>
          </p:nvSpPr>
          <p:spPr bwMode="auto">
            <a:xfrm>
              <a:off x="0" y="91"/>
              <a:ext cx="680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/>
                <a:t> </a:t>
              </a:r>
              <a:r>
                <a:rPr lang="zh-CN" altLang="zh-CN" sz="4000" b="1">
                  <a:latin typeface="Century Gothic" pitchFamily="34" charset="0"/>
                </a:rPr>
                <a:t>xiɑ</a:t>
              </a:r>
              <a:endParaRPr lang="zh-CN" altLang="zh-CN" sz="4000" b="1">
                <a:latin typeface="Century Gothic" pitchFamily="34" charset="0"/>
              </a:endParaRPr>
            </a:p>
          </p:txBody>
        </p:sp>
      </p:grpSp>
      <p:grpSp>
        <p:nvGrpSpPr>
          <p:cNvPr id="74761" name="Group 9"/>
          <p:cNvGrpSpPr/>
          <p:nvPr/>
        </p:nvGrpSpPr>
        <p:grpSpPr bwMode="auto">
          <a:xfrm>
            <a:off x="3008630" y="3267075"/>
            <a:ext cx="1600200" cy="1676400"/>
            <a:chOff x="0" y="0"/>
            <a:chExt cx="706" cy="771"/>
          </a:xfrm>
        </p:grpSpPr>
        <p:pic>
          <p:nvPicPr>
            <p:cNvPr id="82983" name="Picture 10" descr="苹果1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84" name="Text Box 11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>
                  <a:latin typeface="Century Gothic" pitchFamily="34" charset="0"/>
                </a:rPr>
                <a:t>ji</a:t>
              </a:r>
              <a:endParaRPr lang="zh-CN" altLang="zh-CN" sz="4000" b="1">
                <a:latin typeface="Century Gothic" pitchFamily="34" charset="0"/>
              </a:endParaRPr>
            </a:p>
          </p:txBody>
        </p:sp>
      </p:grpSp>
      <p:grpSp>
        <p:nvGrpSpPr>
          <p:cNvPr id="74764" name="Group 12"/>
          <p:cNvGrpSpPr/>
          <p:nvPr/>
        </p:nvGrpSpPr>
        <p:grpSpPr bwMode="auto">
          <a:xfrm>
            <a:off x="1524000" y="1600200"/>
            <a:ext cx="1643063" cy="1503363"/>
            <a:chOff x="0" y="0"/>
            <a:chExt cx="706" cy="771"/>
          </a:xfrm>
        </p:grpSpPr>
        <p:pic>
          <p:nvPicPr>
            <p:cNvPr id="82981" name="Picture 13" descr="苹果1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82" name="Text Box 14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/>
                <a:t>jiɑ</a:t>
              </a:r>
              <a:endParaRPr lang="zh-CN" altLang="zh-CN" sz="4000" b="1"/>
            </a:p>
          </p:txBody>
        </p:sp>
      </p:grpSp>
      <p:grpSp>
        <p:nvGrpSpPr>
          <p:cNvPr id="74767" name="Group 15"/>
          <p:cNvGrpSpPr/>
          <p:nvPr/>
        </p:nvGrpSpPr>
        <p:grpSpPr bwMode="auto">
          <a:xfrm>
            <a:off x="4572000" y="0"/>
            <a:ext cx="1592263" cy="1223963"/>
            <a:chOff x="0" y="0"/>
            <a:chExt cx="706" cy="771"/>
          </a:xfrm>
        </p:grpSpPr>
        <p:pic>
          <p:nvPicPr>
            <p:cNvPr id="82979" name="Picture 16" descr="苹果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80" name="Text Box 17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>
                  <a:latin typeface="Century Gothic" pitchFamily="34" charset="0"/>
                </a:rPr>
                <a:t>xi</a:t>
              </a:r>
              <a:endParaRPr lang="zh-CN" altLang="zh-CN" sz="4000" b="1"/>
            </a:p>
          </p:txBody>
        </p:sp>
      </p:grpSp>
      <p:grpSp>
        <p:nvGrpSpPr>
          <p:cNvPr id="74770" name="Group 18"/>
          <p:cNvGrpSpPr/>
          <p:nvPr/>
        </p:nvGrpSpPr>
        <p:grpSpPr bwMode="auto">
          <a:xfrm>
            <a:off x="6096000" y="1371600"/>
            <a:ext cx="1349375" cy="1223963"/>
            <a:chOff x="0" y="0"/>
            <a:chExt cx="706" cy="771"/>
          </a:xfrm>
        </p:grpSpPr>
        <p:pic>
          <p:nvPicPr>
            <p:cNvPr id="82977" name="Picture 19" descr="苹果1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78" name="Text Box 20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sz="4000" b="1">
                  <a:latin typeface="Century Gothic" pitchFamily="34" charset="0"/>
                </a:rPr>
                <a:t>下</a:t>
              </a:r>
              <a:endParaRPr lang="zh-CN" sz="4000" b="1"/>
            </a:p>
          </p:txBody>
        </p:sp>
      </p:grpSp>
      <p:grpSp>
        <p:nvGrpSpPr>
          <p:cNvPr id="74773" name="Group 21"/>
          <p:cNvGrpSpPr/>
          <p:nvPr/>
        </p:nvGrpSpPr>
        <p:grpSpPr bwMode="auto">
          <a:xfrm>
            <a:off x="6172200" y="0"/>
            <a:ext cx="1439863" cy="1223963"/>
            <a:chOff x="0" y="0"/>
            <a:chExt cx="706" cy="771"/>
          </a:xfrm>
        </p:grpSpPr>
        <p:pic>
          <p:nvPicPr>
            <p:cNvPr id="82975" name="Picture 22" descr="苹果1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76" name="Text Box 23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>
                  <a:latin typeface="Century Gothic" pitchFamily="34" charset="0"/>
                </a:rPr>
                <a:t>ju</a:t>
              </a:r>
              <a:endParaRPr lang="zh-CN" altLang="zh-CN" sz="4000" b="1">
                <a:latin typeface="Century Gothic" pitchFamily="34" charset="0"/>
              </a:endParaRPr>
            </a:p>
          </p:txBody>
        </p:sp>
      </p:grpSp>
      <p:grpSp>
        <p:nvGrpSpPr>
          <p:cNvPr id="74776" name="Group 24"/>
          <p:cNvGrpSpPr/>
          <p:nvPr/>
        </p:nvGrpSpPr>
        <p:grpSpPr bwMode="auto">
          <a:xfrm>
            <a:off x="10187487" y="3103564"/>
            <a:ext cx="1447800" cy="1223963"/>
            <a:chOff x="1252" y="1859"/>
            <a:chExt cx="706" cy="771"/>
          </a:xfrm>
        </p:grpSpPr>
        <p:pic>
          <p:nvPicPr>
            <p:cNvPr id="82973" name="Picture 25" descr="苹果1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252" y="1859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74" name="Text Box 26"/>
            <p:cNvSpPr txBox="1">
              <a:spLocks noChangeArrowheads="1"/>
            </p:cNvSpPr>
            <p:nvPr/>
          </p:nvSpPr>
          <p:spPr bwMode="auto">
            <a:xfrm>
              <a:off x="1414" y="2022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/>
                <a:t>qu</a:t>
              </a:r>
              <a:endParaRPr lang="zh-CN" altLang="zh-CN" sz="4000" b="1"/>
            </a:p>
          </p:txBody>
        </p:sp>
      </p:grpSp>
      <p:grpSp>
        <p:nvGrpSpPr>
          <p:cNvPr id="74779" name="Group 27"/>
          <p:cNvGrpSpPr/>
          <p:nvPr/>
        </p:nvGrpSpPr>
        <p:grpSpPr bwMode="auto">
          <a:xfrm>
            <a:off x="7467600" y="1295400"/>
            <a:ext cx="1752600" cy="1223963"/>
            <a:chOff x="0" y="0"/>
            <a:chExt cx="706" cy="771"/>
          </a:xfrm>
        </p:grpSpPr>
        <p:pic>
          <p:nvPicPr>
            <p:cNvPr id="82971" name="Picture 28" descr="苹果1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72" name="Text Box 29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sz="4000" b="1">
                  <a:latin typeface="Century Gothic" pitchFamily="34" charset="0"/>
                </a:rPr>
                <a:t>洗</a:t>
              </a:r>
              <a:endParaRPr lang="zh-CN" sz="4400" b="1"/>
            </a:p>
          </p:txBody>
        </p:sp>
      </p:grpSp>
      <p:grpSp>
        <p:nvGrpSpPr>
          <p:cNvPr id="74782" name="Group 30"/>
          <p:cNvGrpSpPr/>
          <p:nvPr/>
        </p:nvGrpSpPr>
        <p:grpSpPr bwMode="auto">
          <a:xfrm>
            <a:off x="3124200" y="1295400"/>
            <a:ext cx="1643063" cy="1503363"/>
            <a:chOff x="0" y="0"/>
            <a:chExt cx="706" cy="771"/>
          </a:xfrm>
        </p:grpSpPr>
        <p:pic>
          <p:nvPicPr>
            <p:cNvPr id="82969" name="Picture 31" descr="苹果1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70" name="Text Box 32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 b="1"/>
                <a:t>qiɑ</a:t>
              </a:r>
              <a:endParaRPr lang="zh-CN" altLang="zh-CN" sz="4000" b="1"/>
            </a:p>
          </p:txBody>
        </p:sp>
      </p:grpSp>
      <p:grpSp>
        <p:nvGrpSpPr>
          <p:cNvPr id="74785" name="Group 33"/>
          <p:cNvGrpSpPr/>
          <p:nvPr/>
        </p:nvGrpSpPr>
        <p:grpSpPr bwMode="auto">
          <a:xfrm>
            <a:off x="8915400" y="1295400"/>
            <a:ext cx="1752600" cy="1223963"/>
            <a:chOff x="0" y="0"/>
            <a:chExt cx="706" cy="771"/>
          </a:xfrm>
        </p:grpSpPr>
        <p:pic>
          <p:nvPicPr>
            <p:cNvPr id="82967" name="Picture 34" descr="苹果1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8" name="Text Box 35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sz="4000" b="1">
                  <a:latin typeface="Century Gothic" pitchFamily="34" charset="0"/>
                </a:rPr>
                <a:t>衣</a:t>
              </a:r>
              <a:endParaRPr lang="zh-CN" sz="4000" b="1"/>
            </a:p>
          </p:txBody>
        </p:sp>
      </p:grpSp>
      <p:grpSp>
        <p:nvGrpSpPr>
          <p:cNvPr id="74788" name="Group 36"/>
          <p:cNvGrpSpPr/>
          <p:nvPr/>
        </p:nvGrpSpPr>
        <p:grpSpPr bwMode="auto">
          <a:xfrm>
            <a:off x="8915400" y="152400"/>
            <a:ext cx="1447800" cy="1223963"/>
            <a:chOff x="0" y="0"/>
            <a:chExt cx="706" cy="771"/>
          </a:xfrm>
        </p:grpSpPr>
        <p:pic>
          <p:nvPicPr>
            <p:cNvPr id="82965" name="Picture 37" descr="苹果1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6" name="Text Box 38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4000"/>
                <a:t>xu</a:t>
              </a:r>
              <a:endParaRPr lang="zh-CN" altLang="zh-CN" sz="4000" b="1"/>
            </a:p>
          </p:txBody>
        </p:sp>
      </p:grpSp>
      <p:grpSp>
        <p:nvGrpSpPr>
          <p:cNvPr id="74791" name="Group 39"/>
          <p:cNvGrpSpPr/>
          <p:nvPr/>
        </p:nvGrpSpPr>
        <p:grpSpPr bwMode="auto">
          <a:xfrm>
            <a:off x="8401050" y="2276475"/>
            <a:ext cx="1643063" cy="1503363"/>
            <a:chOff x="0" y="0"/>
            <a:chExt cx="706" cy="771"/>
          </a:xfrm>
        </p:grpSpPr>
        <p:pic>
          <p:nvPicPr>
            <p:cNvPr id="82963" name="Picture 40" descr="苹果1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4" name="Text Box 41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sz="4000" b="1"/>
                <a:t>服</a:t>
              </a:r>
              <a:endParaRPr lang="zh-CN" sz="4000" b="1"/>
            </a:p>
          </p:txBody>
        </p:sp>
      </p:grpSp>
      <p:grpSp>
        <p:nvGrpSpPr>
          <p:cNvPr id="74794" name="Group 42"/>
          <p:cNvGrpSpPr/>
          <p:nvPr/>
        </p:nvGrpSpPr>
        <p:grpSpPr bwMode="auto">
          <a:xfrm>
            <a:off x="5519738" y="2349500"/>
            <a:ext cx="1643062" cy="1503363"/>
            <a:chOff x="0" y="0"/>
            <a:chExt cx="706" cy="771"/>
          </a:xfrm>
        </p:grpSpPr>
        <p:pic>
          <p:nvPicPr>
            <p:cNvPr id="82961" name="Picture 43" descr="苹果1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0"/>
              <a:ext cx="706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2" name="Text Box 44"/>
            <p:cNvSpPr txBox="1">
              <a:spLocks noChangeArrowheads="1"/>
            </p:cNvSpPr>
            <p:nvPr/>
          </p:nvSpPr>
          <p:spPr bwMode="auto">
            <a:xfrm>
              <a:off x="136" y="136"/>
              <a:ext cx="544" cy="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sz="4000" b="1"/>
                <a:t>鸡</a:t>
              </a:r>
              <a:endParaRPr lang="zh-CN" sz="40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4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4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4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4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4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4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4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4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4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4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4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4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4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ZR10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006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-242888"/>
            <a:ext cx="9753600" cy="731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575050" y="1556544"/>
            <a:ext cx="2343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/>
              <a:t> </a:t>
            </a:r>
            <a:endParaRPr lang="zh-CN" altLang="zh-CN"/>
          </a:p>
        </p:txBody>
      </p:sp>
      <p:pic>
        <p:nvPicPr>
          <p:cNvPr id="83972" name="Picture 6" descr="W020080706672414221493"/>
          <p:cNvPicPr>
            <a:picLocks noChangeAspect="1" noChangeArrowheads="1"/>
          </p:cNvPicPr>
          <p:nvPr/>
        </p:nvPicPr>
        <p:blipFill>
          <a:blip r:embed="rId2">
            <a:lum bright="38000" contrast="-68000"/>
          </a:blip>
          <a:srcRect/>
          <a:stretch>
            <a:fillRect/>
          </a:stretch>
        </p:blipFill>
        <p:spPr bwMode="auto">
          <a:xfrm>
            <a:off x="1200150" y="-242888"/>
            <a:ext cx="10152063" cy="748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Text Box 8"/>
          <p:cNvSpPr txBox="1">
            <a:spLocks noChangeArrowheads="1"/>
          </p:cNvSpPr>
          <p:nvPr/>
        </p:nvSpPr>
        <p:spPr bwMode="auto">
          <a:xfrm>
            <a:off x="3216275" y="0"/>
            <a:ext cx="745172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zh-CN" sz="2600">
                <a:latin typeface="宋体" panose="02010600030101010101" pitchFamily="2" charset="-122"/>
              </a:rPr>
              <a:t>           </a:t>
            </a:r>
            <a:r>
              <a:rPr lang="zh-CN" altLang="zh-CN" sz="2600" b="1">
                <a:latin typeface="宋体" panose="02010600030101010101" pitchFamily="2" charset="-122"/>
              </a:rPr>
              <a:t>z</a:t>
            </a:r>
            <a:r>
              <a:rPr lang="zh-CN" altLang="zh-CN" sz="2600" b="1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zh-CN" altLang="zh-CN" sz="2600" b="1">
                <a:latin typeface="宋体" panose="02010600030101010101" pitchFamily="2" charset="-122"/>
              </a:rPr>
              <a:t>i  y</a:t>
            </a:r>
            <a:r>
              <a:rPr lang="zh-CN" altLang="zh-CN" sz="2600" b="1">
                <a:latin typeface="Times New Roman" panose="02020603050405020304" pitchFamily="18" charset="0"/>
              </a:rPr>
              <a:t>ì</a:t>
            </a:r>
            <a:r>
              <a:rPr lang="zh-CN" altLang="zh-CN" sz="2600" b="1">
                <a:latin typeface="宋体" panose="02010600030101010101" pitchFamily="2" charset="-122"/>
              </a:rPr>
              <a:t>   </a:t>
            </a:r>
            <a:r>
              <a:rPr lang="zh-CN" altLang="zh-CN" sz="2600" b="1">
                <a:solidFill>
                  <a:srgbClr val="CC0000"/>
                </a:solidFill>
                <a:latin typeface="宋体" panose="02010600030101010101" pitchFamily="2" charset="-122"/>
              </a:rPr>
              <a:t>qǐ</a:t>
            </a:r>
            <a:endParaRPr lang="zh-CN" altLang="zh-CN" sz="26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zh-CN" altLang="zh-CN" sz="4200" b="1">
                <a:latin typeface="Times New Roman" panose="02020603050405020304" pitchFamily="18" charset="0"/>
                <a:ea typeface="楷体_GB2312" pitchFamily="49" charset="-122"/>
              </a:rPr>
              <a:t>             </a:t>
            </a:r>
            <a:r>
              <a:rPr lang="zh-CN" sz="4200" b="1">
                <a:latin typeface="Times New Roman" panose="02020603050405020304" pitchFamily="18" charset="0"/>
                <a:ea typeface="楷体_GB2312" pitchFamily="49" charset="-122"/>
              </a:rPr>
              <a:t>在  一  </a:t>
            </a:r>
            <a:r>
              <a:rPr lang="zh-CN" sz="4200" b="1">
                <a:solidFill>
                  <a:srgbClr val="010000"/>
                </a:solidFill>
                <a:latin typeface="Times New Roman" panose="02020603050405020304" pitchFamily="18" charset="0"/>
                <a:ea typeface="楷体_GB2312" pitchFamily="49" charset="-122"/>
              </a:rPr>
              <a:t>起</a:t>
            </a:r>
            <a:endParaRPr lang="zh-CN" sz="4200" b="1">
              <a:solidFill>
                <a:srgbClr val="01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/>
            <a:r>
              <a:rPr lang="zh-CN" altLang="zh-CN" sz="2600" b="1">
                <a:latin typeface="Times New Roman" panose="02020603050405020304" pitchFamily="18" charset="0"/>
              </a:rPr>
              <a:t>xi</a:t>
            </a:r>
            <a:r>
              <a:rPr lang="zh-CN" altLang="zh-CN" sz="2600" b="1">
                <a:latin typeface="宋体" panose="02010600030101010101" pitchFamily="2" charset="-122"/>
              </a:rPr>
              <a:t>ǎo hu</a:t>
            </a:r>
            <a:r>
              <a:rPr lang="zh-CN" altLang="zh-CN" sz="2600" b="1">
                <a:latin typeface="宋体" panose="02010600030101010101" pitchFamily="2" charset="-122"/>
                <a:ea typeface="黑体" panose="02010609060101010101" pitchFamily="2" charset="-122"/>
              </a:rPr>
              <a:t>á</a:t>
            </a:r>
            <a:r>
              <a:rPr lang="zh-CN" altLang="zh-CN" sz="2600" b="1">
                <a:latin typeface="宋体" panose="02010600030101010101" pitchFamily="2" charset="-122"/>
              </a:rPr>
              <a:t>nɡ  </a:t>
            </a:r>
            <a:r>
              <a:rPr lang="zh-CN" altLang="zh-CN" sz="2600" b="1">
                <a:solidFill>
                  <a:srgbClr val="CC0000"/>
                </a:solidFill>
                <a:latin typeface="宋体" panose="02010600030101010101" pitchFamily="2" charset="-122"/>
              </a:rPr>
              <a:t>jī</a:t>
            </a:r>
            <a:r>
              <a:rPr lang="zh-CN" altLang="zh-CN" sz="2600" b="1">
                <a:latin typeface="宋体" panose="02010600030101010101" pitchFamily="2" charset="-122"/>
              </a:rPr>
              <a:t>,   xiǎo  hēi  jī,</a:t>
            </a:r>
            <a:endParaRPr lang="zh-CN" altLang="zh-CN" sz="2600" b="1">
              <a:latin typeface="Times New Roman" panose="02020603050405020304" pitchFamily="18" charset="0"/>
            </a:endParaRPr>
          </a:p>
          <a:p>
            <a:pPr algn="just"/>
            <a:r>
              <a:rPr lang="zh-CN" sz="4200" b="1">
                <a:latin typeface="Times New Roman" panose="02020603050405020304" pitchFamily="18" charset="0"/>
                <a:ea typeface="楷体_GB2312" pitchFamily="49" charset="-122"/>
              </a:rPr>
              <a:t>小   黄   鸡，小   黑  鸡，</a:t>
            </a:r>
            <a:endParaRPr lang="zh-CN" sz="4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/>
            <a:r>
              <a:rPr lang="zh-CN" altLang="zh-CN" sz="2600" b="1">
                <a:latin typeface="Times New Roman" panose="02020603050405020304" pitchFamily="18" charset="0"/>
              </a:rPr>
              <a:t>hu</a:t>
            </a:r>
            <a:r>
              <a:rPr lang="zh-CN" altLang="zh-CN" sz="2600" b="1">
                <a:latin typeface="宋体" panose="02010600030101010101" pitchFamily="2" charset="-122"/>
              </a:rPr>
              <a:t>ān </a:t>
            </a:r>
            <a:r>
              <a:rPr lang="zh-CN" altLang="zh-CN" sz="2600" b="1">
                <a:latin typeface="Times New Roman" panose="02020603050405020304" pitchFamily="18" charset="0"/>
              </a:rPr>
              <a:t>hu</a:t>
            </a:r>
            <a:r>
              <a:rPr lang="zh-CN" altLang="zh-CN" sz="2600" b="1">
                <a:latin typeface="宋体" panose="02010600030101010101" pitchFamily="2" charset="-122"/>
              </a:rPr>
              <a:t>ān  </a:t>
            </a:r>
            <a:r>
              <a:rPr lang="zh-CN" altLang="zh-CN" sz="2600" b="1">
                <a:solidFill>
                  <a:srgbClr val="CC0000"/>
                </a:solidFill>
                <a:latin typeface="宋体" panose="02010600030101010101" pitchFamily="2" charset="-122"/>
              </a:rPr>
              <a:t>xǐ</a:t>
            </a:r>
            <a:r>
              <a:rPr lang="zh-CN" altLang="zh-CN" sz="2600" b="1">
                <a:solidFill>
                  <a:srgbClr val="800000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2600" b="1">
                <a:latin typeface="宋体" panose="02010600030101010101" pitchFamily="2" charset="-122"/>
              </a:rPr>
              <a:t>xǐ  z</a:t>
            </a:r>
            <a:r>
              <a:rPr lang="zh-CN" altLang="zh-CN" sz="2600" b="1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zh-CN" altLang="zh-CN" sz="2600" b="1">
                <a:latin typeface="宋体" panose="02010600030101010101" pitchFamily="2" charset="-122"/>
              </a:rPr>
              <a:t>i  y</a:t>
            </a:r>
            <a:r>
              <a:rPr lang="zh-CN" altLang="zh-CN" sz="2600" b="1">
                <a:latin typeface="Times New Roman" panose="02020603050405020304" pitchFamily="18" charset="0"/>
              </a:rPr>
              <a:t>ì</a:t>
            </a:r>
            <a:r>
              <a:rPr lang="zh-CN" altLang="zh-CN" sz="2600" b="1">
                <a:latin typeface="宋体" panose="02010600030101010101" pitchFamily="2" charset="-122"/>
              </a:rPr>
              <a:t>   </a:t>
            </a:r>
            <a:r>
              <a:rPr lang="zh-CN" altLang="zh-CN" sz="2600" b="1">
                <a:solidFill>
                  <a:srgbClr val="CC0000"/>
                </a:solidFill>
                <a:latin typeface="宋体" panose="02010600030101010101" pitchFamily="2" charset="-122"/>
              </a:rPr>
              <a:t>qǐ</a:t>
            </a:r>
            <a:r>
              <a:rPr lang="zh-CN" altLang="zh-CN" sz="2600" b="1">
                <a:latin typeface="宋体" panose="02010600030101010101" pitchFamily="2" charset="-122"/>
              </a:rPr>
              <a:t>.</a:t>
            </a:r>
            <a:endParaRPr lang="zh-CN" altLang="zh-CN" sz="2600" b="1">
              <a:latin typeface="Times New Roman" panose="02020603050405020304" pitchFamily="18" charset="0"/>
            </a:endParaRPr>
          </a:p>
          <a:p>
            <a:pPr algn="just"/>
            <a:r>
              <a:rPr lang="zh-CN" altLang="zh-CN" sz="42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sz="4200" b="1">
                <a:latin typeface="Times New Roman" panose="02020603050405020304" pitchFamily="18" charset="0"/>
                <a:ea typeface="楷体_GB2312" pitchFamily="49" charset="-122"/>
              </a:rPr>
              <a:t>欢  欢  喜 喜  在  一  起。</a:t>
            </a:r>
            <a:endParaRPr lang="zh-CN" sz="4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/>
            <a:r>
              <a:rPr lang="zh-CN" altLang="zh-CN" sz="2600" b="1">
                <a:latin typeface="Times New Roman" panose="02020603050405020304" pitchFamily="18" charset="0"/>
              </a:rPr>
              <a:t>p</a:t>
            </a:r>
            <a:r>
              <a:rPr lang="zh-CN" altLang="zh-CN" sz="2600" b="1">
                <a:latin typeface="宋体" panose="02010600030101010101" pitchFamily="2" charset="-122"/>
                <a:ea typeface="黑体" panose="02010609060101010101" pitchFamily="2" charset="-122"/>
              </a:rPr>
              <a:t>á</a:t>
            </a:r>
            <a:r>
              <a:rPr lang="zh-CN" altLang="zh-CN" sz="2600" b="1">
                <a:latin typeface="宋体" panose="02010600030101010101" pitchFamily="2" charset="-122"/>
              </a:rPr>
              <a:t>o  </a:t>
            </a:r>
            <a:r>
              <a:rPr lang="zh-CN" altLang="zh-CN" sz="2600" b="1">
                <a:latin typeface="Times New Roman" panose="02020603050405020304" pitchFamily="18" charset="0"/>
              </a:rPr>
              <a:t>p</a:t>
            </a:r>
            <a:r>
              <a:rPr lang="zh-CN" altLang="zh-CN" sz="2600" b="1">
                <a:latin typeface="宋体" panose="02010600030101010101" pitchFamily="2" charset="-122"/>
              </a:rPr>
              <a:t>ɑo  tǔ,   zhuō zhuo ch</a:t>
            </a:r>
            <a:r>
              <a:rPr lang="zh-CN" altLang="zh-CN" sz="2600" b="1">
                <a:latin typeface="Times New Roman" panose="02020603050405020304" pitchFamily="18" charset="0"/>
              </a:rPr>
              <a:t>ó</a:t>
            </a:r>
            <a:r>
              <a:rPr lang="zh-CN" altLang="zh-CN" sz="2600" b="1">
                <a:latin typeface="宋体" panose="02010600030101010101" pitchFamily="2" charset="-122"/>
              </a:rPr>
              <a:t>nɡ,</a:t>
            </a:r>
            <a:endParaRPr lang="zh-CN" altLang="zh-CN" sz="2600" b="1">
              <a:latin typeface="Times New Roman" panose="02020603050405020304" pitchFamily="18" charset="0"/>
            </a:endParaRPr>
          </a:p>
          <a:p>
            <a:pPr algn="just"/>
            <a:r>
              <a:rPr lang="zh-CN" sz="4200" b="1">
                <a:latin typeface="Times New Roman" panose="02020603050405020304" pitchFamily="18" charset="0"/>
                <a:ea typeface="楷体_GB2312" pitchFamily="49" charset="-122"/>
              </a:rPr>
              <a:t>刨  刨  土，捉   捉  虫，</a:t>
            </a:r>
            <a:endParaRPr lang="zh-CN" sz="4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/>
            <a:r>
              <a:rPr lang="zh-CN" altLang="zh-CN" sz="2600" b="1">
                <a:latin typeface="Times New Roman" panose="02020603050405020304" pitchFamily="18" charset="0"/>
              </a:rPr>
              <a:t>q</a:t>
            </a:r>
            <a:r>
              <a:rPr lang="zh-CN" altLang="zh-CN" sz="2600" b="1">
                <a:latin typeface="宋体" panose="02010600030101010101" pitchFamily="2" charset="-122"/>
              </a:rPr>
              <a:t>īnɡ cǎo  d</a:t>
            </a:r>
            <a:r>
              <a:rPr lang="zh-CN" altLang="zh-CN" sz="2600" b="1">
                <a:latin typeface="Times New Roman" panose="02020603050405020304" pitchFamily="18" charset="0"/>
              </a:rPr>
              <a:t>ì</a:t>
            </a:r>
            <a:r>
              <a:rPr lang="zh-CN" altLang="zh-CN" sz="2600" b="1">
                <a:latin typeface="宋体" panose="02010600030101010101" pitchFamily="2" charset="-122"/>
              </a:rPr>
              <a:t>  sh</a:t>
            </a:r>
            <a:r>
              <a:rPr lang="zh-CN" altLang="zh-CN" sz="2600" b="1">
                <a:latin typeface="宋体" panose="02010600030101010101" pitchFamily="2" charset="-122"/>
                <a:ea typeface="黑体" panose="02010609060101010101" pitchFamily="2" charset="-122"/>
              </a:rPr>
              <a:t>à</a:t>
            </a:r>
            <a:r>
              <a:rPr lang="zh-CN" altLang="zh-CN" sz="2600" b="1">
                <a:latin typeface="宋体" panose="02010600030101010101" pitchFamily="2" charset="-122"/>
              </a:rPr>
              <a:t>nɡ zuò  y</a:t>
            </a:r>
            <a:r>
              <a:rPr lang="zh-CN" altLang="zh-CN" sz="2600" b="1">
                <a:latin typeface="Times New Roman" panose="02020603050405020304" pitchFamily="18" charset="0"/>
              </a:rPr>
              <a:t>ó</a:t>
            </a:r>
            <a:r>
              <a:rPr lang="zh-CN" altLang="zh-CN" sz="2600" b="1">
                <a:latin typeface="宋体" panose="02010600030101010101" pitchFamily="2" charset="-122"/>
              </a:rPr>
              <a:t>u  </a:t>
            </a:r>
            <a:r>
              <a:rPr lang="zh-CN" altLang="zh-CN" sz="2600" b="1">
                <a:solidFill>
                  <a:srgbClr val="CC0000"/>
                </a:solidFill>
                <a:latin typeface="宋体" panose="02010600030101010101" pitchFamily="2" charset="-122"/>
              </a:rPr>
              <a:t>x</a:t>
            </a:r>
            <a:r>
              <a:rPr lang="zh-CN" altLang="zh-CN" sz="2600" b="1">
                <a:solidFill>
                  <a:srgbClr val="CC0000"/>
                </a:solidFill>
                <a:latin typeface="Times New Roman" panose="02020603050405020304" pitchFamily="18" charset="0"/>
              </a:rPr>
              <a:t>ì</a:t>
            </a:r>
            <a:r>
              <a:rPr lang="zh-CN" altLang="zh-CN" sz="2600" b="1">
                <a:latin typeface="宋体" panose="02010600030101010101" pitchFamily="2" charset="-122"/>
              </a:rPr>
              <a:t>.</a:t>
            </a:r>
            <a:endParaRPr lang="zh-CN" altLang="zh-CN" sz="2600" b="1">
              <a:latin typeface="Times New Roman" panose="02020603050405020304" pitchFamily="18" charset="0"/>
            </a:endParaRPr>
          </a:p>
          <a:p>
            <a:pPr algn="just"/>
            <a:r>
              <a:rPr lang="zh-CN" sz="4200" b="1">
                <a:latin typeface="Times New Roman" panose="02020603050405020304" pitchFamily="18" charset="0"/>
                <a:ea typeface="楷体_GB2312" pitchFamily="49" charset="-122"/>
              </a:rPr>
              <a:t>青  草  地  上  做  游  戏。</a:t>
            </a:r>
            <a:endParaRPr lang="zh-CN" sz="4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smtClean="0"/>
              <a:t>读一读，拼一拼</a:t>
            </a:r>
            <a:endParaRPr lang="zh-CN" smtClean="0"/>
          </a:p>
        </p:txBody>
      </p:sp>
      <p:sp>
        <p:nvSpPr>
          <p:cNvPr id="849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33600" y="1600200"/>
            <a:ext cx="8534400" cy="449897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4800" u="sng" smtClean="0">
                <a:solidFill>
                  <a:srgbClr val="D60093"/>
                </a:solidFill>
              </a:rPr>
              <a:t>mǔ  jī</a:t>
            </a:r>
            <a:r>
              <a:rPr lang="zh-CN" altLang="en-US" sz="4800" smtClean="0">
                <a:solidFill>
                  <a:srgbClr val="D60093"/>
                </a:solidFill>
              </a:rPr>
              <a:t>   </a:t>
            </a:r>
            <a:r>
              <a:rPr lang="zh-CN" altLang="en-US" sz="4800" b="1" u="sng" smtClean="0"/>
              <a:t>yì</a:t>
            </a:r>
            <a:r>
              <a:rPr lang="zh-CN" altLang="en-US" sz="4800" b="1" u="sng" smtClean="0">
                <a:solidFill>
                  <a:schemeClr val="hlink"/>
                </a:solidFill>
              </a:rPr>
              <a:t> qǐ</a:t>
            </a:r>
            <a:r>
              <a:rPr lang="zh-CN" altLang="en-US" sz="4800" b="1" smtClean="0"/>
              <a:t>    </a:t>
            </a:r>
            <a:r>
              <a:rPr lang="zh-CN" altLang="en-US" sz="4800" b="1" u="sng" smtClean="0"/>
              <a:t>xī gu</a:t>
            </a:r>
            <a:r>
              <a:rPr lang="zh-CN" altLang="en-US" sz="5400" u="sng" smtClean="0"/>
              <a:t>ā</a:t>
            </a:r>
            <a:endParaRPr lang="zh-CN" altLang="en-US" sz="5400" u="sng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4800" b="1" smtClean="0"/>
              <a:t> </a:t>
            </a:r>
            <a:r>
              <a:rPr lang="zh-CN" altLang="en-US" sz="4800" u="sng" smtClean="0">
                <a:solidFill>
                  <a:srgbClr val="3333FF"/>
                </a:solidFill>
              </a:rPr>
              <a:t>x</a:t>
            </a:r>
            <a:r>
              <a:rPr lang="zh-CN" altLang="en-US" sz="4800" u="sng" smtClean="0">
                <a:solidFill>
                  <a:srgbClr val="FF33CC"/>
                </a:solidFill>
              </a:rPr>
              <a:t>i</a:t>
            </a:r>
            <a:r>
              <a:rPr lang="zh-CN" altLang="en-US" sz="4800" b="1" u="sng" smtClean="0">
                <a:solidFill>
                  <a:srgbClr val="00FF00"/>
                </a:solidFill>
              </a:rPr>
              <a:t>à </a:t>
            </a:r>
            <a:r>
              <a:rPr lang="zh-CN" altLang="en-US" sz="5400" b="1" u="sng" smtClean="0"/>
              <a:t>qí </a:t>
            </a:r>
            <a:r>
              <a:rPr lang="zh-CN" altLang="en-US" sz="5400" b="1" smtClean="0"/>
              <a:t>  </a:t>
            </a:r>
            <a:r>
              <a:rPr lang="zh-CN" altLang="en-US" sz="4800" b="1" u="sng" smtClean="0"/>
              <a:t>xǐ yī fu </a:t>
            </a:r>
            <a:r>
              <a:rPr lang="zh-CN" altLang="en-US" sz="4800" b="1" smtClean="0"/>
              <a:t>   </a:t>
            </a:r>
            <a:r>
              <a:rPr lang="zh-CN" altLang="en-US" sz="4800" b="1" u="sng" smtClean="0"/>
              <a:t>yú  xi</a:t>
            </a:r>
            <a:r>
              <a:rPr lang="zh-CN" altLang="en-US" sz="4800" u="sng" smtClean="0"/>
              <a:t>ā</a:t>
            </a:r>
            <a:endParaRPr lang="zh-CN" altLang="en-US" sz="4800" u="sng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4400" b="1" u="sng" smtClean="0">
                <a:solidFill>
                  <a:srgbClr val="CC3300"/>
                </a:solidFill>
              </a:rPr>
              <a:t>dā jī mù</a:t>
            </a:r>
            <a:r>
              <a:rPr lang="zh-CN" altLang="en-US" sz="4400" b="1" smtClean="0">
                <a:solidFill>
                  <a:srgbClr val="CC3300"/>
                </a:solidFill>
              </a:rPr>
              <a:t>   </a:t>
            </a:r>
            <a:r>
              <a:rPr lang="zh-CN" altLang="en-US" sz="4400" b="1" u="sng" smtClean="0">
                <a:solidFill>
                  <a:srgbClr val="3333FF"/>
                </a:solidFill>
              </a:rPr>
              <a:t>f</a:t>
            </a:r>
            <a:r>
              <a:rPr lang="zh-CN" altLang="en-US" sz="4400" b="1" u="sng" smtClean="0">
                <a:solidFill>
                  <a:srgbClr val="FF33CC"/>
                </a:solidFill>
              </a:rPr>
              <a:t>à</a:t>
            </a:r>
            <a:r>
              <a:rPr lang="zh-CN" altLang="en-US" sz="4400" b="1" u="sng" smtClean="0"/>
              <a:t>  </a:t>
            </a:r>
            <a:r>
              <a:rPr lang="zh-CN" altLang="en-US" sz="4400" b="1" u="sng" smtClean="0">
                <a:solidFill>
                  <a:srgbClr val="3333FF"/>
                </a:solidFill>
              </a:rPr>
              <a:t>q</a:t>
            </a:r>
            <a:r>
              <a:rPr lang="zh-CN" altLang="en-US" sz="4400" b="1" u="sng" smtClean="0">
                <a:solidFill>
                  <a:srgbClr val="FF33CC"/>
                </a:solidFill>
              </a:rPr>
              <a:t>i</a:t>
            </a:r>
            <a:r>
              <a:rPr lang="zh-CN" altLang="en-US" sz="4400" b="1" u="sng" smtClean="0">
                <a:solidFill>
                  <a:srgbClr val="00FF00"/>
                </a:solidFill>
              </a:rPr>
              <a:t>ǎ  </a:t>
            </a:r>
            <a:endParaRPr lang="zh-CN" altLang="en-US" sz="4400" b="1" u="sng" smtClean="0">
              <a:solidFill>
                <a:srgbClr val="00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5400" b="1" smtClean="0"/>
              <a:t>qiɑ  ｑú   ｘū   l</a:t>
            </a:r>
            <a:r>
              <a:rPr lang="en-US" altLang="zh-CN" sz="5400" b="1" smtClean="0"/>
              <a:t>ü</a:t>
            </a:r>
            <a:r>
              <a:rPr lang="zh-CN" altLang="en-US" sz="5400" b="1" smtClean="0"/>
              <a:t>   n</a:t>
            </a:r>
            <a:r>
              <a:rPr lang="zh-CN" altLang="en-US" sz="5400" smtClean="0">
                <a:solidFill>
                  <a:schemeClr val="tx2"/>
                </a:solidFill>
              </a:rPr>
              <a:t>ǚ  </a:t>
            </a:r>
            <a:r>
              <a:rPr lang="zh-CN" altLang="en-US" sz="6000" smtClean="0"/>
              <a:t>j</a:t>
            </a:r>
            <a:r>
              <a:rPr lang="zh-CN" altLang="en-US" sz="6000" smtClean="0">
                <a:solidFill>
                  <a:schemeClr val="tx2"/>
                </a:solidFill>
              </a:rPr>
              <a:t>ú</a:t>
            </a:r>
            <a:endParaRPr lang="zh-CN" altLang="en-US" sz="4400" b="1" u="sng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800" b="1" smtClean="0">
                <a:solidFill>
                  <a:srgbClr val="00FF00"/>
                </a:solidFill>
              </a:rPr>
              <a:t>   </a:t>
            </a:r>
            <a:endParaRPr lang="zh-CN" altLang="en-US" sz="4800" b="1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-8890"/>
            <a:ext cx="10734040" cy="66922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-8890"/>
            <a:ext cx="10734040" cy="66922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0995" y="2305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 rot="21420000">
            <a:off x="2446656" y="3503295"/>
            <a:ext cx="49403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</a:t>
            </a:r>
            <a:endParaRPr lang="en-US" altLang="zh-CN" sz="9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358" y="908050"/>
            <a:ext cx="38877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谁在干什么？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母鸡在追蝴蝶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9560560" y="305752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j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701030" y="294005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样子像什么？</a:t>
            </a:r>
            <a:endParaRPr lang="zh-CN" altLang="en-US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1030" y="391668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小鸡小鸡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jjj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0" y="491871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竖弯加点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jjj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27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1499235"/>
            <a:ext cx="4204335" cy="4107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8385" y="1388110"/>
            <a:ext cx="5905500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WordArt 4"/>
          <p:cNvSpPr>
            <a:spLocks noChangeArrowheads="1" noChangeShapeType="1"/>
          </p:cNvSpPr>
          <p:nvPr/>
        </p:nvSpPr>
        <p:spPr bwMode="auto">
          <a:xfrm rot="5400000">
            <a:off x="1379538" y="2960687"/>
            <a:ext cx="4319588" cy="16557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9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竖弯加点</a:t>
            </a:r>
            <a:endParaRPr lang="zh-CN" altLang="en-US" sz="9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318" name="Picture 6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9410" y="1700213"/>
            <a:ext cx="32289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920875" y="189230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写一写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Line 2"/>
          <p:cNvSpPr>
            <a:spLocks noChangeShapeType="1"/>
          </p:cNvSpPr>
          <p:nvPr/>
        </p:nvSpPr>
        <p:spPr bwMode="auto">
          <a:xfrm>
            <a:off x="1992313" y="1700213"/>
            <a:ext cx="81359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Line 3"/>
          <p:cNvSpPr>
            <a:spLocks noChangeShapeType="1"/>
          </p:cNvSpPr>
          <p:nvPr/>
        </p:nvSpPr>
        <p:spPr bwMode="auto">
          <a:xfrm>
            <a:off x="1990725" y="1125538"/>
            <a:ext cx="81375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1992313" y="836613"/>
            <a:ext cx="81359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1992313" y="1412875"/>
            <a:ext cx="81359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336088" y="836613"/>
            <a:ext cx="36195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400"/>
              <a:t>上</a:t>
            </a:r>
            <a:endParaRPr lang="zh-CN" sz="140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9336088" y="1125538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400"/>
              <a:t>中</a:t>
            </a:r>
            <a:endParaRPr lang="zh-CN" sz="1400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9336088" y="1412875"/>
            <a:ext cx="360680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1400"/>
              <a:t>下</a:t>
            </a:r>
            <a:endParaRPr lang="zh-CN" sz="1400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808663" y="765175"/>
            <a:ext cx="35814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5400" b="1"/>
              <a:t>j</a:t>
            </a:r>
            <a:endParaRPr lang="zh-CN" altLang="zh-CN" sz="5400" b="1"/>
          </a:p>
        </p:txBody>
      </p:sp>
      <p:pic>
        <p:nvPicPr>
          <p:cNvPr id="14346" name="Picture 10" descr="蝴蝶鸡J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66988" y="2060848"/>
            <a:ext cx="273685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664200" y="2492375"/>
            <a:ext cx="4608513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一群小</a:t>
            </a:r>
            <a:r>
              <a:rPr 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鸡</a:t>
            </a: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去散步，</a:t>
            </a:r>
            <a:endParaRPr lang="zh-CN" sz="40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</a:t>
            </a:r>
            <a:r>
              <a:rPr 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鸡</a:t>
            </a: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妈妈跟后头，</a:t>
            </a:r>
            <a:endParaRPr lang="zh-CN" sz="40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叽叽叽叽</a:t>
            </a: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真热闹，</a:t>
            </a:r>
            <a:endParaRPr lang="zh-CN" sz="40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000" b="1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原来捉住小虫虫。</a:t>
            </a:r>
            <a:endParaRPr lang="zh-CN" sz="4000" b="1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小鸡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nimBg="1" autoUpdateAnimBg="0"/>
      <p:bldP spid="14347" grpId="0" bldLvl="0" animBg="1" autoUpdateAnimBg="0"/>
    </p:bldLst>
  </p:timing>
</p:sld>
</file>

<file path=ppt/tags/tag1.xml><?xml version="1.0" encoding="utf-8"?>
<p:tagLst xmlns:p="http://schemas.openxmlformats.org/presentationml/2006/main">
  <p:tag name="TIMING" val="|11.3|94.7|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宽屏</PresentationFormat>
  <Paragraphs>488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7" baseType="lpstr">
      <vt:lpstr>Arial</vt:lpstr>
      <vt:lpstr>宋体</vt:lpstr>
      <vt:lpstr>Wingdings</vt:lpstr>
      <vt:lpstr>楷体_GB2312</vt:lpstr>
      <vt:lpstr>Times New Roman</vt:lpstr>
      <vt:lpstr>楷体</vt:lpstr>
      <vt:lpstr>黑体</vt:lpstr>
      <vt:lpstr>幼圆</vt:lpstr>
      <vt:lpstr>Calibri Light</vt:lpstr>
      <vt:lpstr>Calibri</vt:lpstr>
      <vt:lpstr>微软雅黑</vt:lpstr>
      <vt:lpstr>Arial Black</vt:lpstr>
      <vt:lpstr>Impact</vt:lpstr>
      <vt:lpstr>Comic Sans MS</vt:lpstr>
      <vt:lpstr>楷体_GB2312</vt:lpstr>
      <vt:lpstr>Century Gothic</vt:lpstr>
      <vt:lpstr>新宋体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j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q</vt:lpstr>
      <vt:lpstr>PowerPoint 演示文稿</vt:lpstr>
      <vt:lpstr>PowerPoint 演示文稿</vt:lpstr>
      <vt:lpstr>x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你发现了什么？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对口戏</vt:lpstr>
      <vt:lpstr>PowerPoint 演示文稿</vt:lpstr>
      <vt:lpstr>PowerPoint 演示文稿</vt:lpstr>
      <vt:lpstr>PowerPoint 演示文稿</vt:lpstr>
      <vt:lpstr>读一读，拼一拼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17</cp:revision>
  <dcterms:created xsi:type="dcterms:W3CDTF">2017-05-30T08:46:00Z</dcterms:created>
  <dcterms:modified xsi:type="dcterms:W3CDTF">2017-05-31T00:51:50Z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