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476" r:id="rId3"/>
    <p:sldId id="474" r:id="rId5"/>
    <p:sldId id="475" r:id="rId6"/>
    <p:sldId id="488" r:id="rId7"/>
    <p:sldId id="493" r:id="rId8"/>
    <p:sldId id="484" r:id="rId9"/>
    <p:sldId id="494" r:id="rId10"/>
    <p:sldId id="500" r:id="rId11"/>
    <p:sldId id="480" r:id="rId12"/>
    <p:sldId id="501" r:id="rId13"/>
    <p:sldId id="502" r:id="rId14"/>
    <p:sldId id="503" r:id="rId15"/>
    <p:sldId id="504" r:id="rId16"/>
    <p:sldId id="507" r:id="rId17"/>
    <p:sldId id="508" r:id="rId18"/>
    <p:sldId id="509" r:id="rId19"/>
    <p:sldId id="505" r:id="rId20"/>
    <p:sldId id="506" r:id="rId21"/>
    <p:sldId id="510" r:id="rId22"/>
    <p:sldId id="514" r:id="rId23"/>
    <p:sldId id="482" r:id="rId24"/>
    <p:sldId id="473" r:id="rId25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D69B"/>
    <a:srgbClr val="E97C6D"/>
    <a:srgbClr val="F56161"/>
    <a:srgbClr val="E37373"/>
    <a:srgbClr val="CE8C89"/>
    <a:srgbClr val="FDFFF7"/>
    <a:srgbClr val="DC907B"/>
    <a:srgbClr val="E86F6F"/>
    <a:srgbClr val="E48072"/>
    <a:srgbClr val="F067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6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282" y="-804"/>
      </p:cViewPr>
      <p:guideLst>
        <p:guide orient="horz" pos="1170"/>
        <p:guide orient="horz" pos="2712"/>
        <p:guide pos="212"/>
        <p:guide pos="127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8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4CCA6-6EA6-4EEA-A4EB-59FEDC1331C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0EBEDB-C9B6-467E-A60E-1A237F4AFE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1F8400-A6C0-4362-A304-233C5BACFB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jpe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jpe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jpe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jpeg"/><Relationship Id="rId2" Type="http://schemas.openxmlformats.org/officeDocument/2006/relationships/image" Target="../media/image25.jpe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jpe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jpe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jpe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jpe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image" Target="../media/image3.jpeg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1" Type="http://schemas.openxmlformats.org/officeDocument/2006/relationships/notesSlide" Target="../notesSlides/notesSlide2.xml"/><Relationship Id="rId10" Type="http://schemas.openxmlformats.org/officeDocument/2006/relationships/vmlDrawing" Target="../drawings/vmlDrawing1.v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2.jpe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10.jpeg"/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tags" Target="../tags/tag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jpe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f60714a1cd0cf8a393da0b4ef221ddc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" y="1"/>
            <a:ext cx="9144000" cy="51435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93106" y="1348389"/>
            <a:ext cx="5157788" cy="1592744"/>
          </a:xfrm>
          <a:prstGeom prst="rect">
            <a:avLst/>
          </a:prstGeom>
          <a:solidFill>
            <a:srgbClr val="C3D69B">
              <a:alpha val="50196"/>
            </a:srgbClr>
          </a:solidFill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夏天里的成长</a:t>
            </a:r>
            <a:endParaRPr lang="zh-CN" altLang="en-US" sz="5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45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梁容若</a:t>
            </a:r>
            <a:endParaRPr lang="zh-CN" altLang="en-US" sz="45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2423" y="194310"/>
            <a:ext cx="8549164" cy="4632960"/>
          </a:xfrm>
          <a:prstGeom prst="rect">
            <a:avLst/>
          </a:prstGeom>
          <a:noFill/>
          <a:ln w="3492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0563" y="442437"/>
            <a:ext cx="1171099" cy="230981"/>
          </a:xfrm>
          <a:prstGeom prst="rect">
            <a:avLst/>
          </a:prstGeom>
          <a:noFill/>
          <a:ln w="22225">
            <a:solidFill>
              <a:srgbClr val="E3737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457f2f15e3ae32d4c777695c3f64e23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5281" y="266700"/>
            <a:ext cx="581501" cy="58388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58691" y="408623"/>
            <a:ext cx="985754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tabLst>
                <a:tab pos="66675" algn="l"/>
              </a:tabLst>
            </a:pPr>
            <a:r>
              <a:rPr lang="zh-CN" altLang="en-US" sz="1500" b="1" dirty="0">
                <a:solidFill>
                  <a:srgbClr val="E3737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朗读赏析</a:t>
            </a:r>
            <a:endParaRPr lang="zh-CN" altLang="en-US" sz="1500" b="1" dirty="0">
              <a:solidFill>
                <a:srgbClr val="E37373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918472" y="1048228"/>
            <a:ext cx="1083708" cy="831057"/>
            <a:chOff x="1027" y="2323"/>
            <a:chExt cx="2276" cy="1745"/>
          </a:xfrm>
        </p:grpSpPr>
        <p:sp>
          <p:nvSpPr>
            <p:cNvPr id="7" name="矩形 6"/>
            <p:cNvSpPr/>
            <p:nvPr/>
          </p:nvSpPr>
          <p:spPr>
            <a:xfrm>
              <a:off x="1027" y="2700"/>
              <a:ext cx="2131" cy="1158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61" y="2323"/>
              <a:ext cx="2242" cy="1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zh-CN" altLang="en-US" sz="3000" b="1">
                  <a:latin typeface="+mn-ea"/>
                  <a:sym typeface="+mn-ea"/>
                </a:rPr>
                <a:t>动物</a:t>
              </a:r>
              <a:endParaRPr lang="zh-CN" altLang="en-US" sz="3000" b="1">
                <a:latin typeface="+mn-ea"/>
                <a:sym typeface="+mn-ea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33851" y="1742599"/>
            <a:ext cx="3252788" cy="222885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tabLst>
                <a:tab pos="4566285" algn="l"/>
              </a:tabLst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绿蔓、竹子、高粱、苞蕾（鲜花、果实），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  <a:tabLst>
                <a:tab pos="4566285" algn="l"/>
              </a:tabLst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有生命的苔藓、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  <a:tabLst>
                <a:tab pos="4566285" algn="l"/>
              </a:tabLst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草坪菜畦。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30054" y="1047274"/>
            <a:ext cx="1083945" cy="831057"/>
            <a:chOff x="1027" y="2323"/>
            <a:chExt cx="2276" cy="1745"/>
          </a:xfrm>
        </p:grpSpPr>
        <p:sp>
          <p:nvSpPr>
            <p:cNvPr id="9" name="矩形 8"/>
            <p:cNvSpPr/>
            <p:nvPr/>
          </p:nvSpPr>
          <p:spPr>
            <a:xfrm>
              <a:off x="1027" y="2700"/>
              <a:ext cx="2131" cy="1158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61" y="2323"/>
              <a:ext cx="2242" cy="1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zh-CN" altLang="en-US" sz="3000" b="1">
                  <a:latin typeface="+mn-ea"/>
                  <a:sym typeface="+mn-ea"/>
                </a:rPr>
                <a:t>植物</a:t>
              </a:r>
              <a:endParaRPr lang="zh-CN" altLang="en-US" sz="3000" b="1">
                <a:latin typeface="+mn-ea"/>
                <a:sym typeface="+mn-ea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824413" y="1761173"/>
            <a:ext cx="2143125" cy="11487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tabLst>
                <a:tab pos="4566285" algn="l"/>
              </a:tabLst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小猫、小狗、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  <a:tabLst>
                <a:tab pos="4566285" algn="l"/>
              </a:tabLst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小鸡、小鸭。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9" name="图片 18" descr="abe6b2e2911ad6af1423ba15f56f6520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6715125" y="2985612"/>
            <a:ext cx="2016443" cy="13206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0563" y="442437"/>
            <a:ext cx="1171099" cy="230981"/>
          </a:xfrm>
          <a:prstGeom prst="rect">
            <a:avLst/>
          </a:prstGeom>
          <a:noFill/>
          <a:ln w="22225">
            <a:solidFill>
              <a:srgbClr val="E3737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457f2f15e3ae32d4c777695c3f64e23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5281" y="266700"/>
            <a:ext cx="581501" cy="58388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58691" y="408623"/>
            <a:ext cx="1079920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tabLst>
                <a:tab pos="66675" algn="l"/>
              </a:tabLst>
            </a:pPr>
            <a:r>
              <a:rPr lang="zh-CN" altLang="en-US" sz="1500" b="1" dirty="0">
                <a:solidFill>
                  <a:srgbClr val="E3737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朗读赏析</a:t>
            </a:r>
            <a:endParaRPr lang="zh-CN" altLang="en-US" sz="1500" b="1" dirty="0">
              <a:solidFill>
                <a:srgbClr val="E37373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31006" y="921544"/>
            <a:ext cx="8565356" cy="831056"/>
            <a:chOff x="743" y="2655"/>
            <a:chExt cx="17985" cy="1745"/>
          </a:xfrm>
        </p:grpSpPr>
        <p:sp>
          <p:nvSpPr>
            <p:cNvPr id="7" name="矩形 6"/>
            <p:cNvSpPr/>
            <p:nvPr/>
          </p:nvSpPr>
          <p:spPr>
            <a:xfrm>
              <a:off x="743" y="2655"/>
              <a:ext cx="17985" cy="169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3" y="2655"/>
              <a:ext cx="17645" cy="1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zh-CN" altLang="en-US" sz="3000" b="1">
                  <a:latin typeface="+mn-ea"/>
                  <a:sym typeface="+mn-ea"/>
                </a:rPr>
                <a:t>昨天是苞蕾，今天是鲜花，明天就变成了小果实。</a:t>
              </a:r>
              <a:endParaRPr lang="zh-CN" altLang="en-US" sz="3000" b="1">
                <a:latin typeface="+mn-ea"/>
                <a:sym typeface="+mn-ea"/>
              </a:endParaRPr>
            </a:p>
          </p:txBody>
        </p:sp>
      </p:grpSp>
      <p:pic>
        <p:nvPicPr>
          <p:cNvPr id="13" name="图片 12" descr="6585e3fafc92e985fd176c37b8ae4e5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2F2F2">
                  <a:alpha val="100000"/>
                </a:srgbClr>
              </a:clrFrom>
              <a:clrTo>
                <a:srgbClr val="F2F2F2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744504" y="2912269"/>
            <a:ext cx="3124200" cy="1448276"/>
          </a:xfrm>
          <a:prstGeom prst="rect">
            <a:avLst/>
          </a:prstGeom>
        </p:spPr>
      </p:pic>
      <p:pic>
        <p:nvPicPr>
          <p:cNvPr id="18" name="图片 17" descr="254bc99686ca4cbf29272607eb97e0e0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4F8D7">
                  <a:alpha val="100000"/>
                </a:srgbClr>
              </a:clrFrom>
              <a:clrTo>
                <a:srgbClr val="F4F8D7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232083" y="2100739"/>
            <a:ext cx="2143125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0563" y="442437"/>
            <a:ext cx="1171099" cy="230981"/>
          </a:xfrm>
          <a:prstGeom prst="rect">
            <a:avLst/>
          </a:prstGeom>
          <a:noFill/>
          <a:ln w="22225">
            <a:solidFill>
              <a:srgbClr val="E3737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457f2f15e3ae32d4c777695c3f64e23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5281" y="266700"/>
            <a:ext cx="581501" cy="58388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58691" y="408623"/>
            <a:ext cx="1034163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tabLst>
                <a:tab pos="66675" algn="l"/>
              </a:tabLst>
            </a:pPr>
            <a:r>
              <a:rPr lang="zh-CN" altLang="en-US" sz="1500" b="1" dirty="0">
                <a:solidFill>
                  <a:srgbClr val="E3737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朗读赏析</a:t>
            </a:r>
            <a:endParaRPr lang="zh-CN" altLang="en-US" sz="1500" b="1" dirty="0">
              <a:solidFill>
                <a:srgbClr val="E37373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09675" y="1330166"/>
            <a:ext cx="6908959" cy="6496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700" b="1">
                <a:latin typeface="+mn-ea"/>
                <a:sym typeface="+mn-ea"/>
              </a:rPr>
              <a:t>作者为什么能把这一段写得这么具体形象呢？</a:t>
            </a:r>
            <a:endParaRPr lang="zh-CN" altLang="en-US" sz="2700" b="1">
              <a:latin typeface="+mn-ea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573054" y="1939766"/>
            <a:ext cx="6182201" cy="5715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12470" y="2198370"/>
            <a:ext cx="7811453" cy="880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10000"/>
              </a:lnSpc>
              <a:tabLst>
                <a:tab pos="4566285" algn="l"/>
              </a:tabLst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作者在这里选取了具有代表性的事物，并抓住事物的特点进行描写，给人留下了深刻的印象。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图片 7" descr="e35d049084dd72f8f31fd0ce375d788e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818096" y="3184207"/>
            <a:ext cx="1600200" cy="8829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0563" y="442437"/>
            <a:ext cx="1171099" cy="230981"/>
          </a:xfrm>
          <a:prstGeom prst="rect">
            <a:avLst/>
          </a:prstGeom>
          <a:noFill/>
          <a:ln w="22225">
            <a:solidFill>
              <a:srgbClr val="E3737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457f2f15e3ae32d4c777695c3f64e23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5281" y="266700"/>
            <a:ext cx="581501" cy="58388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58691" y="408623"/>
            <a:ext cx="1009958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tabLst>
                <a:tab pos="66675" algn="l"/>
              </a:tabLst>
            </a:pPr>
            <a:r>
              <a:rPr lang="zh-CN" altLang="en-US" sz="1500" b="1" dirty="0">
                <a:solidFill>
                  <a:srgbClr val="E3737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朗读赏析</a:t>
            </a:r>
            <a:endParaRPr lang="zh-CN" altLang="en-US" sz="1500" b="1" dirty="0">
              <a:solidFill>
                <a:srgbClr val="E37373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4318" y="668179"/>
            <a:ext cx="8635841" cy="13977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700" b="1">
                <a:latin typeface="+mn-ea"/>
                <a:sym typeface="+mn-ea"/>
              </a:rPr>
              <a:t>第</a:t>
            </a:r>
            <a:r>
              <a:rPr lang="en-US" altLang="zh-CN" sz="2700" b="1">
                <a:latin typeface="+mn-ea"/>
                <a:sym typeface="+mn-ea"/>
              </a:rPr>
              <a:t>2</a:t>
            </a:r>
            <a:r>
              <a:rPr lang="zh-CN" altLang="en-US" sz="2700" b="1">
                <a:latin typeface="+mn-ea"/>
                <a:sym typeface="+mn-ea"/>
              </a:rPr>
              <a:t>自然段写出了生物在夏天飞快生长的状态。</a:t>
            </a:r>
            <a:endParaRPr lang="zh-CN" altLang="en-US" sz="2700" b="1">
              <a:latin typeface="+mn-ea"/>
              <a:sym typeface="+mn-ea"/>
            </a:endParaRPr>
          </a:p>
          <a:p>
            <a:pPr>
              <a:lnSpc>
                <a:spcPct val="160000"/>
              </a:lnSpc>
            </a:pPr>
            <a:r>
              <a:rPr lang="zh-CN" altLang="en-US" sz="2700" b="1">
                <a:latin typeface="+mn-ea"/>
                <a:sym typeface="+mn-ea"/>
              </a:rPr>
              <a:t>写到了哪些动植物？是怎样体现这一段的中心意思的呢？</a:t>
            </a:r>
            <a:endParaRPr lang="zh-CN" altLang="en-US" sz="2700" b="1">
              <a:latin typeface="+mn-ea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48616" y="1338263"/>
            <a:ext cx="6989921" cy="5715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15265" y="2413159"/>
            <a:ext cx="7345204" cy="19883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tabLst>
                <a:tab pos="4566285" algn="l"/>
              </a:tabLst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第2自然段写了豆子、瓜、竹子、高粱、花、苔藓、菜、小鸡、小鸭等生物。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  <a:tabLst>
                <a:tab pos="4566285" algn="l"/>
              </a:tabLst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主要运用夸张的手法，突出这些生物的生长之快，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  <a:tabLst>
                <a:tab pos="4566285" algn="l"/>
              </a:tabLst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来体现这一段的中心意思。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35280" y="2008823"/>
            <a:ext cx="8803958" cy="5715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timg (1)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2F1EF">
                  <a:alpha val="100000"/>
                </a:srgbClr>
              </a:clrFrom>
              <a:clrTo>
                <a:srgbClr val="F2F1E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560469" y="3412332"/>
            <a:ext cx="1138238" cy="8939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0563" y="442437"/>
            <a:ext cx="1171099" cy="230981"/>
          </a:xfrm>
          <a:prstGeom prst="rect">
            <a:avLst/>
          </a:prstGeom>
          <a:noFill/>
          <a:ln w="22225">
            <a:solidFill>
              <a:srgbClr val="E3737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457f2f15e3ae32d4c777695c3f64e23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5281" y="266700"/>
            <a:ext cx="581501" cy="58388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58691" y="408623"/>
            <a:ext cx="953480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tabLst>
                <a:tab pos="66675" algn="l"/>
              </a:tabLst>
            </a:pPr>
            <a:r>
              <a:rPr lang="zh-CN" altLang="en-US" sz="1500" b="1" dirty="0">
                <a:solidFill>
                  <a:srgbClr val="E3737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朗读赏析</a:t>
            </a:r>
            <a:endParaRPr lang="zh-CN" altLang="en-US" sz="1500" b="1" dirty="0">
              <a:solidFill>
                <a:srgbClr val="E37373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794159" y="912972"/>
            <a:ext cx="3830955" cy="757238"/>
            <a:chOff x="5655" y="2043"/>
            <a:chExt cx="8044" cy="1590"/>
          </a:xfrm>
        </p:grpSpPr>
        <p:sp>
          <p:nvSpPr>
            <p:cNvPr id="7" name="矩形 6"/>
            <p:cNvSpPr/>
            <p:nvPr/>
          </p:nvSpPr>
          <p:spPr>
            <a:xfrm>
              <a:off x="5655" y="2332"/>
              <a:ext cx="7890" cy="114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697" y="2043"/>
              <a:ext cx="8002" cy="1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zh-CN" altLang="en-US" sz="2700" b="1">
                  <a:latin typeface="+mn-ea"/>
                  <a:sym typeface="+mn-ea"/>
                </a:rPr>
                <a:t>夏天时，人的成长特点</a:t>
              </a:r>
              <a:endParaRPr lang="zh-CN" altLang="en-US" sz="2700" b="1">
                <a:latin typeface="+mn-ea"/>
                <a:sym typeface="+mn-ea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260873" y="1905477"/>
            <a:ext cx="6622256" cy="17302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  <a:tabLst>
                <a:tab pos="4566285" algn="l"/>
              </a:tabLst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小学——中学  中学——大学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  <a:tabLst>
                <a:tab pos="4566285" algn="l"/>
              </a:tabLst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或快或慢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图片 7" descr="e35d049084dd72f8f31fd0ce375d788e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276702" y="3194685"/>
            <a:ext cx="993934" cy="1111568"/>
          </a:xfrm>
          <a:prstGeom prst="rect">
            <a:avLst/>
          </a:prstGeom>
        </p:spPr>
      </p:pic>
      <p:pic>
        <p:nvPicPr>
          <p:cNvPr id="9" name="图片 8" descr="e35d049084dd72f8f31fd0ce375d788e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8023861" y="3541872"/>
            <a:ext cx="861536" cy="764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0563" y="442437"/>
            <a:ext cx="1171099" cy="230981"/>
          </a:xfrm>
          <a:prstGeom prst="rect">
            <a:avLst/>
          </a:prstGeom>
          <a:noFill/>
          <a:ln w="22225">
            <a:solidFill>
              <a:srgbClr val="E3737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457f2f15e3ae32d4c777695c3f64e23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5281" y="266700"/>
            <a:ext cx="581501" cy="58388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58691" y="408623"/>
            <a:ext cx="1041559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tabLst>
                <a:tab pos="66675" algn="l"/>
              </a:tabLst>
            </a:pPr>
            <a:r>
              <a:rPr lang="zh-CN" altLang="en-US" sz="1500" b="1" dirty="0">
                <a:solidFill>
                  <a:srgbClr val="E3737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朗读赏析</a:t>
            </a:r>
            <a:endParaRPr lang="zh-CN" altLang="en-US" sz="1500" b="1" dirty="0">
              <a:solidFill>
                <a:srgbClr val="E37373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29289" y="2617470"/>
            <a:ext cx="5285423" cy="8010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44629" y="1343978"/>
            <a:ext cx="3517106" cy="7405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817019" y="1129666"/>
            <a:ext cx="3372326" cy="9548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3600" b="1">
                <a:latin typeface="+mn-ea"/>
                <a:sym typeface="+mn-ea"/>
              </a:rPr>
              <a:t>六月六，看谷秀</a:t>
            </a:r>
            <a:endParaRPr lang="zh-CN" altLang="en-US" sz="3600" b="1">
              <a:latin typeface="+mn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74533" y="2463642"/>
            <a:ext cx="5194935" cy="9548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3600" b="1">
                <a:latin typeface="+mn-ea"/>
                <a:sym typeface="+mn-ea"/>
              </a:rPr>
              <a:t>处暑不出头，割谷喂老牛</a:t>
            </a:r>
            <a:endParaRPr lang="zh-CN" altLang="en-US" sz="3600" b="1">
              <a:latin typeface="+mn-ea"/>
              <a:sym typeface="+mn-ea"/>
            </a:endParaRPr>
          </a:p>
        </p:txBody>
      </p:sp>
      <p:pic>
        <p:nvPicPr>
          <p:cNvPr id="19" name="图片 18" descr="abe6b2e2911ad6af1423ba15f56f6520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37185" y="3321844"/>
            <a:ext cx="1502569" cy="984409"/>
          </a:xfrm>
          <a:prstGeom prst="rect">
            <a:avLst/>
          </a:prstGeom>
        </p:spPr>
      </p:pic>
      <p:pic>
        <p:nvPicPr>
          <p:cNvPr id="31" name="图片 30" descr="e44bdb2ebc35c114ab22a9928792161f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860000">
            <a:off x="7469505" y="-869157"/>
            <a:ext cx="1738313" cy="17383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  <p:bldP spid="6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0563" y="442437"/>
            <a:ext cx="1171099" cy="230981"/>
          </a:xfrm>
          <a:prstGeom prst="rect">
            <a:avLst/>
          </a:prstGeom>
          <a:noFill/>
          <a:ln w="22225">
            <a:solidFill>
              <a:srgbClr val="E3737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457f2f15e3ae32d4c777695c3f64e23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5281" y="266700"/>
            <a:ext cx="581501" cy="58388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58691" y="408623"/>
            <a:ext cx="961549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tabLst>
                <a:tab pos="66675" algn="l"/>
              </a:tabLst>
            </a:pPr>
            <a:r>
              <a:rPr lang="zh-CN" altLang="en-US" sz="1500" b="1" dirty="0">
                <a:solidFill>
                  <a:srgbClr val="E3737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朗读赏析</a:t>
            </a:r>
            <a:endParaRPr lang="zh-CN" altLang="en-US" sz="1500" b="1" dirty="0">
              <a:solidFill>
                <a:srgbClr val="E37373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578191" y="1014412"/>
            <a:ext cx="2654141" cy="1422083"/>
            <a:chOff x="1090" y="1921"/>
            <a:chExt cx="5573" cy="2986"/>
          </a:xfrm>
        </p:grpSpPr>
        <p:sp>
          <p:nvSpPr>
            <p:cNvPr id="7" name="矩形 6"/>
            <p:cNvSpPr/>
            <p:nvPr/>
          </p:nvSpPr>
          <p:spPr>
            <a:xfrm>
              <a:off x="1090" y="2391"/>
              <a:ext cx="5573" cy="923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166" y="1921"/>
              <a:ext cx="5421" cy="2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zh-CN" altLang="en-US" sz="2700" b="1">
                  <a:latin typeface="+mn-ea"/>
                  <a:sym typeface="+mn-ea"/>
                </a:rPr>
                <a:t>六月六，看谷秀</a:t>
              </a:r>
              <a:endParaRPr lang="zh-CN" altLang="en-US" sz="2700" b="1">
                <a:latin typeface="+mn-ea"/>
                <a:sym typeface="+mn-ea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628198" y="2146459"/>
            <a:ext cx="3402330" cy="18959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  <a:tabLst>
                <a:tab pos="4566285" algn="l"/>
              </a:tabLst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农历六月初六，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10000"/>
              </a:lnSpc>
              <a:tabLst>
                <a:tab pos="4566285" algn="l"/>
              </a:tabLst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就到处可见齐腰深，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10000"/>
              </a:lnSpc>
              <a:tabLst>
                <a:tab pos="4566285" algn="l"/>
              </a:tabLst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秀出穗的谷子，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10000"/>
              </a:lnSpc>
              <a:tabLst>
                <a:tab pos="4566285" algn="l"/>
              </a:tabLst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让农民们欣喜不已。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 descr="088c9e21234c5149ebed88e97183cba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073468" y="1223963"/>
            <a:ext cx="3133249" cy="2701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0563" y="442437"/>
            <a:ext cx="1171099" cy="230981"/>
          </a:xfrm>
          <a:prstGeom prst="rect">
            <a:avLst/>
          </a:prstGeom>
          <a:noFill/>
          <a:ln w="22225">
            <a:solidFill>
              <a:srgbClr val="E3737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457f2f15e3ae32d4c777695c3f64e23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5281" y="266700"/>
            <a:ext cx="581501" cy="58388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58691" y="408623"/>
            <a:ext cx="995369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tabLst>
                <a:tab pos="66675" algn="l"/>
              </a:tabLst>
            </a:pPr>
            <a:r>
              <a:rPr lang="zh-CN" altLang="en-US" sz="1500" b="1" dirty="0">
                <a:solidFill>
                  <a:srgbClr val="E3737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朗读赏析</a:t>
            </a:r>
            <a:endParaRPr lang="zh-CN" altLang="en-US" sz="1500" b="1" dirty="0">
              <a:solidFill>
                <a:srgbClr val="E37373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35280" y="868204"/>
            <a:ext cx="4053840" cy="1422083"/>
            <a:chOff x="704" y="1823"/>
            <a:chExt cx="8512" cy="2986"/>
          </a:xfrm>
        </p:grpSpPr>
        <p:sp>
          <p:nvSpPr>
            <p:cNvPr id="7" name="矩形 6"/>
            <p:cNvSpPr/>
            <p:nvPr/>
          </p:nvSpPr>
          <p:spPr>
            <a:xfrm>
              <a:off x="707" y="2130"/>
              <a:ext cx="8509" cy="1233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04" y="1823"/>
              <a:ext cx="8313" cy="2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zh-CN" altLang="en-US" sz="2700" b="1">
                  <a:latin typeface="+mn-ea"/>
                  <a:sym typeface="+mn-ea"/>
                </a:rPr>
                <a:t>处暑不出头，割谷喂老牛</a:t>
              </a:r>
              <a:endParaRPr lang="zh-CN" altLang="en-US" sz="2700" b="1">
                <a:latin typeface="+mn-ea"/>
                <a:sym typeface="+mn-ea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35280" y="1777842"/>
            <a:ext cx="5428298" cy="28093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  <a:tabLst>
                <a:tab pos="4566285" algn="l"/>
              </a:tabLst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处暑的时候，谷子如果还不出穗，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10000"/>
              </a:lnSpc>
              <a:tabLst>
                <a:tab pos="4566285" algn="l"/>
              </a:tabLst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就没收成的希望了，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10000"/>
              </a:lnSpc>
              <a:tabLst>
                <a:tab pos="4566285" algn="l"/>
              </a:tabLst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就像无用的荒草一样，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10000"/>
              </a:lnSpc>
              <a:tabLst>
                <a:tab pos="4566285" algn="l"/>
              </a:tabLst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只能割掉喂牛吃了。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10000"/>
              </a:lnSpc>
              <a:tabLst>
                <a:tab pos="4566285" algn="l"/>
              </a:tabLst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说明农作物夏天不长或长得太慢，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10000"/>
              </a:lnSpc>
              <a:tabLst>
                <a:tab pos="4566285" algn="l"/>
              </a:tabLst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秋天就没有收成的希望。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7438da5fb8b780181cc1d7f3108d72dd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120766" y="1479233"/>
            <a:ext cx="2337911" cy="2326005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0563" y="442437"/>
            <a:ext cx="1171099" cy="230981"/>
          </a:xfrm>
          <a:prstGeom prst="rect">
            <a:avLst/>
          </a:prstGeom>
          <a:noFill/>
          <a:ln w="22225">
            <a:solidFill>
              <a:srgbClr val="E3737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457f2f15e3ae32d4c777695c3f64e23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5281" y="266700"/>
            <a:ext cx="581501" cy="58388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58691" y="408623"/>
            <a:ext cx="977685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tabLst>
                <a:tab pos="66675" algn="l"/>
              </a:tabLst>
            </a:pPr>
            <a:r>
              <a:rPr lang="zh-CN" altLang="en-US" sz="1500" b="1" dirty="0">
                <a:solidFill>
                  <a:srgbClr val="E3737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朗读赏析</a:t>
            </a:r>
            <a:endParaRPr lang="zh-CN" altLang="en-US" sz="1500" b="1" dirty="0">
              <a:solidFill>
                <a:srgbClr val="E37373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7174" y="1128236"/>
            <a:ext cx="5531644" cy="6496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700" b="1">
                <a:latin typeface="+mn-ea"/>
                <a:sym typeface="+mn-ea"/>
              </a:rPr>
              <a:t>这篇课文告诉我们一个什么道理呢？</a:t>
            </a:r>
            <a:endParaRPr lang="zh-CN" altLang="en-US" sz="2700" b="1">
              <a:latin typeface="+mn-ea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35281" y="1720691"/>
            <a:ext cx="5443061" cy="5715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37173" y="2013109"/>
            <a:ext cx="8188166" cy="209978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  <a:tabLst>
                <a:tab pos="4566285" algn="l"/>
              </a:tabLst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人也是一样，要赶时候，赶热天，尽量地用力量地长。一定要在青少年时期珍惜时间，积极争取知识、能力、能验的增长，不能错过时机，否则就会成为一事无成的人</a:t>
            </a:r>
            <a:r>
              <a:rPr lang="zh-CN" altLang="en-US" sz="3000" b="1" dirty="0" smtClean="0">
                <a:latin typeface="楷体" panose="02010609060101010101" charset="-122"/>
                <a:ea typeface="楷体" panose="02010609060101010101" charset="-122"/>
              </a:rPr>
              <a:t>。 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1" name="图片 20" descr="e244b279566efa1e2c50166b9da5073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7F7F7">
                  <a:alpha val="100000"/>
                </a:srgbClr>
              </a:clrFrom>
              <a:clrTo>
                <a:srgbClr val="F7F7F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0800000" flipV="1">
            <a:off x="7577614" y="266700"/>
            <a:ext cx="1239679" cy="12396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0563" y="442437"/>
            <a:ext cx="1171099" cy="230981"/>
          </a:xfrm>
          <a:prstGeom prst="rect">
            <a:avLst/>
          </a:prstGeom>
          <a:noFill/>
          <a:ln w="22225">
            <a:solidFill>
              <a:srgbClr val="E3737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457f2f15e3ae32d4c777695c3f64e23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5281" y="266700"/>
            <a:ext cx="581501" cy="58388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58691" y="408623"/>
            <a:ext cx="1042231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tabLst>
                <a:tab pos="66675" algn="l"/>
              </a:tabLst>
            </a:pPr>
            <a:r>
              <a:rPr lang="zh-CN" altLang="en-US" sz="1500" b="1" dirty="0">
                <a:solidFill>
                  <a:srgbClr val="E3737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拓展延伸</a:t>
            </a:r>
            <a:endParaRPr lang="zh-CN" altLang="en-US" sz="1500" b="1" dirty="0">
              <a:solidFill>
                <a:srgbClr val="E37373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9114" y="1190149"/>
            <a:ext cx="4493419" cy="239410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40000"/>
              </a:lnSpc>
              <a:tabLst>
                <a:tab pos="5774690" algn="l"/>
              </a:tabLst>
            </a:pPr>
            <a:r>
              <a:rPr lang="zh-CN" altLang="en-US" sz="2700" b="1">
                <a:latin typeface="+mn-ea"/>
                <a:sym typeface="+mn-ea"/>
              </a:rPr>
              <a:t>课文写了夏天里植物、动物、山水、铁轨、马路、人等的生长来写的，作者为什么选取这几种事物来写？</a:t>
            </a:r>
            <a:endParaRPr lang="zh-CN" altLang="en-US" sz="2700" b="1">
              <a:latin typeface="+mn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59266" y="1186339"/>
            <a:ext cx="3055620" cy="20073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40000"/>
              </a:lnSpc>
              <a:tabLst>
                <a:tab pos="4566285" algn="l"/>
              </a:tabLst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选取典型事物，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40000"/>
              </a:lnSpc>
              <a:tabLst>
                <a:tab pos="4566285" algn="l"/>
              </a:tabLst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抓住事物特点写，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40000"/>
              </a:lnSpc>
              <a:tabLst>
                <a:tab pos="4566285" algn="l"/>
              </a:tabLst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更能说明道理。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圆角矩形 6"/>
          <p:cNvSpPr/>
          <p:nvPr/>
        </p:nvSpPr>
        <p:spPr>
          <a:xfrm rot="16200000">
            <a:off x="3974783" y="2358866"/>
            <a:ext cx="2632234" cy="5715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 descr="683cc2f6db107e4fa4dfd2799beaa6e8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5F5F5">
                  <a:alpha val="100000"/>
                </a:srgbClr>
              </a:clrFrom>
              <a:clrTo>
                <a:srgbClr val="F5F5F5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687628" y="3193732"/>
            <a:ext cx="1106329" cy="9039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任意多边形 49"/>
          <p:cNvSpPr/>
          <p:nvPr>
            <p:custDataLst>
              <p:tags r:id="rId1"/>
            </p:custDataLst>
          </p:nvPr>
        </p:nvSpPr>
        <p:spPr bwMode="auto">
          <a:xfrm>
            <a:off x="820103" y="1784509"/>
            <a:ext cx="213836" cy="202406"/>
          </a:xfrm>
          <a:custGeom>
            <a:avLst/>
            <a:gdLst>
              <a:gd name="connsiteX0" fmla="*/ 697056 w 800580"/>
              <a:gd name="connsiteY0" fmla="*/ 58976 h 755406"/>
              <a:gd name="connsiteX1" fmla="*/ 653765 w 800580"/>
              <a:gd name="connsiteY1" fmla="*/ 97876 h 755406"/>
              <a:gd name="connsiteX2" fmla="*/ 697056 w 800580"/>
              <a:gd name="connsiteY2" fmla="*/ 136776 h 755406"/>
              <a:gd name="connsiteX3" fmla="*/ 740347 w 800580"/>
              <a:gd name="connsiteY3" fmla="*/ 97876 h 755406"/>
              <a:gd name="connsiteX4" fmla="*/ 697056 w 800580"/>
              <a:gd name="connsiteY4" fmla="*/ 58976 h 755406"/>
              <a:gd name="connsiteX5" fmla="*/ 400291 w 800580"/>
              <a:gd name="connsiteY5" fmla="*/ 0 h 755406"/>
              <a:gd name="connsiteX6" fmla="*/ 800580 w 800580"/>
              <a:gd name="connsiteY6" fmla="*/ 0 h 755406"/>
              <a:gd name="connsiteX7" fmla="*/ 800580 w 800580"/>
              <a:gd name="connsiteY7" fmla="*/ 377703 h 755406"/>
              <a:gd name="connsiteX8" fmla="*/ 400290 w 800580"/>
              <a:gd name="connsiteY8" fmla="*/ 755406 h 755406"/>
              <a:gd name="connsiteX9" fmla="*/ 0 w 800580"/>
              <a:gd name="connsiteY9" fmla="*/ 377703 h 755406"/>
              <a:gd name="connsiteX10" fmla="*/ 1 w 800580"/>
              <a:gd name="connsiteY10" fmla="*/ 377703 h 755406"/>
              <a:gd name="connsiteX11" fmla="*/ 400291 w 800580"/>
              <a:gd name="connsiteY11" fmla="*/ 0 h 755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0580" h="755406">
                <a:moveTo>
                  <a:pt x="697056" y="58976"/>
                </a:moveTo>
                <a:cubicBezTo>
                  <a:pt x="673147" y="58976"/>
                  <a:pt x="653765" y="76392"/>
                  <a:pt x="653765" y="97876"/>
                </a:cubicBezTo>
                <a:cubicBezTo>
                  <a:pt x="653765" y="119360"/>
                  <a:pt x="673147" y="136776"/>
                  <a:pt x="697056" y="136776"/>
                </a:cubicBezTo>
                <a:cubicBezTo>
                  <a:pt x="720965" y="136776"/>
                  <a:pt x="740347" y="119360"/>
                  <a:pt x="740347" y="97876"/>
                </a:cubicBezTo>
                <a:cubicBezTo>
                  <a:pt x="740347" y="76392"/>
                  <a:pt x="720965" y="58976"/>
                  <a:pt x="697056" y="58976"/>
                </a:cubicBezTo>
                <a:close/>
                <a:moveTo>
                  <a:pt x="400291" y="0"/>
                </a:moveTo>
                <a:lnTo>
                  <a:pt x="800580" y="0"/>
                </a:lnTo>
                <a:lnTo>
                  <a:pt x="800580" y="377703"/>
                </a:lnTo>
                <a:cubicBezTo>
                  <a:pt x="800580" y="586303"/>
                  <a:pt x="621364" y="755406"/>
                  <a:pt x="400290" y="755406"/>
                </a:cubicBezTo>
                <a:cubicBezTo>
                  <a:pt x="179216" y="755406"/>
                  <a:pt x="0" y="586303"/>
                  <a:pt x="0" y="377703"/>
                </a:cubicBezTo>
                <a:lnTo>
                  <a:pt x="1" y="377703"/>
                </a:lnTo>
                <a:cubicBezTo>
                  <a:pt x="1" y="169103"/>
                  <a:pt x="179217" y="0"/>
                  <a:pt x="4002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normAutofit fontScale="55000" lnSpcReduction="20000"/>
          </a:bodyPr>
          <a:lstStyle/>
          <a:p>
            <a:pPr algn="ctr">
              <a:defRPr/>
            </a:pPr>
            <a:endParaRPr lang="zh-CN" altLang="en-US" sz="1800" dirty="0">
              <a:solidFill>
                <a:schemeClr val="bg1"/>
              </a:solidFill>
            </a:endParaRPr>
          </a:p>
        </p:txBody>
      </p:sp>
      <p:graphicFrame>
        <p:nvGraphicFramePr>
          <p:cNvPr id="8" name="对象 7">
            <a:hlinkClick r:id="" action="ppaction://ole?verb=0"/>
          </p:cNvPr>
          <p:cNvGraphicFramePr/>
          <p:nvPr/>
        </p:nvGraphicFramePr>
        <p:xfrm>
          <a:off x="4229100" y="2490788"/>
          <a:ext cx="6858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" r:id="rId2" imgW="2743200" imgH="5181600" progId="Equation.3">
                  <p:embed/>
                </p:oleObj>
              </mc:Choice>
              <mc:Fallback>
                <p:oleObj name="" r:id="rId2" imgW="2743200" imgH="5181600" progId="Equation.3">
                  <p:embed/>
                  <p:pic>
                    <p:nvPicPr>
                      <p:cNvPr id="0" name="图片 1024" descr="image1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229100" y="2490788"/>
                        <a:ext cx="685800" cy="1619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任意多边形 11"/>
          <p:cNvSpPr/>
          <p:nvPr>
            <p:custDataLst>
              <p:tags r:id="rId4"/>
            </p:custDataLst>
          </p:nvPr>
        </p:nvSpPr>
        <p:spPr bwMode="auto">
          <a:xfrm>
            <a:off x="819627" y="2490788"/>
            <a:ext cx="213836" cy="202406"/>
          </a:xfrm>
          <a:custGeom>
            <a:avLst/>
            <a:gdLst>
              <a:gd name="connsiteX0" fmla="*/ 697056 w 800580"/>
              <a:gd name="connsiteY0" fmla="*/ 58976 h 755406"/>
              <a:gd name="connsiteX1" fmla="*/ 653765 w 800580"/>
              <a:gd name="connsiteY1" fmla="*/ 97876 h 755406"/>
              <a:gd name="connsiteX2" fmla="*/ 697056 w 800580"/>
              <a:gd name="connsiteY2" fmla="*/ 136776 h 755406"/>
              <a:gd name="connsiteX3" fmla="*/ 740347 w 800580"/>
              <a:gd name="connsiteY3" fmla="*/ 97876 h 755406"/>
              <a:gd name="connsiteX4" fmla="*/ 697056 w 800580"/>
              <a:gd name="connsiteY4" fmla="*/ 58976 h 755406"/>
              <a:gd name="connsiteX5" fmla="*/ 400291 w 800580"/>
              <a:gd name="connsiteY5" fmla="*/ 0 h 755406"/>
              <a:gd name="connsiteX6" fmla="*/ 800580 w 800580"/>
              <a:gd name="connsiteY6" fmla="*/ 0 h 755406"/>
              <a:gd name="connsiteX7" fmla="*/ 800580 w 800580"/>
              <a:gd name="connsiteY7" fmla="*/ 377703 h 755406"/>
              <a:gd name="connsiteX8" fmla="*/ 400290 w 800580"/>
              <a:gd name="connsiteY8" fmla="*/ 755406 h 755406"/>
              <a:gd name="connsiteX9" fmla="*/ 0 w 800580"/>
              <a:gd name="connsiteY9" fmla="*/ 377703 h 755406"/>
              <a:gd name="connsiteX10" fmla="*/ 1 w 800580"/>
              <a:gd name="connsiteY10" fmla="*/ 377703 h 755406"/>
              <a:gd name="connsiteX11" fmla="*/ 400291 w 800580"/>
              <a:gd name="connsiteY11" fmla="*/ 0 h 755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0580" h="755406">
                <a:moveTo>
                  <a:pt x="697056" y="58976"/>
                </a:moveTo>
                <a:cubicBezTo>
                  <a:pt x="673147" y="58976"/>
                  <a:pt x="653765" y="76392"/>
                  <a:pt x="653765" y="97876"/>
                </a:cubicBezTo>
                <a:cubicBezTo>
                  <a:pt x="653765" y="119360"/>
                  <a:pt x="673147" y="136776"/>
                  <a:pt x="697056" y="136776"/>
                </a:cubicBezTo>
                <a:cubicBezTo>
                  <a:pt x="720965" y="136776"/>
                  <a:pt x="740347" y="119360"/>
                  <a:pt x="740347" y="97876"/>
                </a:cubicBezTo>
                <a:cubicBezTo>
                  <a:pt x="740347" y="76392"/>
                  <a:pt x="720965" y="58976"/>
                  <a:pt x="697056" y="58976"/>
                </a:cubicBezTo>
                <a:close/>
                <a:moveTo>
                  <a:pt x="400291" y="0"/>
                </a:moveTo>
                <a:lnTo>
                  <a:pt x="800580" y="0"/>
                </a:lnTo>
                <a:lnTo>
                  <a:pt x="800580" y="377703"/>
                </a:lnTo>
                <a:cubicBezTo>
                  <a:pt x="800580" y="586303"/>
                  <a:pt x="621364" y="755406"/>
                  <a:pt x="400290" y="755406"/>
                </a:cubicBezTo>
                <a:cubicBezTo>
                  <a:pt x="179216" y="755406"/>
                  <a:pt x="0" y="586303"/>
                  <a:pt x="0" y="377703"/>
                </a:cubicBezTo>
                <a:lnTo>
                  <a:pt x="1" y="377703"/>
                </a:lnTo>
                <a:cubicBezTo>
                  <a:pt x="1" y="169103"/>
                  <a:pt x="179217" y="0"/>
                  <a:pt x="400291" y="0"/>
                </a:cubicBezTo>
                <a:close/>
              </a:path>
            </a:pathLst>
          </a:custGeom>
          <a:solidFill>
            <a:srgbClr val="8B8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normAutofit fontScale="55000" lnSpcReduction="20000"/>
          </a:bodyPr>
          <a:lstStyle/>
          <a:p>
            <a:pPr algn="ctr">
              <a:defRPr/>
            </a:pP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3" name="任意多边形 12"/>
          <p:cNvSpPr/>
          <p:nvPr>
            <p:custDataLst>
              <p:tags r:id="rId5"/>
            </p:custDataLst>
          </p:nvPr>
        </p:nvSpPr>
        <p:spPr bwMode="auto">
          <a:xfrm>
            <a:off x="820103" y="3212307"/>
            <a:ext cx="213836" cy="202406"/>
          </a:xfrm>
          <a:custGeom>
            <a:avLst/>
            <a:gdLst>
              <a:gd name="connsiteX0" fmla="*/ 697056 w 800580"/>
              <a:gd name="connsiteY0" fmla="*/ 58976 h 755406"/>
              <a:gd name="connsiteX1" fmla="*/ 653765 w 800580"/>
              <a:gd name="connsiteY1" fmla="*/ 97876 h 755406"/>
              <a:gd name="connsiteX2" fmla="*/ 697056 w 800580"/>
              <a:gd name="connsiteY2" fmla="*/ 136776 h 755406"/>
              <a:gd name="connsiteX3" fmla="*/ 740347 w 800580"/>
              <a:gd name="connsiteY3" fmla="*/ 97876 h 755406"/>
              <a:gd name="connsiteX4" fmla="*/ 697056 w 800580"/>
              <a:gd name="connsiteY4" fmla="*/ 58976 h 755406"/>
              <a:gd name="connsiteX5" fmla="*/ 400291 w 800580"/>
              <a:gd name="connsiteY5" fmla="*/ 0 h 755406"/>
              <a:gd name="connsiteX6" fmla="*/ 800580 w 800580"/>
              <a:gd name="connsiteY6" fmla="*/ 0 h 755406"/>
              <a:gd name="connsiteX7" fmla="*/ 800580 w 800580"/>
              <a:gd name="connsiteY7" fmla="*/ 377703 h 755406"/>
              <a:gd name="connsiteX8" fmla="*/ 400290 w 800580"/>
              <a:gd name="connsiteY8" fmla="*/ 755406 h 755406"/>
              <a:gd name="connsiteX9" fmla="*/ 0 w 800580"/>
              <a:gd name="connsiteY9" fmla="*/ 377703 h 755406"/>
              <a:gd name="connsiteX10" fmla="*/ 1 w 800580"/>
              <a:gd name="connsiteY10" fmla="*/ 377703 h 755406"/>
              <a:gd name="connsiteX11" fmla="*/ 400291 w 800580"/>
              <a:gd name="connsiteY11" fmla="*/ 0 h 755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0580" h="755406">
                <a:moveTo>
                  <a:pt x="697056" y="58976"/>
                </a:moveTo>
                <a:cubicBezTo>
                  <a:pt x="673147" y="58976"/>
                  <a:pt x="653765" y="76392"/>
                  <a:pt x="653765" y="97876"/>
                </a:cubicBezTo>
                <a:cubicBezTo>
                  <a:pt x="653765" y="119360"/>
                  <a:pt x="673147" y="136776"/>
                  <a:pt x="697056" y="136776"/>
                </a:cubicBezTo>
                <a:cubicBezTo>
                  <a:pt x="720965" y="136776"/>
                  <a:pt x="740347" y="119360"/>
                  <a:pt x="740347" y="97876"/>
                </a:cubicBezTo>
                <a:cubicBezTo>
                  <a:pt x="740347" y="76392"/>
                  <a:pt x="720965" y="58976"/>
                  <a:pt x="697056" y="58976"/>
                </a:cubicBezTo>
                <a:close/>
                <a:moveTo>
                  <a:pt x="400291" y="0"/>
                </a:moveTo>
                <a:lnTo>
                  <a:pt x="800580" y="0"/>
                </a:lnTo>
                <a:lnTo>
                  <a:pt x="800580" y="377703"/>
                </a:lnTo>
                <a:cubicBezTo>
                  <a:pt x="800580" y="586303"/>
                  <a:pt x="621364" y="755406"/>
                  <a:pt x="400290" y="755406"/>
                </a:cubicBezTo>
                <a:cubicBezTo>
                  <a:pt x="179216" y="755406"/>
                  <a:pt x="0" y="586303"/>
                  <a:pt x="0" y="377703"/>
                </a:cubicBezTo>
                <a:lnTo>
                  <a:pt x="1" y="377703"/>
                </a:lnTo>
                <a:cubicBezTo>
                  <a:pt x="1" y="169103"/>
                  <a:pt x="179217" y="0"/>
                  <a:pt x="4002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normAutofit fontScale="55000" lnSpcReduction="20000"/>
          </a:bodyPr>
          <a:lstStyle/>
          <a:p>
            <a:pPr algn="ctr">
              <a:defRPr/>
            </a:pP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5" name="标题 14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778193" y="542449"/>
            <a:ext cx="1732121" cy="522446"/>
          </a:xfrm>
        </p:spPr>
        <p:txBody>
          <a:bodyPr>
            <a:noAutofit/>
          </a:bodyPr>
          <a:lstStyle/>
          <a:p>
            <a:r>
              <a:rPr lang="zh-CN" altLang="en-US" sz="3000" dirty="0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教学目标</a:t>
            </a:r>
            <a:endParaRPr lang="zh-CN" altLang="en-US" sz="3000" dirty="0">
              <a:solidFill>
                <a:schemeClr val="tx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848202" y="1009650"/>
            <a:ext cx="1607344" cy="0"/>
          </a:xfrm>
          <a:prstGeom prst="line">
            <a:avLst/>
          </a:prstGeom>
          <a:ln w="31750">
            <a:solidFill>
              <a:srgbClr val="E373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 descr="timg (18)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0008" y="145732"/>
            <a:ext cx="866775" cy="919163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307306" y="1649254"/>
            <a:ext cx="544782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/>
              <a:t>1.</a:t>
            </a:r>
            <a:r>
              <a:rPr lang="zh-CN" altLang="en-US" sz="2100"/>
              <a:t>正确、流利地朗读课文，初步感知课文内容。</a:t>
            </a:r>
            <a:endParaRPr lang="zh-CN" altLang="en-US" sz="2100"/>
          </a:p>
        </p:txBody>
      </p:sp>
      <p:sp>
        <p:nvSpPr>
          <p:cNvPr id="19" name="文本框 18"/>
          <p:cNvSpPr txBox="1"/>
          <p:nvPr/>
        </p:nvSpPr>
        <p:spPr>
          <a:xfrm>
            <a:off x="1307306" y="2374582"/>
            <a:ext cx="474821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/>
              <a:t>2.会认并会写生字。</a:t>
            </a:r>
            <a:endParaRPr lang="zh-CN" altLang="en-US" sz="2100"/>
          </a:p>
        </p:txBody>
      </p:sp>
      <p:sp>
        <p:nvSpPr>
          <p:cNvPr id="21" name="文本框 20"/>
          <p:cNvSpPr txBox="1"/>
          <p:nvPr/>
        </p:nvSpPr>
        <p:spPr>
          <a:xfrm>
            <a:off x="1326357" y="3099912"/>
            <a:ext cx="5052536" cy="7148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/>
              <a:t>3</a:t>
            </a:r>
            <a:r>
              <a:rPr lang="zh-CN" altLang="en-US" sz="2100"/>
              <a:t>.体会作者的表达特点，</a:t>
            </a:r>
            <a:endParaRPr lang="zh-CN" altLang="en-US" sz="2100"/>
          </a:p>
          <a:p>
            <a:r>
              <a:rPr lang="zh-CN" altLang="en-US" sz="2100"/>
              <a:t>   了解为什么“夏天是万物长大的时期”。</a:t>
            </a:r>
            <a:endParaRPr lang="zh-CN" altLang="en-US" sz="2100"/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0563" y="442437"/>
            <a:ext cx="1171099" cy="230981"/>
          </a:xfrm>
          <a:prstGeom prst="rect">
            <a:avLst/>
          </a:prstGeom>
          <a:noFill/>
          <a:ln w="22225">
            <a:solidFill>
              <a:srgbClr val="E3737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457f2f15e3ae32d4c777695c3f64e23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5281" y="266700"/>
            <a:ext cx="581501" cy="58388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58691" y="408623"/>
            <a:ext cx="992573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tabLst>
                <a:tab pos="66675" algn="l"/>
              </a:tabLst>
            </a:pPr>
            <a:r>
              <a:rPr lang="zh-CN" altLang="en-US" sz="1500" b="1" dirty="0">
                <a:solidFill>
                  <a:srgbClr val="E3737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拓展延伸</a:t>
            </a:r>
            <a:endParaRPr lang="zh-CN" altLang="en-US" sz="1500" b="1" dirty="0">
              <a:solidFill>
                <a:srgbClr val="E37373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6699" y="1223010"/>
            <a:ext cx="5001101" cy="673894"/>
            <a:chOff x="539" y="1665"/>
            <a:chExt cx="10501" cy="1415"/>
          </a:xfrm>
        </p:grpSpPr>
        <p:sp>
          <p:nvSpPr>
            <p:cNvPr id="4" name="文本框 3"/>
            <p:cNvSpPr txBox="1"/>
            <p:nvPr/>
          </p:nvSpPr>
          <p:spPr>
            <a:xfrm>
              <a:off x="539" y="1665"/>
              <a:ext cx="10116" cy="1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2700" b="1">
                  <a:latin typeface="+mn-ea"/>
                  <a:sym typeface="+mn-ea"/>
                </a:rPr>
                <a:t>课文在语言表达上有什么特点？</a:t>
              </a:r>
              <a:endParaRPr lang="zh-CN" altLang="en-US" sz="2700" b="1">
                <a:latin typeface="+mn-ea"/>
                <a:sym typeface="+mn-ea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704" y="2951"/>
              <a:ext cx="10336" cy="12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45269" y="2076450"/>
            <a:ext cx="7855268" cy="18688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tabLst>
                <a:tab pos="4566285" algn="l"/>
              </a:tabLst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使用的语言都是我们熟悉的语言，浅显易懂，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  <a:tabLst>
                <a:tab pos="4566285" algn="l"/>
              </a:tabLst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这种表达虽没有华丽的词汇，却用得恰到好处，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  <a:tabLst>
                <a:tab pos="4566285" algn="l"/>
              </a:tabLst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让人感到亲切、自然、朴实。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图片 7" descr="tim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rot="18420000">
            <a:off x="7379018" y="150019"/>
            <a:ext cx="2025015" cy="1094899"/>
          </a:xfrm>
          <a:prstGeom prst="rect">
            <a:avLst/>
          </a:prstGeom>
        </p:spPr>
      </p:pic>
      <p:pic>
        <p:nvPicPr>
          <p:cNvPr id="9" name="图片 8" descr="tim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rot="18420000">
            <a:off x="7292340" y="11906"/>
            <a:ext cx="1550670" cy="838200"/>
          </a:xfrm>
          <a:prstGeom prst="rect">
            <a:avLst/>
          </a:prstGeom>
        </p:spPr>
      </p:pic>
      <p:pic>
        <p:nvPicPr>
          <p:cNvPr id="10" name="图片 9" descr="4220cf5d7050b4737d99208fc013b2c4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CFBF9">
                  <a:alpha val="100000"/>
                </a:srgbClr>
              </a:clrFrom>
              <a:clrTo>
                <a:srgbClr val="FCFBF9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816691" y="3839528"/>
            <a:ext cx="949643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78193" y="542449"/>
            <a:ext cx="1732121" cy="522446"/>
          </a:xfrm>
        </p:spPr>
        <p:txBody>
          <a:bodyPr>
            <a:noAutofit/>
          </a:bodyPr>
          <a:lstStyle/>
          <a:p>
            <a:r>
              <a:rPr lang="zh-CN" altLang="en-US" sz="3000" dirty="0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课堂小结</a:t>
            </a:r>
            <a:endParaRPr lang="zh-CN" altLang="en-US" sz="3000" dirty="0">
              <a:solidFill>
                <a:schemeClr val="tx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 descr="e8b24d3b17f6846f0484be95927f3e8a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77165"/>
            <a:ext cx="1064419" cy="1066800"/>
          </a:xfrm>
          <a:prstGeom prst="rect">
            <a:avLst/>
          </a:prstGeom>
        </p:spPr>
      </p:pic>
      <p:pic>
        <p:nvPicPr>
          <p:cNvPr id="25" name="图片 24" descr="5627275244409090409cde2705ba575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080000">
            <a:off x="654844" y="130969"/>
            <a:ext cx="362426" cy="364331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848202" y="1009650"/>
            <a:ext cx="1607344" cy="0"/>
          </a:xfrm>
          <a:prstGeom prst="line">
            <a:avLst/>
          </a:prstGeom>
          <a:ln w="31750">
            <a:solidFill>
              <a:srgbClr val="E373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990613" y="883444"/>
            <a:ext cx="3162776" cy="6777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600" b="1">
                <a:latin typeface="+mn-ea"/>
                <a:cs typeface="+mn-ea"/>
                <a:sym typeface="+mn-ea"/>
              </a:rPr>
              <a:t>夏天里的成长</a:t>
            </a:r>
            <a:endParaRPr lang="zh-CN" altLang="en-US" sz="3600" b="1">
              <a:latin typeface="+mn-ea"/>
              <a:cs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1502" y="2820829"/>
            <a:ext cx="1928336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300" b="1">
                <a:latin typeface="楷体" panose="02010609060101010101" charset="-122"/>
                <a:ea typeface="楷体" panose="02010609060101010101" charset="-122"/>
                <a:sym typeface="+mn-ea"/>
              </a:rPr>
              <a:t>万物生长</a:t>
            </a:r>
            <a:endParaRPr lang="zh-CN" altLang="en-US" sz="33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073742920" name="组合 1073742919"/>
          <p:cNvGrpSpPr/>
          <p:nvPr/>
        </p:nvGrpSpPr>
        <p:grpSpPr>
          <a:xfrm rot="5460000" flipV="1">
            <a:off x="2151698" y="2735580"/>
            <a:ext cx="1052036" cy="671989"/>
            <a:chOff x="4320" y="6276"/>
            <a:chExt cx="690" cy="468"/>
          </a:xfrm>
        </p:grpSpPr>
        <p:sp>
          <p:nvSpPr>
            <p:cNvPr id="1073742918" name="直接连接符 1073742917"/>
            <p:cNvSpPr/>
            <p:nvPr/>
          </p:nvSpPr>
          <p:spPr>
            <a:xfrm flipH="1">
              <a:off x="4320" y="6276"/>
              <a:ext cx="360" cy="468"/>
            </a:xfrm>
            <a:prstGeom prst="line">
              <a:avLst/>
            </a:prstGeom>
            <a:ln w="9525" cap="flat" cmpd="sng">
              <a:solidFill>
                <a:srgbClr val="E7777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2919" name="直接连接符 1073742918"/>
            <p:cNvSpPr/>
            <p:nvPr/>
          </p:nvSpPr>
          <p:spPr>
            <a:xfrm>
              <a:off x="4680" y="6276"/>
              <a:ext cx="330" cy="459"/>
            </a:xfrm>
            <a:prstGeom prst="line">
              <a:avLst/>
            </a:prstGeom>
            <a:ln w="9525" cap="flat" cmpd="sng">
              <a:solidFill>
                <a:srgbClr val="E77773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" name="文本框 4"/>
          <p:cNvSpPr txBox="1"/>
          <p:nvPr/>
        </p:nvSpPr>
        <p:spPr>
          <a:xfrm>
            <a:off x="3075623" y="1903095"/>
            <a:ext cx="1791176" cy="6086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植物 动物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0856" y="2691289"/>
            <a:ext cx="3188970" cy="11495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山水  铁轨、柏油路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00864" y="3427095"/>
            <a:ext cx="627221" cy="6086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人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" name="右大括号 9"/>
          <p:cNvSpPr/>
          <p:nvPr/>
        </p:nvSpPr>
        <p:spPr>
          <a:xfrm>
            <a:off x="6229826" y="2127409"/>
            <a:ext cx="285750" cy="1888331"/>
          </a:xfrm>
          <a:prstGeom prst="rightBrace">
            <a:avLst/>
          </a:prstGeom>
          <a:ln w="28575">
            <a:solidFill>
              <a:srgbClr val="E777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730841" y="2691289"/>
            <a:ext cx="1831658" cy="72818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300" b="1">
                <a:latin typeface="楷体" panose="02010609060101010101" charset="-122"/>
                <a:ea typeface="楷体" panose="02010609060101010101" charset="-122"/>
                <a:sym typeface="+mn-ea"/>
              </a:rPr>
              <a:t>抓住时机</a:t>
            </a:r>
            <a:endParaRPr lang="zh-CN" altLang="en-US" sz="33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31" name="图片 30" descr="e44bdb2ebc35c114ab22a9928792161f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860000">
            <a:off x="7469505" y="-869157"/>
            <a:ext cx="1738313" cy="1738313"/>
          </a:xfrm>
          <a:prstGeom prst="rect">
            <a:avLst/>
          </a:prstGeom>
        </p:spPr>
      </p:pic>
      <p:pic>
        <p:nvPicPr>
          <p:cNvPr id="16" name="图片 15" descr="4220cf5d7050b4737d99208fc013b2c4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CFBF9">
                  <a:alpha val="100000"/>
                </a:srgbClr>
              </a:clrFrom>
              <a:clrTo>
                <a:srgbClr val="FCFBF9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184785" y="3935254"/>
            <a:ext cx="1302544" cy="640080"/>
          </a:xfrm>
          <a:prstGeom prst="rect">
            <a:avLst/>
          </a:prstGeom>
        </p:spPr>
      </p:pic>
      <p:pic>
        <p:nvPicPr>
          <p:cNvPr id="17" name="图片 16" descr="4220cf5d7050b4737d99208fc013b2c4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CFBF9">
                  <a:alpha val="100000"/>
                </a:srgbClr>
              </a:clrFrom>
              <a:clrTo>
                <a:srgbClr val="FCFBF9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790099" y="3981926"/>
            <a:ext cx="788670" cy="776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48526" y="1940719"/>
            <a:ext cx="2677656" cy="830997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5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谢谢观赏</a:t>
            </a:r>
            <a:endParaRPr lang="zh-CN" altLang="en-US" sz="50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0563" y="442437"/>
            <a:ext cx="1171099" cy="230981"/>
          </a:xfrm>
          <a:prstGeom prst="rect">
            <a:avLst/>
          </a:prstGeom>
          <a:noFill/>
          <a:ln w="22225">
            <a:solidFill>
              <a:srgbClr val="E3737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457f2f15e3ae32d4c777695c3f64e23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5281" y="266700"/>
            <a:ext cx="581501" cy="58388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53452" y="417195"/>
            <a:ext cx="982924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tabLst>
                <a:tab pos="66675" algn="l"/>
              </a:tabLst>
            </a:pPr>
            <a:r>
              <a:rPr lang="zh-CN" altLang="en-US" sz="1500" b="1" dirty="0">
                <a:solidFill>
                  <a:srgbClr val="E3737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情境导入</a:t>
            </a:r>
            <a:endParaRPr lang="zh-CN" altLang="en-US" sz="1500" b="1" dirty="0">
              <a:solidFill>
                <a:srgbClr val="E37373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40995" y="886777"/>
            <a:ext cx="1749266" cy="591027"/>
            <a:chOff x="577" y="2295"/>
            <a:chExt cx="3673" cy="1241"/>
          </a:xfrm>
        </p:grpSpPr>
        <p:sp>
          <p:nvSpPr>
            <p:cNvPr id="7" name="矩形 6"/>
            <p:cNvSpPr/>
            <p:nvPr/>
          </p:nvSpPr>
          <p:spPr>
            <a:xfrm>
              <a:off x="577" y="2295"/>
              <a:ext cx="3673" cy="119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04" y="2295"/>
              <a:ext cx="3418" cy="1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700" b="1">
                  <a:latin typeface="+mn-ea"/>
                  <a:cs typeface="+mn-ea"/>
                  <a:sym typeface="+mn-ea"/>
                </a:rPr>
                <a:t>农谚集锦</a:t>
              </a:r>
              <a:endParaRPr lang="zh-CN" altLang="en-US" sz="2700" b="1">
                <a:latin typeface="+mn-ea"/>
                <a:cs typeface="+mn-ea"/>
                <a:sym typeface="+mn-ea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36697" y="1451134"/>
            <a:ext cx="4579144" cy="281416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sym typeface="+mn-ea"/>
              </a:rPr>
              <a:t>1.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sym typeface="+mn-ea"/>
              </a:rPr>
              <a:t>麦要浇芽，菜要浇花。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70000"/>
              </a:lnSpc>
            </a:pP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sym typeface="+mn-ea"/>
              </a:rPr>
              <a:t>2.八成熟，十成收；十成熟，二成丢。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70000"/>
              </a:lnSpc>
            </a:pP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sym typeface="+mn-ea"/>
              </a:rPr>
              <a:t>3.立秋种，处暑栽，立冬前后收白菜。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70000"/>
              </a:lnSpc>
            </a:pP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sym typeface="+mn-ea"/>
              </a:rPr>
              <a:t>4.打了春，立了夏，先种黍子后种麻。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70000"/>
              </a:lnSpc>
            </a:pPr>
            <a:r>
              <a:rPr lang="en-US" altLang="zh-CN" sz="2100" b="1">
                <a:latin typeface="楷体" panose="02010609060101010101" charset="-122"/>
                <a:ea typeface="楷体" panose="02010609060101010101" charset="-122"/>
                <a:sym typeface="+mn-ea"/>
              </a:rPr>
              <a:t>5.小暑不见底，有谷没有米。</a:t>
            </a:r>
            <a:endParaRPr lang="en-US" altLang="zh-CN" sz="21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5" name="图片 4" descr="01919e5a964944a8012195868b9d21.png@1280w_1l_2o_100sh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157311" y="869633"/>
            <a:ext cx="1955483" cy="1517809"/>
          </a:xfrm>
          <a:prstGeom prst="rect">
            <a:avLst/>
          </a:prstGeom>
        </p:spPr>
      </p:pic>
      <p:pic>
        <p:nvPicPr>
          <p:cNvPr id="8" name="图片 7" descr="01792f5a964944a8012195861c271c.png@1280w_1l_2o_100sh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157311" y="2634615"/>
            <a:ext cx="1915478" cy="1604963"/>
          </a:xfrm>
          <a:prstGeom prst="rect">
            <a:avLst/>
          </a:prstGeom>
        </p:spPr>
      </p:pic>
      <p:pic>
        <p:nvPicPr>
          <p:cNvPr id="10" name="图片 9" descr="0117665a964944a80121958692f77f.png@1280w_1l_2o_100sh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7306628" y="855345"/>
            <a:ext cx="1635919" cy="1635443"/>
          </a:xfrm>
          <a:prstGeom prst="rect">
            <a:avLst/>
          </a:prstGeom>
        </p:spPr>
      </p:pic>
      <p:pic>
        <p:nvPicPr>
          <p:cNvPr id="13" name="图片 12" descr="01ba625a964944a8012045b3164066.png@1280w_1l_2o_100sh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7245668" y="2647950"/>
            <a:ext cx="1645920" cy="1531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52110" y="1189673"/>
            <a:ext cx="1222058" cy="6786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  <a:tabLst>
                <a:tab pos="4566285" algn="l"/>
              </a:tabLst>
            </a:pPr>
            <a:r>
              <a:rPr lang="zh-CN" altLang="en-US" sz="3600" b="1" dirty="0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增</a:t>
            </a:r>
            <a:endParaRPr lang="zh-CN" altLang="en-US" sz="3600" b="1" dirty="0">
              <a:solidFill>
                <a:schemeClr val="tx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35280" y="266700"/>
            <a:ext cx="1660684" cy="701517"/>
            <a:chOff x="704" y="560"/>
            <a:chExt cx="3487" cy="1473"/>
          </a:xfrm>
        </p:grpSpPr>
        <p:sp>
          <p:nvSpPr>
            <p:cNvPr id="8" name="矩形 7"/>
            <p:cNvSpPr/>
            <p:nvPr/>
          </p:nvSpPr>
          <p:spPr>
            <a:xfrm>
              <a:off x="1450" y="929"/>
              <a:ext cx="2741" cy="485"/>
            </a:xfrm>
            <a:prstGeom prst="rect">
              <a:avLst/>
            </a:prstGeom>
            <a:noFill/>
            <a:ln w="22225">
              <a:solidFill>
                <a:srgbClr val="E37373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457f2f15e3ae32d4c777695c3f64e23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04" y="560"/>
              <a:ext cx="1221" cy="1226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856" y="870"/>
              <a:ext cx="2335" cy="1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tabLst>
                  <a:tab pos="66675" algn="l"/>
                </a:tabLst>
              </a:pPr>
              <a:r>
                <a:rPr lang="zh-CN" altLang="en-US" sz="1500" b="1">
                  <a:solidFill>
                    <a:srgbClr val="E37373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生字、新词</a:t>
              </a:r>
              <a:endParaRPr lang="zh-CN" altLang="en-US" sz="1500" b="1">
                <a:solidFill>
                  <a:srgbClr val="E3737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898208" y="1206818"/>
            <a:ext cx="2082641" cy="6777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  <a:tabLst>
                <a:tab pos="4566285" algn="l"/>
              </a:tabLst>
            </a:pPr>
            <a:r>
              <a:rPr lang="zh-CN" altLang="en-US" sz="3600" b="1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豆棚瓜架</a:t>
            </a:r>
            <a:endParaRPr lang="zh-CN" altLang="en-US" sz="3600" b="1">
              <a:solidFill>
                <a:schemeClr val="tx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15114" y="1361123"/>
            <a:ext cx="1278255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</a:rPr>
              <a:t>( </a:t>
            </a:r>
            <a:r>
              <a:rPr lang="en-US" altLang="zh-CN" sz="2400" b="1">
                <a:solidFill>
                  <a:srgbClr val="FF0000"/>
                </a:solidFill>
              </a:rPr>
              <a:t>péng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</a:rPr>
              <a:t>)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 flipV="1">
            <a:off x="1661160" y="1805464"/>
            <a:ext cx="79058" cy="7905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500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428423" y="1371601"/>
            <a:ext cx="1293971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</a:rPr>
              <a:t>( </a:t>
            </a:r>
            <a:r>
              <a:rPr lang="en-US" altLang="zh-CN" sz="2400" b="1" dirty="0" err="1">
                <a:solidFill>
                  <a:srgbClr val="FF0000"/>
                </a:solidFill>
              </a:rPr>
              <a:t>z</a:t>
            </a:r>
            <a:r>
              <a:rPr lang="en-US" altLang="zh-CN" sz="2400" b="1" dirty="0" err="1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ēng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</a:rPr>
              <a:t>)</a:t>
            </a:r>
            <a:endParaRPr lang="zh-CN" altLang="en-US" sz="24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 flipV="1">
            <a:off x="5690507" y="1809274"/>
            <a:ext cx="79058" cy="7905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5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24012" y="2800350"/>
            <a:ext cx="1200626" cy="6777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  <a:tabLst>
                <a:tab pos="4566285" algn="l"/>
              </a:tabLst>
            </a:pPr>
            <a:r>
              <a:rPr lang="zh-CN" altLang="en-US" sz="3600" b="1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苔藓</a:t>
            </a:r>
            <a:endParaRPr lang="zh-CN" altLang="en-US" sz="3600" b="1">
              <a:solidFill>
                <a:schemeClr val="tx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62224" y="2938939"/>
            <a:ext cx="1540669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</a:rPr>
              <a:t>( </a:t>
            </a:r>
            <a:r>
              <a:rPr lang="en-US" altLang="zh-CN" sz="2400" b="1">
                <a:solidFill>
                  <a:srgbClr val="FF0000"/>
                </a:solidFill>
              </a:rPr>
              <a:t>tái xiǎn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</a:rPr>
              <a:t>)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 flipV="1">
            <a:off x="5677376" y="3398996"/>
            <a:ext cx="79058" cy="7905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500">
              <a:solidFill>
                <a:srgbClr val="FF0000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 flipV="1">
            <a:off x="6146006" y="3398996"/>
            <a:ext cx="79058" cy="7905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50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5348" y="2800350"/>
            <a:ext cx="1200626" cy="6777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  <a:tabLst>
                <a:tab pos="4566285" algn="l"/>
              </a:tabLst>
            </a:pPr>
            <a:r>
              <a:rPr lang="zh-CN" altLang="en-US" sz="3600" b="1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苞蕾</a:t>
            </a:r>
            <a:endParaRPr lang="zh-CN" altLang="en-US" sz="3600" b="1">
              <a:solidFill>
                <a:schemeClr val="tx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824037" y="2938939"/>
            <a:ext cx="1559243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</a:rPr>
              <a:t>( </a:t>
            </a:r>
            <a:r>
              <a:rPr lang="en-US" altLang="zh-CN" sz="2400" b="1">
                <a:solidFill>
                  <a:srgbClr val="FF0000"/>
                </a:solidFill>
              </a:rPr>
              <a:t>bāo lěi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</a:rPr>
              <a:t>)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 flipV="1">
            <a:off x="1128712" y="3398996"/>
            <a:ext cx="79058" cy="7905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500">
              <a:solidFill>
                <a:srgbClr val="FF0000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 flipV="1">
            <a:off x="1564957" y="3398996"/>
            <a:ext cx="79058" cy="7905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500">
              <a:solidFill>
                <a:srgbClr val="FF0000"/>
              </a:solidFill>
            </a:endParaRPr>
          </a:p>
        </p:txBody>
      </p:sp>
      <p:pic>
        <p:nvPicPr>
          <p:cNvPr id="19" name="图片 18" descr="abe6b2e2911ad6af1423ba15f56f6520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0" y="3765709"/>
            <a:ext cx="1322070" cy="865823"/>
          </a:xfrm>
          <a:prstGeom prst="rect">
            <a:avLst/>
          </a:prstGeom>
        </p:spPr>
      </p:pic>
      <p:pic>
        <p:nvPicPr>
          <p:cNvPr id="31" name="图片 30" descr="e44bdb2ebc35c114ab22a9928792161f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860000">
            <a:off x="7469505" y="-869157"/>
            <a:ext cx="1738313" cy="17383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24" grpId="0" animBg="1"/>
      <p:bldP spid="22" grpId="0"/>
      <p:bldP spid="25" grpId="0" animBg="1"/>
      <p:bldP spid="3" grpId="0"/>
      <p:bldP spid="6" grpId="0"/>
      <p:bldP spid="10" grpId="0" animBg="1"/>
      <p:bldP spid="11" grpId="0" animBg="1"/>
      <p:bldP spid="13" grpId="0"/>
      <p:bldP spid="23" grpId="0"/>
      <p:bldP spid="27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92605" y="2580323"/>
            <a:ext cx="1222058" cy="6777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  <a:tabLst>
                <a:tab pos="4566285" algn="l"/>
              </a:tabLst>
            </a:pPr>
            <a:r>
              <a:rPr lang="zh-CN" altLang="en-US" sz="3600" b="1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甘蔗</a:t>
            </a:r>
            <a:endParaRPr lang="zh-CN" altLang="en-US" sz="3600" b="1">
              <a:solidFill>
                <a:schemeClr val="tx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55607" y="1545432"/>
            <a:ext cx="1208246" cy="6777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  <a:tabLst>
                <a:tab pos="4566285" algn="l"/>
              </a:tabLst>
            </a:pPr>
            <a:r>
              <a:rPr lang="zh-CN" altLang="en-US" sz="3600" b="1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谚语</a:t>
            </a:r>
            <a:endParaRPr lang="zh-CN" altLang="en-US" sz="3600" b="1">
              <a:solidFill>
                <a:schemeClr val="tx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98069" y="1565910"/>
            <a:ext cx="1466374" cy="6777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  <a:tabLst>
                <a:tab pos="4566285" algn="l"/>
              </a:tabLst>
            </a:pPr>
            <a:r>
              <a:rPr lang="zh-CN" altLang="en-US" sz="3600" b="1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缝儿</a:t>
            </a:r>
            <a:endParaRPr lang="zh-CN" altLang="en-US" sz="3600" b="1">
              <a:solidFill>
                <a:schemeClr val="tx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35280" y="266700"/>
            <a:ext cx="1660684" cy="701517"/>
            <a:chOff x="704" y="560"/>
            <a:chExt cx="3487" cy="1473"/>
          </a:xfrm>
        </p:grpSpPr>
        <p:sp>
          <p:nvSpPr>
            <p:cNvPr id="8" name="矩形 7"/>
            <p:cNvSpPr/>
            <p:nvPr/>
          </p:nvSpPr>
          <p:spPr>
            <a:xfrm>
              <a:off x="1450" y="929"/>
              <a:ext cx="2741" cy="485"/>
            </a:xfrm>
            <a:prstGeom prst="rect">
              <a:avLst/>
            </a:prstGeom>
            <a:noFill/>
            <a:ln w="22225">
              <a:solidFill>
                <a:srgbClr val="E37373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457f2f15e3ae32d4c777695c3f64e23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04" y="560"/>
              <a:ext cx="1221" cy="1226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856" y="870"/>
              <a:ext cx="2335" cy="1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tabLst>
                  <a:tab pos="66675" algn="l"/>
                </a:tabLst>
              </a:pPr>
              <a:r>
                <a:rPr lang="zh-CN" altLang="en-US" sz="1500" b="1">
                  <a:solidFill>
                    <a:srgbClr val="E37373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生字、新词</a:t>
              </a:r>
              <a:endParaRPr lang="zh-CN" altLang="en-US" sz="1500" b="1">
                <a:solidFill>
                  <a:srgbClr val="E3737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26232" y="1540193"/>
            <a:ext cx="1466374" cy="6777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  <a:tabLst>
                <a:tab pos="4566285" algn="l"/>
              </a:tabLst>
            </a:pPr>
            <a:r>
              <a:rPr lang="zh-CN" altLang="en-US" sz="3600" b="1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草坪</a:t>
            </a:r>
            <a:endParaRPr lang="zh-CN" altLang="en-US" sz="3600" b="1">
              <a:solidFill>
                <a:schemeClr val="tx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80637" y="1695450"/>
            <a:ext cx="1293971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</a:rPr>
              <a:t>( </a:t>
            </a:r>
            <a:r>
              <a:rPr lang="en-US" altLang="zh-CN" sz="2400" b="1">
                <a:solidFill>
                  <a:srgbClr val="FF0000"/>
                </a:solidFill>
              </a:rPr>
              <a:t>píng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</a:rPr>
              <a:t>)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 flipV="1">
            <a:off x="1024890" y="2108835"/>
            <a:ext cx="79058" cy="7905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50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48702" y="2544128"/>
            <a:ext cx="1200626" cy="6777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  <a:tabLst>
                <a:tab pos="4566285" algn="l"/>
              </a:tabLst>
            </a:pPr>
            <a:r>
              <a:rPr lang="zh-CN" altLang="en-US" sz="3600" b="1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瀑布</a:t>
            </a:r>
            <a:endParaRPr lang="zh-CN" altLang="en-US" sz="3600" b="1">
              <a:solidFill>
                <a:schemeClr val="tx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806440" y="2693194"/>
            <a:ext cx="1291114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</a:rPr>
              <a:t>( </a:t>
            </a:r>
            <a:r>
              <a:rPr lang="en-US" altLang="zh-CN" sz="2400" b="1">
                <a:solidFill>
                  <a:srgbClr val="FF0000"/>
                </a:solidFill>
              </a:rPr>
              <a:t>pù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</a:rPr>
              <a:t>)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 flipV="1">
            <a:off x="5111115" y="3153251"/>
            <a:ext cx="79058" cy="7905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500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768442" y="2765584"/>
            <a:ext cx="1293971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</a:rPr>
              <a:t>( </a:t>
            </a:r>
            <a:r>
              <a:rPr lang="en-US" altLang="zh-CN" sz="2400" b="1">
                <a:solidFill>
                  <a:srgbClr val="FF0000"/>
                </a:solidFill>
              </a:rPr>
              <a:t>zhè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</a:rPr>
              <a:t>)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 flipV="1">
            <a:off x="2512695" y="3199924"/>
            <a:ext cx="79058" cy="7905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5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52474" y="1731645"/>
            <a:ext cx="1179671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</a:rPr>
              <a:t>( </a:t>
            </a:r>
            <a:r>
              <a:rPr sz="2400" b="1">
                <a:solidFill>
                  <a:srgbClr val="FF0000"/>
                </a:solidFill>
              </a:rPr>
              <a:t>fèng 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</a:rPr>
              <a:t>)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 flipV="1">
            <a:off x="3860482" y="2171224"/>
            <a:ext cx="79058" cy="7905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5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10011" y="1700689"/>
            <a:ext cx="1010603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</a:rPr>
              <a:t>( </a:t>
            </a:r>
            <a:r>
              <a:rPr sz="2400" b="1">
                <a:solidFill>
                  <a:srgbClr val="FF0000"/>
                </a:solidFill>
              </a:rPr>
              <a:t>yàn 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</a:rPr>
              <a:t>)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 flipV="1">
            <a:off x="7018020" y="2140267"/>
            <a:ext cx="79058" cy="7905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500">
              <a:solidFill>
                <a:srgbClr val="FF0000"/>
              </a:solidFill>
            </a:endParaRPr>
          </a:p>
        </p:txBody>
      </p:sp>
      <p:pic>
        <p:nvPicPr>
          <p:cNvPr id="32" name="图片 31" descr="cf2024822708f069df6d3f85d63aee0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contrast="-12000"/>
          </a:blip>
          <a:srcRect/>
          <a:stretch>
            <a:fillRect/>
          </a:stretch>
        </p:blipFill>
        <p:spPr>
          <a:xfrm>
            <a:off x="7147084" y="3592830"/>
            <a:ext cx="1986915" cy="1550670"/>
          </a:xfrm>
          <a:prstGeom prst="rect">
            <a:avLst/>
          </a:prstGeom>
        </p:spPr>
      </p:pic>
      <p:pic>
        <p:nvPicPr>
          <p:cNvPr id="33" name="图片 32" descr="1c3800130a5ba5299825bb9f92f80e8b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1" y="2243614"/>
            <a:ext cx="903446" cy="29160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0" grpId="0"/>
      <p:bldP spid="4" grpId="0"/>
      <p:bldP spid="5" grpId="0"/>
      <p:bldP spid="24" grpId="0" animBg="1"/>
      <p:bldP spid="13" grpId="0"/>
      <p:bldP spid="23" grpId="0"/>
      <p:bldP spid="27" grpId="0" animBg="1"/>
      <p:bldP spid="22" grpId="0"/>
      <p:bldP spid="25" grpId="0" animBg="1"/>
      <p:bldP spid="3" grpId="0"/>
      <p:bldP spid="6" grpId="0" animBg="1"/>
      <p:bldP spid="11" grpId="0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0563" y="442437"/>
            <a:ext cx="1171099" cy="230981"/>
          </a:xfrm>
          <a:prstGeom prst="rect">
            <a:avLst/>
          </a:prstGeom>
          <a:noFill/>
          <a:ln w="22225">
            <a:solidFill>
              <a:srgbClr val="E3737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457f2f15e3ae32d4c777695c3f64e23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5281" y="266700"/>
            <a:ext cx="581501" cy="58388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27735" y="417195"/>
            <a:ext cx="902970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tabLst>
                <a:tab pos="66675" algn="l"/>
              </a:tabLst>
            </a:pPr>
            <a:r>
              <a:rPr lang="zh-CN" altLang="en-US" sz="1500" b="1">
                <a:solidFill>
                  <a:srgbClr val="E3737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初步感知</a:t>
            </a:r>
            <a:endParaRPr lang="zh-CN" altLang="en-US" sz="1500" b="1">
              <a:solidFill>
                <a:srgbClr val="E37373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1430" y="986790"/>
            <a:ext cx="1872615" cy="5829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50031" y="1083945"/>
            <a:ext cx="2088833" cy="4743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  <a:tabLst>
                <a:tab pos="4566285" algn="l"/>
              </a:tabLst>
            </a:pPr>
            <a:r>
              <a:rPr lang="zh-CN" altLang="en-US" sz="2400" b="1">
                <a:solidFill>
                  <a:schemeClr val="tx2">
                    <a:lumMod val="50000"/>
                  </a:schemeClr>
                </a:solidFill>
                <a:latin typeface="+mn-ea"/>
              </a:rPr>
              <a:t>主要内容：</a:t>
            </a:r>
            <a:endParaRPr lang="zh-CN" altLang="en-US" sz="2400" b="1">
              <a:solidFill>
                <a:schemeClr val="tx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6773" y="1684496"/>
            <a:ext cx="3228499" cy="24679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tabLst>
                <a:tab pos="4566285" algn="l"/>
              </a:tabLst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课文通过瓜蔓、竹子、小鸡、小鸭、稻秧等生物夏天快速生长的具体实例，说明夏天是一切生物生长的季节。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tim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126832" y="980599"/>
            <a:ext cx="3479006" cy="30427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0563" y="442437"/>
            <a:ext cx="1171099" cy="230981"/>
          </a:xfrm>
          <a:prstGeom prst="rect">
            <a:avLst/>
          </a:prstGeom>
          <a:noFill/>
          <a:ln w="22225">
            <a:solidFill>
              <a:srgbClr val="E3737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457f2f15e3ae32d4c777695c3f64e23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5281" y="266700"/>
            <a:ext cx="581501" cy="58388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27735" y="417195"/>
            <a:ext cx="1065119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tabLst>
                <a:tab pos="66675" algn="l"/>
              </a:tabLst>
            </a:pPr>
            <a:r>
              <a:rPr lang="zh-CN" altLang="en-US" sz="1500" b="1" dirty="0">
                <a:solidFill>
                  <a:srgbClr val="E3737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初步感知</a:t>
            </a:r>
            <a:endParaRPr lang="zh-CN" altLang="en-US" sz="1500" b="1" dirty="0">
              <a:solidFill>
                <a:srgbClr val="E37373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269206" y="945833"/>
            <a:ext cx="2119789" cy="715804"/>
            <a:chOff x="2665" y="2043"/>
            <a:chExt cx="4451" cy="1503"/>
          </a:xfrm>
        </p:grpSpPr>
        <p:sp>
          <p:nvSpPr>
            <p:cNvPr id="4" name="矩形 3"/>
            <p:cNvSpPr/>
            <p:nvPr/>
          </p:nvSpPr>
          <p:spPr>
            <a:xfrm>
              <a:off x="2665" y="2043"/>
              <a:ext cx="4451" cy="1453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115" y="2073"/>
              <a:ext cx="3428" cy="1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  <a:tabLst>
                  <a:tab pos="4566285" algn="l"/>
                </a:tabLst>
              </a:pPr>
              <a:r>
                <a:rPr lang="zh-CN" altLang="en-US" sz="3600" b="1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中心句：</a:t>
              </a:r>
              <a:endParaRPr lang="zh-CN" altLang="en-US" sz="3600" b="1">
                <a:solidFill>
                  <a:schemeClr val="tx2">
                    <a:lumMod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252788" y="987266"/>
            <a:ext cx="4629626" cy="6086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tabLst>
                <a:tab pos="4566285" algn="l"/>
              </a:tabLst>
            </a:pPr>
            <a:r>
              <a:rPr lang="en-US" altLang="zh-CN" sz="27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夏天是万物迅速生长的季节。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150620" y="2049305"/>
            <a:ext cx="1417320" cy="784861"/>
            <a:chOff x="939" y="4845"/>
            <a:chExt cx="2976" cy="1648"/>
          </a:xfrm>
        </p:grpSpPr>
        <p:sp>
          <p:nvSpPr>
            <p:cNvPr id="10" name="文本框 9"/>
            <p:cNvSpPr txBox="1"/>
            <p:nvPr/>
          </p:nvSpPr>
          <p:spPr>
            <a:xfrm>
              <a:off x="939" y="4845"/>
              <a:ext cx="2976" cy="1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>
                  <a:solidFill>
                    <a:schemeClr val="tx2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植物</a:t>
              </a:r>
              <a:endParaRPr lang="zh-CN" altLang="en-US" sz="4500" b="1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504" y="6204"/>
              <a:ext cx="1541" cy="12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863340" y="2049305"/>
            <a:ext cx="1417320" cy="784861"/>
            <a:chOff x="7886" y="4845"/>
            <a:chExt cx="2976" cy="1648"/>
          </a:xfrm>
        </p:grpSpPr>
        <p:sp>
          <p:nvSpPr>
            <p:cNvPr id="15" name="文本框 14"/>
            <p:cNvSpPr txBox="1"/>
            <p:nvPr/>
          </p:nvSpPr>
          <p:spPr>
            <a:xfrm>
              <a:off x="7886" y="4845"/>
              <a:ext cx="2976" cy="1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>
                  <a:solidFill>
                    <a:schemeClr val="tx2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动物</a:t>
              </a:r>
              <a:endParaRPr lang="zh-CN" altLang="en-US" sz="4500" b="1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8603" y="6204"/>
              <a:ext cx="1541" cy="12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576060" y="2049305"/>
            <a:ext cx="1417320" cy="784861"/>
            <a:chOff x="15059" y="4845"/>
            <a:chExt cx="2976" cy="1648"/>
          </a:xfrm>
        </p:grpSpPr>
        <p:sp>
          <p:nvSpPr>
            <p:cNvPr id="17" name="文本框 16"/>
            <p:cNvSpPr txBox="1"/>
            <p:nvPr/>
          </p:nvSpPr>
          <p:spPr>
            <a:xfrm>
              <a:off x="15059" y="4845"/>
              <a:ext cx="2976" cy="1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>
                  <a:solidFill>
                    <a:schemeClr val="tx2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山水</a:t>
              </a:r>
              <a:endParaRPr lang="zh-CN" altLang="en-US" sz="4500" b="1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15668" y="6204"/>
              <a:ext cx="1541" cy="12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150620" y="3132774"/>
            <a:ext cx="1417320" cy="784861"/>
            <a:chOff x="939" y="7120"/>
            <a:chExt cx="2976" cy="1648"/>
          </a:xfrm>
        </p:grpSpPr>
        <p:sp>
          <p:nvSpPr>
            <p:cNvPr id="18" name="文本框 17"/>
            <p:cNvSpPr txBox="1"/>
            <p:nvPr/>
          </p:nvSpPr>
          <p:spPr>
            <a:xfrm>
              <a:off x="939" y="7120"/>
              <a:ext cx="2976" cy="1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>
                  <a:solidFill>
                    <a:schemeClr val="tx2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铁轨</a:t>
              </a:r>
              <a:endParaRPr lang="zh-CN" altLang="en-US" sz="4500" b="1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1486" y="8501"/>
              <a:ext cx="1541" cy="12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863340" y="3132774"/>
            <a:ext cx="1417320" cy="784861"/>
            <a:chOff x="8080" y="7120"/>
            <a:chExt cx="2976" cy="1648"/>
          </a:xfrm>
        </p:grpSpPr>
        <p:sp>
          <p:nvSpPr>
            <p:cNvPr id="19" name="文本框 18"/>
            <p:cNvSpPr txBox="1"/>
            <p:nvPr/>
          </p:nvSpPr>
          <p:spPr>
            <a:xfrm>
              <a:off x="8080" y="7120"/>
              <a:ext cx="2976" cy="1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>
                  <a:solidFill>
                    <a:schemeClr val="tx2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马路</a:t>
              </a:r>
              <a:endParaRPr lang="zh-CN" altLang="en-US" sz="4500" b="1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8603" y="8501"/>
              <a:ext cx="1541" cy="12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866093" y="3029428"/>
            <a:ext cx="733901" cy="784861"/>
            <a:chOff x="15668" y="7083"/>
            <a:chExt cx="1541" cy="1648"/>
          </a:xfrm>
        </p:grpSpPr>
        <p:sp>
          <p:nvSpPr>
            <p:cNvPr id="20" name="文本框 19"/>
            <p:cNvSpPr txBox="1"/>
            <p:nvPr/>
          </p:nvSpPr>
          <p:spPr>
            <a:xfrm>
              <a:off x="15727" y="7083"/>
              <a:ext cx="1423" cy="1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>
                  <a:solidFill>
                    <a:schemeClr val="tx2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人</a:t>
              </a:r>
              <a:endParaRPr lang="zh-CN" altLang="en-US" sz="4500" b="1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15668" y="8501"/>
              <a:ext cx="1541" cy="12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0563" y="442437"/>
            <a:ext cx="1171099" cy="230981"/>
          </a:xfrm>
          <a:prstGeom prst="rect">
            <a:avLst/>
          </a:prstGeom>
          <a:noFill/>
          <a:ln w="22225">
            <a:solidFill>
              <a:srgbClr val="E3737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457f2f15e3ae32d4c777695c3f64e23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5281" y="266700"/>
            <a:ext cx="581501" cy="58388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27735" y="417195"/>
            <a:ext cx="976369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tabLst>
                <a:tab pos="66675" algn="l"/>
              </a:tabLst>
            </a:pPr>
            <a:r>
              <a:rPr lang="zh-CN" altLang="en-US" sz="1500" b="1" dirty="0">
                <a:solidFill>
                  <a:srgbClr val="E3737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初步感知</a:t>
            </a:r>
            <a:endParaRPr lang="zh-CN" altLang="en-US" sz="1500" b="1" dirty="0">
              <a:solidFill>
                <a:srgbClr val="E37373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34590" y="696278"/>
            <a:ext cx="4274820" cy="5853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>
                <a:latin typeface="+mn-ea"/>
                <a:sym typeface="+mn-ea"/>
              </a:rPr>
              <a:t>课文是怎么围绕中心句来写的？ </a:t>
            </a:r>
            <a:endParaRPr lang="zh-CN" altLang="en-US" sz="2400" b="1">
              <a:latin typeface="+mn-ea"/>
              <a:sym typeface="+mn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802731" y="1238726"/>
            <a:ext cx="3538538" cy="5715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100614" y="1607344"/>
            <a:ext cx="6942773" cy="8072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tabLst>
                <a:tab pos="4566285" algn="l"/>
              </a:tabLst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课文围绕中心句，分别从植、动物，山、水和路，以及人这三个方面来写的。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4" name="图片 13" descr="91f893f5840a27ee098d660738070f22"/>
          <p:cNvPicPr>
            <a:picLocks noChangeAspect="1"/>
          </p:cNvPicPr>
          <p:nvPr/>
        </p:nvPicPr>
        <p:blipFill>
          <a:blip r:embed="rId2" cstate="email"/>
          <a:srcRect r="-372"/>
          <a:stretch>
            <a:fillRect/>
          </a:stretch>
        </p:blipFill>
        <p:spPr>
          <a:xfrm>
            <a:off x="2663667" y="2414587"/>
            <a:ext cx="3817144" cy="1934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0563" y="442437"/>
            <a:ext cx="1171099" cy="230981"/>
          </a:xfrm>
          <a:prstGeom prst="rect">
            <a:avLst/>
          </a:prstGeom>
          <a:noFill/>
          <a:ln w="22225">
            <a:solidFill>
              <a:srgbClr val="E3737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457f2f15e3ae32d4c777695c3f64e23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5281" y="266700"/>
            <a:ext cx="581501" cy="58388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58691" y="408623"/>
            <a:ext cx="1014158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tabLst>
                <a:tab pos="66675" algn="l"/>
              </a:tabLst>
            </a:pPr>
            <a:r>
              <a:rPr lang="zh-CN" altLang="en-US" sz="1500" b="1" dirty="0">
                <a:solidFill>
                  <a:srgbClr val="E3737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朗读赏析</a:t>
            </a:r>
            <a:endParaRPr lang="zh-CN" altLang="en-US" sz="1500" b="1" dirty="0">
              <a:solidFill>
                <a:srgbClr val="E37373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0996" y="1264444"/>
            <a:ext cx="7955756" cy="26146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83482" y="1412082"/>
            <a:ext cx="6287929" cy="22845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3000" b="1">
                <a:latin typeface="+mn-ea"/>
                <a:sym typeface="+mn-ea"/>
              </a:rPr>
              <a:t>生物从小到大，本来是天天长的，</a:t>
            </a:r>
            <a:endParaRPr lang="zh-CN" altLang="en-US" sz="3000" b="1">
              <a:latin typeface="+mn-ea"/>
              <a:sym typeface="+mn-ea"/>
            </a:endParaRPr>
          </a:p>
          <a:p>
            <a:pPr>
              <a:lnSpc>
                <a:spcPct val="160000"/>
              </a:lnSpc>
            </a:pPr>
            <a:r>
              <a:rPr lang="zh-CN" altLang="en-US" sz="3000" b="1">
                <a:latin typeface="+mn-ea"/>
                <a:sym typeface="+mn-ea"/>
              </a:rPr>
              <a:t>不过夏天的长是</a:t>
            </a:r>
            <a:r>
              <a:rPr lang="zh-CN" altLang="en-US" sz="3000" b="1">
                <a:solidFill>
                  <a:srgbClr val="FF0000"/>
                </a:solidFill>
                <a:latin typeface="+mn-ea"/>
                <a:sym typeface="+mn-ea"/>
              </a:rPr>
              <a:t>飞快的</a:t>
            </a:r>
            <a:r>
              <a:rPr lang="zh-CN" altLang="en-US" sz="3000" b="1">
                <a:latin typeface="+mn-ea"/>
                <a:sym typeface="+mn-ea"/>
              </a:rPr>
              <a:t>长，</a:t>
            </a:r>
            <a:r>
              <a:rPr lang="zh-CN" altLang="en-US" sz="3000" b="1">
                <a:solidFill>
                  <a:srgbClr val="FF0000"/>
                </a:solidFill>
                <a:latin typeface="+mn-ea"/>
                <a:sym typeface="+mn-ea"/>
              </a:rPr>
              <a:t>跳跃的</a:t>
            </a:r>
            <a:r>
              <a:rPr lang="zh-CN" altLang="en-US" sz="3000" b="1">
                <a:latin typeface="+mn-ea"/>
                <a:sym typeface="+mn-ea"/>
              </a:rPr>
              <a:t>长，</a:t>
            </a:r>
            <a:endParaRPr lang="zh-CN" altLang="en-US" sz="3000" b="1">
              <a:latin typeface="+mn-ea"/>
              <a:sym typeface="+mn-ea"/>
            </a:endParaRPr>
          </a:p>
          <a:p>
            <a:pPr>
              <a:lnSpc>
                <a:spcPct val="160000"/>
              </a:lnSpc>
            </a:pPr>
            <a:r>
              <a:rPr lang="zh-CN" altLang="en-US" sz="3000" b="1">
                <a:solidFill>
                  <a:srgbClr val="FF0000"/>
                </a:solidFill>
                <a:latin typeface="+mn-ea"/>
                <a:sym typeface="+mn-ea"/>
              </a:rPr>
              <a:t>活生生的看得见的</a:t>
            </a:r>
            <a:r>
              <a:rPr lang="zh-CN" altLang="en-US" sz="3000" b="1">
                <a:latin typeface="+mn-ea"/>
                <a:sym typeface="+mn-ea"/>
              </a:rPr>
              <a:t>长。</a:t>
            </a:r>
            <a:endParaRPr lang="zh-CN" altLang="en-US" sz="3000" b="1">
              <a:latin typeface="+mn-ea"/>
              <a:sym typeface="+mn-ea"/>
            </a:endParaRPr>
          </a:p>
        </p:txBody>
      </p:sp>
      <p:pic>
        <p:nvPicPr>
          <p:cNvPr id="37" name="图片 36" descr="e35d049084dd72f8f31fd0ce375d788e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971949" y="3251359"/>
            <a:ext cx="714375" cy="1028700"/>
          </a:xfrm>
          <a:prstGeom prst="rect">
            <a:avLst/>
          </a:prstGeom>
        </p:spPr>
      </p:pic>
      <p:pic>
        <p:nvPicPr>
          <p:cNvPr id="5" name="图片 4" descr="4220cf5d7050b4737d99208fc013b2c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CFBF9">
                  <a:alpha val="100000"/>
                </a:srgbClr>
              </a:clrFrom>
              <a:clrTo>
                <a:srgbClr val="FCFBF9">
                  <a:alpha val="100000"/>
                  <a:alpha val="0"/>
                </a:srgbClr>
              </a:clrTo>
            </a:clrChange>
          </a:blip>
          <a:srcRect t="-2775"/>
          <a:stretch>
            <a:fillRect/>
          </a:stretch>
        </p:blipFill>
        <p:spPr>
          <a:xfrm>
            <a:off x="7373779" y="707708"/>
            <a:ext cx="402908" cy="350044"/>
          </a:xfrm>
          <a:prstGeom prst="rect">
            <a:avLst/>
          </a:prstGeom>
        </p:spPr>
      </p:pic>
      <p:pic>
        <p:nvPicPr>
          <p:cNvPr id="4" name="图片 3" descr="e35d049084dd72f8f31fd0ce375d788e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67641" y="3395663"/>
            <a:ext cx="916781" cy="739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4"/>
  <p:tag name="KSO_WM_UNIT_TYPE" val="l_i"/>
  <p:tag name="KSO_WM_UNIT_INDEX" val="1_1"/>
  <p:tag name="KSO_WM_UNIT_ID" val="custom160394_10*l_i*1_1"/>
  <p:tag name="KSO_WM_UNIT_CLEAR" val="1"/>
  <p:tag name="KSO_WM_UNIT_LAYERLEVEL" val="1_1"/>
  <p:tag name="KSO_WM_DIAGRAM_GROUP_CODE" val="l1-1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4"/>
  <p:tag name="KSO_WM_UNIT_TYPE" val="l_i"/>
  <p:tag name="KSO_WM_UNIT_INDEX" val="1_1"/>
  <p:tag name="KSO_WM_UNIT_ID" val="custom160394_10*l_i*1_1"/>
  <p:tag name="KSO_WM_UNIT_CLEAR" val="1"/>
  <p:tag name="KSO_WM_UNIT_LAYERLEVEL" val="1_1"/>
  <p:tag name="KSO_WM_DIAGRAM_GROUP_CODE" val="l1-1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4"/>
  <p:tag name="KSO_WM_UNIT_TYPE" val="l_i"/>
  <p:tag name="KSO_WM_UNIT_INDEX" val="1_1"/>
  <p:tag name="KSO_WM_UNIT_ID" val="custom160394_10*l_i*1_1"/>
  <p:tag name="KSO_WM_UNIT_CLEAR" val="1"/>
  <p:tag name="KSO_WM_UNIT_LAYERLEVEL" val="1_1"/>
  <p:tag name="KSO_WM_DIAGRAM_GROUP_CODE" val="l1-1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4"/>
  <p:tag name="KSO_WM_UNIT_TYPE" val="a"/>
  <p:tag name="KSO_WM_UNIT_INDEX" val="1"/>
  <p:tag name="KSO_WM_UNIT_ID" val="custom160394_2*a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4"/>
  <p:tag name="KSO_WM_UNIT_TYPE" val="a"/>
  <p:tag name="KSO_WM_UNIT_INDEX" val="1"/>
  <p:tag name="KSO_WM_UNIT_ID" val="custom160394_2*a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.xml><?xml version="1.0" encoding="utf-8"?>
<p:tagLst xmlns:p="http://schemas.openxmlformats.org/presentationml/2006/main">
  <p:tag name="KSO_WM_DOC_GUID" val="{de9e77fd-3039-462b-b014-6f960b576bc7}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1176</Words>
  <Application>WPS 演示</Application>
  <PresentationFormat>全屏显示(16:9)</PresentationFormat>
  <Paragraphs>201</Paragraphs>
  <Slides>22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楷体</vt:lpstr>
      <vt:lpstr>微软雅黑</vt:lpstr>
      <vt:lpstr>Arial</vt:lpstr>
      <vt:lpstr>Calibri</vt:lpstr>
      <vt:lpstr>Arial Unicode MS</vt:lpstr>
      <vt:lpstr>第一PPT模板网-WWW.1PPT.COM</vt:lpstr>
      <vt:lpstr>Equation.3</vt:lpstr>
      <vt:lpstr>PowerPoint 演示文稿</vt:lpstr>
      <vt:lpstr>教学目标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课堂小结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2073</cp:revision>
  <dcterms:created xsi:type="dcterms:W3CDTF">2015-04-02T07:05:00Z</dcterms:created>
  <dcterms:modified xsi:type="dcterms:W3CDTF">2021-07-30T02:26:31Z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