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09" r:id="rId3"/>
    <p:sldId id="425" r:id="rId4"/>
    <p:sldId id="516" r:id="rId5"/>
    <p:sldId id="510" r:id="rId6"/>
    <p:sldId id="511" r:id="rId7"/>
    <p:sldId id="476" r:id="rId8"/>
    <p:sldId id="512" r:id="rId9"/>
    <p:sldId id="513" r:id="rId10"/>
    <p:sldId id="514" r:id="rId11"/>
    <p:sldId id="515" r:id="rId12"/>
    <p:sldId id="506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DB93"/>
    <a:srgbClr val="0000FF"/>
    <a:srgbClr val="FF99CC"/>
    <a:srgbClr val="FF7C80"/>
    <a:srgbClr val="99CCFF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58" y="-84"/>
      </p:cViewPr>
      <p:guideLst>
        <p:guide orient="horz" pos="2120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fld>
            <a:endParaRPr lang="en-US" altLang="x-none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8448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515600"/>
            <a:ext cx="82269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2070100"/>
            <a:ext cx="9144000" cy="16557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2" name="文本框 1"/>
          <p:cNvSpPr txBox="1"/>
          <p:nvPr/>
        </p:nvSpPr>
        <p:spPr>
          <a:xfrm>
            <a:off x="1954213" y="2336800"/>
            <a:ext cx="523557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行军九日思长安故园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52" name="组合 3"/>
          <p:cNvGrpSpPr/>
          <p:nvPr/>
        </p:nvGrpSpPr>
        <p:grpSpPr>
          <a:xfrm>
            <a:off x="684213" y="550863"/>
            <a:ext cx="1714500" cy="500062"/>
            <a:chOff x="1076" y="1998"/>
            <a:chExt cx="2699" cy="788"/>
          </a:xfrm>
          <a:solidFill>
            <a:srgbClr val="FF99CC"/>
          </a:solidFill>
        </p:grpSpPr>
        <p:sp>
          <p:nvSpPr>
            <p:cNvPr id="3" name="流程图: 文档 2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p>
              <a:pPr lvl="0" algn="ctr" fontAlgn="base"/>
              <a:r>
                <a:rPr lang="zh-CN" altLang="en-US" sz="2300" b="1" strike="noStrike" noProof="1" dirty="0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逐句赏析</a:t>
              </a:r>
              <a:endParaRPr lang="zh-CN" altLang="en-US" sz="2300" b="1" strike="noStrike" noProof="1" dirty="0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38" name="文本框 1"/>
          <p:cNvSpPr txBox="1"/>
          <p:nvPr/>
        </p:nvSpPr>
        <p:spPr>
          <a:xfrm>
            <a:off x="749300" y="1830388"/>
            <a:ext cx="7235825" cy="45227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这句承接前句，是一种想象之辞。本来，对故园菊花，可以有各种各样的想象，诗人别的不写，只是设想它“应傍战场开”，这样的想象扣住诗题中的“行军”二字，结合安史之乱和长安被陷的时代特点，写得新巧自然，真实形象，使读者仿佛看到了一幅鲜明的战乱图：长安城中战火纷飞，血染天街，断墙残壁间，一丛丛菊花依然寂寞地开放着。残垣断壁，战血涂地，黄花开在被乱军糟踏得不成样子的帝都长安可悲可叹。此处的想象之辞已经突破了单纯的惜花和思乡，而寄托着诗人对千万饱经战争忧患的人民的同情，对国事的忧虑，对早日平定安史之乱、取得和平的渴望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文本框 3"/>
          <p:cNvSpPr txBox="1"/>
          <p:nvPr/>
        </p:nvSpPr>
        <p:spPr>
          <a:xfrm>
            <a:off x="3503613" y="1117600"/>
            <a:ext cx="17129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应傍战场开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99"/>
          <p:cNvSpPr txBox="1"/>
          <p:nvPr/>
        </p:nvSpPr>
        <p:spPr>
          <a:xfrm>
            <a:off x="1363663" y="2611438"/>
            <a:ext cx="686752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全诗寄托着诗人对饱经战争忧患的人民的同情，对早日平定安史之乱的渴望。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1263650" y="1677988"/>
            <a:ext cx="208438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诗歌主旨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文本框 3"/>
          <p:cNvSpPr txBox="1"/>
          <p:nvPr/>
        </p:nvSpPr>
        <p:spPr>
          <a:xfrm>
            <a:off x="3700463" y="2390775"/>
            <a:ext cx="5048250" cy="3322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岑参（715－770）荆州江陵人。著名的唐代边塞诗人，曾任嘉州刺史。岑参工诗，长于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七言歌行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，代表作是《白雪歌送武判官归京》。现存诗三百六十首。对</a:t>
            </a:r>
            <a:r>
              <a:rPr lang="zh-CN" altLang="en-US" sz="2000" b="1" u="sng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边塞风光，军旅生活，以及少数民族的文化风俗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有亲切的感受，故其边塞诗尤多佳作。风格与高适相近，后人多并称“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高岑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”。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6146" name="图片 4" descr="0b55b319ebc4b7459d1d9c37cefc1e178a8215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2312988"/>
            <a:ext cx="2809875" cy="3568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"/>
          <p:cNvGrpSpPr/>
          <p:nvPr/>
        </p:nvGrpSpPr>
        <p:grpSpPr>
          <a:xfrm>
            <a:off x="684213" y="1268413"/>
            <a:ext cx="1714500" cy="500062"/>
            <a:chOff x="1076" y="1998"/>
            <a:chExt cx="2699" cy="788"/>
          </a:xfrm>
          <a:solidFill>
            <a:srgbClr val="FF99CC"/>
          </a:solidFill>
        </p:grpSpPr>
        <p:sp>
          <p:nvSpPr>
            <p:cNvPr id="4" name="流程图: 文档 3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5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p>
              <a:pPr lvl="0" algn="ctr" fontAlgn="base"/>
              <a:r>
                <a:rPr lang="zh-CN" altLang="en-US" sz="2300" b="1" strike="noStrike" noProof="1" dirty="0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作者简介</a:t>
              </a:r>
              <a:endParaRPr lang="zh-CN" altLang="en-US" sz="2300" b="1" strike="noStrike" noProof="1" dirty="0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52" name="组合 3"/>
          <p:cNvGrpSpPr/>
          <p:nvPr/>
        </p:nvGrpSpPr>
        <p:grpSpPr>
          <a:xfrm>
            <a:off x="684213" y="1268413"/>
            <a:ext cx="1714500" cy="500062"/>
            <a:chOff x="1076" y="1998"/>
            <a:chExt cx="2699" cy="788"/>
          </a:xfrm>
          <a:solidFill>
            <a:srgbClr val="FF99CC"/>
          </a:solidFill>
        </p:grpSpPr>
        <p:sp>
          <p:nvSpPr>
            <p:cNvPr id="3" name="流程图: 文档 2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p>
              <a:pPr lvl="0" algn="ctr" fontAlgn="base"/>
              <a:r>
                <a:rPr lang="zh-CN" altLang="en-US" sz="2300" b="1" strike="noStrike" noProof="1" dirty="0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创作背景</a:t>
              </a:r>
              <a:endParaRPr lang="zh-CN" altLang="en-US" sz="2300" b="1" strike="noStrike" noProof="1" dirty="0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0" name="文本框 1"/>
          <p:cNvSpPr txBox="1"/>
          <p:nvPr/>
        </p:nvSpPr>
        <p:spPr>
          <a:xfrm>
            <a:off x="1149350" y="1801813"/>
            <a:ext cx="7258050" cy="4616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唐玄宗天宝十四载（755年），安禄山起兵叛乱，次年长安被攻陷。唐肃宗至德二载（757年）二月肃宗由彭原行军至凤翔，岑参随行。这首诗原有小注说：“时未收长安”。九月唐军收复长安，此诗可能是当年重阳节在凤翔写的。具体为何，让我一起进入诗歌的解读环节来揭晓答案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52" name="组合 3"/>
          <p:cNvGrpSpPr/>
          <p:nvPr/>
        </p:nvGrpSpPr>
        <p:grpSpPr>
          <a:xfrm>
            <a:off x="684213" y="1268413"/>
            <a:ext cx="1714500" cy="500062"/>
            <a:chOff x="1076" y="1998"/>
            <a:chExt cx="2699" cy="788"/>
          </a:xfrm>
          <a:solidFill>
            <a:srgbClr val="FF99CC"/>
          </a:solidFill>
        </p:grpSpPr>
        <p:sp>
          <p:nvSpPr>
            <p:cNvPr id="3" name="流程图: 文档 2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p>
              <a:pPr lvl="0" algn="ctr" fontAlgn="base"/>
              <a:r>
                <a:rPr lang="zh-CN" altLang="en-US" sz="2300" b="1" strike="noStrike" noProof="1" dirty="0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字词解读</a:t>
              </a:r>
              <a:endParaRPr lang="zh-CN" altLang="en-US" sz="2300" b="1" strike="noStrike" noProof="1" dirty="0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194" name="文本框 1"/>
          <p:cNvSpPr txBox="1"/>
          <p:nvPr/>
        </p:nvSpPr>
        <p:spPr>
          <a:xfrm>
            <a:off x="828675" y="1914525"/>
            <a:ext cx="72453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1.九日：指九月九日重阳节。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2.强：勉强。登高：重阳节有登高赏菊饮酒以避灾祸的风俗。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3.怜：可怜。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4.傍：靠近、接近。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典故介绍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无人送酒：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据《南史·隐逸传》记载，陶渊明有一次过重阳节，没有酒喝，就在宅边的菊花丛中独自闷坐，这时正好王弘送酒来了，于是醉饮而归。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713" y="1914525"/>
            <a:ext cx="291465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1163" y="2295525"/>
            <a:ext cx="717550" cy="381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828675" y="2295525"/>
            <a:ext cx="7369175" cy="762000"/>
            <a:chOff x="1306" y="3615"/>
            <a:chExt cx="11605" cy="1200"/>
          </a:xfrm>
        </p:grpSpPr>
        <p:pic>
          <p:nvPicPr>
            <p:cNvPr id="8198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77" y="3615"/>
              <a:ext cx="7234" cy="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9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06" y="4215"/>
              <a:ext cx="4590" cy="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1163" y="3057525"/>
            <a:ext cx="291465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1163" y="3367088"/>
            <a:ext cx="291465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613" y="4105275"/>
            <a:ext cx="291465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613" y="4486275"/>
            <a:ext cx="7615237" cy="1212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52" name="组合 3"/>
          <p:cNvGrpSpPr/>
          <p:nvPr/>
        </p:nvGrpSpPr>
        <p:grpSpPr>
          <a:xfrm>
            <a:off x="684213" y="766128"/>
            <a:ext cx="1714500" cy="500062"/>
            <a:chOff x="1076" y="1998"/>
            <a:chExt cx="2699" cy="788"/>
          </a:xfrm>
          <a:solidFill>
            <a:srgbClr val="FF99CC"/>
          </a:solidFill>
        </p:grpSpPr>
        <p:sp>
          <p:nvSpPr>
            <p:cNvPr id="3" name="流程图: 文档 2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p>
              <a:pPr lvl="0" algn="ctr" fontAlgn="base"/>
              <a:r>
                <a:rPr lang="zh-CN" altLang="en-US" sz="2300" b="1" strike="noStrike" noProof="1" dirty="0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诗歌</a:t>
              </a:r>
              <a:endParaRPr lang="zh-CN" altLang="en-US" sz="2300" b="1" strike="noStrike" noProof="1" dirty="0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218" name="文本框 99"/>
          <p:cNvSpPr txBox="1"/>
          <p:nvPr/>
        </p:nvSpPr>
        <p:spPr>
          <a:xfrm>
            <a:off x="2032000" y="1633538"/>
            <a:ext cx="5080000" cy="2124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行军九日思长安故园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岑参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强欲登高去，无人送酒来。遥怜故园菊，应傍战场开。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19" name="图片 1" descr="t0112be96ec2c7994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5975" y="3868738"/>
            <a:ext cx="2409825" cy="2409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1" name="文本框 1"/>
          <p:cNvSpPr txBox="1"/>
          <p:nvPr/>
        </p:nvSpPr>
        <p:spPr>
          <a:xfrm>
            <a:off x="690563" y="766763"/>
            <a:ext cx="7891462" cy="3752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想勉强地按照习俗去登高饮酒，没有人送酒来为我助兴。我思念爱怜遥远的长安故园中的菊花，（它们）应当靠近战场旁边开放着。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endParaRPr lang="zh-CN" altLang="en-US" sz="2800" b="1" dirty="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2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8438" y="3487738"/>
            <a:ext cx="3973512" cy="30845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52" name="组合 3"/>
          <p:cNvGrpSpPr/>
          <p:nvPr/>
        </p:nvGrpSpPr>
        <p:grpSpPr>
          <a:xfrm>
            <a:off x="684213" y="622618"/>
            <a:ext cx="1714500" cy="500062"/>
            <a:chOff x="1076" y="1998"/>
            <a:chExt cx="2699" cy="788"/>
          </a:xfrm>
          <a:solidFill>
            <a:srgbClr val="FF99CC"/>
          </a:solidFill>
        </p:grpSpPr>
        <p:sp>
          <p:nvSpPr>
            <p:cNvPr id="3" name="流程图: 文档 2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p>
              <a:pPr lvl="0" algn="ctr" fontAlgn="base"/>
              <a:r>
                <a:rPr lang="zh-CN" altLang="en-US" sz="2300" b="1" strike="noStrike" noProof="1" dirty="0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诗歌译读</a:t>
              </a:r>
              <a:endParaRPr lang="zh-CN" altLang="en-US" sz="2300" b="1" strike="noStrike" noProof="1" dirty="0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52" name="组合 3"/>
          <p:cNvGrpSpPr/>
          <p:nvPr/>
        </p:nvGrpSpPr>
        <p:grpSpPr>
          <a:xfrm>
            <a:off x="684213" y="550863"/>
            <a:ext cx="1714500" cy="500062"/>
            <a:chOff x="1076" y="1998"/>
            <a:chExt cx="2699" cy="788"/>
          </a:xfrm>
          <a:solidFill>
            <a:srgbClr val="FF99CC"/>
          </a:solidFill>
        </p:grpSpPr>
        <p:sp>
          <p:nvSpPr>
            <p:cNvPr id="3" name="流程图: 文档 2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p>
              <a:pPr lvl="0" algn="ctr" fontAlgn="base"/>
              <a:r>
                <a:rPr lang="zh-CN" altLang="en-US" sz="2300" b="1" strike="noStrike" noProof="1" dirty="0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逐句赏析</a:t>
              </a:r>
              <a:endParaRPr lang="zh-CN" altLang="en-US" sz="2300" b="1" strike="noStrike" noProof="1" dirty="0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266" name="文本框 1"/>
          <p:cNvSpPr txBox="1"/>
          <p:nvPr/>
        </p:nvSpPr>
        <p:spPr>
          <a:xfrm>
            <a:off x="684213" y="1879600"/>
            <a:ext cx="7761287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首句“登高”二字就紧扣题目中的“九日”，点明了诗文写作的时间。劈头一个“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”字，是不愿为之而又不得不为之的心态体现，表现了诗人在战乱中的凄清景况。“登高去”，还见出逢场作戏的味道，而前面冠以“强欲”二字，其含意便深刻得多了，表现出强烈的无可奈何的情绪。重阳节大家都喜欢登高，而诗人却说勉强想去登高，透着些凄凉之意，不知这是为何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3"/>
          <p:cNvSpPr txBox="1"/>
          <p:nvPr/>
        </p:nvSpPr>
        <p:spPr>
          <a:xfrm>
            <a:off x="3349625" y="1139825"/>
            <a:ext cx="171291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强欲登高去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52" name="组合 3"/>
          <p:cNvGrpSpPr/>
          <p:nvPr/>
        </p:nvGrpSpPr>
        <p:grpSpPr>
          <a:xfrm>
            <a:off x="684213" y="622618"/>
            <a:ext cx="1714500" cy="500062"/>
            <a:chOff x="1076" y="1998"/>
            <a:chExt cx="2699" cy="788"/>
          </a:xfrm>
          <a:solidFill>
            <a:srgbClr val="FF99CC"/>
          </a:solidFill>
        </p:grpSpPr>
        <p:sp>
          <p:nvSpPr>
            <p:cNvPr id="3" name="流程图: 文档 2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p>
              <a:pPr lvl="0" algn="ctr" fontAlgn="base"/>
              <a:r>
                <a:rPr lang="zh-CN" altLang="en-US" sz="2300" b="1" strike="noStrike" noProof="1" dirty="0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逐句赏析</a:t>
              </a:r>
              <a:endParaRPr lang="zh-CN" altLang="en-US" sz="2300" b="1" strike="noStrike" noProof="1" dirty="0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290" name="文本框 1"/>
          <p:cNvSpPr txBox="1"/>
          <p:nvPr/>
        </p:nvSpPr>
        <p:spPr>
          <a:xfrm>
            <a:off x="833438" y="2241550"/>
            <a:ext cx="7524750" cy="304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此句承前句而来，衔接自然，写得明白如话，虽然巧用典故，却无矫揉造作之感，使人不觉是用典。所以也引起读者的联想和猜测：不知造成“无人送酒来”的原因是什么。其实这里反用其意，是说自己虽然也想勉强地按照习俗去登高饮酒，可是在战乱中，没有像王弘那样的人来送酒助兴，共度佳节。所以，“无人送酒来”句，实际上是在写旅况的凄凉萧瑟，无酒可饮，更无菊可赏，暗寓着题中“行军”的特定环境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文本框 3"/>
          <p:cNvSpPr txBox="1"/>
          <p:nvPr/>
        </p:nvSpPr>
        <p:spPr>
          <a:xfrm>
            <a:off x="3717925" y="1404938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无人送酒来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52" name="组合 3"/>
          <p:cNvGrpSpPr/>
          <p:nvPr/>
        </p:nvGrpSpPr>
        <p:grpSpPr>
          <a:xfrm>
            <a:off x="684213" y="694373"/>
            <a:ext cx="1714500" cy="500062"/>
            <a:chOff x="1076" y="1998"/>
            <a:chExt cx="2699" cy="788"/>
          </a:xfrm>
          <a:solidFill>
            <a:srgbClr val="FF99CC"/>
          </a:solidFill>
        </p:grpSpPr>
        <p:sp>
          <p:nvSpPr>
            <p:cNvPr id="3" name="流程图: 文档 2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p>
              <a:pPr lvl="0" algn="ctr" fontAlgn="base"/>
              <a:r>
                <a:rPr lang="zh-CN" altLang="en-US" sz="2300" b="1" strike="noStrike" noProof="1" dirty="0">
                  <a:solidFill>
                    <a:srgbClr val="FFFFFF"/>
                  </a:solidFill>
                  <a:latin typeface="宋体" panose="02010600030101010101" pitchFamily="2" charset="-122"/>
                  <a:ea typeface="幼圆" pitchFamily="49" charset="-122"/>
                  <a:sym typeface="宋体" panose="02010600030101010101" pitchFamily="2" charset="-122"/>
                </a:rPr>
                <a:t>逐句赏析</a:t>
              </a:r>
              <a:endParaRPr lang="zh-CN" altLang="en-US" sz="2300" b="1" strike="noStrike" noProof="1" dirty="0">
                <a:solidFill>
                  <a:srgbClr val="FFFFFF"/>
                </a:solidFill>
                <a:latin typeface="宋体" panose="02010600030101010101" pitchFamily="2" charset="-122"/>
                <a:ea typeface="幼圆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314" name="文本框 1"/>
          <p:cNvSpPr txBox="1"/>
          <p:nvPr/>
        </p:nvSpPr>
        <p:spPr>
          <a:xfrm>
            <a:off x="1304925" y="2190750"/>
            <a:ext cx="6653213" cy="304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第三句写诗人在佳节之际想到了长安家园。开头一个“遥”字，是渲染自己和故园长安相隔之远，烘托了诗人深切的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思乡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之情。接着诗人将对亲朋好友思念的感情，浓缩到了“故园菊”上。“怜”字，不仅写出诗人对故乡之菊的眷恋，更写出诗人对故园之菊开在战场上的长长叹息，百般怜惜。他想到故园今日黄花堆积的情景，只能遥遥寄去一片深沉的乡情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3"/>
          <p:cNvSpPr txBox="1"/>
          <p:nvPr/>
        </p:nvSpPr>
        <p:spPr>
          <a:xfrm>
            <a:off x="3717925" y="1404938"/>
            <a:ext cx="1714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遥怜故园菊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Application>WPS 演示</Application>
  <PresentationFormat>在屏幕上显示</PresentationFormat>
  <Paragraphs>60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Times New Roman</vt:lpstr>
      <vt:lpstr>幼圆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98</cp:revision>
  <dcterms:created xsi:type="dcterms:W3CDTF">2015-07-09T08:14:00Z</dcterms:created>
  <dcterms:modified xsi:type="dcterms:W3CDTF">2021-12-08T23:19:37Z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