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686" y="-17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70530-DD54-48DF-B937-A19972D0B4C0}" type="datetimeFigureOut">
              <a:rPr lang="zh-CN" altLang="en-US" smtClean="0"/>
              <a:pPr/>
              <a:t>2020/8/29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04195-1888-4BC0-B8D5-075784AE18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573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A04195-1888-4BC0-B8D5-075784AE18D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540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475656" y="141962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7760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595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164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2020/8/29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503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  <p:sldLayoutId id="214748367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1" y="1741657"/>
            <a:ext cx="91440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zh-CN" altLang="en-US" sz="5400" b="1" dirty="0" smtClean="0">
                <a:ln w="17780" cmpd="sng">
                  <a:noFill/>
                  <a:prstDash val="solid"/>
                  <a:miter lim="800000"/>
                </a:ln>
                <a:solidFill>
                  <a:prstClr val="black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怎么表演课本剧</a:t>
            </a:r>
            <a:endParaRPr lang="zh-CN" altLang="en-US" sz="5400" b="1" dirty="0">
              <a:ln w="17780" cmpd="sng">
                <a:noFill/>
                <a:prstDash val="solid"/>
                <a:miter lim="800000"/>
              </a:ln>
              <a:solidFill>
                <a:prstClr val="black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3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42401" y="357276"/>
            <a:ext cx="3859213" cy="13652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035537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038475" y="-307912"/>
            <a:ext cx="3067050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矩形 1"/>
          <p:cNvSpPr/>
          <p:nvPr/>
        </p:nvSpPr>
        <p:spPr>
          <a:xfrm>
            <a:off x="451175" y="495294"/>
            <a:ext cx="827405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主持人：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课本剧表演活动既能让我们走入课本，又能让我们在舞台上尽情地展示自己。下面有请各小组说说如何演好课本剧。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甲小组：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准备表演《草船借箭》这个故事，要想演好，我们把故事中的角色反复琢磨，对故事的内容进行了适当的修改，设计了符合人物性格特征的台词。如：船上的草人一边插满箭后，诸葛亮大声喊：“停止击鼓。传令！把船转个方向！”这里表现诸葛亮胸有成竹的大将风度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16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182" y="590291"/>
            <a:ext cx="844344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乙小组</a:t>
            </a:r>
            <a:r>
              <a:rPr sz="2400" b="1" dirty="0" err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我们在写剧本时，台词、动作、表情尽量符合人物的性格特征。如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，“诸葛亮：（笑了一下，说）怎么敢跟都督开玩笑？（严肃）我愿立下军令状，三天造不好，甘愿受惩罚。”剧本中提示了诸葛亮的神情变化。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丙小组：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我们排练的时候，分好角色，记好自己的台词，选用简单的道具——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人物服装，羽扇等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5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463056" y="1011584"/>
            <a:ext cx="8274050" cy="39703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614805" indent="-116395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>
                <a:solidFill>
                  <a:prstClr val="black"/>
                </a:solidFill>
              </a:rPr>
              <a:t>旁白</a:t>
            </a:r>
            <a:r>
              <a:rPr sz="2400" b="1" dirty="0" smtClean="0">
                <a:solidFill>
                  <a:prstClr val="black"/>
                </a:solidFill>
              </a:rPr>
              <a:t>：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东汉末年，刘备被曹操打败，刘备和孙权联合起来抵抗曹操，刘备派诸葛亮到孙权那里帮助作战。周瑜见诸葛亮很有才干，心里很妒忌</a:t>
            </a:r>
            <a:r>
              <a:rPr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。有一天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，周瑜请诸葛亮商议军事。）</a:t>
            </a:r>
          </a:p>
          <a:p>
            <a:pPr marL="1614805" indent="-116395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>
                <a:solidFill>
                  <a:prstClr val="black"/>
                </a:solidFill>
              </a:rPr>
              <a:t>周瑜</a:t>
            </a:r>
            <a:r>
              <a:rPr sz="2400" b="1" dirty="0" smtClean="0">
                <a:solidFill>
                  <a:prstClr val="black"/>
                </a:solidFill>
              </a:rPr>
              <a:t>：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不动声色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诸葛先生，我们就要和曹军交战。水上交战，用什么兵器最好？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 err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诚恳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 err="1">
                <a:solidFill>
                  <a:prstClr val="black"/>
                </a:solidFill>
              </a:rPr>
              <a:t>当然用弓箭最好</a:t>
            </a:r>
            <a:r>
              <a:rPr sz="2400" b="1" dirty="0" smtClean="0">
                <a:solidFill>
                  <a:prstClr val="black"/>
                </a:solidFill>
              </a:rPr>
              <a:t>。</a:t>
            </a:r>
            <a:endParaRPr sz="2400" b="1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4013" y="531564"/>
            <a:ext cx="19148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剧本范例</a:t>
            </a:r>
          </a:p>
        </p:txBody>
      </p:sp>
    </p:spTree>
    <p:extLst>
      <p:ext uri="{BB962C8B-B14F-4D97-AF65-F5344CB8AC3E}">
        <p14:creationId xmlns:p14="http://schemas.microsoft.com/office/powerpoint/2010/main" xmlns="" val="21471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313" y="595959"/>
            <a:ext cx="8597811" cy="44135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614805" indent="-1163955" defTabSz="457200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 smtClean="0">
                <a:solidFill>
                  <a:prstClr val="black"/>
                </a:solidFill>
              </a:rPr>
              <a:t>周瑜</a:t>
            </a:r>
            <a:r>
              <a:rPr sz="2400" b="1" dirty="0">
                <a:solidFill>
                  <a:prstClr val="black"/>
                </a:solidFill>
              </a:rPr>
              <a:t>：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严肃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对，先生跟我想的一样。但是现在军中缺件，我想请先生负责造十万支箭。这是公事，希望先生不要推却。</a:t>
            </a:r>
          </a:p>
          <a:p>
            <a:pPr marL="1614805" indent="-1163955" defTabSz="457200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坚决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都督委托，当然照办。不知道这十万支箭什么时候用？</a:t>
            </a:r>
          </a:p>
          <a:p>
            <a:pPr marL="0" indent="450850" defTabSz="457200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周瑜：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一脸高兴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十天造得好吗？</a:t>
            </a:r>
          </a:p>
          <a:p>
            <a:pPr marL="1614805" indent="-1163955" defTabSz="457200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一本正经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既然就要交战，十天造好，必然误了大事。</a:t>
            </a:r>
          </a:p>
          <a:p>
            <a:pPr marL="0" indent="450850" defTabSz="457200" eaLnBrk="1" hangingPunct="1">
              <a:lnSpc>
                <a:spcPct val="13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周瑜：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 err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心中窃喜</a:t>
            </a:r>
            <a:r>
              <a:rPr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 err="1">
                <a:solidFill>
                  <a:prstClr val="black"/>
                </a:solidFill>
              </a:rPr>
              <a:t>先生预计几天可以造好</a:t>
            </a:r>
            <a:r>
              <a:rPr sz="2400" b="1" dirty="0" smtClean="0">
                <a:solidFill>
                  <a:prstClr val="black"/>
                </a:solidFill>
              </a:rPr>
              <a:t>？</a:t>
            </a:r>
            <a:endParaRPr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44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332425" y="506761"/>
            <a:ext cx="827405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胸有成竹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只要三天。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周瑜：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一脸严肃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军情紧急，可不能开玩笑。</a:t>
            </a:r>
          </a:p>
          <a:p>
            <a:pPr marL="1520825" indent="-106997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笑了一下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怎么敢跟都督开玩笑？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严肃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我愿立下军令状，三天造不好，甘愿受惩罚。</a:t>
            </a:r>
          </a:p>
          <a:p>
            <a:pPr marL="1437005" indent="-98615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>
                <a:solidFill>
                  <a:prstClr val="black"/>
                </a:solidFill>
              </a:rPr>
              <a:t>旁白</a:t>
            </a:r>
            <a:r>
              <a:rPr sz="2400" b="1" dirty="0" smtClean="0">
                <a:solidFill>
                  <a:prstClr val="black"/>
                </a:solidFill>
              </a:rPr>
              <a:t>：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周瑜很高兴，叫诸葛亮当面立下军令状，又摆了酒席招待他。）</a:t>
            </a:r>
          </a:p>
          <a:p>
            <a:pPr marL="1520825" indent="-106997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>
                <a:solidFill>
                  <a:prstClr val="black"/>
                </a:solidFill>
              </a:rPr>
              <a:t>诸葛亮：今天来不及了，从明天起，到第三天请派五百个将士到江边搬箭</a:t>
            </a:r>
            <a:r>
              <a:rPr sz="2400" b="1" dirty="0" smtClean="0">
                <a:solidFill>
                  <a:prstClr val="black"/>
                </a:solidFill>
              </a:rPr>
              <a:t>。</a:t>
            </a:r>
            <a:endParaRPr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2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74" y="494886"/>
            <a:ext cx="888282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旁白： 诸葛亮喝了几杯酒就走了。）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诸葛亮下，鲁肃上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1341755" indent="-8909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鲁肃: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疑惑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十万支箭，三天怎么造得成呢？诸葛亮说的是假话吧？</a:t>
            </a:r>
          </a:p>
          <a:p>
            <a:pPr marL="1341755" indent="-8909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 smtClean="0">
                <a:solidFill>
                  <a:prstClr val="black"/>
                </a:solidFill>
              </a:rPr>
              <a:t>周瑜</a:t>
            </a:r>
            <a:r>
              <a:rPr sz="2400" b="1" dirty="0" smtClean="0">
                <a:solidFill>
                  <a:prstClr val="black"/>
                </a:solidFill>
              </a:rPr>
              <a:t>：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得意扬扬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 smtClean="0">
                <a:solidFill>
                  <a:prstClr val="black"/>
                </a:solidFill>
              </a:rPr>
              <a:t>是他自己说的，我可没逼他。我得吩咐军匠们，叫他们故意迟延，造箭用的材料，不给他准备齐全。到时候造不成，定他的罪，他就没话可说了。你去探听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探听，看他怎样打算，回来报告我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832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296800" y="522527"/>
            <a:ext cx="8633444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周瑜下，诸葛亮上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诸葛亮: 三天之内要造十万支箭，得请你帮帮我的忙。</a:t>
            </a:r>
          </a:p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鲁肃: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疑惑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都是你自己找的，我怎么帮得了你的忙？</a:t>
            </a:r>
          </a:p>
          <a:p>
            <a:pPr marL="1520825" indent="-106997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泰然自若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请你借我二十条船，每条船上要三十名军士，船用青布幔子遮起来，还要一千多个草把子，排在船的两侧，我自有妙用，第三天管保有十万支箭。不过不能让都督知道，他要是知道了，我的计划就完了</a:t>
            </a:r>
            <a:r>
              <a:rPr sz="2400" b="1" dirty="0" smtClean="0">
                <a:solidFill>
                  <a:prstClr val="black"/>
                </a:solidFill>
              </a:rPr>
              <a:t>。</a:t>
            </a:r>
            <a:endParaRPr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20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296800" y="795657"/>
            <a:ext cx="8633444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08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 smtClean="0">
                <a:solidFill>
                  <a:prstClr val="black"/>
                </a:solidFill>
              </a:rPr>
              <a:t>旁白</a:t>
            </a:r>
            <a:r>
              <a:rPr sz="2400" b="1" dirty="0">
                <a:solidFill>
                  <a:prstClr val="black"/>
                </a:solidFill>
              </a:rPr>
              <a:t>：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鲁肃答应了诸葛亮。不对周瑜提借船的事，周瑜更加迷惑起来</a:t>
            </a:r>
            <a:r>
              <a:rPr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。鲁肃私自拨了二十条快船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每条船上配三十名军士，照诸葛亮说的，布置好青布幔子和草把子，等诸葛亮调度。第一天，不见诸葛亮有什么动静；第二天，仍然不见诸葛亮有什么动静；直到第三天四更时候，诸葛亮秘密地把鲁肃请到船里。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xmlns="" val="147577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61527" y="495929"/>
            <a:ext cx="876184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鲁肃: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疑惑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你叫我来做什么？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（稍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开心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请你一起去取箭。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鲁肃: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疑惑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到哪里去取？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故弄玄虚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不用问，去了就知道。</a:t>
            </a:r>
          </a:p>
          <a:p>
            <a:pPr marL="1259205" indent="-8020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旁白：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诸葛亮吩咐把二十条船用绳索连接起来，朝北岸开去。又叫船上的军士一边擂鼓，一边呐喊</a:t>
            </a:r>
            <a:r>
              <a:rPr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。这时候大雾漫天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，江上连面对面都看不清。天还没亮，船已经靠近曹军的水寨</a:t>
            </a:r>
            <a:r>
              <a:rPr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。）</a:t>
            </a:r>
            <a:endParaRPr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269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矩形 1"/>
          <p:cNvSpPr/>
          <p:nvPr/>
        </p:nvSpPr>
        <p:spPr>
          <a:xfrm>
            <a:off x="251520" y="472179"/>
            <a:ext cx="827405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 err="1" smtClean="0">
                <a:solidFill>
                  <a:prstClr val="black"/>
                </a:solidFill>
              </a:rPr>
              <a:t>鲁肃</a:t>
            </a:r>
            <a:r>
              <a:rPr sz="2400" b="1" dirty="0">
                <a:solidFill>
                  <a:prstClr val="black"/>
                </a:solidFill>
              </a:rPr>
              <a:t>: 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害怕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如果曹兵出来，怎么办？</a:t>
            </a:r>
          </a:p>
          <a:p>
            <a:pPr marL="1520825" indent="-106362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</a:rPr>
              <a:t>诸葛亮：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自信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sz="2400" b="1" dirty="0">
                <a:solidFill>
                  <a:prstClr val="black"/>
                </a:solidFill>
              </a:rPr>
              <a:t>雾这样大，他们怕伏兵，不敢靠近。我们只管饮酒取乐，天亮了就回去。</a:t>
            </a:r>
          </a:p>
          <a:p>
            <a:pPr marL="2778125" indent="-232092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400" b="1" dirty="0" err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曹操上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曹操：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下令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江上雾很大，敌人忽然来攻，我们看不清虚实，不要轻易出动。只朝他们射箭，见敌便射，不让他们近前。来人！去旱寨调来六千名弓弩手，到江边支援水军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！</a:t>
            </a:r>
            <a:endParaRPr lang="en-US" altLang="zh-CN" sz="2400" b="1" dirty="0" smtClean="0">
              <a:solidFill>
                <a:prstClr val="black"/>
              </a:solidFill>
              <a:latin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18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6" descr="C:\Users\lenovo03\AppData\Roaming\Tencent\Users\541737432\QQ\WinTemp\RichOle\U(W(ZASEU[T(AD(D_N8TTJ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" y="8191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Picture 7" descr="C:\Users\lenovo03\AppData\Roaming\Tencent\Users\541737432\QQ\WinTemp\RichOle\QM98`T@2Y8OEQGA0TLF[SW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51244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2" name="Picture 8" descr="C:\Users\lenovo03\AppData\Roaming\Tencent\Users\541737432\QQ\WinTemp\RichOle\J89$X)M7VE53OLSS``}1ZY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" y="-42354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9" descr="C:\Users\lenovo03\AppData\Roaming\Tencent\Users\541737432\QQ\WinTemp\RichOle\T(~SI3~]2`$VN%A}2~V5{D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1600" y="-94615"/>
            <a:ext cx="9093200" cy="51435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05208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/>
          <p:nvPr/>
        </p:nvSpPr>
        <p:spPr>
          <a:xfrm>
            <a:off x="275270" y="495929"/>
            <a:ext cx="827405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50850" indent="635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一万多名弓弩手一齐放箭，船逼近水寨受箭。过了一会儿，船的一侧插满了箭，船身开始倾斜。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诸葛亮：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停止击鼓。传令！把船转个方向！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船都掉转过来，船头朝东，船尾朝西。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1259205" indent="-8020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旁白：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曹军的箭雨不断袭来，船又慢慢恢复了平衡。诸葛亮估计箭差不多了，天也快亮了，雾也快散了，就命令军士们喊话。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军士：谢谢曹丞相的箭！</a:t>
            </a:r>
          </a:p>
        </p:txBody>
      </p:sp>
    </p:spTree>
    <p:extLst>
      <p:ext uri="{BB962C8B-B14F-4D97-AF65-F5344CB8AC3E}">
        <p14:creationId xmlns:p14="http://schemas.microsoft.com/office/powerpoint/2010/main" xmlns="" val="285851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/>
          <p:nvPr/>
        </p:nvSpPr>
        <p:spPr>
          <a:xfrm>
            <a:off x="275270" y="638425"/>
            <a:ext cx="8274050" cy="39703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诸葛亮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命令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赶快把船驶回南岸。</a:t>
            </a:r>
          </a:p>
          <a:p>
            <a:pPr marL="1520825" indent="-106362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旁白：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曹操知道上了当，可是这边的船顺风顺水，已经驶出二十多里，要追也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来不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及了。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曹操下，周瑜上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pPr marL="0" indent="457200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诸葛亮：都督，十万支箭都在这里了，请您清点吧。</a:t>
            </a:r>
          </a:p>
          <a:p>
            <a:pPr marL="1437005" indent="-9798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周瑜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从鲁肃那里得知借箭经过，长叹一声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/>
              </a:rPr>
              <a:t>唉！诸葛亮神机妙算，我真比不上他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/>
              </a:rPr>
              <a:t>！</a:t>
            </a:r>
            <a:endParaRPr lang="zh-CN" altLang="en-US" sz="2400" b="1" dirty="0">
              <a:solidFill>
                <a:prstClr val="black"/>
              </a:solidFill>
              <a:latin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48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0253" y="839734"/>
            <a:ext cx="7807325" cy="1798765"/>
            <a:chOff x="730250" y="754063"/>
            <a:chExt cx="7683500" cy="1614261"/>
          </a:xfrm>
        </p:grpSpPr>
        <p:sp>
          <p:nvSpPr>
            <p:cNvPr id="22533" name="AutoShape 508"/>
            <p:cNvSpPr/>
            <p:nvPr/>
          </p:nvSpPr>
          <p:spPr>
            <a:xfrm>
              <a:off x="730250" y="754063"/>
              <a:ext cx="7683500" cy="1609725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 cap="flat" cmpd="sng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265430" indent="-26543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48005" indent="-200025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Verdana" panose="020B0604030504040204" pitchFamily="34" charset="0"/>
                <a:buChar char="◦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86130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ED3742"/>
                </a:buClr>
                <a:buSzPct val="100000"/>
                <a:buFont typeface="Wingdings 2" panose="05020102010507070707" pitchFamily="18" charset="2"/>
                <a:buChar char="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4255" indent="-182880" algn="l" rtl="0" eaLnBrk="0" fontAlgn="base" hangingPunct="0">
                <a:spcBef>
                  <a:spcPts val="225"/>
                </a:spcBef>
                <a:spcAft>
                  <a:spcPct val="0"/>
                </a:spcAft>
                <a:buClr>
                  <a:srgbClr val="ED3742"/>
                </a:buClr>
                <a:buSzPct val="112000"/>
                <a:buFont typeface="Verdana" panose="020B0604030504040204" pitchFamily="34" charset="0"/>
                <a:buChar char="◦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79525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4A85BF"/>
                </a:buClr>
                <a:buSzPct val="100000"/>
                <a:buFont typeface="Wingdings 2" panose="05020102010507070707" pitchFamily="18" charset="2"/>
                <a:buChar char="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defTabSz="457200" eaLnBrk="1" hangingPunct="1">
                <a:spcBef>
                  <a:spcPct val="0"/>
                </a:spcBef>
                <a:buClrTx/>
                <a:buSzPct val="100000"/>
                <a:buFont typeface="Wingdings 2" panose="05020102010507070707" pitchFamily="18" charset="2"/>
                <a:buNone/>
              </a:pPr>
              <a:endParaRPr lang="ko-KR" altLang="en-US" sz="18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749557" y="793944"/>
              <a:ext cx="7543800" cy="157438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indent="532130" defTabSz="457200" eaLnBrk="0" hangingPunct="0"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latin typeface="黑体"/>
                  <a:cs typeface="Calibri" panose="020F0502020204030204" pitchFamily="34" charset="0"/>
                </a:rPr>
                <a:t>通过报纸、网络、电视、广播等，我们会看到或听到各种新闻。这节口语交际课我们就来说说新闻。在你最近了解的新闻中，选一则感兴趣的和同学交流。</a:t>
              </a:r>
              <a:endParaRPr lang="zh-CN" altLang="en-US" sz="2800" b="1" dirty="0">
                <a:solidFill>
                  <a:prstClr val="black"/>
                </a:solidFill>
                <a:latin typeface="黑体"/>
                <a:cs typeface="Calibri" panose="020F0502020204030204" pitchFamily="34" charset="0"/>
              </a:endParaRPr>
            </a:p>
          </p:txBody>
        </p:sp>
      </p:grpSp>
      <p:pic>
        <p:nvPicPr>
          <p:cNvPr id="8" name="Picture 1" descr="C:\Users\lenovo03\AppData\Roaming\Tencent\Users\541737432\QQ\WinTemp\RichOle\3(3IK6T_Z[Q]NK$D$ZP6N[E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78493" y="2683566"/>
            <a:ext cx="5241914" cy="2179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151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/>
          <p:nvPr/>
        </p:nvSpPr>
        <p:spPr>
          <a:xfrm>
            <a:off x="548958" y="2014859"/>
            <a:ext cx="8045450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713105" defTabSz="457200" eaLnBrk="1" hangingPunct="1">
              <a:lnSpc>
                <a:spcPct val="150000"/>
              </a:lnSpc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/>
              </a:rPr>
              <a:t>这次口语交际要求我们开展一次课本剧表演活动。在舞台上，尽情地展示自己，重现那些精彩的瞬间和难忘的对话。</a:t>
            </a:r>
          </a:p>
        </p:txBody>
      </p: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593725" y="1368429"/>
            <a:ext cx="84978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/>
                <a:ea typeface="微软雅黑"/>
              </a:rPr>
              <a:t>读教材   页，说说这次口语交际给我们提出了哪些要求？</a:t>
            </a:r>
          </a:p>
        </p:txBody>
      </p:sp>
      <p:sp>
        <p:nvSpPr>
          <p:cNvPr id="23556" name="矩形 1"/>
          <p:cNvSpPr/>
          <p:nvPr/>
        </p:nvSpPr>
        <p:spPr>
          <a:xfrm>
            <a:off x="3179513" y="764479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明确交际要求</a:t>
            </a:r>
          </a:p>
        </p:txBody>
      </p:sp>
    </p:spTree>
    <p:extLst>
      <p:ext uri="{BB962C8B-B14F-4D97-AF65-F5344CB8AC3E}">
        <p14:creationId xmlns:p14="http://schemas.microsoft.com/office/powerpoint/2010/main" xmlns="" val="88727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45"/>
          <p:cNvSpPr/>
          <p:nvPr/>
        </p:nvSpPr>
        <p:spPr>
          <a:xfrm>
            <a:off x="513378" y="1861264"/>
            <a:ext cx="2728587" cy="1200265"/>
          </a:xfrm>
          <a:prstGeom prst="wedgeRoundRectCallout">
            <a:avLst>
              <a:gd name="adj1" fmla="val 46745"/>
              <a:gd name="adj2" fmla="val 92181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要从学过的课文中选择最感兴趣的故事来表演。</a:t>
            </a:r>
          </a:p>
        </p:txBody>
      </p:sp>
      <p:sp>
        <p:nvSpPr>
          <p:cNvPr id="1027" name="AutoShape 46"/>
          <p:cNvSpPr/>
          <p:nvPr/>
        </p:nvSpPr>
        <p:spPr>
          <a:xfrm>
            <a:off x="6303782" y="1899542"/>
            <a:ext cx="2567091" cy="1294925"/>
          </a:xfrm>
          <a:prstGeom prst="wedgeRoundRectCallout">
            <a:avLst>
              <a:gd name="adj1" fmla="val -73718"/>
              <a:gd name="adj2" fmla="val 53310"/>
              <a:gd name="adj3" fmla="val 16667"/>
            </a:avLst>
          </a:prstGeom>
          <a:noFill/>
          <a:ln w="9525" cap="flat" cmpd="sng">
            <a:solidFill>
              <a:srgbClr val="000000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just" defTabSz="457200" eaLnBrk="1" hangingPunct="1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设计好表演角色的台词、动作、表情很重要。</a:t>
            </a:r>
          </a:p>
        </p:txBody>
      </p:sp>
      <p:sp>
        <p:nvSpPr>
          <p:cNvPr id="17" name="矩形 12"/>
          <p:cNvSpPr>
            <a:spLocks noChangeArrowheads="1"/>
          </p:cNvSpPr>
          <p:nvPr/>
        </p:nvSpPr>
        <p:spPr bwMode="auto">
          <a:xfrm>
            <a:off x="544513" y="804167"/>
            <a:ext cx="80454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310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/>
              </a:rPr>
              <a:t>本次口语交际中我们应该注意什么？</a:t>
            </a:r>
          </a:p>
        </p:txBody>
      </p:sp>
      <p:pic>
        <p:nvPicPr>
          <p:cNvPr id="24581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38475" y="-285750"/>
            <a:ext cx="3067050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99398" y="2855432"/>
            <a:ext cx="2335695" cy="1618973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140101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7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556783" y="1577975"/>
            <a:ext cx="7758113" cy="2677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714375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/>
                <a:ea typeface="宋体" panose="02010600030101010101" pitchFamily="2" charset="-122"/>
              </a:rPr>
              <a:t>大家可以各抒己见，从学过的课文中，选出自己喜欢的课文，相互交流看法和意见，最后选择大家都感兴趣的课文作为表演的课本剧。所选的文章要有故事情节和教育意义。</a:t>
            </a:r>
          </a:p>
        </p:txBody>
      </p:sp>
      <p:pic>
        <p:nvPicPr>
          <p:cNvPr id="25603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41650" y="-304797"/>
            <a:ext cx="3060700" cy="129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2"/>
          <p:cNvSpPr/>
          <p:nvPr/>
        </p:nvSpPr>
        <p:spPr>
          <a:xfrm>
            <a:off x="1248412" y="1055223"/>
            <a:ext cx="287771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265430" indent="-26543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005" indent="-200025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Verdana" panose="020B0604030504040204" pitchFamily="34" charset="0"/>
              <a:buChar char="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ED3742"/>
              </a:buClr>
              <a:buSzPct val="100000"/>
              <a:buFont typeface="Wingdings 2" panose="05020102010507070707" pitchFamily="18" charset="2"/>
              <a:buChar char="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0" fontAlgn="base" hangingPunct="0">
              <a:spcBef>
                <a:spcPts val="225"/>
              </a:spcBef>
              <a:spcAft>
                <a:spcPct val="0"/>
              </a:spcAft>
              <a:buClr>
                <a:srgbClr val="ED3742"/>
              </a:buClr>
              <a:buSzPct val="112000"/>
              <a:buFont typeface="Verdana" panose="020B0604030504040204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880" algn="l" rtl="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257175" defTabSz="457200">
              <a:spcBef>
                <a:spcPct val="0"/>
              </a:spcBef>
              <a:buClrTx/>
              <a:buSzPct val="100000"/>
              <a:buFont typeface="Wingdings 2" panose="05020102010507070707" pitchFamily="18" charset="2"/>
              <a:buNone/>
            </a:pPr>
            <a:r>
              <a:rPr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选好课本剧。</a:t>
            </a:r>
          </a:p>
        </p:txBody>
      </p:sp>
    </p:spTree>
    <p:extLst>
      <p:ext uri="{BB962C8B-B14F-4D97-AF65-F5344CB8AC3E}">
        <p14:creationId xmlns:p14="http://schemas.microsoft.com/office/powerpoint/2010/main" xmlns="" val="388364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04888" y="1009683"/>
            <a:ext cx="395973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改编不能脱离主题。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816433" y="1556085"/>
            <a:ext cx="7732713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6670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/>
                <a:cs typeface="宋体" panose="02010600030101010101" pitchFamily="2" charset="-122"/>
              </a:rPr>
              <a:t>  确定好课本剧后，我们要根据表演需要对故事内容进行改编。改编不能脱离课文主题。设计人物的台词、动作、表情，要符合人物的身份和性格，让表演的舞台人物更加生动形象。</a:t>
            </a:r>
          </a:p>
        </p:txBody>
      </p:sp>
    </p:spTree>
    <p:extLst>
      <p:ext uri="{BB962C8B-B14F-4D97-AF65-F5344CB8AC3E}">
        <p14:creationId xmlns:p14="http://schemas.microsoft.com/office/powerpoint/2010/main" xmlns="" val="159465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14613" y="1020159"/>
            <a:ext cx="251703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排练演出</a:t>
            </a:r>
            <a:r>
              <a:rPr lang="zh-CN" altLang="en-US" sz="2800" b="1" dirty="0">
                <a:solidFill>
                  <a:srgbClr val="FF0000"/>
                </a:solidFill>
                <a:latin typeface="黑体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65163" y="1433106"/>
            <a:ext cx="781208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628650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/>
                <a:cs typeface="宋体" panose="02010600030101010101" pitchFamily="2" charset="-122"/>
              </a:rPr>
              <a:t>大家可以先试演，在相互尊重的基础上确定表演角色，分好台词。排练时，还可以制作一些简单的道具，配上音乐，齐心协力把课本剧表演精彩。</a:t>
            </a:r>
          </a:p>
        </p:txBody>
      </p:sp>
    </p:spTree>
    <p:extLst>
      <p:ext uri="{BB962C8B-B14F-4D97-AF65-F5344CB8AC3E}">
        <p14:creationId xmlns:p14="http://schemas.microsoft.com/office/powerpoint/2010/main" xmlns="" val="336864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16771" y="1032034"/>
            <a:ext cx="287771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indent="257175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黑体"/>
                <a:cs typeface="宋体" panose="02010600030101010101" pitchFamily="2" charset="-122"/>
              </a:rPr>
              <a:t>评议谁最棒。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725496" y="1547468"/>
            <a:ext cx="7980363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535305" defTabSz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/>
                <a:cs typeface="宋体" panose="02010600030101010101" pitchFamily="2" charset="-122"/>
              </a:rPr>
              <a:t>每个小组都上台表演排练好的课本剧，大家评议，选出优秀的小组。</a:t>
            </a:r>
          </a:p>
        </p:txBody>
      </p:sp>
    </p:spTree>
    <p:extLst>
      <p:ext uri="{BB962C8B-B14F-4D97-AF65-F5344CB8AC3E}">
        <p14:creationId xmlns:p14="http://schemas.microsoft.com/office/powerpoint/2010/main" xmlns="" val="232653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56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1099</Words>
  <Application>Microsoft Office PowerPoint</Application>
  <PresentationFormat>全屏显示(16:9)</PresentationFormat>
  <Paragraphs>73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2019-12-23T01:17:13Z</dcterms:created>
  <dcterms:modified xsi:type="dcterms:W3CDTF">2020-08-28T17:49:16Z</dcterms:modified>
</cp:coreProperties>
</file>