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318" r:id="rId4"/>
    <p:sldId id="258" r:id="rId5"/>
    <p:sldId id="319"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300" r:id="rId43"/>
    <p:sldId id="376" r:id="rId44"/>
    <p:sldId id="377" r:id="rId45"/>
    <p:sldId id="295" r:id="rId46"/>
    <p:sldId id="297" r:id="rId47"/>
    <p:sldId id="301" r:id="rId48"/>
    <p:sldId id="302" r:id="rId49"/>
    <p:sldId id="303" r:id="rId50"/>
    <p:sldId id="304" r:id="rId51"/>
    <p:sldId id="305" r:id="rId52"/>
    <p:sldId id="306" r:id="rId53"/>
    <p:sldId id="299" r:id="rId54"/>
    <p:sldId id="308" r:id="rId55"/>
    <p:sldId id="309" r:id="rId56"/>
    <p:sldId id="313" r:id="rId57"/>
    <p:sldId id="314" r:id="rId58"/>
    <p:sldId id="315" r:id="rId59"/>
    <p:sldId id="316" r:id="rId60"/>
    <p:sldId id="317" r:id="rId6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dirty="0"/>
          </a:p>
        </p:txBody>
      </p:sp>
      <p:sp>
        <p:nvSpPr>
          <p:cNvPr id="5" name="灯片编号占位符 4"/>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47850"/>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19980000">
            <a:off x="1717040" y="2644775"/>
            <a:ext cx="9084945"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rPr>
              <a:t>赵生勤老师课件</a:t>
            </a:r>
            <a:endPar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9" Type="http://schemas.openxmlformats.org/officeDocument/2006/relationships/image" Target="../media/image21.jpeg"/><Relationship Id="rId8" Type="http://schemas.openxmlformats.org/officeDocument/2006/relationships/image" Target="../media/image20.jpeg"/><Relationship Id="rId7" Type="http://schemas.openxmlformats.org/officeDocument/2006/relationships/image" Target="../media/image19.jpeg"/><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2" Type="http://schemas.openxmlformats.org/officeDocument/2006/relationships/slideLayout" Target="../slideLayouts/slideLayout7.xml"/><Relationship Id="rId11" Type="http://schemas.openxmlformats.org/officeDocument/2006/relationships/image" Target="../media/image23.jpeg"/><Relationship Id="rId10" Type="http://schemas.openxmlformats.org/officeDocument/2006/relationships/image" Target="../media/image22.jpeg"/><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6.png"/><Relationship Id="rId2" Type="http://schemas.microsoft.com/office/2007/relationships/media" Target="file:///D:\&#24517;&#20462;5&#36164;&#28304;\&#24517;&#20462;&#20116;\&#31532;&#19968;&#21333;&#20803;\&#36793;&#22478;1\&#12298;&#36793;&#22478;&#12299;&#35270;&#39057;&#32032;&#26448;3.WMV" TargetMode="External"/><Relationship Id="rId1" Type="http://schemas.openxmlformats.org/officeDocument/2006/relationships/video" Target="file:///D:\&#24517;&#20462;5&#36164;&#28304;\&#24517;&#20462;&#20116;\&#31532;&#19968;&#21333;&#20803;\&#36793;&#22478;1\&#12298;&#36793;&#22478;&#12299;&#35270;&#39057;&#32032;&#26448;3.WMV" TargetMode="Externa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1.jpeg"/><Relationship Id="rId2" Type="http://schemas.openxmlformats.org/officeDocument/2006/relationships/hyperlink" Target="http://image.baidu.com/i?ct=503316480&amp;z=&amp;tn=baiduimagedetail&amp;word=%B1%DF%B3%C7&amp;in=7740&amp;cl=2&amp;lm=-1&amp;pn=18&amp;rn=1&amp;di=44410024590&amp;ln=2000&amp;fr=&amp;fmq=&amp;ic=0&amp;s=0&amp;se=1&amp;sme=0&amp;tab=&amp;width=&amp;height=&amp;face=0&amp;is=&amp;istype=2" TargetMode="External"/><Relationship Id="rId1" Type="http://schemas.openxmlformats.org/officeDocument/2006/relationships/image" Target="../media/image30.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jpeg"/><Relationship Id="rId1" Type="http://schemas.openxmlformats.org/officeDocument/2006/relationships/image" Target="../media/image3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jpeg"/><Relationship Id="rId1" Type="http://schemas.openxmlformats.org/officeDocument/2006/relationships/image" Target="../media/image37.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9.jpeg"/><Relationship Id="rId1" Type="http://schemas.openxmlformats.org/officeDocument/2006/relationships/image" Target="../media/image37.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 Target="slide2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hasCustomPrompt="1"/>
          </p:nvPr>
        </p:nvSpPr>
        <p:spPr>
          <a:xfrm>
            <a:off x="2025650" y="2587625"/>
            <a:ext cx="8140700" cy="900113"/>
          </a:xfrm>
        </p:spPr>
        <p:txBody>
          <a:bodyPr lIns="101600" tIns="38100" rIns="25400" bIns="38100" anchor="t" anchorCtr="0">
            <a:noAutofit/>
          </a:bodyPr>
          <a:p>
            <a:pPr fontAlgn="auto"/>
            <a:endParaRPr lang="zh-CN" altLang="en-US" strike="noStrike" noProof="1"/>
          </a:p>
        </p:txBody>
      </p:sp>
      <p:sp>
        <p:nvSpPr>
          <p:cNvPr id="2050" name="副标题 2"/>
          <p:cNvSpPr>
            <a:spLocks noGrp="1"/>
          </p:cNvSpPr>
          <p:nvPr>
            <p:ph type="subTitle" idx="1" hasCustomPrompt="1"/>
          </p:nvPr>
        </p:nvSpPr>
        <p:spPr>
          <a:xfrm>
            <a:off x="2025650" y="3565525"/>
            <a:ext cx="8140700" cy="950913"/>
          </a:xfrm>
        </p:spPr>
        <p:txBody>
          <a:bodyPr vert="horz" lIns="101600" tIns="38100" rIns="76200" bIns="38100" anchor="t">
            <a:noAutofit/>
          </a:bodyPr>
          <a:p>
            <a:pPr defTabSz="685800" fontAlgn="auto">
              <a:buClrTx/>
              <a:buSzTx/>
            </a:pPr>
            <a:endParaRPr lang="zh-CN" altLang="en-US" strike="noStrike" kern="1200" spc="150" normalizeH="0" baseline="0" noProof="1">
              <a:latin typeface="+mn-lt"/>
              <a:ea typeface="+mn-ea"/>
              <a:cs typeface="+mn-cs"/>
            </a:endParaRPr>
          </a:p>
        </p:txBody>
      </p:sp>
      <p:pic>
        <p:nvPicPr>
          <p:cNvPr id="2051" name="图片 4099" descr="xx1"/>
          <p:cNvPicPr>
            <a:picLocks noChangeAspect="1"/>
          </p:cNvPicPr>
          <p:nvPr/>
        </p:nvPicPr>
        <p:blipFill>
          <a:blip r:embed="rId1"/>
          <a:stretch>
            <a:fillRect/>
          </a:stretch>
        </p:blipFill>
        <p:spPr>
          <a:xfrm>
            <a:off x="97155" y="86995"/>
            <a:ext cx="11982450" cy="6684010"/>
          </a:xfrm>
          <a:prstGeom prst="rect">
            <a:avLst/>
          </a:prstGeom>
          <a:noFill/>
          <a:ln w="9525">
            <a:noFill/>
          </a:ln>
        </p:spPr>
      </p:pic>
      <p:sp>
        <p:nvSpPr>
          <p:cNvPr id="2052" name="文本框 4100"/>
          <p:cNvSpPr txBox="1"/>
          <p:nvPr/>
        </p:nvSpPr>
        <p:spPr>
          <a:xfrm>
            <a:off x="1872615" y="635635"/>
            <a:ext cx="8756650" cy="4507865"/>
          </a:xfrm>
          <a:prstGeom prst="rect">
            <a:avLst/>
          </a:prstGeom>
          <a:noFill/>
          <a:ln w="9525">
            <a:noFill/>
          </a:ln>
        </p:spPr>
        <p:txBody>
          <a:bodyPr wrap="square" anchor="t" anchorCtr="0">
            <a:spAutoFit/>
          </a:bodyPr>
          <a:p>
            <a:pPr>
              <a:spcBef>
                <a:spcPct val="50000"/>
              </a:spcBef>
            </a:pPr>
            <a:r>
              <a:rPr lang="zh-CN" altLang="en-US" sz="28700" b="1">
                <a:solidFill>
                  <a:srgbClr val="FF0000"/>
                </a:solidFill>
                <a:latin typeface="华文行楷" panose="02010800040101010101" pitchFamily="2" charset="-122"/>
                <a:ea typeface="华文行楷" panose="02010800040101010101" pitchFamily="2" charset="-122"/>
              </a:rPr>
              <a:t>边 城</a:t>
            </a:r>
            <a:endParaRPr lang="zh-CN" altLang="en-US" sz="28700" b="1">
              <a:solidFill>
                <a:srgbClr val="FF0000"/>
              </a:solidFill>
              <a:latin typeface="华文行楷" panose="02010800040101010101" pitchFamily="2" charset="-122"/>
              <a:ea typeface="华文行楷" panose="02010800040101010101" pitchFamily="2" charset="-122"/>
            </a:endParaRPr>
          </a:p>
        </p:txBody>
      </p:sp>
      <p:sp>
        <p:nvSpPr>
          <p:cNvPr id="2053" name="文本框 4101"/>
          <p:cNvSpPr txBox="1"/>
          <p:nvPr/>
        </p:nvSpPr>
        <p:spPr>
          <a:xfrm>
            <a:off x="4449445" y="4958080"/>
            <a:ext cx="3404870" cy="1322070"/>
          </a:xfrm>
          <a:prstGeom prst="rect">
            <a:avLst/>
          </a:prstGeom>
          <a:noFill/>
          <a:ln w="9525">
            <a:noFill/>
          </a:ln>
        </p:spPr>
        <p:txBody>
          <a:bodyPr wrap="square" anchor="t" anchorCtr="0">
            <a:spAutoFit/>
          </a:bodyPr>
          <a:p>
            <a:pPr>
              <a:spcBef>
                <a:spcPct val="50000"/>
              </a:spcBef>
            </a:pPr>
            <a:r>
              <a:rPr lang="zh-CN" altLang="en-US" sz="8000" b="1">
                <a:solidFill>
                  <a:srgbClr val="0B06DE"/>
                </a:solidFill>
                <a:latin typeface="华文行楷" panose="02010800040101010101" pitchFamily="2" charset="-122"/>
                <a:ea typeface="华文行楷" panose="02010800040101010101" pitchFamily="2" charset="-122"/>
              </a:rPr>
              <a:t>沈从文</a:t>
            </a:r>
            <a:endParaRPr lang="zh-CN" altLang="en-US" sz="8000" b="1">
              <a:solidFill>
                <a:srgbClr val="0B06DE"/>
              </a:solidFill>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1000" fill="hold"/>
                                        <p:tgtEl>
                                          <p:spTgt spid="2051"/>
                                        </p:tgtEl>
                                        <p:attrNameLst>
                                          <p:attrName>ppt_w</p:attrName>
                                        </p:attrNameLst>
                                      </p:cBhvr>
                                      <p:tavLst>
                                        <p:tav tm="0">
                                          <p:val>
                                            <p:strVal val="#ppt_w*0.70"/>
                                          </p:val>
                                        </p:tav>
                                        <p:tav tm="100000">
                                          <p:val>
                                            <p:strVal val="#ppt_w"/>
                                          </p:val>
                                        </p:tav>
                                      </p:tavLst>
                                    </p:anim>
                                    <p:anim calcmode="lin" valueType="num">
                                      <p:cBhvr>
                                        <p:cTn id="8" dur="1000" fill="hold"/>
                                        <p:tgtEl>
                                          <p:spTgt spid="2051"/>
                                        </p:tgtEl>
                                        <p:attrNameLst>
                                          <p:attrName>ppt_h</p:attrName>
                                        </p:attrNameLst>
                                      </p:cBhvr>
                                      <p:tavLst>
                                        <p:tav tm="0">
                                          <p:val>
                                            <p:strVal val="#ppt_h"/>
                                          </p:val>
                                        </p:tav>
                                        <p:tav tm="100000">
                                          <p:val>
                                            <p:strVal val="#ppt_h"/>
                                          </p:val>
                                        </p:tav>
                                      </p:tavLst>
                                    </p:anim>
                                    <p:animEffect transition="in" filter="fade">
                                      <p:cBhvr>
                                        <p:cTn id="9" dur="1000"/>
                                        <p:tgtEl>
                                          <p:spTgt spid="2051"/>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2052"/>
                                        </p:tgtEl>
                                        <p:attrNameLst>
                                          <p:attrName>style.visibility</p:attrName>
                                        </p:attrNameLst>
                                      </p:cBhvr>
                                      <p:to>
                                        <p:strVal val="visible"/>
                                      </p:to>
                                    </p:set>
                                    <p:anim calcmode="lin" valueType="num">
                                      <p:cBhvr>
                                        <p:cTn id="13" dur="1000" fill="hold"/>
                                        <p:tgtEl>
                                          <p:spTgt spid="2052"/>
                                        </p:tgtEl>
                                        <p:attrNameLst>
                                          <p:attrName>ppt_w</p:attrName>
                                        </p:attrNameLst>
                                      </p:cBhvr>
                                      <p:tavLst>
                                        <p:tav tm="0">
                                          <p:val>
                                            <p:fltVal val="0.000000"/>
                                          </p:val>
                                        </p:tav>
                                        <p:tav tm="100000">
                                          <p:val>
                                            <p:strVal val="#ppt_w"/>
                                          </p:val>
                                        </p:tav>
                                      </p:tavLst>
                                    </p:anim>
                                    <p:anim calcmode="lin" valueType="num">
                                      <p:cBhvr>
                                        <p:cTn id="14" dur="1000" fill="hold"/>
                                        <p:tgtEl>
                                          <p:spTgt spid="2052"/>
                                        </p:tgtEl>
                                        <p:attrNameLst>
                                          <p:attrName>ppt_h</p:attrName>
                                        </p:attrNameLst>
                                      </p:cBhvr>
                                      <p:tavLst>
                                        <p:tav tm="0">
                                          <p:val>
                                            <p:fltVal val="0.000000"/>
                                          </p:val>
                                        </p:tav>
                                        <p:tav tm="100000">
                                          <p:val>
                                            <p:strVal val="#ppt_h"/>
                                          </p:val>
                                        </p:tav>
                                      </p:tavLst>
                                    </p:anim>
                                  </p:childTnLst>
                                </p:cTn>
                              </p:par>
                              <p:par>
                                <p:cTn id="15" presetID="23" presetClass="entr" presetSubtype="16" fill="hold" grpId="0" nodeType="withEffect">
                                  <p:stCondLst>
                                    <p:cond delay="0"/>
                                  </p:stCondLst>
                                  <p:childTnLst>
                                    <p:set>
                                      <p:cBhvr>
                                        <p:cTn id="16" dur="1000" fill="hold">
                                          <p:stCondLst>
                                            <p:cond delay="0"/>
                                          </p:stCondLst>
                                        </p:cTn>
                                        <p:tgtEl>
                                          <p:spTgt spid="2053"/>
                                        </p:tgtEl>
                                        <p:attrNameLst>
                                          <p:attrName>style.visibility</p:attrName>
                                        </p:attrNameLst>
                                      </p:cBhvr>
                                      <p:to>
                                        <p:strVal val="visible"/>
                                      </p:to>
                                    </p:set>
                                    <p:anim calcmode="lin" valueType="num">
                                      <p:cBhvr>
                                        <p:cTn id="17" dur="1000" fill="hold"/>
                                        <p:tgtEl>
                                          <p:spTgt spid="2053"/>
                                        </p:tgtEl>
                                        <p:attrNameLst>
                                          <p:attrName>ppt_w</p:attrName>
                                        </p:attrNameLst>
                                      </p:cBhvr>
                                      <p:tavLst>
                                        <p:tav tm="0">
                                          <p:val>
                                            <p:fltVal val="0.000000"/>
                                          </p:val>
                                        </p:tav>
                                        <p:tav tm="100000">
                                          <p:val>
                                            <p:strVal val="#ppt_w"/>
                                          </p:val>
                                        </p:tav>
                                      </p:tavLst>
                                    </p:anim>
                                    <p:anim calcmode="lin" valueType="num">
                                      <p:cBhvr>
                                        <p:cTn id="18" dur="1000" fill="hold"/>
                                        <p:tgtEl>
                                          <p:spTgt spid="205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p:bldP spid="2053" grpId="0"/>
    </p:bld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1266" name="文本框 11265"/>
          <p:cNvSpPr txBox="1"/>
          <p:nvPr/>
        </p:nvSpPr>
        <p:spPr>
          <a:xfrm>
            <a:off x="1963738" y="284163"/>
            <a:ext cx="5715000" cy="706755"/>
          </a:xfrm>
          <a:prstGeom prst="rect">
            <a:avLst/>
          </a:prstGeom>
          <a:noFill/>
          <a:ln w="9525">
            <a:noFill/>
          </a:ln>
        </p:spPr>
        <p:txBody>
          <a:bodyPr>
            <a:spAutoFit/>
          </a:bodyPr>
          <a:p>
            <a:pPr>
              <a:spcBef>
                <a:spcPct val="50000"/>
              </a:spcBef>
            </a:pPr>
            <a:r>
              <a:rPr lang="zh-CN" altLang="en-US" sz="4000" b="1" noProof="1">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中国最美丽的小城</a:t>
            </a:r>
            <a:r>
              <a:rPr lang="en-US" altLang="zh-CN" sz="4000" b="1" noProof="1">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a:t>
            </a:r>
            <a:endParaRPr lang="en-US" altLang="zh-CN" sz="4000" b="1" noProof="1">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p:txBody>
      </p:sp>
      <p:sp>
        <p:nvSpPr>
          <p:cNvPr id="11267" name="文本框 11266"/>
          <p:cNvSpPr txBox="1"/>
          <p:nvPr/>
        </p:nvSpPr>
        <p:spPr>
          <a:xfrm>
            <a:off x="7327900" y="187325"/>
            <a:ext cx="2697163" cy="1198880"/>
          </a:xfrm>
          <a:prstGeom prst="rect">
            <a:avLst/>
          </a:prstGeom>
          <a:noFill/>
          <a:ln w="9525">
            <a:noFill/>
          </a:ln>
        </p:spPr>
        <p:txBody>
          <a:bodyPr wrap="square">
            <a:spAutoFit/>
          </a:bodyPr>
          <a:p>
            <a:pPr>
              <a:spcBef>
                <a:spcPct val="50000"/>
              </a:spcBef>
            </a:pPr>
            <a:r>
              <a:rPr lang="zh-CN" altLang="en-US" sz="7200" noProof="1">
                <a:solidFill>
                  <a:srgbClr val="000066"/>
                </a:solidFill>
                <a:effectLst>
                  <a:outerShdw blurRad="38100" dist="38100" dir="2700000">
                    <a:srgbClr val="000000"/>
                  </a:outerShdw>
                </a:effectLst>
                <a:latin typeface="华文行楷" panose="02010800040101010101" pitchFamily="2" charset="-122"/>
                <a:ea typeface="华文行楷" panose="02010800040101010101" pitchFamily="2" charset="-122"/>
                <a:cs typeface="华文行楷" panose="02010800040101010101" pitchFamily="2" charset="-122"/>
              </a:rPr>
              <a:t>凤 凰</a:t>
            </a:r>
            <a:endParaRPr lang="zh-CN" altLang="en-US" sz="7200" noProof="1">
              <a:solidFill>
                <a:srgbClr val="000066"/>
              </a:solidFill>
              <a:effectLst>
                <a:outerShdw blurRad="38100" dist="38100" dir="2700000">
                  <a:srgbClr val="000000"/>
                </a:outerShdw>
              </a:effectLst>
              <a:latin typeface="华文行楷" panose="02010800040101010101" pitchFamily="2" charset="-122"/>
              <a:ea typeface="华文行楷" panose="02010800040101010101" pitchFamily="2" charset="-122"/>
              <a:cs typeface="华文行楷" panose="02010800040101010101" pitchFamily="2" charset="-122"/>
            </a:endParaRPr>
          </a:p>
        </p:txBody>
      </p:sp>
      <p:pic>
        <p:nvPicPr>
          <p:cNvPr id="9219" name="图片 11267" descr="9004543"/>
          <p:cNvPicPr>
            <a:picLocks noChangeAspect="1"/>
          </p:cNvPicPr>
          <p:nvPr/>
        </p:nvPicPr>
        <p:blipFill>
          <a:blip r:embed="rId1"/>
          <a:stretch>
            <a:fillRect/>
          </a:stretch>
        </p:blipFill>
        <p:spPr>
          <a:xfrm>
            <a:off x="352425" y="1177925"/>
            <a:ext cx="11638280" cy="56197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000" fill="hold">
                                          <p:stCondLst>
                                            <p:cond delay="0"/>
                                          </p:stCondLst>
                                        </p:cTn>
                                        <p:tgtEl>
                                          <p:spTgt spid="11266"/>
                                        </p:tgtEl>
                                        <p:attrNameLst>
                                          <p:attrName>style.visibility</p:attrName>
                                        </p:attrNameLst>
                                      </p:cBhvr>
                                      <p:to>
                                        <p:strVal val="visible"/>
                                      </p:to>
                                    </p:set>
                                    <p:anim calcmode="lin" valueType="num">
                                      <p:cBhvr additive="base">
                                        <p:cTn id="7" dur="1000" fill="hold"/>
                                        <p:tgtEl>
                                          <p:spTgt spid="11266"/>
                                        </p:tgtEl>
                                        <p:attrNameLst>
                                          <p:attrName>ppt_x</p:attrName>
                                        </p:attrNameLst>
                                      </p:cBhvr>
                                      <p:tavLst>
                                        <p:tav tm="0">
                                          <p:val>
                                            <p:strVal val="0-#ppt_w/2"/>
                                          </p:val>
                                        </p:tav>
                                        <p:tav tm="100000">
                                          <p:val>
                                            <p:strVal val="#ppt_x"/>
                                          </p:val>
                                        </p:tav>
                                      </p:tavLst>
                                    </p:anim>
                                    <p:anim calcmode="lin" valueType="num">
                                      <p:cBhvr additive="base">
                                        <p:cTn id="8" dur="1000" fill="hold"/>
                                        <p:tgtEl>
                                          <p:spTgt spid="1126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000" fill="hold">
                                          <p:stCondLst>
                                            <p:cond delay="0"/>
                                          </p:stCondLst>
                                        </p:cTn>
                                        <p:tgtEl>
                                          <p:spTgt spid="11267"/>
                                        </p:tgtEl>
                                        <p:attrNameLst>
                                          <p:attrName>style.visibility</p:attrName>
                                        </p:attrNameLst>
                                      </p:cBhvr>
                                      <p:to>
                                        <p:strVal val="visible"/>
                                      </p:to>
                                    </p:set>
                                    <p:anim calcmode="lin" valueType="num">
                                      <p:cBhvr additive="base">
                                        <p:cTn id="11" dur="1000" fill="hold"/>
                                        <p:tgtEl>
                                          <p:spTgt spid="11267"/>
                                        </p:tgtEl>
                                        <p:attrNameLst>
                                          <p:attrName>ppt_x</p:attrName>
                                        </p:attrNameLst>
                                      </p:cBhvr>
                                      <p:tavLst>
                                        <p:tav tm="0">
                                          <p:val>
                                            <p:strVal val="1+#ppt_w/2"/>
                                          </p:val>
                                        </p:tav>
                                        <p:tav tm="100000">
                                          <p:val>
                                            <p:strVal val="#ppt_x"/>
                                          </p:val>
                                        </p:tav>
                                      </p:tavLst>
                                    </p:anim>
                                    <p:anim calcmode="lin" valueType="num">
                                      <p:cBhvr additive="base">
                                        <p:cTn id="12" dur="1000" fill="hold"/>
                                        <p:tgtEl>
                                          <p:spTgt spid="1126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37" presetClass="entr" presetSubtype="0" fill="hold" nodeType="afterEffect">
                                  <p:stCondLst>
                                    <p:cond delay="0"/>
                                  </p:stCondLst>
                                  <p:childTnLst>
                                    <p:set>
                                      <p:cBhvr>
                                        <p:cTn id="15" dur="1" fill="hold">
                                          <p:stCondLst>
                                            <p:cond delay="0"/>
                                          </p:stCondLst>
                                        </p:cTn>
                                        <p:tgtEl>
                                          <p:spTgt spid="9219"/>
                                        </p:tgtEl>
                                        <p:attrNameLst>
                                          <p:attrName>style.visibility</p:attrName>
                                        </p:attrNameLst>
                                      </p:cBhvr>
                                      <p:to>
                                        <p:strVal val="visible"/>
                                      </p:to>
                                    </p:set>
                                    <p:animEffect transition="in" filter="fade">
                                      <p:cBhvr>
                                        <p:cTn id="16" dur="1000"/>
                                        <p:tgtEl>
                                          <p:spTgt spid="9219"/>
                                        </p:tgtEl>
                                      </p:cBhvr>
                                    </p:animEffect>
                                    <p:anim calcmode="lin" valueType="num">
                                      <p:cBhvr>
                                        <p:cTn id="17" dur="1000" fill="hold"/>
                                        <p:tgtEl>
                                          <p:spTgt spid="9219"/>
                                        </p:tgtEl>
                                        <p:attrNameLst>
                                          <p:attrName>ppt_x</p:attrName>
                                        </p:attrNameLst>
                                      </p:cBhvr>
                                      <p:tavLst>
                                        <p:tav tm="0">
                                          <p:val>
                                            <p:strVal val="#ppt_x"/>
                                          </p:val>
                                        </p:tav>
                                        <p:tav tm="100000">
                                          <p:val>
                                            <p:strVal val="#ppt_x"/>
                                          </p:val>
                                        </p:tav>
                                      </p:tavLst>
                                    </p:anim>
                                    <p:anim calcmode="lin" valueType="num">
                                      <p:cBhvr>
                                        <p:cTn id="18" dur="900" decel="100000" fill="hold"/>
                                        <p:tgtEl>
                                          <p:spTgt spid="9219"/>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92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0243" name="图片 13315" descr="album1489517"/>
          <p:cNvPicPr>
            <a:picLocks noChangeAspect="1"/>
          </p:cNvPicPr>
          <p:nvPr/>
        </p:nvPicPr>
        <p:blipFill>
          <a:blip r:embed="rId1"/>
          <a:stretch>
            <a:fillRect/>
          </a:stretch>
        </p:blipFill>
        <p:spPr>
          <a:xfrm>
            <a:off x="97155" y="86995"/>
            <a:ext cx="11924665" cy="6684010"/>
          </a:xfrm>
          <a:prstGeom prst="rect">
            <a:avLst/>
          </a:prstGeom>
          <a:noFill/>
          <a:ln w="9525">
            <a:noFill/>
          </a:ln>
        </p:spPr>
      </p:pic>
      <p:sp>
        <p:nvSpPr>
          <p:cNvPr id="10244" name="文本框 13316"/>
          <p:cNvSpPr txBox="1"/>
          <p:nvPr/>
        </p:nvSpPr>
        <p:spPr>
          <a:xfrm>
            <a:off x="2200910" y="402590"/>
            <a:ext cx="7716838" cy="1383665"/>
          </a:xfrm>
          <a:prstGeom prst="rect">
            <a:avLst/>
          </a:prstGeom>
          <a:noFill/>
          <a:ln w="9525">
            <a:noFill/>
          </a:ln>
        </p:spPr>
        <p:txBody>
          <a:bodyPr wrap="square" anchor="t" anchorCtr="0">
            <a:spAutoFit/>
          </a:bodyPr>
          <a:p>
            <a:pPr>
              <a:spcBef>
                <a:spcPct val="50000"/>
              </a:spcBef>
            </a:pPr>
            <a:r>
              <a:rPr lang="zh-CN" altLang="en-US" sz="3600" b="1" dirty="0">
                <a:solidFill>
                  <a:srgbClr val="FF0000"/>
                </a:solidFill>
                <a:latin typeface="华文中宋" panose="02010600040101010101" charset="-122"/>
                <a:ea typeface="华文中宋" panose="02010600040101010101" charset="-122"/>
              </a:rPr>
              <a:t>从《边城》的“边”字说起：</a:t>
            </a:r>
            <a:endParaRPr lang="zh-CN" altLang="en-US" sz="3600" b="1" dirty="0">
              <a:solidFill>
                <a:srgbClr val="FF0000"/>
              </a:solidFill>
              <a:latin typeface="华文中宋" panose="02010600040101010101" charset="-122"/>
              <a:ea typeface="华文中宋" panose="02010600040101010101" charset="-122"/>
            </a:endParaRPr>
          </a:p>
          <a:p>
            <a:pPr>
              <a:lnSpc>
                <a:spcPct val="50000"/>
              </a:lnSpc>
              <a:spcBef>
                <a:spcPct val="50000"/>
              </a:spcBef>
            </a:pPr>
            <a:r>
              <a:rPr lang="zh-CN" altLang="en-US" sz="3600" b="1" dirty="0">
                <a:solidFill>
                  <a:srgbClr val="FF0000"/>
                </a:solidFill>
                <a:latin typeface="华文中宋" panose="02010600040101010101" charset="-122"/>
                <a:ea typeface="华文中宋" panose="02010600040101010101" charset="-122"/>
              </a:rPr>
              <a:t>                     </a:t>
            </a:r>
            <a:r>
              <a:rPr lang="zh-CN" altLang="en-US" sz="4800" b="1" dirty="0">
                <a:solidFill>
                  <a:srgbClr val="FF0000"/>
                </a:solidFill>
                <a:latin typeface="微软雅黑" panose="020B0503020204020204" charset="-122"/>
                <a:ea typeface="微软雅黑" panose="020B0503020204020204" charset="-122"/>
              </a:rPr>
              <a:t>解</a:t>
            </a:r>
            <a:r>
              <a:rPr lang="en-US" altLang="zh-CN" sz="4800" b="1" dirty="0">
                <a:solidFill>
                  <a:srgbClr val="FF0000"/>
                </a:solidFill>
                <a:latin typeface="微软雅黑" panose="020B0503020204020204" charset="-122"/>
                <a:ea typeface="微软雅黑" panose="020B0503020204020204" charset="-122"/>
              </a:rPr>
              <a:t>  </a:t>
            </a:r>
            <a:r>
              <a:rPr lang="zh-CN" altLang="en-US" sz="4800" b="1" dirty="0">
                <a:solidFill>
                  <a:srgbClr val="FF0000"/>
                </a:solidFill>
                <a:latin typeface="微软雅黑" panose="020B0503020204020204" charset="-122"/>
                <a:ea typeface="微软雅黑" panose="020B0503020204020204" charset="-122"/>
              </a:rPr>
              <a:t>题</a:t>
            </a:r>
            <a:endParaRPr lang="zh-CN" altLang="en-US" sz="4800" b="1" dirty="0">
              <a:solidFill>
                <a:srgbClr val="FF0000"/>
              </a:solidFill>
              <a:latin typeface="微软雅黑" panose="020B0503020204020204" charset="-122"/>
              <a:ea typeface="微软雅黑" panose="020B0503020204020204" charset="-122"/>
            </a:endParaRPr>
          </a:p>
        </p:txBody>
      </p:sp>
      <p:sp>
        <p:nvSpPr>
          <p:cNvPr id="13318" name="文本框 13317"/>
          <p:cNvSpPr txBox="1"/>
          <p:nvPr/>
        </p:nvSpPr>
        <p:spPr>
          <a:xfrm>
            <a:off x="1279525" y="2513330"/>
            <a:ext cx="10039985" cy="3969385"/>
          </a:xfrm>
          <a:prstGeom prst="rect">
            <a:avLst/>
          </a:prstGeom>
          <a:noFill/>
          <a:ln w="9525">
            <a:noFill/>
          </a:ln>
        </p:spPr>
        <p:txBody>
          <a:bodyPr wrap="square" anchor="t" anchorCtr="0">
            <a:spAutoFit/>
          </a:bodyPr>
          <a:p>
            <a:pPr>
              <a:lnSpc>
                <a:spcPct val="100000"/>
              </a:lnSpc>
              <a:spcBef>
                <a:spcPct val="50000"/>
              </a:spcBef>
            </a:pPr>
            <a:r>
              <a:rPr lang="en-US" altLang="zh-CN" sz="3600" b="1">
                <a:solidFill>
                  <a:srgbClr val="FFFF00"/>
                </a:solidFill>
                <a:latin typeface="华文中宋" panose="02010600040101010101" charset="-122"/>
                <a:ea typeface="华文中宋" panose="02010600040101010101" charset="-122"/>
              </a:rPr>
              <a:t>①</a:t>
            </a:r>
            <a:r>
              <a:rPr lang="zh-CN" altLang="en-US" sz="3600" b="1">
                <a:solidFill>
                  <a:srgbClr val="FFFF00"/>
                </a:solidFill>
                <a:latin typeface="华文中宋" panose="02010600040101010101" charset="-122"/>
                <a:ea typeface="华文中宋" panose="02010600040101010101" charset="-122"/>
              </a:rPr>
              <a:t>边界（两省接壤处）</a:t>
            </a:r>
            <a:endParaRPr lang="zh-CN" altLang="en-US" sz="3600" b="1">
              <a:solidFill>
                <a:srgbClr val="FFFF00"/>
              </a:solidFill>
              <a:latin typeface="华文中宋" panose="02010600040101010101" charset="-122"/>
              <a:ea typeface="华文中宋" panose="02010600040101010101" charset="-122"/>
            </a:endParaRPr>
          </a:p>
          <a:p>
            <a:pPr>
              <a:lnSpc>
                <a:spcPct val="100000"/>
              </a:lnSpc>
              <a:spcBef>
                <a:spcPct val="50000"/>
              </a:spcBef>
            </a:pPr>
            <a:r>
              <a:rPr lang="en-US" altLang="zh-CN" sz="3600" b="1">
                <a:solidFill>
                  <a:srgbClr val="FFFF00"/>
                </a:solidFill>
                <a:latin typeface="华文中宋" panose="02010600040101010101" charset="-122"/>
                <a:ea typeface="华文中宋" panose="02010600040101010101" charset="-122"/>
              </a:rPr>
              <a:t>②</a:t>
            </a:r>
            <a:r>
              <a:rPr lang="zh-CN" altLang="en-US" sz="3600" b="1">
                <a:solidFill>
                  <a:srgbClr val="FFFF00"/>
                </a:solidFill>
                <a:latin typeface="华文中宋" panose="02010600040101010101" charset="-122"/>
                <a:ea typeface="华文中宋" panose="02010600040101010101" charset="-122"/>
              </a:rPr>
              <a:t>一座被现代文明“边缘化”的小城（中国其他地方正在如何不幸挣扎中的情形，似乎就还不曾为这边城人民所感到）</a:t>
            </a:r>
            <a:endParaRPr lang="zh-CN" altLang="en-US" sz="3600" b="1">
              <a:solidFill>
                <a:srgbClr val="FFFF00"/>
              </a:solidFill>
              <a:latin typeface="华文中宋" panose="02010600040101010101" charset="-122"/>
              <a:ea typeface="华文中宋" panose="02010600040101010101" charset="-122"/>
            </a:endParaRPr>
          </a:p>
          <a:p>
            <a:pPr>
              <a:lnSpc>
                <a:spcPct val="100000"/>
              </a:lnSpc>
              <a:spcBef>
                <a:spcPct val="50000"/>
              </a:spcBef>
            </a:pPr>
            <a:r>
              <a:rPr lang="zh-CN" altLang="en-US" sz="3600" b="1">
                <a:solidFill>
                  <a:srgbClr val="FF0000"/>
                </a:solidFill>
                <a:latin typeface="华文中宋" panose="02010600040101010101" charset="-122"/>
                <a:ea typeface="华文中宋" panose="02010600040101010101" charset="-122"/>
                <a:cs typeface="华文中宋" panose="02010600040101010101" charset="-122"/>
              </a:rPr>
              <a:t>这里的人民安分乐生，与世无争；这里的民风淳朴；这里是传说中的世外桃源</a:t>
            </a:r>
            <a:r>
              <a:rPr lang="en-US" altLang="zh-CN" sz="3600" b="1">
                <a:solidFill>
                  <a:srgbClr val="FF0000"/>
                </a:solidFill>
                <a:latin typeface="华文中宋" panose="02010600040101010101" charset="-122"/>
                <a:ea typeface="华文中宋" panose="02010600040101010101" charset="-122"/>
                <a:cs typeface="华文中宋" panose="02010600040101010101" charset="-122"/>
              </a:rPr>
              <a:t>……</a:t>
            </a:r>
            <a:endParaRPr lang="en-US" altLang="zh-CN" sz="3600" b="1">
              <a:solidFill>
                <a:srgbClr val="FF0000"/>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p:cTn id="7" dur="1000" fill="hold"/>
                                        <p:tgtEl>
                                          <p:spTgt spid="10243"/>
                                        </p:tgtEl>
                                        <p:attrNameLst>
                                          <p:attrName>ppt_w</p:attrName>
                                        </p:attrNameLst>
                                      </p:cBhvr>
                                      <p:tavLst>
                                        <p:tav tm="0">
                                          <p:val>
                                            <p:strVal val="#ppt_w*0.70"/>
                                          </p:val>
                                        </p:tav>
                                        <p:tav tm="100000">
                                          <p:val>
                                            <p:strVal val="#ppt_w"/>
                                          </p:val>
                                        </p:tav>
                                      </p:tavLst>
                                    </p:anim>
                                    <p:anim calcmode="lin" valueType="num">
                                      <p:cBhvr>
                                        <p:cTn id="8" dur="1000" fill="hold"/>
                                        <p:tgtEl>
                                          <p:spTgt spid="10243"/>
                                        </p:tgtEl>
                                        <p:attrNameLst>
                                          <p:attrName>ppt_h</p:attrName>
                                        </p:attrNameLst>
                                      </p:cBhvr>
                                      <p:tavLst>
                                        <p:tav tm="0">
                                          <p:val>
                                            <p:strVal val="#ppt_h"/>
                                          </p:val>
                                        </p:tav>
                                        <p:tav tm="100000">
                                          <p:val>
                                            <p:strVal val="#ppt_h"/>
                                          </p:val>
                                        </p:tav>
                                      </p:tavLst>
                                    </p:anim>
                                    <p:animEffect transition="in" filter="fade">
                                      <p:cBhvr>
                                        <p:cTn id="9" dur="1000"/>
                                        <p:tgtEl>
                                          <p:spTgt spid="10243"/>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10244"/>
                                        </p:tgtEl>
                                        <p:attrNameLst>
                                          <p:attrName>style.visibility</p:attrName>
                                        </p:attrNameLst>
                                      </p:cBhvr>
                                      <p:to>
                                        <p:strVal val="visible"/>
                                      </p:to>
                                    </p:set>
                                    <p:anim calcmode="lin" valueType="num">
                                      <p:cBhvr>
                                        <p:cTn id="13" dur="1000" fill="hold"/>
                                        <p:tgtEl>
                                          <p:spTgt spid="10244"/>
                                        </p:tgtEl>
                                        <p:attrNameLst>
                                          <p:attrName>ppt_w</p:attrName>
                                        </p:attrNameLst>
                                      </p:cBhvr>
                                      <p:tavLst>
                                        <p:tav tm="0">
                                          <p:val>
                                            <p:fltVal val="0.000000"/>
                                          </p:val>
                                        </p:tav>
                                        <p:tav tm="100000">
                                          <p:val>
                                            <p:strVal val="#ppt_w"/>
                                          </p:val>
                                        </p:tav>
                                      </p:tavLst>
                                    </p:anim>
                                    <p:anim calcmode="lin" valueType="num">
                                      <p:cBhvr>
                                        <p:cTn id="14" dur="1000" fill="hold"/>
                                        <p:tgtEl>
                                          <p:spTgt spid="10244"/>
                                        </p:tgtEl>
                                        <p:attrNameLst>
                                          <p:attrName>ppt_h</p:attrName>
                                        </p:attrNameLst>
                                      </p:cBhvr>
                                      <p:tavLst>
                                        <p:tav tm="0">
                                          <p:val>
                                            <p:fltVal val="0.000000"/>
                                          </p:val>
                                        </p:tav>
                                        <p:tav tm="100000">
                                          <p:val>
                                            <p:strVal val="#ppt_h"/>
                                          </p:val>
                                        </p:tav>
                                      </p:tavLst>
                                    </p:anim>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13318"/>
                                        </p:tgtEl>
                                        <p:attrNameLst>
                                          <p:attrName>style.visibility</p:attrName>
                                        </p:attrNameLst>
                                      </p:cBhvr>
                                      <p:to>
                                        <p:strVal val="visible"/>
                                      </p:to>
                                    </p:set>
                                    <p:anim calcmode="lin" valueType="num">
                                      <p:cBhvr>
                                        <p:cTn id="18" dur="1000" fill="hold"/>
                                        <p:tgtEl>
                                          <p:spTgt spid="13318"/>
                                        </p:tgtEl>
                                        <p:attrNameLst>
                                          <p:attrName>ppt_w</p:attrName>
                                        </p:attrNameLst>
                                      </p:cBhvr>
                                      <p:tavLst>
                                        <p:tav tm="0">
                                          <p:val>
                                            <p:strVal val="#ppt_w*0.70"/>
                                          </p:val>
                                        </p:tav>
                                        <p:tav tm="100000">
                                          <p:val>
                                            <p:strVal val="#ppt_w"/>
                                          </p:val>
                                        </p:tav>
                                      </p:tavLst>
                                    </p:anim>
                                    <p:anim calcmode="lin" valueType="num">
                                      <p:cBhvr>
                                        <p:cTn id="19" dur="1000" fill="hold"/>
                                        <p:tgtEl>
                                          <p:spTgt spid="13318"/>
                                        </p:tgtEl>
                                        <p:attrNameLst>
                                          <p:attrName>ppt_h</p:attrName>
                                        </p:attrNameLst>
                                      </p:cBhvr>
                                      <p:tavLst>
                                        <p:tav tm="0">
                                          <p:val>
                                            <p:strVal val="#ppt_h"/>
                                          </p:val>
                                        </p:tav>
                                        <p:tav tm="100000">
                                          <p:val>
                                            <p:strVal val="#ppt_h"/>
                                          </p:val>
                                        </p:tav>
                                      </p:tavLst>
                                    </p:anim>
                                    <p:animEffect transition="in" filter="fade">
                                      <p:cBhvr>
                                        <p:cTn id="20" dur="10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33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框 14337"/>
          <p:cNvSpPr txBox="1"/>
          <p:nvPr/>
        </p:nvSpPr>
        <p:spPr>
          <a:xfrm>
            <a:off x="8062595" y="120333"/>
            <a:ext cx="1816100" cy="829945"/>
          </a:xfrm>
          <a:prstGeom prst="rect">
            <a:avLst/>
          </a:prstGeom>
          <a:noFill/>
          <a:ln w="9525">
            <a:noFill/>
          </a:ln>
        </p:spPr>
        <p:txBody>
          <a:bodyPr wrap="square">
            <a:spAutoFit/>
          </a:bodyPr>
          <a:p>
            <a:pPr>
              <a:spcBef>
                <a:spcPct val="50000"/>
              </a:spcBef>
            </a:pPr>
            <a:r>
              <a:rPr lang="zh-CN" altLang="en-US" sz="4800" b="1" noProof="1">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rPr>
              <a:t>题  解</a:t>
            </a:r>
            <a:endParaRPr lang="zh-CN" altLang="en-US" sz="4800" b="1" noProof="1">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endParaRPr>
          </a:p>
        </p:txBody>
      </p:sp>
      <p:sp>
        <p:nvSpPr>
          <p:cNvPr id="14339" name="文本框 14338"/>
          <p:cNvSpPr txBox="1"/>
          <p:nvPr/>
        </p:nvSpPr>
        <p:spPr>
          <a:xfrm>
            <a:off x="6043930" y="1153795"/>
            <a:ext cx="5853430" cy="5350510"/>
          </a:xfrm>
          <a:prstGeom prst="rect">
            <a:avLst/>
          </a:prstGeom>
          <a:noFill/>
          <a:ln w="9525">
            <a:noFill/>
          </a:ln>
        </p:spPr>
        <p:txBody>
          <a:bodyPr wrap="square" anchor="t" anchorCtr="0">
            <a:spAutoFit/>
          </a:bodyPr>
          <a:p>
            <a:pPr>
              <a:lnSpc>
                <a:spcPct val="90000"/>
              </a:lnSpc>
              <a:spcBef>
                <a:spcPct val="50000"/>
              </a:spcBef>
            </a:pPr>
            <a:r>
              <a:rPr lang="en-US" altLang="zh-CN" sz="3600" b="1">
                <a:latin typeface="华文中宋" panose="02010600040101010101" charset="-122"/>
                <a:ea typeface="华文中宋" panose="02010600040101010101" charset="-122"/>
                <a:cs typeface="华文中宋" panose="02010600040101010101" charset="-122"/>
              </a:rPr>
              <a:t>     </a:t>
            </a:r>
            <a:r>
              <a:rPr lang="zh-CN" altLang="zh-CN" sz="3600" b="1">
                <a:solidFill>
                  <a:srgbClr val="FF0000"/>
                </a:solidFill>
                <a:latin typeface="华文中宋" panose="02010600040101010101" charset="-122"/>
                <a:ea typeface="华文中宋" panose="02010600040101010101" charset="-122"/>
                <a:cs typeface="华文中宋" panose="02010600040101010101" charset="-122"/>
              </a:rPr>
              <a:t>具体解释：</a:t>
            </a:r>
            <a:r>
              <a:rPr lang="en-US" altLang="zh-CN" sz="3600" b="1">
                <a:solidFill>
                  <a:srgbClr val="0B06DE"/>
                </a:solidFill>
                <a:latin typeface="华文中宋" panose="02010600040101010101" charset="-122"/>
                <a:ea typeface="华文中宋" panose="02010600040101010101" charset="-122"/>
                <a:cs typeface="华文中宋" panose="02010600040101010101" charset="-122"/>
              </a:rPr>
              <a:t>  </a:t>
            </a:r>
            <a:r>
              <a:rPr lang="zh-CN" altLang="en-US" sz="3600" b="1">
                <a:latin typeface="华文中宋" panose="02010600040101010101" charset="-122"/>
                <a:ea typeface="华文中宋" panose="02010600040101010101" charset="-122"/>
                <a:cs typeface="华文中宋" panose="02010600040101010101" charset="-122"/>
              </a:rPr>
              <a:t>边城，即边地的小城，指远离城市的边远小镇。</a:t>
            </a:r>
            <a:endParaRPr lang="zh-CN" altLang="en-US" sz="3600" b="1">
              <a:latin typeface="华文中宋" panose="02010600040101010101" charset="-122"/>
              <a:ea typeface="华文中宋" panose="02010600040101010101" charset="-122"/>
              <a:cs typeface="华文中宋" panose="02010600040101010101" charset="-122"/>
            </a:endParaRPr>
          </a:p>
          <a:p>
            <a:pPr>
              <a:lnSpc>
                <a:spcPct val="90000"/>
              </a:lnSpc>
              <a:spcBef>
                <a:spcPct val="50000"/>
              </a:spcBef>
            </a:pPr>
            <a:r>
              <a:rPr lang="zh-CN" altLang="en-US" sz="3600" b="1">
                <a:latin typeface="华文中宋" panose="02010600040101010101" charset="-122"/>
                <a:ea typeface="华文中宋" panose="02010600040101010101" charset="-122"/>
                <a:cs typeface="华文中宋" panose="02010600040101010101" charset="-122"/>
              </a:rPr>
              <a:t>   </a:t>
            </a:r>
            <a:r>
              <a:rPr lang="en-US" altLang="zh-CN" sz="3600" b="1">
                <a:latin typeface="华文中宋" panose="02010600040101010101" charset="-122"/>
                <a:ea typeface="华文中宋" panose="02010600040101010101" charset="-122"/>
                <a:cs typeface="华文中宋" panose="02010600040101010101" charset="-122"/>
              </a:rPr>
              <a:t>  </a:t>
            </a:r>
            <a:r>
              <a:rPr lang="zh-CN" altLang="en-US" sz="3600" b="1">
                <a:latin typeface="华文中宋" panose="02010600040101010101" charset="-122"/>
                <a:ea typeface="华文中宋" panose="02010600040101010101" charset="-122"/>
                <a:cs typeface="华文中宋" panose="02010600040101010101" charset="-122"/>
              </a:rPr>
              <a:t>从时间、文化上考虑，“边城”是大城市的腐朽生活和“庸俗小气自私市侩”的风气的对立面。它代表了沈从文对其故乡未完全被现代物质文明摧毁的淳朴民风的怀念。</a:t>
            </a:r>
            <a:endParaRPr lang="zh-CN" altLang="en-US" sz="3600" b="1">
              <a:latin typeface="华文中宋" panose="02010600040101010101" charset="-122"/>
              <a:ea typeface="华文中宋" panose="02010600040101010101" charset="-122"/>
              <a:cs typeface="华文中宋" panose="02010600040101010101" charset="-122"/>
            </a:endParaRPr>
          </a:p>
        </p:txBody>
      </p:sp>
      <p:pic>
        <p:nvPicPr>
          <p:cNvPr id="11267" name="图片 14339" descr="图片1"/>
          <p:cNvPicPr>
            <a:picLocks noChangeAspect="1"/>
          </p:cNvPicPr>
          <p:nvPr/>
        </p:nvPicPr>
        <p:blipFill>
          <a:blip r:embed="rId1"/>
          <a:stretch>
            <a:fillRect/>
          </a:stretch>
        </p:blipFill>
        <p:spPr>
          <a:xfrm>
            <a:off x="161290" y="85725"/>
            <a:ext cx="5699760" cy="66865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11267"/>
                                        </p:tgtEl>
                                        <p:attrNameLst>
                                          <p:attrName>style.visibility</p:attrName>
                                        </p:attrNameLst>
                                      </p:cBhvr>
                                      <p:to>
                                        <p:strVal val="visible"/>
                                      </p:to>
                                    </p:set>
                                    <p:anim calcmode="lin" valueType="num">
                                      <p:cBhvr additive="base">
                                        <p:cTn id="7" dur="1000" fill="hold"/>
                                        <p:tgtEl>
                                          <p:spTgt spid="11267"/>
                                        </p:tgtEl>
                                        <p:attrNameLst>
                                          <p:attrName>ppt_x</p:attrName>
                                        </p:attrNameLst>
                                      </p:cBhvr>
                                      <p:tavLst>
                                        <p:tav tm="0">
                                          <p:val>
                                            <p:strVal val="#ppt_x"/>
                                          </p:val>
                                        </p:tav>
                                        <p:tav tm="100000">
                                          <p:val>
                                            <p:strVal val="#ppt_x"/>
                                          </p:val>
                                        </p:tav>
                                      </p:tavLst>
                                    </p:anim>
                                    <p:anim calcmode="lin" valueType="num">
                                      <p:cBhvr additive="base">
                                        <p:cTn id="8" dur="1000" fill="hold"/>
                                        <p:tgtEl>
                                          <p:spTgt spid="1126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000" fill="hold">
                                          <p:stCondLst>
                                            <p:cond delay="0"/>
                                          </p:stCondLst>
                                        </p:cTn>
                                        <p:tgtEl>
                                          <p:spTgt spid="14338"/>
                                        </p:tgtEl>
                                        <p:attrNameLst>
                                          <p:attrName>style.visibility</p:attrName>
                                        </p:attrNameLst>
                                      </p:cBhvr>
                                      <p:to>
                                        <p:strVal val="visible"/>
                                      </p:to>
                                    </p:set>
                                    <p:anim calcmode="lin" valueType="num">
                                      <p:cBhvr additive="base">
                                        <p:cTn id="11" dur="1000" fill="hold"/>
                                        <p:tgtEl>
                                          <p:spTgt spid="14338"/>
                                        </p:tgtEl>
                                        <p:attrNameLst>
                                          <p:attrName>ppt_x</p:attrName>
                                        </p:attrNameLst>
                                      </p:cBhvr>
                                      <p:tavLst>
                                        <p:tav tm="0">
                                          <p:val>
                                            <p:strVal val="#ppt_x"/>
                                          </p:val>
                                        </p:tav>
                                        <p:tav tm="100000">
                                          <p:val>
                                            <p:strVal val="#ppt_x"/>
                                          </p:val>
                                        </p:tav>
                                      </p:tavLst>
                                    </p:anim>
                                    <p:anim calcmode="lin" valueType="num">
                                      <p:cBhvr additive="base">
                                        <p:cTn id="12" dur="1000" fill="hold"/>
                                        <p:tgtEl>
                                          <p:spTgt spid="1433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000" fill="hold">
                                          <p:stCondLst>
                                            <p:cond delay="0"/>
                                          </p:stCondLst>
                                        </p:cTn>
                                        <p:tgtEl>
                                          <p:spTgt spid="14339"/>
                                        </p:tgtEl>
                                        <p:attrNameLst>
                                          <p:attrName>style.visibility</p:attrName>
                                        </p:attrNameLst>
                                      </p:cBhvr>
                                      <p:to>
                                        <p:strVal val="visible"/>
                                      </p:to>
                                    </p:set>
                                    <p:animEffect transition="in" filter="circle(in)">
                                      <p:cBhvr>
                                        <p:cTn id="16" dur="10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图片 15361"/>
          <p:cNvPicPr>
            <a:picLocks noChangeAspect="1"/>
          </p:cNvPicPr>
          <p:nvPr/>
        </p:nvPicPr>
        <p:blipFill>
          <a:blip r:embed="rId1"/>
          <a:stretch>
            <a:fillRect/>
          </a:stretch>
        </p:blipFill>
        <p:spPr>
          <a:xfrm>
            <a:off x="135255" y="189230"/>
            <a:ext cx="11934825" cy="6478905"/>
          </a:xfrm>
          <a:prstGeom prst="rect">
            <a:avLst/>
          </a:prstGeom>
          <a:noFill/>
          <a:ln w="9525">
            <a:noFill/>
          </a:ln>
        </p:spPr>
      </p:pic>
      <p:sp>
        <p:nvSpPr>
          <p:cNvPr id="15363" name="矩形 15362"/>
          <p:cNvSpPr/>
          <p:nvPr/>
        </p:nvSpPr>
        <p:spPr>
          <a:xfrm rot="5400000">
            <a:off x="1547813" y="2552700"/>
            <a:ext cx="2971800" cy="1219200"/>
          </a:xfrm>
          <a:prstGeom prst="rect">
            <a:avLst/>
          </a:prstGeom>
        </p:spPr>
        <p:txBody>
          <a:bodyPr vert="wordArtVert" wrap="none" fromWordArt="1">
            <a:prstTxWarp prst="textFadeUp">
              <a:avLst>
                <a:gd name="adj" fmla="val 9991"/>
              </a:avLst>
            </a:prstTxWarp>
            <a:normAutofit/>
          </a:bodyPr>
          <a:p>
            <a:pPr algn="ctr" fontAlgn="base"/>
            <a:endParaRPr lang="zh-CN" altLang="en-US" sz="3600" strike="noStrike" noProof="1">
              <a:ln w="12700" cap="flat" cmpd="sng">
                <a:solidFill>
                  <a:srgbClr val="B2B2B2"/>
                </a:solidFill>
                <a:prstDash val="solid"/>
                <a:round/>
                <a:headEnd type="none" w="med" len="med"/>
                <a:tailEnd type="none" w="med" len="med"/>
              </a:ln>
              <a:gradFill rotWithShape="0">
                <a:gsLst>
                  <a:gs pos="0">
                    <a:srgbClr val="520402"/>
                  </a:gs>
                  <a:gs pos="100000">
                    <a:srgbClr val="FFCC00"/>
                  </a:gs>
                </a:gsLst>
                <a:lin ang="0" scaled="1"/>
                <a:tileRect/>
              </a:gradFill>
              <a:effectLst>
                <a:outerShdw dist="35921" dir="2699999" sy="50000" rotWithShape="0">
                  <a:srgbClr val="875B0D"/>
                </a:outerShdw>
              </a:effectLst>
              <a:latin typeface="宋体" panose="02010600030101010101" pitchFamily="2" charset="-122"/>
              <a:ea typeface="宋体" panose="02010600030101010101" pitchFamily="2" charset="-122"/>
            </a:endParaRPr>
          </a:p>
        </p:txBody>
      </p:sp>
      <p:sp>
        <p:nvSpPr>
          <p:cNvPr id="2" name="文本框 1"/>
          <p:cNvSpPr txBox="1"/>
          <p:nvPr/>
        </p:nvSpPr>
        <p:spPr>
          <a:xfrm>
            <a:off x="4688201" y="274955"/>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C0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C00000"/>
              </a:solidFill>
              <a:effectLst>
                <a:outerShdw dist="35921" dir="2699999" sy="50000" rotWithShape="0">
                  <a:srgbClr val="875B0D"/>
                </a:outerShdw>
              </a:effectLst>
              <a:latin typeface="微软雅黑" panose="020B0503020204020204" charset="-122"/>
              <a:ea typeface="微软雅黑" panose="020B0503020204020204" charset="-122"/>
              <a:sym typeface="+mn-ea"/>
            </a:endParaRPr>
          </a:p>
        </p:txBody>
      </p:sp>
      <p:pic>
        <p:nvPicPr>
          <p:cNvPr id="13313" name="图片 16385" descr="album1489516"/>
          <p:cNvPicPr>
            <a:picLocks noChangeAspect="1"/>
          </p:cNvPicPr>
          <p:nvPr/>
        </p:nvPicPr>
        <p:blipFill>
          <a:blip r:embed="rId2"/>
          <a:stretch>
            <a:fillRect/>
          </a:stretch>
        </p:blipFill>
        <p:spPr>
          <a:xfrm>
            <a:off x="135255" y="84455"/>
            <a:ext cx="11934190" cy="6678930"/>
          </a:xfrm>
          <a:prstGeom prst="rect">
            <a:avLst/>
          </a:prstGeom>
          <a:noFill/>
          <a:ln w="9525">
            <a:noFill/>
          </a:ln>
        </p:spPr>
      </p:pic>
      <p:pic>
        <p:nvPicPr>
          <p:cNvPr id="14337" name="图片 17409" descr="album1489517"/>
          <p:cNvPicPr>
            <a:picLocks noChangeAspect="1"/>
          </p:cNvPicPr>
          <p:nvPr/>
        </p:nvPicPr>
        <p:blipFill>
          <a:blip r:embed="rId3"/>
          <a:stretch>
            <a:fillRect/>
          </a:stretch>
        </p:blipFill>
        <p:spPr>
          <a:xfrm>
            <a:off x="135255" y="102870"/>
            <a:ext cx="11933555" cy="6659880"/>
          </a:xfrm>
          <a:prstGeom prst="rect">
            <a:avLst/>
          </a:prstGeom>
          <a:noFill/>
          <a:ln w="9525">
            <a:noFill/>
          </a:ln>
        </p:spPr>
      </p:pic>
      <p:pic>
        <p:nvPicPr>
          <p:cNvPr id="3" name="图片 16385" descr="album1489516"/>
          <p:cNvPicPr>
            <a:picLocks noChangeAspect="1"/>
          </p:cNvPicPr>
          <p:nvPr/>
        </p:nvPicPr>
        <p:blipFill>
          <a:blip r:embed="rId2"/>
          <a:stretch>
            <a:fillRect/>
          </a:stretch>
        </p:blipFill>
        <p:spPr>
          <a:xfrm>
            <a:off x="135255" y="88900"/>
            <a:ext cx="11934190" cy="6674485"/>
          </a:xfrm>
          <a:prstGeom prst="rect">
            <a:avLst/>
          </a:prstGeom>
          <a:noFill/>
          <a:ln w="9525">
            <a:noFill/>
          </a:ln>
        </p:spPr>
      </p:pic>
      <p:pic>
        <p:nvPicPr>
          <p:cNvPr id="16385" name="图片 19457" descr="album1489502"/>
          <p:cNvPicPr>
            <a:picLocks noChangeAspect="1"/>
          </p:cNvPicPr>
          <p:nvPr/>
        </p:nvPicPr>
        <p:blipFill>
          <a:blip r:embed="rId4"/>
          <a:stretch>
            <a:fillRect/>
          </a:stretch>
        </p:blipFill>
        <p:spPr>
          <a:xfrm>
            <a:off x="135255" y="84455"/>
            <a:ext cx="11934825" cy="6623050"/>
          </a:xfrm>
          <a:prstGeom prst="rect">
            <a:avLst/>
          </a:prstGeom>
          <a:noFill/>
          <a:ln w="9525">
            <a:noFill/>
          </a:ln>
        </p:spPr>
      </p:pic>
      <p:pic>
        <p:nvPicPr>
          <p:cNvPr id="17411" name="图片 20483" descr="album1489514"/>
          <p:cNvPicPr>
            <a:picLocks noChangeAspect="1"/>
          </p:cNvPicPr>
          <p:nvPr/>
        </p:nvPicPr>
        <p:blipFill>
          <a:blip r:embed="rId5">
            <a:lum bright="-23996" contrast="13999"/>
          </a:blip>
          <a:stretch>
            <a:fillRect/>
          </a:stretch>
        </p:blipFill>
        <p:spPr>
          <a:xfrm>
            <a:off x="135255" y="93980"/>
            <a:ext cx="11933555" cy="6670040"/>
          </a:xfrm>
          <a:prstGeom prst="rect">
            <a:avLst/>
          </a:prstGeom>
          <a:noFill/>
          <a:ln w="9525">
            <a:noFill/>
          </a:ln>
        </p:spPr>
      </p:pic>
      <p:pic>
        <p:nvPicPr>
          <p:cNvPr id="18433" name="图片 21505" descr="fh46"/>
          <p:cNvPicPr>
            <a:picLocks noChangeAspect="1"/>
          </p:cNvPicPr>
          <p:nvPr/>
        </p:nvPicPr>
        <p:blipFill>
          <a:blip r:embed="rId6"/>
          <a:stretch>
            <a:fillRect/>
          </a:stretch>
        </p:blipFill>
        <p:spPr>
          <a:xfrm>
            <a:off x="135255" y="93980"/>
            <a:ext cx="11934190" cy="6669405"/>
          </a:xfrm>
          <a:prstGeom prst="rect">
            <a:avLst/>
          </a:prstGeom>
          <a:noFill/>
          <a:ln w="9525">
            <a:noFill/>
          </a:ln>
        </p:spPr>
      </p:pic>
      <p:pic>
        <p:nvPicPr>
          <p:cNvPr id="19457" name="图片 22529" descr="fh14"/>
          <p:cNvPicPr>
            <a:picLocks noChangeAspect="1"/>
          </p:cNvPicPr>
          <p:nvPr/>
        </p:nvPicPr>
        <p:blipFill>
          <a:blip r:embed="rId7"/>
          <a:stretch>
            <a:fillRect/>
          </a:stretch>
        </p:blipFill>
        <p:spPr>
          <a:xfrm>
            <a:off x="135255" y="140335"/>
            <a:ext cx="11934825" cy="6623050"/>
          </a:xfrm>
          <a:prstGeom prst="rect">
            <a:avLst/>
          </a:prstGeom>
          <a:noFill/>
          <a:ln w="9525">
            <a:noFill/>
          </a:ln>
        </p:spPr>
      </p:pic>
      <p:pic>
        <p:nvPicPr>
          <p:cNvPr id="20483" name="图片 23555" descr="图片2"/>
          <p:cNvPicPr>
            <a:picLocks noChangeAspect="1"/>
          </p:cNvPicPr>
          <p:nvPr/>
        </p:nvPicPr>
        <p:blipFill>
          <a:blip r:embed="rId8"/>
          <a:stretch>
            <a:fillRect/>
          </a:stretch>
        </p:blipFill>
        <p:spPr>
          <a:xfrm>
            <a:off x="135255" y="106680"/>
            <a:ext cx="11932920" cy="6690995"/>
          </a:xfrm>
          <a:prstGeom prst="rect">
            <a:avLst/>
          </a:prstGeom>
          <a:noFill/>
          <a:ln w="9525">
            <a:noFill/>
          </a:ln>
        </p:spPr>
      </p:pic>
      <p:pic>
        <p:nvPicPr>
          <p:cNvPr id="21506" name="内容占位符 24577" descr="1026915167"/>
          <p:cNvPicPr>
            <a:picLocks noGrp="1" noChangeAspect="1"/>
          </p:cNvPicPr>
          <p:nvPr/>
        </p:nvPicPr>
        <p:blipFill>
          <a:blip r:embed="rId9"/>
          <a:stretch>
            <a:fillRect/>
          </a:stretch>
        </p:blipFill>
        <p:spPr>
          <a:xfrm>
            <a:off x="135255" y="84455"/>
            <a:ext cx="11932920" cy="6623050"/>
          </a:xfrm>
          <a:prstGeom prst="rect">
            <a:avLst/>
          </a:prstGeom>
          <a:noFill/>
          <a:ln w="9525">
            <a:noFill/>
          </a:ln>
        </p:spPr>
      </p:pic>
      <p:pic>
        <p:nvPicPr>
          <p:cNvPr id="22529" name="图片 25601" descr="fh34"/>
          <p:cNvPicPr>
            <a:picLocks noChangeAspect="1"/>
          </p:cNvPicPr>
          <p:nvPr/>
        </p:nvPicPr>
        <p:blipFill>
          <a:blip r:embed="rId10"/>
          <a:stretch>
            <a:fillRect/>
          </a:stretch>
        </p:blipFill>
        <p:spPr>
          <a:xfrm>
            <a:off x="135255" y="114300"/>
            <a:ext cx="11932920" cy="6675120"/>
          </a:xfrm>
          <a:prstGeom prst="rect">
            <a:avLst/>
          </a:prstGeom>
          <a:noFill/>
          <a:ln w="9525">
            <a:noFill/>
          </a:ln>
        </p:spPr>
      </p:pic>
      <p:pic>
        <p:nvPicPr>
          <p:cNvPr id="23555" name="图片 26627" descr="album1489519"/>
          <p:cNvPicPr>
            <a:picLocks noChangeAspect="1"/>
          </p:cNvPicPr>
          <p:nvPr/>
        </p:nvPicPr>
        <p:blipFill>
          <a:blip r:embed="rId11"/>
          <a:stretch>
            <a:fillRect/>
          </a:stretch>
        </p:blipFill>
        <p:spPr>
          <a:xfrm>
            <a:off x="135255" y="103505"/>
            <a:ext cx="11933555" cy="6660515"/>
          </a:xfrm>
          <a:prstGeom prst="rect">
            <a:avLst/>
          </a:prstGeom>
          <a:noFill/>
          <a:ln w="9525">
            <a:noFill/>
          </a:ln>
        </p:spPr>
      </p:pic>
      <p:sp>
        <p:nvSpPr>
          <p:cNvPr id="4" name="文本框 3"/>
          <p:cNvSpPr txBox="1"/>
          <p:nvPr/>
        </p:nvSpPr>
        <p:spPr>
          <a:xfrm>
            <a:off x="4815202" y="401955"/>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C0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C00000"/>
              </a:solidFill>
              <a:effectLst>
                <a:outerShdw dist="35921" dir="2699999" sy="50000" rotWithShape="0">
                  <a:srgbClr val="875B0D"/>
                </a:outerShdw>
              </a:effectLst>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2000" fill="hold">
                                          <p:stCondLst>
                                            <p:cond delay="0"/>
                                          </p:stCondLst>
                                        </p:cTn>
                                        <p:tgtEl>
                                          <p:spTgt spid="15362"/>
                                        </p:tgtEl>
                                        <p:attrNameLst>
                                          <p:attrName>style.visibility</p:attrName>
                                        </p:attrNameLst>
                                      </p:cBhvr>
                                      <p:to>
                                        <p:strVal val="visible"/>
                                      </p:to>
                                    </p:set>
                                    <p:anim calcmode="lin" valueType="num">
                                      <p:cBhvr>
                                        <p:cTn id="7" dur="2000" fill="hold"/>
                                        <p:tgtEl>
                                          <p:spTgt spid="15362"/>
                                        </p:tgtEl>
                                        <p:attrNameLst>
                                          <p:attrName>ppt_w</p:attrName>
                                        </p:attrNameLst>
                                      </p:cBhvr>
                                      <p:tavLst>
                                        <p:tav tm="0">
                                          <p:val>
                                            <p:strVal val="#ppt_w*0.70"/>
                                          </p:val>
                                        </p:tav>
                                        <p:tav tm="100000">
                                          <p:val>
                                            <p:strVal val="#ppt_w"/>
                                          </p:val>
                                        </p:tav>
                                      </p:tavLst>
                                    </p:anim>
                                    <p:anim calcmode="lin" valueType="num">
                                      <p:cBhvr>
                                        <p:cTn id="8" dur="2000" fill="hold"/>
                                        <p:tgtEl>
                                          <p:spTgt spid="15362"/>
                                        </p:tgtEl>
                                        <p:attrNameLst>
                                          <p:attrName>ppt_h</p:attrName>
                                        </p:attrNameLst>
                                      </p:cBhvr>
                                      <p:tavLst>
                                        <p:tav tm="0">
                                          <p:val>
                                            <p:strVal val="#ppt_h"/>
                                          </p:val>
                                        </p:tav>
                                        <p:tav tm="100000">
                                          <p:val>
                                            <p:strVal val="#ppt_h"/>
                                          </p:val>
                                        </p:tav>
                                      </p:tavLst>
                                    </p:anim>
                                    <p:animEffect transition="in" filter="fade">
                                      <p:cBhvr>
                                        <p:cTn id="9" dur="2000"/>
                                        <p:tgtEl>
                                          <p:spTgt spid="15362"/>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2000" fill="hold">
                                          <p:stCondLst>
                                            <p:cond delay="0"/>
                                          </p:stCondLst>
                                        </p:cTn>
                                        <p:tgtEl>
                                          <p:spTgt spid="13313"/>
                                        </p:tgtEl>
                                        <p:attrNameLst>
                                          <p:attrName>style.visibility</p:attrName>
                                        </p:attrNameLst>
                                      </p:cBhvr>
                                      <p:to>
                                        <p:strVal val="visible"/>
                                      </p:to>
                                    </p:set>
                                    <p:anim calcmode="lin" valueType="num">
                                      <p:cBhvr>
                                        <p:cTn id="13" dur="2000" fill="hold"/>
                                        <p:tgtEl>
                                          <p:spTgt spid="13313"/>
                                        </p:tgtEl>
                                        <p:attrNameLst>
                                          <p:attrName>ppt_w</p:attrName>
                                        </p:attrNameLst>
                                      </p:cBhvr>
                                      <p:tavLst>
                                        <p:tav tm="0">
                                          <p:val>
                                            <p:strVal val="#ppt_w*0.70"/>
                                          </p:val>
                                        </p:tav>
                                        <p:tav tm="100000">
                                          <p:val>
                                            <p:strVal val="#ppt_w"/>
                                          </p:val>
                                        </p:tav>
                                      </p:tavLst>
                                    </p:anim>
                                    <p:anim calcmode="lin" valueType="num">
                                      <p:cBhvr>
                                        <p:cTn id="14" dur="2000" fill="hold"/>
                                        <p:tgtEl>
                                          <p:spTgt spid="13313"/>
                                        </p:tgtEl>
                                        <p:attrNameLst>
                                          <p:attrName>ppt_h</p:attrName>
                                        </p:attrNameLst>
                                      </p:cBhvr>
                                      <p:tavLst>
                                        <p:tav tm="0">
                                          <p:val>
                                            <p:strVal val="#ppt_h"/>
                                          </p:val>
                                        </p:tav>
                                        <p:tav tm="100000">
                                          <p:val>
                                            <p:strVal val="#ppt_h"/>
                                          </p:val>
                                        </p:tav>
                                      </p:tavLst>
                                    </p:anim>
                                    <p:animEffect transition="in" filter="fade">
                                      <p:cBhvr>
                                        <p:cTn id="15" dur="2000"/>
                                        <p:tgtEl>
                                          <p:spTgt spid="13313"/>
                                        </p:tgtEl>
                                      </p:cBhvr>
                                    </p:animEffect>
                                  </p:childTnLst>
                                </p:cTn>
                              </p:par>
                            </p:childTnLst>
                          </p:cTn>
                        </p:par>
                        <p:par>
                          <p:cTn id="16" fill="hold">
                            <p:stCondLst>
                              <p:cond delay="4000"/>
                            </p:stCondLst>
                            <p:childTnLst>
                              <p:par>
                                <p:cTn id="17" presetID="55" presetClass="entr" presetSubtype="0" fill="hold" nodeType="afterEffect">
                                  <p:stCondLst>
                                    <p:cond delay="0"/>
                                  </p:stCondLst>
                                  <p:childTnLst>
                                    <p:set>
                                      <p:cBhvr>
                                        <p:cTn id="18" dur="2000" fill="hold">
                                          <p:stCondLst>
                                            <p:cond delay="0"/>
                                          </p:stCondLst>
                                        </p:cTn>
                                        <p:tgtEl>
                                          <p:spTgt spid="14337"/>
                                        </p:tgtEl>
                                        <p:attrNameLst>
                                          <p:attrName>style.visibility</p:attrName>
                                        </p:attrNameLst>
                                      </p:cBhvr>
                                      <p:to>
                                        <p:strVal val="visible"/>
                                      </p:to>
                                    </p:set>
                                    <p:anim calcmode="lin" valueType="num">
                                      <p:cBhvr>
                                        <p:cTn id="19" dur="2000" fill="hold"/>
                                        <p:tgtEl>
                                          <p:spTgt spid="14337"/>
                                        </p:tgtEl>
                                        <p:attrNameLst>
                                          <p:attrName>ppt_w</p:attrName>
                                        </p:attrNameLst>
                                      </p:cBhvr>
                                      <p:tavLst>
                                        <p:tav tm="0">
                                          <p:val>
                                            <p:strVal val="#ppt_w*0.70"/>
                                          </p:val>
                                        </p:tav>
                                        <p:tav tm="100000">
                                          <p:val>
                                            <p:strVal val="#ppt_w"/>
                                          </p:val>
                                        </p:tav>
                                      </p:tavLst>
                                    </p:anim>
                                    <p:anim calcmode="lin" valueType="num">
                                      <p:cBhvr>
                                        <p:cTn id="20" dur="2000" fill="hold"/>
                                        <p:tgtEl>
                                          <p:spTgt spid="14337"/>
                                        </p:tgtEl>
                                        <p:attrNameLst>
                                          <p:attrName>ppt_h</p:attrName>
                                        </p:attrNameLst>
                                      </p:cBhvr>
                                      <p:tavLst>
                                        <p:tav tm="0">
                                          <p:val>
                                            <p:strVal val="#ppt_h"/>
                                          </p:val>
                                        </p:tav>
                                        <p:tav tm="100000">
                                          <p:val>
                                            <p:strVal val="#ppt_h"/>
                                          </p:val>
                                        </p:tav>
                                      </p:tavLst>
                                    </p:anim>
                                    <p:animEffect transition="in" filter="fade">
                                      <p:cBhvr>
                                        <p:cTn id="21" dur="2000"/>
                                        <p:tgtEl>
                                          <p:spTgt spid="14337"/>
                                        </p:tgtEl>
                                      </p:cBhvr>
                                    </p:animEffect>
                                  </p:childTnLst>
                                </p:cTn>
                              </p:par>
                            </p:childTnLst>
                          </p:cTn>
                        </p:par>
                        <p:par>
                          <p:cTn id="22" fill="hold">
                            <p:stCondLst>
                              <p:cond delay="6000"/>
                            </p:stCondLst>
                            <p:childTnLst>
                              <p:par>
                                <p:cTn id="23" presetID="55" presetClass="entr" presetSubtype="0" fill="hold" nodeType="afterEffect">
                                  <p:stCondLst>
                                    <p:cond delay="0"/>
                                  </p:stCondLst>
                                  <p:childTnLst>
                                    <p:set>
                                      <p:cBhvr>
                                        <p:cTn id="24" dur="2000" fill="hold">
                                          <p:stCondLst>
                                            <p:cond delay="0"/>
                                          </p:stCondLst>
                                        </p:cTn>
                                        <p:tgtEl>
                                          <p:spTgt spid="3"/>
                                        </p:tgtEl>
                                        <p:attrNameLst>
                                          <p:attrName>style.visibility</p:attrName>
                                        </p:attrNameLst>
                                      </p:cBhvr>
                                      <p:to>
                                        <p:strVal val="visible"/>
                                      </p:to>
                                    </p:set>
                                    <p:anim calcmode="lin" valueType="num">
                                      <p:cBhvr>
                                        <p:cTn id="25" dur="2000" fill="hold"/>
                                        <p:tgtEl>
                                          <p:spTgt spid="3"/>
                                        </p:tgtEl>
                                        <p:attrNameLst>
                                          <p:attrName>ppt_w</p:attrName>
                                        </p:attrNameLst>
                                      </p:cBhvr>
                                      <p:tavLst>
                                        <p:tav tm="0">
                                          <p:val>
                                            <p:strVal val="#ppt_w*0.70"/>
                                          </p:val>
                                        </p:tav>
                                        <p:tav tm="100000">
                                          <p:val>
                                            <p:strVal val="#ppt_w"/>
                                          </p:val>
                                        </p:tav>
                                      </p:tavLst>
                                    </p:anim>
                                    <p:anim calcmode="lin" valueType="num">
                                      <p:cBhvr>
                                        <p:cTn id="26" dur="2000" fill="hold"/>
                                        <p:tgtEl>
                                          <p:spTgt spid="3"/>
                                        </p:tgtEl>
                                        <p:attrNameLst>
                                          <p:attrName>ppt_h</p:attrName>
                                        </p:attrNameLst>
                                      </p:cBhvr>
                                      <p:tavLst>
                                        <p:tav tm="0">
                                          <p:val>
                                            <p:strVal val="#ppt_h"/>
                                          </p:val>
                                        </p:tav>
                                        <p:tav tm="100000">
                                          <p:val>
                                            <p:strVal val="#ppt_h"/>
                                          </p:val>
                                        </p:tav>
                                      </p:tavLst>
                                    </p:anim>
                                    <p:animEffect transition="in" filter="fade">
                                      <p:cBhvr>
                                        <p:cTn id="27" dur="2000"/>
                                        <p:tgtEl>
                                          <p:spTgt spid="3"/>
                                        </p:tgtEl>
                                      </p:cBhvr>
                                    </p:animEffect>
                                  </p:childTnLst>
                                </p:cTn>
                              </p:par>
                            </p:childTnLst>
                          </p:cTn>
                        </p:par>
                        <p:par>
                          <p:cTn id="28" fill="hold">
                            <p:stCondLst>
                              <p:cond delay="8000"/>
                            </p:stCondLst>
                            <p:childTnLst>
                              <p:par>
                                <p:cTn id="29" presetID="55" presetClass="entr" presetSubtype="0" fill="hold" nodeType="afterEffect">
                                  <p:stCondLst>
                                    <p:cond delay="0"/>
                                  </p:stCondLst>
                                  <p:childTnLst>
                                    <p:set>
                                      <p:cBhvr>
                                        <p:cTn id="30" dur="2000" fill="hold">
                                          <p:stCondLst>
                                            <p:cond delay="0"/>
                                          </p:stCondLst>
                                        </p:cTn>
                                        <p:tgtEl>
                                          <p:spTgt spid="16385"/>
                                        </p:tgtEl>
                                        <p:attrNameLst>
                                          <p:attrName>style.visibility</p:attrName>
                                        </p:attrNameLst>
                                      </p:cBhvr>
                                      <p:to>
                                        <p:strVal val="visible"/>
                                      </p:to>
                                    </p:set>
                                    <p:anim calcmode="lin" valueType="num">
                                      <p:cBhvr>
                                        <p:cTn id="31" dur="2000" fill="hold"/>
                                        <p:tgtEl>
                                          <p:spTgt spid="16385"/>
                                        </p:tgtEl>
                                        <p:attrNameLst>
                                          <p:attrName>ppt_w</p:attrName>
                                        </p:attrNameLst>
                                      </p:cBhvr>
                                      <p:tavLst>
                                        <p:tav tm="0">
                                          <p:val>
                                            <p:strVal val="#ppt_w*0.70"/>
                                          </p:val>
                                        </p:tav>
                                        <p:tav tm="100000">
                                          <p:val>
                                            <p:strVal val="#ppt_w"/>
                                          </p:val>
                                        </p:tav>
                                      </p:tavLst>
                                    </p:anim>
                                    <p:anim calcmode="lin" valueType="num">
                                      <p:cBhvr>
                                        <p:cTn id="32" dur="2000" fill="hold"/>
                                        <p:tgtEl>
                                          <p:spTgt spid="16385"/>
                                        </p:tgtEl>
                                        <p:attrNameLst>
                                          <p:attrName>ppt_h</p:attrName>
                                        </p:attrNameLst>
                                      </p:cBhvr>
                                      <p:tavLst>
                                        <p:tav tm="0">
                                          <p:val>
                                            <p:strVal val="#ppt_h"/>
                                          </p:val>
                                        </p:tav>
                                        <p:tav tm="100000">
                                          <p:val>
                                            <p:strVal val="#ppt_h"/>
                                          </p:val>
                                        </p:tav>
                                      </p:tavLst>
                                    </p:anim>
                                    <p:animEffect transition="in" filter="fade">
                                      <p:cBhvr>
                                        <p:cTn id="33" dur="2000"/>
                                        <p:tgtEl>
                                          <p:spTgt spid="16385"/>
                                        </p:tgtEl>
                                      </p:cBhvr>
                                    </p:animEffect>
                                  </p:childTnLst>
                                </p:cTn>
                              </p:par>
                            </p:childTnLst>
                          </p:cTn>
                        </p:par>
                        <p:par>
                          <p:cTn id="34" fill="hold">
                            <p:stCondLst>
                              <p:cond delay="10000"/>
                            </p:stCondLst>
                            <p:childTnLst>
                              <p:par>
                                <p:cTn id="35" presetID="55" presetClass="entr" presetSubtype="0" fill="hold" nodeType="afterEffect">
                                  <p:stCondLst>
                                    <p:cond delay="0"/>
                                  </p:stCondLst>
                                  <p:childTnLst>
                                    <p:set>
                                      <p:cBhvr>
                                        <p:cTn id="36" dur="2000" fill="hold">
                                          <p:stCondLst>
                                            <p:cond delay="0"/>
                                          </p:stCondLst>
                                        </p:cTn>
                                        <p:tgtEl>
                                          <p:spTgt spid="17411"/>
                                        </p:tgtEl>
                                        <p:attrNameLst>
                                          <p:attrName>style.visibility</p:attrName>
                                        </p:attrNameLst>
                                      </p:cBhvr>
                                      <p:to>
                                        <p:strVal val="visible"/>
                                      </p:to>
                                    </p:set>
                                    <p:anim calcmode="lin" valueType="num">
                                      <p:cBhvr>
                                        <p:cTn id="37" dur="2000" fill="hold"/>
                                        <p:tgtEl>
                                          <p:spTgt spid="17411"/>
                                        </p:tgtEl>
                                        <p:attrNameLst>
                                          <p:attrName>ppt_w</p:attrName>
                                        </p:attrNameLst>
                                      </p:cBhvr>
                                      <p:tavLst>
                                        <p:tav tm="0">
                                          <p:val>
                                            <p:strVal val="#ppt_w*0.70"/>
                                          </p:val>
                                        </p:tav>
                                        <p:tav tm="100000">
                                          <p:val>
                                            <p:strVal val="#ppt_w"/>
                                          </p:val>
                                        </p:tav>
                                      </p:tavLst>
                                    </p:anim>
                                    <p:anim calcmode="lin" valueType="num">
                                      <p:cBhvr>
                                        <p:cTn id="38" dur="2000" fill="hold"/>
                                        <p:tgtEl>
                                          <p:spTgt spid="17411"/>
                                        </p:tgtEl>
                                        <p:attrNameLst>
                                          <p:attrName>ppt_h</p:attrName>
                                        </p:attrNameLst>
                                      </p:cBhvr>
                                      <p:tavLst>
                                        <p:tav tm="0">
                                          <p:val>
                                            <p:strVal val="#ppt_h"/>
                                          </p:val>
                                        </p:tav>
                                        <p:tav tm="100000">
                                          <p:val>
                                            <p:strVal val="#ppt_h"/>
                                          </p:val>
                                        </p:tav>
                                      </p:tavLst>
                                    </p:anim>
                                    <p:animEffect transition="in" filter="fade">
                                      <p:cBhvr>
                                        <p:cTn id="39" dur="2000"/>
                                        <p:tgtEl>
                                          <p:spTgt spid="17411"/>
                                        </p:tgtEl>
                                      </p:cBhvr>
                                    </p:animEffect>
                                  </p:childTnLst>
                                </p:cTn>
                              </p:par>
                            </p:childTnLst>
                          </p:cTn>
                        </p:par>
                        <p:par>
                          <p:cTn id="40" fill="hold">
                            <p:stCondLst>
                              <p:cond delay="12000"/>
                            </p:stCondLst>
                            <p:childTnLst>
                              <p:par>
                                <p:cTn id="41" presetID="55" presetClass="entr" presetSubtype="0" fill="hold" nodeType="afterEffect">
                                  <p:stCondLst>
                                    <p:cond delay="0"/>
                                  </p:stCondLst>
                                  <p:childTnLst>
                                    <p:set>
                                      <p:cBhvr>
                                        <p:cTn id="42" dur="2000" fill="hold">
                                          <p:stCondLst>
                                            <p:cond delay="0"/>
                                          </p:stCondLst>
                                        </p:cTn>
                                        <p:tgtEl>
                                          <p:spTgt spid="18433"/>
                                        </p:tgtEl>
                                        <p:attrNameLst>
                                          <p:attrName>style.visibility</p:attrName>
                                        </p:attrNameLst>
                                      </p:cBhvr>
                                      <p:to>
                                        <p:strVal val="visible"/>
                                      </p:to>
                                    </p:set>
                                    <p:anim calcmode="lin" valueType="num">
                                      <p:cBhvr>
                                        <p:cTn id="43" dur="2000" fill="hold"/>
                                        <p:tgtEl>
                                          <p:spTgt spid="18433"/>
                                        </p:tgtEl>
                                        <p:attrNameLst>
                                          <p:attrName>ppt_w</p:attrName>
                                        </p:attrNameLst>
                                      </p:cBhvr>
                                      <p:tavLst>
                                        <p:tav tm="0">
                                          <p:val>
                                            <p:strVal val="#ppt_w*0.70"/>
                                          </p:val>
                                        </p:tav>
                                        <p:tav tm="100000">
                                          <p:val>
                                            <p:strVal val="#ppt_w"/>
                                          </p:val>
                                        </p:tav>
                                      </p:tavLst>
                                    </p:anim>
                                    <p:anim calcmode="lin" valueType="num">
                                      <p:cBhvr>
                                        <p:cTn id="44" dur="2000" fill="hold"/>
                                        <p:tgtEl>
                                          <p:spTgt spid="18433"/>
                                        </p:tgtEl>
                                        <p:attrNameLst>
                                          <p:attrName>ppt_h</p:attrName>
                                        </p:attrNameLst>
                                      </p:cBhvr>
                                      <p:tavLst>
                                        <p:tav tm="0">
                                          <p:val>
                                            <p:strVal val="#ppt_h"/>
                                          </p:val>
                                        </p:tav>
                                        <p:tav tm="100000">
                                          <p:val>
                                            <p:strVal val="#ppt_h"/>
                                          </p:val>
                                        </p:tav>
                                      </p:tavLst>
                                    </p:anim>
                                    <p:animEffect transition="in" filter="fade">
                                      <p:cBhvr>
                                        <p:cTn id="45" dur="2000"/>
                                        <p:tgtEl>
                                          <p:spTgt spid="18433"/>
                                        </p:tgtEl>
                                      </p:cBhvr>
                                    </p:animEffect>
                                  </p:childTnLst>
                                </p:cTn>
                              </p:par>
                            </p:childTnLst>
                          </p:cTn>
                        </p:par>
                        <p:par>
                          <p:cTn id="46" fill="hold">
                            <p:stCondLst>
                              <p:cond delay="14000"/>
                            </p:stCondLst>
                            <p:childTnLst>
                              <p:par>
                                <p:cTn id="47" presetID="55" presetClass="entr" presetSubtype="0" fill="hold" nodeType="afterEffect">
                                  <p:stCondLst>
                                    <p:cond delay="0"/>
                                  </p:stCondLst>
                                  <p:childTnLst>
                                    <p:set>
                                      <p:cBhvr>
                                        <p:cTn id="48" dur="2000" fill="hold">
                                          <p:stCondLst>
                                            <p:cond delay="0"/>
                                          </p:stCondLst>
                                        </p:cTn>
                                        <p:tgtEl>
                                          <p:spTgt spid="19457"/>
                                        </p:tgtEl>
                                        <p:attrNameLst>
                                          <p:attrName>style.visibility</p:attrName>
                                        </p:attrNameLst>
                                      </p:cBhvr>
                                      <p:to>
                                        <p:strVal val="visible"/>
                                      </p:to>
                                    </p:set>
                                    <p:anim calcmode="lin" valueType="num">
                                      <p:cBhvr>
                                        <p:cTn id="49" dur="2000" fill="hold"/>
                                        <p:tgtEl>
                                          <p:spTgt spid="19457"/>
                                        </p:tgtEl>
                                        <p:attrNameLst>
                                          <p:attrName>ppt_w</p:attrName>
                                        </p:attrNameLst>
                                      </p:cBhvr>
                                      <p:tavLst>
                                        <p:tav tm="0">
                                          <p:val>
                                            <p:strVal val="#ppt_w*0.70"/>
                                          </p:val>
                                        </p:tav>
                                        <p:tav tm="100000">
                                          <p:val>
                                            <p:strVal val="#ppt_w"/>
                                          </p:val>
                                        </p:tav>
                                      </p:tavLst>
                                    </p:anim>
                                    <p:anim calcmode="lin" valueType="num">
                                      <p:cBhvr>
                                        <p:cTn id="50" dur="2000" fill="hold"/>
                                        <p:tgtEl>
                                          <p:spTgt spid="19457"/>
                                        </p:tgtEl>
                                        <p:attrNameLst>
                                          <p:attrName>ppt_h</p:attrName>
                                        </p:attrNameLst>
                                      </p:cBhvr>
                                      <p:tavLst>
                                        <p:tav tm="0">
                                          <p:val>
                                            <p:strVal val="#ppt_h"/>
                                          </p:val>
                                        </p:tav>
                                        <p:tav tm="100000">
                                          <p:val>
                                            <p:strVal val="#ppt_h"/>
                                          </p:val>
                                        </p:tav>
                                      </p:tavLst>
                                    </p:anim>
                                    <p:animEffect transition="in" filter="fade">
                                      <p:cBhvr>
                                        <p:cTn id="51" dur="2000"/>
                                        <p:tgtEl>
                                          <p:spTgt spid="19457"/>
                                        </p:tgtEl>
                                      </p:cBhvr>
                                    </p:animEffect>
                                  </p:childTnLst>
                                </p:cTn>
                              </p:par>
                            </p:childTnLst>
                          </p:cTn>
                        </p:par>
                        <p:par>
                          <p:cTn id="52" fill="hold">
                            <p:stCondLst>
                              <p:cond delay="16000"/>
                            </p:stCondLst>
                            <p:childTnLst>
                              <p:par>
                                <p:cTn id="53" presetID="55" presetClass="entr" presetSubtype="0" fill="hold" nodeType="afterEffect">
                                  <p:stCondLst>
                                    <p:cond delay="0"/>
                                  </p:stCondLst>
                                  <p:childTnLst>
                                    <p:set>
                                      <p:cBhvr>
                                        <p:cTn id="54" dur="2000" fill="hold">
                                          <p:stCondLst>
                                            <p:cond delay="0"/>
                                          </p:stCondLst>
                                        </p:cTn>
                                        <p:tgtEl>
                                          <p:spTgt spid="20483"/>
                                        </p:tgtEl>
                                        <p:attrNameLst>
                                          <p:attrName>style.visibility</p:attrName>
                                        </p:attrNameLst>
                                      </p:cBhvr>
                                      <p:to>
                                        <p:strVal val="visible"/>
                                      </p:to>
                                    </p:set>
                                    <p:anim calcmode="lin" valueType="num">
                                      <p:cBhvr>
                                        <p:cTn id="55" dur="2000" fill="hold"/>
                                        <p:tgtEl>
                                          <p:spTgt spid="20483"/>
                                        </p:tgtEl>
                                        <p:attrNameLst>
                                          <p:attrName>ppt_w</p:attrName>
                                        </p:attrNameLst>
                                      </p:cBhvr>
                                      <p:tavLst>
                                        <p:tav tm="0">
                                          <p:val>
                                            <p:strVal val="#ppt_w*0.70"/>
                                          </p:val>
                                        </p:tav>
                                        <p:tav tm="100000">
                                          <p:val>
                                            <p:strVal val="#ppt_w"/>
                                          </p:val>
                                        </p:tav>
                                      </p:tavLst>
                                    </p:anim>
                                    <p:anim calcmode="lin" valueType="num">
                                      <p:cBhvr>
                                        <p:cTn id="56" dur="2000" fill="hold"/>
                                        <p:tgtEl>
                                          <p:spTgt spid="20483"/>
                                        </p:tgtEl>
                                        <p:attrNameLst>
                                          <p:attrName>ppt_h</p:attrName>
                                        </p:attrNameLst>
                                      </p:cBhvr>
                                      <p:tavLst>
                                        <p:tav tm="0">
                                          <p:val>
                                            <p:strVal val="#ppt_h"/>
                                          </p:val>
                                        </p:tav>
                                        <p:tav tm="100000">
                                          <p:val>
                                            <p:strVal val="#ppt_h"/>
                                          </p:val>
                                        </p:tav>
                                      </p:tavLst>
                                    </p:anim>
                                    <p:animEffect transition="in" filter="fade">
                                      <p:cBhvr>
                                        <p:cTn id="57" dur="2000"/>
                                        <p:tgtEl>
                                          <p:spTgt spid="20483"/>
                                        </p:tgtEl>
                                      </p:cBhvr>
                                    </p:animEffect>
                                  </p:childTnLst>
                                </p:cTn>
                              </p:par>
                            </p:childTnLst>
                          </p:cTn>
                        </p:par>
                        <p:par>
                          <p:cTn id="58" fill="hold">
                            <p:stCondLst>
                              <p:cond delay="18000"/>
                            </p:stCondLst>
                            <p:childTnLst>
                              <p:par>
                                <p:cTn id="59" presetID="55" presetClass="entr" presetSubtype="0" fill="hold" nodeType="afterEffect">
                                  <p:stCondLst>
                                    <p:cond delay="0"/>
                                  </p:stCondLst>
                                  <p:childTnLst>
                                    <p:set>
                                      <p:cBhvr>
                                        <p:cTn id="60" dur="2000" fill="hold">
                                          <p:stCondLst>
                                            <p:cond delay="0"/>
                                          </p:stCondLst>
                                        </p:cTn>
                                        <p:tgtEl>
                                          <p:spTgt spid="21506"/>
                                        </p:tgtEl>
                                        <p:attrNameLst>
                                          <p:attrName>style.visibility</p:attrName>
                                        </p:attrNameLst>
                                      </p:cBhvr>
                                      <p:to>
                                        <p:strVal val="visible"/>
                                      </p:to>
                                    </p:set>
                                    <p:anim calcmode="lin" valueType="num">
                                      <p:cBhvr>
                                        <p:cTn id="61" dur="2000" fill="hold"/>
                                        <p:tgtEl>
                                          <p:spTgt spid="21506"/>
                                        </p:tgtEl>
                                        <p:attrNameLst>
                                          <p:attrName>ppt_w</p:attrName>
                                        </p:attrNameLst>
                                      </p:cBhvr>
                                      <p:tavLst>
                                        <p:tav tm="0">
                                          <p:val>
                                            <p:strVal val="#ppt_w*0.70"/>
                                          </p:val>
                                        </p:tav>
                                        <p:tav tm="100000">
                                          <p:val>
                                            <p:strVal val="#ppt_w"/>
                                          </p:val>
                                        </p:tav>
                                      </p:tavLst>
                                    </p:anim>
                                    <p:anim calcmode="lin" valueType="num">
                                      <p:cBhvr>
                                        <p:cTn id="62" dur="2000" fill="hold"/>
                                        <p:tgtEl>
                                          <p:spTgt spid="21506"/>
                                        </p:tgtEl>
                                        <p:attrNameLst>
                                          <p:attrName>ppt_h</p:attrName>
                                        </p:attrNameLst>
                                      </p:cBhvr>
                                      <p:tavLst>
                                        <p:tav tm="0">
                                          <p:val>
                                            <p:strVal val="#ppt_h"/>
                                          </p:val>
                                        </p:tav>
                                        <p:tav tm="100000">
                                          <p:val>
                                            <p:strVal val="#ppt_h"/>
                                          </p:val>
                                        </p:tav>
                                      </p:tavLst>
                                    </p:anim>
                                    <p:animEffect transition="in" filter="fade">
                                      <p:cBhvr>
                                        <p:cTn id="63" dur="2000"/>
                                        <p:tgtEl>
                                          <p:spTgt spid="21506"/>
                                        </p:tgtEl>
                                      </p:cBhvr>
                                    </p:animEffect>
                                  </p:childTnLst>
                                </p:cTn>
                              </p:par>
                            </p:childTnLst>
                          </p:cTn>
                        </p:par>
                        <p:par>
                          <p:cTn id="64" fill="hold">
                            <p:stCondLst>
                              <p:cond delay="20000"/>
                            </p:stCondLst>
                            <p:childTnLst>
                              <p:par>
                                <p:cTn id="65" presetID="55" presetClass="entr" presetSubtype="0" fill="hold" nodeType="afterEffect">
                                  <p:stCondLst>
                                    <p:cond delay="0"/>
                                  </p:stCondLst>
                                  <p:childTnLst>
                                    <p:set>
                                      <p:cBhvr>
                                        <p:cTn id="66" dur="2000" fill="hold">
                                          <p:stCondLst>
                                            <p:cond delay="0"/>
                                          </p:stCondLst>
                                        </p:cTn>
                                        <p:tgtEl>
                                          <p:spTgt spid="22529"/>
                                        </p:tgtEl>
                                        <p:attrNameLst>
                                          <p:attrName>style.visibility</p:attrName>
                                        </p:attrNameLst>
                                      </p:cBhvr>
                                      <p:to>
                                        <p:strVal val="visible"/>
                                      </p:to>
                                    </p:set>
                                    <p:anim calcmode="lin" valueType="num">
                                      <p:cBhvr>
                                        <p:cTn id="67" dur="2000" fill="hold"/>
                                        <p:tgtEl>
                                          <p:spTgt spid="22529"/>
                                        </p:tgtEl>
                                        <p:attrNameLst>
                                          <p:attrName>ppt_w</p:attrName>
                                        </p:attrNameLst>
                                      </p:cBhvr>
                                      <p:tavLst>
                                        <p:tav tm="0">
                                          <p:val>
                                            <p:strVal val="#ppt_w*0.70"/>
                                          </p:val>
                                        </p:tav>
                                        <p:tav tm="100000">
                                          <p:val>
                                            <p:strVal val="#ppt_w"/>
                                          </p:val>
                                        </p:tav>
                                      </p:tavLst>
                                    </p:anim>
                                    <p:anim calcmode="lin" valueType="num">
                                      <p:cBhvr>
                                        <p:cTn id="68" dur="2000" fill="hold"/>
                                        <p:tgtEl>
                                          <p:spTgt spid="22529"/>
                                        </p:tgtEl>
                                        <p:attrNameLst>
                                          <p:attrName>ppt_h</p:attrName>
                                        </p:attrNameLst>
                                      </p:cBhvr>
                                      <p:tavLst>
                                        <p:tav tm="0">
                                          <p:val>
                                            <p:strVal val="#ppt_h"/>
                                          </p:val>
                                        </p:tav>
                                        <p:tav tm="100000">
                                          <p:val>
                                            <p:strVal val="#ppt_h"/>
                                          </p:val>
                                        </p:tav>
                                      </p:tavLst>
                                    </p:anim>
                                    <p:animEffect transition="in" filter="fade">
                                      <p:cBhvr>
                                        <p:cTn id="69" dur="2000"/>
                                        <p:tgtEl>
                                          <p:spTgt spid="22529"/>
                                        </p:tgtEl>
                                      </p:cBhvr>
                                    </p:animEffect>
                                  </p:childTnLst>
                                </p:cTn>
                              </p:par>
                            </p:childTnLst>
                          </p:cTn>
                        </p:par>
                        <p:par>
                          <p:cTn id="70" fill="hold">
                            <p:stCondLst>
                              <p:cond delay="22000"/>
                            </p:stCondLst>
                            <p:childTnLst>
                              <p:par>
                                <p:cTn id="71" presetID="55" presetClass="entr" presetSubtype="0" fill="hold" nodeType="afterEffect">
                                  <p:stCondLst>
                                    <p:cond delay="0"/>
                                  </p:stCondLst>
                                  <p:childTnLst>
                                    <p:set>
                                      <p:cBhvr>
                                        <p:cTn id="72" dur="2000" fill="hold">
                                          <p:stCondLst>
                                            <p:cond delay="0"/>
                                          </p:stCondLst>
                                        </p:cTn>
                                        <p:tgtEl>
                                          <p:spTgt spid="23555"/>
                                        </p:tgtEl>
                                        <p:attrNameLst>
                                          <p:attrName>style.visibility</p:attrName>
                                        </p:attrNameLst>
                                      </p:cBhvr>
                                      <p:to>
                                        <p:strVal val="visible"/>
                                      </p:to>
                                    </p:set>
                                    <p:anim calcmode="lin" valueType="num">
                                      <p:cBhvr>
                                        <p:cTn id="73" dur="2000" fill="hold"/>
                                        <p:tgtEl>
                                          <p:spTgt spid="23555"/>
                                        </p:tgtEl>
                                        <p:attrNameLst>
                                          <p:attrName>ppt_w</p:attrName>
                                        </p:attrNameLst>
                                      </p:cBhvr>
                                      <p:tavLst>
                                        <p:tav tm="0">
                                          <p:val>
                                            <p:strVal val="#ppt_w*0.70"/>
                                          </p:val>
                                        </p:tav>
                                        <p:tav tm="100000">
                                          <p:val>
                                            <p:strVal val="#ppt_w"/>
                                          </p:val>
                                        </p:tav>
                                      </p:tavLst>
                                    </p:anim>
                                    <p:anim calcmode="lin" valueType="num">
                                      <p:cBhvr>
                                        <p:cTn id="74" dur="2000" fill="hold"/>
                                        <p:tgtEl>
                                          <p:spTgt spid="23555"/>
                                        </p:tgtEl>
                                        <p:attrNameLst>
                                          <p:attrName>ppt_h</p:attrName>
                                        </p:attrNameLst>
                                      </p:cBhvr>
                                      <p:tavLst>
                                        <p:tav tm="0">
                                          <p:val>
                                            <p:strVal val="#ppt_h"/>
                                          </p:val>
                                        </p:tav>
                                        <p:tav tm="100000">
                                          <p:val>
                                            <p:strVal val="#ppt_h"/>
                                          </p:val>
                                        </p:tav>
                                      </p:tavLst>
                                    </p:anim>
                                    <p:animEffect transition="in" filter="fade">
                                      <p:cBhvr>
                                        <p:cTn id="75" dur="20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313" name="图片 16385" descr="album1489516"/>
          <p:cNvPicPr>
            <a:picLocks noChangeAspect="1"/>
          </p:cNvPicPr>
          <p:nvPr/>
        </p:nvPicPr>
        <p:blipFill>
          <a:blip r:embed="rId1"/>
          <a:stretch>
            <a:fillRect/>
          </a:stretch>
        </p:blipFill>
        <p:spPr>
          <a:xfrm>
            <a:off x="242570" y="64770"/>
            <a:ext cx="11851640" cy="6728460"/>
          </a:xfrm>
          <a:prstGeom prst="rect">
            <a:avLst/>
          </a:prstGeom>
          <a:noFill/>
          <a:ln w="9525">
            <a:noFill/>
          </a:ln>
        </p:spPr>
      </p:pic>
      <p:sp>
        <p:nvSpPr>
          <p:cNvPr id="2" name="文本框 1"/>
          <p:cNvSpPr txBox="1"/>
          <p:nvPr/>
        </p:nvSpPr>
        <p:spPr>
          <a:xfrm>
            <a:off x="4688201" y="245745"/>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3313"/>
                                        </p:tgtEl>
                                        <p:attrNameLst>
                                          <p:attrName>style.visibility</p:attrName>
                                        </p:attrNameLst>
                                      </p:cBhvr>
                                      <p:to>
                                        <p:strVal val="visible"/>
                                      </p:to>
                                    </p:set>
                                    <p:anim calcmode="lin" valueType="num">
                                      <p:cBhvr>
                                        <p:cTn id="7" dur="1000" fill="hold"/>
                                        <p:tgtEl>
                                          <p:spTgt spid="13313"/>
                                        </p:tgtEl>
                                        <p:attrNameLst>
                                          <p:attrName>ppt_w</p:attrName>
                                        </p:attrNameLst>
                                      </p:cBhvr>
                                      <p:tavLst>
                                        <p:tav tm="0">
                                          <p:val>
                                            <p:strVal val="#ppt_w*0.70"/>
                                          </p:val>
                                        </p:tav>
                                        <p:tav tm="100000">
                                          <p:val>
                                            <p:strVal val="#ppt_w"/>
                                          </p:val>
                                        </p:tav>
                                      </p:tavLst>
                                    </p:anim>
                                    <p:anim calcmode="lin" valueType="num">
                                      <p:cBhvr>
                                        <p:cTn id="8" dur="1000" fill="hold"/>
                                        <p:tgtEl>
                                          <p:spTgt spid="13313"/>
                                        </p:tgtEl>
                                        <p:attrNameLst>
                                          <p:attrName>ppt_h</p:attrName>
                                        </p:attrNameLst>
                                      </p:cBhvr>
                                      <p:tavLst>
                                        <p:tav tm="0">
                                          <p:val>
                                            <p:strVal val="#ppt_h"/>
                                          </p:val>
                                        </p:tav>
                                        <p:tav tm="100000">
                                          <p:val>
                                            <p:strVal val="#ppt_h"/>
                                          </p:val>
                                        </p:tav>
                                      </p:tavLst>
                                    </p:anim>
                                    <p:animEffect transition="in" filter="fade">
                                      <p:cBhvr>
                                        <p:cTn id="9" dur="1000"/>
                                        <p:tgtEl>
                                          <p:spTgt spid="13313"/>
                                        </p:tgtEl>
                                      </p:cBhvr>
                                    </p:animEffect>
                                  </p:childTnLst>
                                </p:cTn>
                              </p:par>
                              <p:par>
                                <p:cTn id="10" presetID="2" presetClass="entr" presetSubtype="4" fill="hold" grpId="0" nodeType="with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ppt_x"/>
                                          </p:val>
                                        </p:tav>
                                        <p:tav tm="100000">
                                          <p:val>
                                            <p:strVal val="#ppt_x"/>
                                          </p:val>
                                        </p:tav>
                                      </p:tavLst>
                                    </p:anim>
                                    <p:anim calcmode="lin" valueType="num">
                                      <p:cBhvr additive="base">
                                        <p:cTn id="13"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4337" name="图片 17409" descr="album1489517"/>
          <p:cNvPicPr>
            <a:picLocks noChangeAspect="1"/>
          </p:cNvPicPr>
          <p:nvPr/>
        </p:nvPicPr>
        <p:blipFill>
          <a:blip r:embed="rId1"/>
          <a:stretch>
            <a:fillRect/>
          </a:stretch>
        </p:blipFill>
        <p:spPr>
          <a:xfrm>
            <a:off x="97155" y="79375"/>
            <a:ext cx="11997690" cy="6699250"/>
          </a:xfrm>
          <a:prstGeom prst="rect">
            <a:avLst/>
          </a:prstGeom>
          <a:noFill/>
          <a:ln w="9525">
            <a:noFill/>
          </a:ln>
        </p:spPr>
      </p:pic>
      <p:sp>
        <p:nvSpPr>
          <p:cNvPr id="2" name="文本框 1"/>
          <p:cNvSpPr txBox="1"/>
          <p:nvPr/>
        </p:nvSpPr>
        <p:spPr>
          <a:xfrm>
            <a:off x="4785356" y="274955"/>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4337"/>
                                        </p:tgtEl>
                                        <p:attrNameLst>
                                          <p:attrName>style.visibility</p:attrName>
                                        </p:attrNameLst>
                                      </p:cBhvr>
                                      <p:to>
                                        <p:strVal val="visible"/>
                                      </p:to>
                                    </p:set>
                                    <p:anim calcmode="lin" valueType="num">
                                      <p:cBhvr>
                                        <p:cTn id="7" dur="1000" fill="hold"/>
                                        <p:tgtEl>
                                          <p:spTgt spid="14337"/>
                                        </p:tgtEl>
                                        <p:attrNameLst>
                                          <p:attrName>ppt_w</p:attrName>
                                        </p:attrNameLst>
                                      </p:cBhvr>
                                      <p:tavLst>
                                        <p:tav tm="0">
                                          <p:val>
                                            <p:strVal val="#ppt_w*0.70"/>
                                          </p:val>
                                        </p:tav>
                                        <p:tav tm="100000">
                                          <p:val>
                                            <p:strVal val="#ppt_w"/>
                                          </p:val>
                                        </p:tav>
                                      </p:tavLst>
                                    </p:anim>
                                    <p:anim calcmode="lin" valueType="num">
                                      <p:cBhvr>
                                        <p:cTn id="8" dur="1000" fill="hold"/>
                                        <p:tgtEl>
                                          <p:spTgt spid="14337"/>
                                        </p:tgtEl>
                                        <p:attrNameLst>
                                          <p:attrName>ppt_h</p:attrName>
                                        </p:attrNameLst>
                                      </p:cBhvr>
                                      <p:tavLst>
                                        <p:tav tm="0">
                                          <p:val>
                                            <p:strVal val="#ppt_h"/>
                                          </p:val>
                                        </p:tav>
                                        <p:tav tm="100000">
                                          <p:val>
                                            <p:strVal val="#ppt_h"/>
                                          </p:val>
                                        </p:tav>
                                      </p:tavLst>
                                    </p:anim>
                                    <p:animEffect transition="in" filter="fade">
                                      <p:cBhvr>
                                        <p:cTn id="9" dur="1000"/>
                                        <p:tgtEl>
                                          <p:spTgt spid="14337"/>
                                        </p:tgtEl>
                                      </p:cBhvr>
                                    </p:animEffect>
                                  </p:childTnLst>
                                </p:cTn>
                              </p:par>
                              <p:par>
                                <p:cTn id="10" presetID="2" presetClass="entr" presetSubtype="4" fill="hold" grpId="0" nodeType="with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ppt_x"/>
                                          </p:val>
                                        </p:tav>
                                        <p:tav tm="100000">
                                          <p:val>
                                            <p:strVal val="#ppt_x"/>
                                          </p:val>
                                        </p:tav>
                                      </p:tavLst>
                                    </p:anim>
                                    <p:anim calcmode="lin" valueType="num">
                                      <p:cBhvr additive="base">
                                        <p:cTn id="13"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5361" name="图片 18433" descr="album1489518"/>
          <p:cNvPicPr>
            <a:picLocks noChangeAspect="1"/>
          </p:cNvPicPr>
          <p:nvPr/>
        </p:nvPicPr>
        <p:blipFill>
          <a:blip r:embed="rId1"/>
          <a:stretch>
            <a:fillRect/>
          </a:stretch>
        </p:blipFill>
        <p:spPr>
          <a:xfrm>
            <a:off x="102235" y="57150"/>
            <a:ext cx="11997690" cy="6743065"/>
          </a:xfrm>
          <a:prstGeom prst="rect">
            <a:avLst/>
          </a:prstGeom>
          <a:noFill/>
          <a:ln w="9525">
            <a:noFill/>
          </a:ln>
        </p:spPr>
      </p:pic>
      <p:sp>
        <p:nvSpPr>
          <p:cNvPr id="2" name="文本框 1"/>
          <p:cNvSpPr txBox="1"/>
          <p:nvPr/>
        </p:nvSpPr>
        <p:spPr>
          <a:xfrm>
            <a:off x="4688201" y="274955"/>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endParaRPr>
          </a:p>
        </p:txBody>
      </p:sp>
      <p:sp>
        <p:nvSpPr>
          <p:cNvPr id="3" name="文本框 2"/>
          <p:cNvSpPr txBox="1"/>
          <p:nvPr/>
        </p:nvSpPr>
        <p:spPr>
          <a:xfrm>
            <a:off x="11231880" y="167001"/>
            <a:ext cx="640715" cy="2861310"/>
          </a:xfrm>
          <a:prstGeom prst="rect">
            <a:avLst/>
          </a:prstGeom>
          <a:noFill/>
        </p:spPr>
        <p:txBody>
          <a:bodyPr wrap="none" rtlCol="0">
            <a:spAutoFit/>
          </a:bodyPr>
          <a:p>
            <a:pPr algn="ctr"/>
            <a:r>
              <a:rPr lang="zh-CN" altLang="en-US" sz="3600" b="1" noProof="1">
                <a:ln w="9525" cap="flat" cmpd="sng">
                  <a:solidFill>
                    <a:srgbClr val="993366"/>
                  </a:solidFill>
                  <a:prstDash val="solid"/>
                  <a:headEnd type="none" w="med" len="med"/>
                  <a:tailEnd type="none" w="med" len="med"/>
                </a:ln>
                <a:solidFill>
                  <a:srgbClr val="0B06DE"/>
                </a:solidFill>
                <a:effectLst>
                  <a:outerShdw dist="53882" dir="2699999" algn="ctr" rotWithShape="0">
                    <a:srgbClr val="9999FF"/>
                  </a:outerShdw>
                </a:effectLst>
                <a:latin typeface="华文中宋" panose="02010600040101010101" charset="-122"/>
                <a:ea typeface="华文中宋" panose="02010600040101010101" charset="-122"/>
                <a:cs typeface="+mn-cs"/>
                <a:sym typeface="+mn-ea"/>
              </a:rPr>
              <a:t>土</a:t>
            </a:r>
            <a:endParaRPr lang="zh-CN" altLang="en-US" sz="3600" b="1" noProof="1">
              <a:ln w="9525" cap="flat" cmpd="sng">
                <a:solidFill>
                  <a:srgbClr val="993366"/>
                </a:solidFill>
                <a:prstDash val="solid"/>
                <a:headEnd type="none" w="med" len="med"/>
                <a:tailEnd type="none" w="med" len="med"/>
              </a:ln>
              <a:solidFill>
                <a:srgbClr val="0B06DE"/>
              </a:solidFill>
              <a:effectLst>
                <a:outerShdw dist="53882" dir="2699999" algn="ctr" rotWithShape="0">
                  <a:srgbClr val="9999FF"/>
                </a:outerShdw>
              </a:effectLst>
              <a:latin typeface="华文中宋" panose="02010600040101010101" charset="-122"/>
              <a:ea typeface="华文中宋" panose="02010600040101010101" charset="-122"/>
            </a:endParaRPr>
          </a:p>
          <a:p>
            <a:pPr algn="ctr"/>
            <a:r>
              <a:rPr lang="zh-CN" altLang="en-US" sz="3600" b="1" noProof="1">
                <a:ln w="9525" cap="flat" cmpd="sng">
                  <a:solidFill>
                    <a:srgbClr val="993366"/>
                  </a:solidFill>
                  <a:prstDash val="solid"/>
                  <a:headEnd type="none" w="med" len="med"/>
                  <a:tailEnd type="none" w="med" len="med"/>
                </a:ln>
                <a:solidFill>
                  <a:srgbClr val="0B06DE"/>
                </a:solidFill>
                <a:effectLst>
                  <a:outerShdw dist="53882" dir="2699999" algn="ctr" rotWithShape="0">
                    <a:srgbClr val="9999FF"/>
                  </a:outerShdw>
                </a:effectLst>
                <a:latin typeface="华文中宋" panose="02010600040101010101" charset="-122"/>
                <a:ea typeface="华文中宋" panose="02010600040101010101" charset="-122"/>
                <a:cs typeface="+mn-cs"/>
                <a:sym typeface="+mn-ea"/>
              </a:rPr>
              <a:t>家</a:t>
            </a:r>
            <a:endParaRPr lang="zh-CN" altLang="en-US" sz="3600" b="1" noProof="1">
              <a:ln w="9525" cap="flat" cmpd="sng">
                <a:solidFill>
                  <a:srgbClr val="993366"/>
                </a:solidFill>
                <a:prstDash val="solid"/>
                <a:headEnd type="none" w="med" len="med"/>
                <a:tailEnd type="none" w="med" len="med"/>
              </a:ln>
              <a:solidFill>
                <a:srgbClr val="0B06DE"/>
              </a:solidFill>
              <a:effectLst>
                <a:outerShdw dist="53882" dir="2699999" algn="ctr" rotWithShape="0">
                  <a:srgbClr val="9999FF"/>
                </a:outerShdw>
              </a:effectLst>
              <a:latin typeface="华文中宋" panose="02010600040101010101" charset="-122"/>
              <a:ea typeface="华文中宋" panose="02010600040101010101" charset="-122"/>
            </a:endParaRPr>
          </a:p>
          <a:p>
            <a:pPr algn="ctr"/>
            <a:r>
              <a:rPr lang="zh-CN" altLang="en-US" sz="3600" b="1" noProof="1">
                <a:ln w="9525" cap="flat" cmpd="sng">
                  <a:solidFill>
                    <a:srgbClr val="993366"/>
                  </a:solidFill>
                  <a:prstDash val="solid"/>
                  <a:headEnd type="none" w="med" len="med"/>
                  <a:tailEnd type="none" w="med" len="med"/>
                </a:ln>
                <a:solidFill>
                  <a:srgbClr val="0B06DE"/>
                </a:solidFill>
                <a:effectLst>
                  <a:outerShdw dist="53882" dir="2699999" algn="ctr" rotWithShape="0">
                    <a:srgbClr val="9999FF"/>
                  </a:outerShdw>
                </a:effectLst>
                <a:latin typeface="华文中宋" panose="02010600040101010101" charset="-122"/>
                <a:ea typeface="华文中宋" panose="02010600040101010101" charset="-122"/>
                <a:cs typeface="+mn-cs"/>
                <a:sym typeface="+mn-ea"/>
              </a:rPr>
              <a:t>吊</a:t>
            </a:r>
            <a:endParaRPr lang="zh-CN" altLang="en-US" sz="3600" b="1" noProof="1">
              <a:ln w="9525" cap="flat" cmpd="sng">
                <a:solidFill>
                  <a:srgbClr val="993366"/>
                </a:solidFill>
                <a:prstDash val="solid"/>
                <a:headEnd type="none" w="med" len="med"/>
                <a:tailEnd type="none" w="med" len="med"/>
              </a:ln>
              <a:solidFill>
                <a:srgbClr val="0B06DE"/>
              </a:solidFill>
              <a:effectLst>
                <a:outerShdw dist="53882" dir="2699999" algn="ctr" rotWithShape="0">
                  <a:srgbClr val="9999FF"/>
                </a:outerShdw>
              </a:effectLst>
              <a:latin typeface="华文中宋" panose="02010600040101010101" charset="-122"/>
              <a:ea typeface="华文中宋" panose="02010600040101010101" charset="-122"/>
            </a:endParaRPr>
          </a:p>
          <a:p>
            <a:pPr algn="ctr"/>
            <a:r>
              <a:rPr lang="zh-CN" altLang="en-US" sz="3600" b="1" noProof="1">
                <a:ln w="9525" cap="flat" cmpd="sng">
                  <a:solidFill>
                    <a:srgbClr val="993366"/>
                  </a:solidFill>
                  <a:prstDash val="solid"/>
                  <a:headEnd type="none" w="med" len="med"/>
                  <a:tailEnd type="none" w="med" len="med"/>
                </a:ln>
                <a:solidFill>
                  <a:srgbClr val="0B06DE"/>
                </a:solidFill>
                <a:effectLst>
                  <a:outerShdw dist="53882" dir="2699999" algn="ctr" rotWithShape="0">
                    <a:srgbClr val="9999FF"/>
                  </a:outerShdw>
                </a:effectLst>
                <a:latin typeface="华文中宋" panose="02010600040101010101" charset="-122"/>
                <a:ea typeface="华文中宋" panose="02010600040101010101" charset="-122"/>
                <a:cs typeface="+mn-cs"/>
                <a:sym typeface="+mn-ea"/>
              </a:rPr>
              <a:t>脚</a:t>
            </a:r>
            <a:endParaRPr lang="zh-CN" altLang="en-US" sz="3600" b="1" noProof="1">
              <a:ln w="9525" cap="flat" cmpd="sng">
                <a:solidFill>
                  <a:srgbClr val="993366"/>
                </a:solidFill>
                <a:prstDash val="solid"/>
                <a:headEnd type="none" w="med" len="med"/>
                <a:tailEnd type="none" w="med" len="med"/>
              </a:ln>
              <a:solidFill>
                <a:srgbClr val="0B06DE"/>
              </a:solidFill>
              <a:effectLst>
                <a:outerShdw dist="53882" dir="2699999" algn="ctr" rotWithShape="0">
                  <a:srgbClr val="9999FF"/>
                </a:outerShdw>
              </a:effectLst>
              <a:latin typeface="华文中宋" panose="02010600040101010101" charset="-122"/>
              <a:ea typeface="华文中宋" panose="02010600040101010101" charset="-122"/>
            </a:endParaRPr>
          </a:p>
          <a:p>
            <a:pPr algn="ctr"/>
            <a:r>
              <a:rPr lang="zh-CN" altLang="en-US" sz="3600" b="1" noProof="1">
                <a:ln w="9525" cap="flat" cmpd="sng">
                  <a:solidFill>
                    <a:srgbClr val="993366"/>
                  </a:solidFill>
                  <a:prstDash val="solid"/>
                  <a:headEnd type="none" w="med" len="med"/>
                  <a:tailEnd type="none" w="med" len="med"/>
                </a:ln>
                <a:solidFill>
                  <a:srgbClr val="0B06DE"/>
                </a:solidFill>
                <a:effectLst>
                  <a:outerShdw dist="53882" dir="2699999" algn="ctr" rotWithShape="0">
                    <a:srgbClr val="9999FF"/>
                  </a:outerShdw>
                </a:effectLst>
                <a:latin typeface="华文中宋" panose="02010600040101010101" charset="-122"/>
                <a:ea typeface="华文中宋" panose="02010600040101010101" charset="-122"/>
                <a:cs typeface="+mn-cs"/>
                <a:sym typeface="+mn-ea"/>
              </a:rPr>
              <a:t>楼</a:t>
            </a:r>
            <a:endParaRPr lang="zh-CN" altLang="en-US" sz="3600" b="1" noProof="1">
              <a:ln w="9525" cap="flat" cmpd="sng">
                <a:solidFill>
                  <a:srgbClr val="993366"/>
                </a:solidFill>
                <a:prstDash val="solid"/>
                <a:headEnd type="none" w="med" len="med"/>
                <a:tailEnd type="none" w="med" len="med"/>
              </a:ln>
              <a:solidFill>
                <a:srgbClr val="0B06DE"/>
              </a:solidFill>
              <a:effectLst>
                <a:outerShdw dist="53882" dir="2699999" algn="ctr" rotWithShape="0">
                  <a:srgbClr val="9999FF"/>
                </a:outerShdw>
              </a:effectLst>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5361"/>
                                        </p:tgtEl>
                                        <p:attrNameLst>
                                          <p:attrName>style.visibility</p:attrName>
                                        </p:attrNameLst>
                                      </p:cBhvr>
                                      <p:to>
                                        <p:strVal val="visible"/>
                                      </p:to>
                                    </p:set>
                                    <p:anim calcmode="lin" valueType="num">
                                      <p:cBhvr>
                                        <p:cTn id="7" dur="1000" fill="hold"/>
                                        <p:tgtEl>
                                          <p:spTgt spid="15361"/>
                                        </p:tgtEl>
                                        <p:attrNameLst>
                                          <p:attrName>ppt_w</p:attrName>
                                        </p:attrNameLst>
                                      </p:cBhvr>
                                      <p:tavLst>
                                        <p:tav tm="0">
                                          <p:val>
                                            <p:strVal val="#ppt_w*0.70"/>
                                          </p:val>
                                        </p:tav>
                                        <p:tav tm="100000">
                                          <p:val>
                                            <p:strVal val="#ppt_w"/>
                                          </p:val>
                                        </p:tav>
                                      </p:tavLst>
                                    </p:anim>
                                    <p:anim calcmode="lin" valueType="num">
                                      <p:cBhvr>
                                        <p:cTn id="8" dur="1000" fill="hold"/>
                                        <p:tgtEl>
                                          <p:spTgt spid="15361"/>
                                        </p:tgtEl>
                                        <p:attrNameLst>
                                          <p:attrName>ppt_h</p:attrName>
                                        </p:attrNameLst>
                                      </p:cBhvr>
                                      <p:tavLst>
                                        <p:tav tm="0">
                                          <p:val>
                                            <p:strVal val="#ppt_h"/>
                                          </p:val>
                                        </p:tav>
                                        <p:tav tm="100000">
                                          <p:val>
                                            <p:strVal val="#ppt_h"/>
                                          </p:val>
                                        </p:tav>
                                      </p:tavLst>
                                    </p:anim>
                                    <p:animEffect transition="in" filter="fade">
                                      <p:cBhvr>
                                        <p:cTn id="9" dur="1000"/>
                                        <p:tgtEl>
                                          <p:spTgt spid="1536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par>
                                <p:cTn id="15" presetID="2" presetClass="entr" presetSubtype="4" fill="hold" grpId="0" nodeType="withEffect">
                                  <p:stCondLst>
                                    <p:cond delay="0"/>
                                  </p:stCondLst>
                                  <p:childTnLst>
                                    <p:set>
                                      <p:cBhvr>
                                        <p:cTn id="16" dur="1000"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ppt_x"/>
                                          </p:val>
                                        </p:tav>
                                        <p:tav tm="100000">
                                          <p:val>
                                            <p:strVal val="#ppt_x"/>
                                          </p:val>
                                        </p:tav>
                                      </p:tavLst>
                                    </p:anim>
                                    <p:anim calcmode="lin" valueType="num">
                                      <p:cBhvr additive="base">
                                        <p:cTn id="1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6385" name="图片 19457" descr="album1489502"/>
          <p:cNvPicPr>
            <a:picLocks noChangeAspect="1"/>
          </p:cNvPicPr>
          <p:nvPr/>
        </p:nvPicPr>
        <p:blipFill>
          <a:blip r:embed="rId1"/>
          <a:stretch>
            <a:fillRect/>
          </a:stretch>
        </p:blipFill>
        <p:spPr>
          <a:xfrm>
            <a:off x="111760" y="50800"/>
            <a:ext cx="11968480" cy="6757035"/>
          </a:xfrm>
          <a:prstGeom prst="rect">
            <a:avLst/>
          </a:prstGeom>
          <a:noFill/>
          <a:ln w="9525">
            <a:noFill/>
          </a:ln>
        </p:spPr>
      </p:pic>
      <p:sp>
        <p:nvSpPr>
          <p:cNvPr id="2" name="文本框 1"/>
          <p:cNvSpPr txBox="1"/>
          <p:nvPr/>
        </p:nvSpPr>
        <p:spPr>
          <a:xfrm>
            <a:off x="4688201" y="274955"/>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1000" fill="hold"/>
                                        <p:tgtEl>
                                          <p:spTgt spid="16385"/>
                                        </p:tgtEl>
                                        <p:attrNameLst>
                                          <p:attrName>ppt_w</p:attrName>
                                        </p:attrNameLst>
                                      </p:cBhvr>
                                      <p:tavLst>
                                        <p:tav tm="0">
                                          <p:val>
                                            <p:strVal val="#ppt_w*0.70"/>
                                          </p:val>
                                        </p:tav>
                                        <p:tav tm="100000">
                                          <p:val>
                                            <p:strVal val="#ppt_w"/>
                                          </p:val>
                                        </p:tav>
                                      </p:tavLst>
                                    </p:anim>
                                    <p:anim calcmode="lin" valueType="num">
                                      <p:cBhvr>
                                        <p:cTn id="8" dur="1000" fill="hold"/>
                                        <p:tgtEl>
                                          <p:spTgt spid="16385"/>
                                        </p:tgtEl>
                                        <p:attrNameLst>
                                          <p:attrName>ppt_h</p:attrName>
                                        </p:attrNameLst>
                                      </p:cBhvr>
                                      <p:tavLst>
                                        <p:tav tm="0">
                                          <p:val>
                                            <p:strVal val="#ppt_h"/>
                                          </p:val>
                                        </p:tav>
                                        <p:tav tm="100000">
                                          <p:val>
                                            <p:strVal val="#ppt_h"/>
                                          </p:val>
                                        </p:tav>
                                      </p:tavLst>
                                    </p:anim>
                                    <p:animEffect transition="in" filter="fade">
                                      <p:cBhvr>
                                        <p:cTn id="9" dur="1000"/>
                                        <p:tgtEl>
                                          <p:spTgt spid="16385"/>
                                        </p:tgtEl>
                                      </p:cBhvr>
                                    </p:animEffect>
                                  </p:childTnLst>
                                </p:cTn>
                              </p:par>
                              <p:par>
                                <p:cTn id="10" presetID="2" presetClass="entr" presetSubtype="4" fill="hold" grpId="0" nodeType="with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ppt_x"/>
                                          </p:val>
                                        </p:tav>
                                        <p:tav tm="100000">
                                          <p:val>
                                            <p:strVal val="#ppt_x"/>
                                          </p:val>
                                        </p:tav>
                                      </p:tavLst>
                                    </p:anim>
                                    <p:anim calcmode="lin" valueType="num">
                                      <p:cBhvr additive="base">
                                        <p:cTn id="13"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7409" name="图片 20481" descr="album1489511"/>
          <p:cNvPicPr>
            <a:picLocks noChangeAspect="1"/>
          </p:cNvPicPr>
          <p:nvPr/>
        </p:nvPicPr>
        <p:blipFill>
          <a:blip r:embed="rId1"/>
          <a:stretch>
            <a:fillRect/>
          </a:stretch>
        </p:blipFill>
        <p:spPr>
          <a:xfrm>
            <a:off x="111125" y="57150"/>
            <a:ext cx="11983085" cy="6743700"/>
          </a:xfrm>
          <a:prstGeom prst="rect">
            <a:avLst/>
          </a:prstGeom>
          <a:noFill/>
          <a:ln w="9525">
            <a:noFill/>
          </a:ln>
        </p:spPr>
      </p:pic>
      <p:sp>
        <p:nvSpPr>
          <p:cNvPr id="20483" name="文本框 20482"/>
          <p:cNvSpPr txBox="1"/>
          <p:nvPr/>
        </p:nvSpPr>
        <p:spPr>
          <a:xfrm>
            <a:off x="2133600" y="5105400"/>
            <a:ext cx="6858000" cy="460375"/>
          </a:xfrm>
          <a:prstGeom prst="rect">
            <a:avLst/>
          </a:prstGeom>
          <a:noFill/>
          <a:ln w="9525">
            <a:noFill/>
          </a:ln>
        </p:spPr>
        <p:txBody>
          <a:bodyPr>
            <a:spAutoFit/>
          </a:bodyPr>
          <a:p>
            <a:pPr>
              <a:spcBef>
                <a:spcPct val="50000"/>
              </a:spcBef>
            </a:pPr>
            <a:r>
              <a:rPr lang="en-US" altLang="zh-CN" sz="2400" b="1" noProof="1">
                <a:effectLst>
                  <a:outerShdw blurRad="38100" dist="38100" dir="2700000">
                    <a:srgbClr val="FFFFFF"/>
                  </a:outerShdw>
                </a:effectLst>
                <a:latin typeface="宋体" panose="02010600030101010101" pitchFamily="2" charset="-122"/>
                <a:ea typeface="方正黄草简体" pitchFamily="2" charset="-122"/>
                <a:cs typeface="+mn-cs"/>
              </a:rPr>
              <a:t>    </a:t>
            </a:r>
            <a:endParaRPr lang="en-US" altLang="zh-CN" sz="2400" b="1" noProof="1">
              <a:solidFill>
                <a:srgbClr val="FF0000"/>
              </a:solidFill>
              <a:latin typeface="Times New Roman" panose="02020603050405020304" pitchFamily="2" charset="0"/>
              <a:ea typeface="方正黄草简体" pitchFamily="2" charset="-122"/>
            </a:endParaRPr>
          </a:p>
        </p:txBody>
      </p:sp>
      <p:sp>
        <p:nvSpPr>
          <p:cNvPr id="3" name="文本框 2"/>
          <p:cNvSpPr txBox="1"/>
          <p:nvPr/>
        </p:nvSpPr>
        <p:spPr>
          <a:xfrm>
            <a:off x="4471669" y="274955"/>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7409"/>
                                        </p:tgtEl>
                                        <p:attrNameLst>
                                          <p:attrName>style.visibility</p:attrName>
                                        </p:attrNameLst>
                                      </p:cBhvr>
                                      <p:to>
                                        <p:strVal val="visible"/>
                                      </p:to>
                                    </p:set>
                                    <p:anim calcmode="lin" valueType="num">
                                      <p:cBhvr>
                                        <p:cTn id="7" dur="1000" fill="hold"/>
                                        <p:tgtEl>
                                          <p:spTgt spid="17409"/>
                                        </p:tgtEl>
                                        <p:attrNameLst>
                                          <p:attrName>ppt_w</p:attrName>
                                        </p:attrNameLst>
                                      </p:cBhvr>
                                      <p:tavLst>
                                        <p:tav tm="0">
                                          <p:val>
                                            <p:strVal val="#ppt_w*0.70"/>
                                          </p:val>
                                        </p:tav>
                                        <p:tav tm="100000">
                                          <p:val>
                                            <p:strVal val="#ppt_w"/>
                                          </p:val>
                                        </p:tav>
                                      </p:tavLst>
                                    </p:anim>
                                    <p:anim calcmode="lin" valueType="num">
                                      <p:cBhvr>
                                        <p:cTn id="8" dur="1000" fill="hold"/>
                                        <p:tgtEl>
                                          <p:spTgt spid="17409"/>
                                        </p:tgtEl>
                                        <p:attrNameLst>
                                          <p:attrName>ppt_h</p:attrName>
                                        </p:attrNameLst>
                                      </p:cBhvr>
                                      <p:tavLst>
                                        <p:tav tm="0">
                                          <p:val>
                                            <p:strVal val="#ppt_h"/>
                                          </p:val>
                                        </p:tav>
                                        <p:tav tm="100000">
                                          <p:val>
                                            <p:strVal val="#ppt_h"/>
                                          </p:val>
                                        </p:tav>
                                      </p:tavLst>
                                    </p:anim>
                                    <p:animEffect transition="in" filter="fade">
                                      <p:cBhvr>
                                        <p:cTn id="9" dur="1000"/>
                                        <p:tgtEl>
                                          <p:spTgt spid="17409"/>
                                        </p:tgtEl>
                                      </p:cBhvr>
                                    </p:animEffect>
                                  </p:childTnLst>
                                </p:cTn>
                              </p:par>
                              <p:par>
                                <p:cTn id="10" presetID="2" presetClass="entr" presetSubtype="4" fill="hold" grpId="0" nodeType="withEffect">
                                  <p:stCondLst>
                                    <p:cond delay="0"/>
                                  </p:stCondLst>
                                  <p:childTnLst>
                                    <p:set>
                                      <p:cBhvr>
                                        <p:cTn id="11" dur="1000"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ppt_x"/>
                                          </p:val>
                                        </p:tav>
                                        <p:tav tm="100000">
                                          <p:val>
                                            <p:strVal val="#ppt_x"/>
                                          </p:val>
                                        </p:tav>
                                      </p:tavLst>
                                    </p:anim>
                                    <p:anim calcmode="lin" valueType="num">
                                      <p:cBhvr additive="base">
                                        <p:cTn id="13"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7411" name="图片 20483" descr="album1489514"/>
          <p:cNvPicPr>
            <a:picLocks noChangeAspect="1"/>
          </p:cNvPicPr>
          <p:nvPr/>
        </p:nvPicPr>
        <p:blipFill>
          <a:blip r:embed="rId1">
            <a:lum bright="-23996" contrast="13999"/>
          </a:blip>
          <a:stretch>
            <a:fillRect/>
          </a:stretch>
        </p:blipFill>
        <p:spPr>
          <a:xfrm>
            <a:off x="111760" y="89535"/>
            <a:ext cx="11967845" cy="6678930"/>
          </a:xfrm>
          <a:prstGeom prst="rect">
            <a:avLst/>
          </a:prstGeom>
          <a:noFill/>
          <a:ln w="9525">
            <a:noFill/>
          </a:ln>
        </p:spPr>
      </p:pic>
      <p:sp>
        <p:nvSpPr>
          <p:cNvPr id="2" name="文本框 1"/>
          <p:cNvSpPr txBox="1"/>
          <p:nvPr/>
        </p:nvSpPr>
        <p:spPr>
          <a:xfrm>
            <a:off x="4785359" y="274955"/>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p:cTn id="7" dur="1000" fill="hold"/>
                                        <p:tgtEl>
                                          <p:spTgt spid="17411"/>
                                        </p:tgtEl>
                                        <p:attrNameLst>
                                          <p:attrName>ppt_w</p:attrName>
                                        </p:attrNameLst>
                                      </p:cBhvr>
                                      <p:tavLst>
                                        <p:tav tm="0">
                                          <p:val>
                                            <p:strVal val="#ppt_w*0.70"/>
                                          </p:val>
                                        </p:tav>
                                        <p:tav tm="100000">
                                          <p:val>
                                            <p:strVal val="#ppt_w"/>
                                          </p:val>
                                        </p:tav>
                                      </p:tavLst>
                                    </p:anim>
                                    <p:anim calcmode="lin" valueType="num">
                                      <p:cBhvr>
                                        <p:cTn id="8" dur="1000" fill="hold"/>
                                        <p:tgtEl>
                                          <p:spTgt spid="17411"/>
                                        </p:tgtEl>
                                        <p:attrNameLst>
                                          <p:attrName>ppt_h</p:attrName>
                                        </p:attrNameLst>
                                      </p:cBhvr>
                                      <p:tavLst>
                                        <p:tav tm="0">
                                          <p:val>
                                            <p:strVal val="#ppt_h"/>
                                          </p:val>
                                        </p:tav>
                                        <p:tav tm="100000">
                                          <p:val>
                                            <p:strVal val="#ppt_h"/>
                                          </p:val>
                                        </p:tav>
                                      </p:tavLst>
                                    </p:anim>
                                    <p:animEffect transition="in" filter="fade">
                                      <p:cBhvr>
                                        <p:cTn id="9" dur="1000"/>
                                        <p:tgtEl>
                                          <p:spTgt spid="17411"/>
                                        </p:tgtEl>
                                      </p:cBhvr>
                                    </p:animEffect>
                                  </p:childTnLst>
                                </p:cTn>
                              </p:par>
                              <p:par>
                                <p:cTn id="10" presetID="2" presetClass="entr" presetSubtype="4" fill="hold" grpId="0" nodeType="with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ppt_x"/>
                                          </p:val>
                                        </p:tav>
                                        <p:tav tm="100000">
                                          <p:val>
                                            <p:strVal val="#ppt_x"/>
                                          </p:val>
                                        </p:tav>
                                      </p:tavLst>
                                    </p:anim>
                                    <p:anim calcmode="lin" valueType="num">
                                      <p:cBhvr additive="base">
                                        <p:cTn id="13"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85750" y="734060"/>
            <a:ext cx="11441430" cy="6123940"/>
          </a:xfrm>
          <a:prstGeom prst="rect">
            <a:avLst/>
          </a:prstGeom>
          <a:noFill/>
          <a:ln w="9525">
            <a:noFill/>
          </a:ln>
        </p:spPr>
        <p:txBody>
          <a:bodyPr wrap="square">
            <a:spAutoFit/>
          </a:bodyPr>
          <a:p>
            <a:pPr indent="0"/>
            <a:r>
              <a:rPr lang="zh-CN" sz="2800" b="1">
                <a:solidFill>
                  <a:srgbClr val="1E1E1E"/>
                </a:solidFill>
                <a:latin typeface="华文中宋" panose="02010600040101010101" charset="-122"/>
                <a:ea typeface="华文中宋" panose="02010600040101010101" charset="-122"/>
                <a:cs typeface="华文中宋" panose="02010600040101010101" charset="-122"/>
              </a:rPr>
              <a:t> </a:t>
            </a:r>
            <a:r>
              <a:rPr lang="zh-CN" sz="2800" b="1">
                <a:solidFill>
                  <a:srgbClr val="FF0000"/>
                </a:solidFill>
                <a:latin typeface="华文中宋" panose="02010600040101010101" charset="-122"/>
                <a:ea typeface="华文中宋" panose="02010600040101010101" charset="-122"/>
                <a:cs typeface="华文中宋" panose="02010600040101010101" charset="-122"/>
              </a:rPr>
              <a:t>知识与技能 </a:t>
            </a:r>
            <a:r>
              <a:rPr lang="zh-CN" sz="2800" b="1">
                <a:solidFill>
                  <a:srgbClr val="1E1E1E"/>
                </a:solidFill>
                <a:latin typeface="华文中宋" panose="02010600040101010101" charset="-122"/>
                <a:ea typeface="华文中宋" panose="02010600040101010101" charset="-122"/>
                <a:cs typeface="华文中宋" panose="02010600040101010101" charset="-122"/>
              </a:rPr>
              <a:t>1．通过人物的语言描写、心理描写，培养语言鉴赏能力并认识翠翠、爷爷等作品中的人物形象。2．通过分析环境描写来把握文章的主题。</a:t>
            </a:r>
            <a:r>
              <a:rPr lang="en-US" sz="2800" b="1">
                <a:solidFill>
                  <a:srgbClr val="1E1E1E"/>
                </a:solidFill>
                <a:latin typeface="华文中宋" panose="02010600040101010101" charset="-122"/>
                <a:ea typeface="华文中宋" panose="02010600040101010101" charset="-122"/>
                <a:cs typeface="华文中宋" panose="02010600040101010101" charset="-122"/>
              </a:rPr>
              <a:t> </a:t>
            </a:r>
            <a:r>
              <a:rPr lang="zh-CN" sz="2800" b="1">
                <a:solidFill>
                  <a:srgbClr val="FF0000"/>
                </a:solidFill>
                <a:latin typeface="华文中宋" panose="02010600040101010101" charset="-122"/>
                <a:ea typeface="华文中宋" panose="02010600040101010101" charset="-122"/>
                <a:cs typeface="华文中宋" panose="02010600040101010101" charset="-122"/>
              </a:rPr>
              <a:t>过程与方法</a:t>
            </a:r>
            <a:r>
              <a:rPr lang="en-US" sz="2800" b="1">
                <a:solidFill>
                  <a:srgbClr val="FF0000"/>
                </a:solidFill>
                <a:latin typeface="华文中宋" panose="02010600040101010101" charset="-122"/>
                <a:ea typeface="华文中宋" panose="02010600040101010101" charset="-122"/>
                <a:cs typeface="华文中宋" panose="02010600040101010101" charset="-122"/>
              </a:rPr>
              <a:t> </a:t>
            </a:r>
            <a:endParaRPr lang="zh-CN" sz="2800" b="1">
              <a:solidFill>
                <a:srgbClr val="FF0000"/>
              </a:solidFill>
              <a:latin typeface="华文中宋" panose="02010600040101010101" charset="-122"/>
              <a:ea typeface="华文中宋" panose="02010600040101010101" charset="-122"/>
              <a:cs typeface="华文中宋" panose="02010600040101010101" charset="-122"/>
            </a:endParaRPr>
          </a:p>
          <a:p>
            <a:pPr indent="0"/>
            <a:r>
              <a:rPr lang="zh-CN" sz="2800" b="1">
                <a:solidFill>
                  <a:srgbClr val="1E1E1E"/>
                </a:solidFill>
                <a:latin typeface="华文中宋" panose="02010600040101010101" charset="-122"/>
                <a:ea typeface="华文中宋" panose="02010600040101010101" charset="-122"/>
                <a:cs typeface="华文中宋" panose="02010600040101010101" charset="-122"/>
              </a:rPr>
              <a:t>1.泛读与精读相结合，以学生的阅读发现为线索，教师的阅读提示为指导，培养学生整合阅读信息的能力。 2．阅读兴趣的激发与阅读结论的归纳相结合，帮助学生形成自己对作品的阅读观点。 </a:t>
            </a:r>
            <a:endParaRPr lang="zh-CN" sz="28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zh-CN" sz="2800" b="1">
                <a:solidFill>
                  <a:srgbClr val="FF0000"/>
                </a:solidFill>
                <a:latin typeface="华文中宋" panose="02010600040101010101" charset="-122"/>
                <a:ea typeface="华文中宋" panose="02010600040101010101" charset="-122"/>
                <a:cs typeface="华文中宋" panose="02010600040101010101" charset="-122"/>
              </a:rPr>
              <a:t>情感态度与价值观</a:t>
            </a:r>
            <a:r>
              <a:rPr lang="en-US" sz="2800" b="1">
                <a:solidFill>
                  <a:srgbClr val="FF0000"/>
                </a:solidFill>
                <a:latin typeface="华文中宋" panose="02010600040101010101" charset="-122"/>
                <a:ea typeface="华文中宋" panose="02010600040101010101" charset="-122"/>
                <a:cs typeface="华文中宋" panose="02010600040101010101" charset="-122"/>
              </a:rPr>
              <a:t> </a:t>
            </a:r>
            <a:r>
              <a:rPr lang="zh-CN" sz="2800" b="1">
                <a:solidFill>
                  <a:srgbClr val="1E1E1E"/>
                </a:solidFill>
                <a:latin typeface="华文中宋" panose="02010600040101010101" charset="-122"/>
                <a:ea typeface="华文中宋" panose="02010600040101010101" charset="-122"/>
                <a:cs typeface="华文中宋" panose="02010600040101010101" charset="-122"/>
              </a:rPr>
              <a:t>1．领略作品散文化的叙事笔调、生活化的人物语言所营造的古朴而典雅、流畅而清新的氛围。 2．通过解析古老的风俗习惯、质朴的人物性格，师生共同探究出作品的主题。</a:t>
            </a:r>
            <a:endParaRPr lang="zh-CN" altLang="en-US" sz="2800" b="1">
              <a:solidFill>
                <a:srgbClr val="1E1E1E"/>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4805045" y="144780"/>
            <a:ext cx="2403475" cy="706755"/>
          </a:xfrm>
          <a:prstGeom prst="rect">
            <a:avLst/>
          </a:prstGeom>
          <a:noFill/>
        </p:spPr>
        <p:txBody>
          <a:bodyPr wrap="square" rtlCol="0">
            <a:spAutoFit/>
          </a:bodyPr>
          <a:p>
            <a:r>
              <a:rPr lang="zh-CN" altLang="en-US" sz="4000" b="1">
                <a:solidFill>
                  <a:srgbClr val="FF0000"/>
                </a:solidFill>
              </a:rPr>
              <a:t>学习目标</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8433" name="图片 21505" descr="fh46"/>
          <p:cNvPicPr>
            <a:picLocks noChangeAspect="1"/>
          </p:cNvPicPr>
          <p:nvPr/>
        </p:nvPicPr>
        <p:blipFill>
          <a:blip r:embed="rId1"/>
          <a:stretch>
            <a:fillRect/>
          </a:stretch>
        </p:blipFill>
        <p:spPr>
          <a:xfrm>
            <a:off x="111760" y="79375"/>
            <a:ext cx="11968480" cy="6698615"/>
          </a:xfrm>
          <a:prstGeom prst="rect">
            <a:avLst/>
          </a:prstGeom>
          <a:noFill/>
          <a:ln w="9525">
            <a:noFill/>
          </a:ln>
        </p:spPr>
      </p:pic>
      <p:sp>
        <p:nvSpPr>
          <p:cNvPr id="19458" name="文本框 21506"/>
          <p:cNvSpPr txBox="1"/>
          <p:nvPr/>
        </p:nvSpPr>
        <p:spPr>
          <a:xfrm>
            <a:off x="2438400" y="4876800"/>
            <a:ext cx="7391400" cy="460375"/>
          </a:xfrm>
          <a:prstGeom prst="rect">
            <a:avLst/>
          </a:prstGeom>
          <a:noFill/>
          <a:ln w="9525">
            <a:noFill/>
          </a:ln>
        </p:spPr>
        <p:txBody>
          <a:bodyPr anchor="t" anchorCtr="0">
            <a:spAutoFit/>
          </a:bodyPr>
          <a:p>
            <a:pPr>
              <a:spcBef>
                <a:spcPct val="50000"/>
              </a:spcBef>
            </a:pPr>
            <a:r>
              <a:rPr lang="en-US" altLang="zh-CN" sz="2400">
                <a:latin typeface="Times New Roman" panose="02020603050405020304" pitchFamily="2" charset="0"/>
                <a:ea typeface="方正黄草简体" pitchFamily="2" charset="-122"/>
              </a:rPr>
              <a:t> </a:t>
            </a:r>
            <a:endParaRPr lang="en-US" altLang="zh-CN" sz="2400">
              <a:latin typeface="Times New Roman" panose="02020603050405020304" pitchFamily="2" charset="0"/>
              <a:ea typeface="方正黄草简体" pitchFamily="2" charset="-122"/>
            </a:endParaRPr>
          </a:p>
        </p:txBody>
      </p:sp>
      <p:sp>
        <p:nvSpPr>
          <p:cNvPr id="2" name="文本框 1"/>
          <p:cNvSpPr txBox="1"/>
          <p:nvPr/>
        </p:nvSpPr>
        <p:spPr>
          <a:xfrm>
            <a:off x="4633594" y="5668641"/>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8433"/>
                                        </p:tgtEl>
                                        <p:attrNameLst>
                                          <p:attrName>style.visibility</p:attrName>
                                        </p:attrNameLst>
                                      </p:cBhvr>
                                      <p:to>
                                        <p:strVal val="visible"/>
                                      </p:to>
                                    </p:set>
                                    <p:anim calcmode="lin" valueType="num">
                                      <p:cBhvr>
                                        <p:cTn id="7" dur="1000" fill="hold"/>
                                        <p:tgtEl>
                                          <p:spTgt spid="18433"/>
                                        </p:tgtEl>
                                        <p:attrNameLst>
                                          <p:attrName>ppt_w</p:attrName>
                                        </p:attrNameLst>
                                      </p:cBhvr>
                                      <p:tavLst>
                                        <p:tav tm="0">
                                          <p:val>
                                            <p:strVal val="#ppt_w*0.70"/>
                                          </p:val>
                                        </p:tav>
                                        <p:tav tm="100000">
                                          <p:val>
                                            <p:strVal val="#ppt_w"/>
                                          </p:val>
                                        </p:tav>
                                      </p:tavLst>
                                    </p:anim>
                                    <p:anim calcmode="lin" valueType="num">
                                      <p:cBhvr>
                                        <p:cTn id="8" dur="1000" fill="hold"/>
                                        <p:tgtEl>
                                          <p:spTgt spid="18433"/>
                                        </p:tgtEl>
                                        <p:attrNameLst>
                                          <p:attrName>ppt_h</p:attrName>
                                        </p:attrNameLst>
                                      </p:cBhvr>
                                      <p:tavLst>
                                        <p:tav tm="0">
                                          <p:val>
                                            <p:strVal val="#ppt_h"/>
                                          </p:val>
                                        </p:tav>
                                        <p:tav tm="100000">
                                          <p:val>
                                            <p:strVal val="#ppt_h"/>
                                          </p:val>
                                        </p:tav>
                                      </p:tavLst>
                                    </p:anim>
                                    <p:animEffect transition="in" filter="fade">
                                      <p:cBhvr>
                                        <p:cTn id="9" dur="1000"/>
                                        <p:tgtEl>
                                          <p:spTgt spid="18433"/>
                                        </p:tgtEl>
                                      </p:cBhvr>
                                    </p:animEffect>
                                  </p:childTnLst>
                                </p:cTn>
                              </p:par>
                              <p:par>
                                <p:cTn id="10" presetID="2" presetClass="entr" presetSubtype="4" fill="hold" grpId="0" nodeType="with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ppt_x"/>
                                          </p:val>
                                        </p:tav>
                                        <p:tav tm="100000">
                                          <p:val>
                                            <p:strVal val="#ppt_x"/>
                                          </p:val>
                                        </p:tav>
                                      </p:tavLst>
                                    </p:anim>
                                    <p:anim calcmode="lin" valueType="num">
                                      <p:cBhvr additive="base">
                                        <p:cTn id="13"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9457" name="图片 22529" descr="fh14"/>
          <p:cNvPicPr>
            <a:picLocks noChangeAspect="1"/>
          </p:cNvPicPr>
          <p:nvPr/>
        </p:nvPicPr>
        <p:blipFill>
          <a:blip r:embed="rId1"/>
          <a:stretch>
            <a:fillRect/>
          </a:stretch>
        </p:blipFill>
        <p:spPr>
          <a:xfrm>
            <a:off x="96520" y="94615"/>
            <a:ext cx="11997690" cy="6669405"/>
          </a:xfrm>
          <a:prstGeom prst="rect">
            <a:avLst/>
          </a:prstGeom>
          <a:noFill/>
          <a:ln w="9525">
            <a:noFill/>
          </a:ln>
        </p:spPr>
      </p:pic>
      <p:sp>
        <p:nvSpPr>
          <p:cNvPr id="2" name="文本框 1"/>
          <p:cNvSpPr txBox="1"/>
          <p:nvPr/>
        </p:nvSpPr>
        <p:spPr>
          <a:xfrm>
            <a:off x="4784725" y="5786755"/>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9457"/>
                                        </p:tgtEl>
                                        <p:attrNameLst>
                                          <p:attrName>style.visibility</p:attrName>
                                        </p:attrNameLst>
                                      </p:cBhvr>
                                      <p:to>
                                        <p:strVal val="visible"/>
                                      </p:to>
                                    </p:set>
                                    <p:anim calcmode="lin" valueType="num">
                                      <p:cBhvr>
                                        <p:cTn id="7" dur="1000" fill="hold"/>
                                        <p:tgtEl>
                                          <p:spTgt spid="19457"/>
                                        </p:tgtEl>
                                        <p:attrNameLst>
                                          <p:attrName>ppt_w</p:attrName>
                                        </p:attrNameLst>
                                      </p:cBhvr>
                                      <p:tavLst>
                                        <p:tav tm="0">
                                          <p:val>
                                            <p:strVal val="#ppt_w*0.70"/>
                                          </p:val>
                                        </p:tav>
                                        <p:tav tm="100000">
                                          <p:val>
                                            <p:strVal val="#ppt_w"/>
                                          </p:val>
                                        </p:tav>
                                      </p:tavLst>
                                    </p:anim>
                                    <p:anim calcmode="lin" valueType="num">
                                      <p:cBhvr>
                                        <p:cTn id="8" dur="1000" fill="hold"/>
                                        <p:tgtEl>
                                          <p:spTgt spid="19457"/>
                                        </p:tgtEl>
                                        <p:attrNameLst>
                                          <p:attrName>ppt_h</p:attrName>
                                        </p:attrNameLst>
                                      </p:cBhvr>
                                      <p:tavLst>
                                        <p:tav tm="0">
                                          <p:val>
                                            <p:strVal val="#ppt_h"/>
                                          </p:val>
                                        </p:tav>
                                        <p:tav tm="100000">
                                          <p:val>
                                            <p:strVal val="#ppt_h"/>
                                          </p:val>
                                        </p:tav>
                                      </p:tavLst>
                                    </p:anim>
                                    <p:animEffect transition="in" filter="fade">
                                      <p:cBhvr>
                                        <p:cTn id="9" dur="1000"/>
                                        <p:tgtEl>
                                          <p:spTgt spid="19457"/>
                                        </p:tgtEl>
                                      </p:cBhvr>
                                    </p:animEffect>
                                  </p:childTnLst>
                                </p:cTn>
                              </p:par>
                              <p:par>
                                <p:cTn id="10" presetID="2" presetClass="entr" presetSubtype="4" fill="hold" grpId="0" nodeType="with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ppt_x"/>
                                          </p:val>
                                        </p:tav>
                                        <p:tav tm="100000">
                                          <p:val>
                                            <p:strVal val="#ppt_x"/>
                                          </p:val>
                                        </p:tav>
                                      </p:tavLst>
                                    </p:anim>
                                    <p:anim calcmode="lin" valueType="num">
                                      <p:cBhvr additive="base">
                                        <p:cTn id="13"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0481" name="标题 1"/>
          <p:cNvSpPr>
            <a:spLocks noGrp="1"/>
          </p:cNvSpPr>
          <p:nvPr>
            <p:ph type="title"/>
          </p:nvPr>
        </p:nvSpPr>
        <p:spPr>
          <a:xfrm>
            <a:off x="2025650" y="431800"/>
            <a:ext cx="8140700" cy="647700"/>
          </a:xfrm>
        </p:spPr>
        <p:txBody>
          <a:bodyPr lIns="101600" tIns="38100" rIns="76200" bIns="38100" rtlCol="0" anchor="ctr" anchorCtr="0">
            <a:noAutofit/>
          </a:bodyPr>
          <a:p>
            <a:pPr indent="0" defTabSz="685800" fontAlgn="auto"/>
            <a:endParaRPr lang="zh-CN" altLang="en-US" strike="noStrike" kern="1200" spc="200" normalizeH="0" baseline="0" noProof="1">
              <a:latin typeface="+mj-lt"/>
              <a:ea typeface="+mj-ea"/>
              <a:cs typeface="+mj-cs"/>
              <a:sym typeface="微软雅黑" panose="020B0503020204020204" charset="-122"/>
            </a:endParaRPr>
          </a:p>
        </p:txBody>
      </p:sp>
      <p:sp>
        <p:nvSpPr>
          <p:cNvPr id="20482" name="内容占位符 2"/>
          <p:cNvSpPr>
            <a:spLocks noGrp="1"/>
          </p:cNvSpPr>
          <p:nvPr>
            <p:ph idx="1"/>
          </p:nvPr>
        </p:nvSpPr>
        <p:spPr>
          <a:xfrm>
            <a:off x="2025650" y="1295400"/>
            <a:ext cx="8140700" cy="5041900"/>
          </a:xfrm>
        </p:spPr>
        <p:txBody>
          <a:bodyPr lIns="101600" tIns="0" rIns="82550" bIns="0" rtlCol="0" anchor="t">
            <a:noAutofit/>
          </a:bodyPr>
          <a:p>
            <a:pPr defTabSz="685800" fontAlgn="auto"/>
            <a:endParaRPr lang="zh-CN" altLang="en-US" strike="noStrike" kern="1200" spc="150" normalizeH="0" baseline="0" noProof="1">
              <a:solidFill>
                <a:srgbClr val="404040"/>
              </a:solidFill>
              <a:latin typeface="+mn-lt"/>
              <a:ea typeface="+mn-ea"/>
              <a:cs typeface="+mn-cs"/>
              <a:sym typeface="微软雅黑" panose="020B0503020204020204" charset="-122"/>
            </a:endParaRPr>
          </a:p>
        </p:txBody>
      </p:sp>
      <p:pic>
        <p:nvPicPr>
          <p:cNvPr id="20483" name="图片 23555" descr="图片2"/>
          <p:cNvPicPr>
            <a:picLocks noChangeAspect="1"/>
          </p:cNvPicPr>
          <p:nvPr/>
        </p:nvPicPr>
        <p:blipFill>
          <a:blip r:embed="rId1"/>
          <a:stretch>
            <a:fillRect/>
          </a:stretch>
        </p:blipFill>
        <p:spPr>
          <a:xfrm>
            <a:off x="97155" y="65405"/>
            <a:ext cx="11997690" cy="6727190"/>
          </a:xfrm>
          <a:prstGeom prst="rect">
            <a:avLst/>
          </a:prstGeom>
          <a:noFill/>
          <a:ln w="9525">
            <a:noFill/>
          </a:ln>
        </p:spPr>
      </p:pic>
      <p:sp>
        <p:nvSpPr>
          <p:cNvPr id="4" name="文本框 3"/>
          <p:cNvSpPr txBox="1"/>
          <p:nvPr/>
        </p:nvSpPr>
        <p:spPr>
          <a:xfrm>
            <a:off x="4785360" y="431800"/>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p:cTn id="7" dur="1000" fill="hold"/>
                                        <p:tgtEl>
                                          <p:spTgt spid="20483"/>
                                        </p:tgtEl>
                                        <p:attrNameLst>
                                          <p:attrName>ppt_w</p:attrName>
                                        </p:attrNameLst>
                                      </p:cBhvr>
                                      <p:tavLst>
                                        <p:tav tm="0">
                                          <p:val>
                                            <p:strVal val="#ppt_w*0.70"/>
                                          </p:val>
                                        </p:tav>
                                        <p:tav tm="100000">
                                          <p:val>
                                            <p:strVal val="#ppt_w"/>
                                          </p:val>
                                        </p:tav>
                                      </p:tavLst>
                                    </p:anim>
                                    <p:anim calcmode="lin" valueType="num">
                                      <p:cBhvr>
                                        <p:cTn id="8" dur="1000" fill="hold"/>
                                        <p:tgtEl>
                                          <p:spTgt spid="20483"/>
                                        </p:tgtEl>
                                        <p:attrNameLst>
                                          <p:attrName>ppt_h</p:attrName>
                                        </p:attrNameLst>
                                      </p:cBhvr>
                                      <p:tavLst>
                                        <p:tav tm="0">
                                          <p:val>
                                            <p:strVal val="#ppt_h"/>
                                          </p:val>
                                        </p:tav>
                                        <p:tav tm="100000">
                                          <p:val>
                                            <p:strVal val="#ppt_h"/>
                                          </p:val>
                                        </p:tav>
                                      </p:tavLst>
                                    </p:anim>
                                    <p:animEffect transition="in" filter="fade">
                                      <p:cBhvr>
                                        <p:cTn id="9" dur="1000"/>
                                        <p:tgtEl>
                                          <p:spTgt spid="20483"/>
                                        </p:tgtEl>
                                      </p:cBhvr>
                                    </p:animEffect>
                                  </p:childTnLst>
                                </p:cTn>
                              </p:par>
                              <p:par>
                                <p:cTn id="10" presetID="2" presetClass="entr" presetSubtype="4" fill="hold" grpId="0" nodeType="with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ppt_x"/>
                                          </p:val>
                                        </p:tav>
                                        <p:tav tm="100000">
                                          <p:val>
                                            <p:strVal val="#ppt_x"/>
                                          </p:val>
                                        </p:tav>
                                      </p:tavLst>
                                    </p:anim>
                                    <p:anim calcmode="lin" valueType="num">
                                      <p:cBhvr additive="base">
                                        <p:cTn id="13"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1505" name="标题 1"/>
          <p:cNvSpPr>
            <a:spLocks noGrp="1"/>
          </p:cNvSpPr>
          <p:nvPr>
            <p:ph type="title"/>
          </p:nvPr>
        </p:nvSpPr>
        <p:spPr>
          <a:xfrm>
            <a:off x="2025650" y="431800"/>
            <a:ext cx="8140700" cy="647700"/>
          </a:xfrm>
        </p:spPr>
        <p:txBody>
          <a:bodyPr lIns="101600" tIns="38100" rIns="76200" bIns="38100" rtlCol="0" anchor="ctr" anchorCtr="0">
            <a:noAutofit/>
          </a:bodyPr>
          <a:p>
            <a:pPr indent="0" defTabSz="685800" fontAlgn="auto"/>
            <a:endParaRPr lang="zh-CN" altLang="en-US" strike="noStrike" kern="1200" spc="200" normalizeH="0" baseline="0" noProof="1">
              <a:latin typeface="+mj-lt"/>
              <a:ea typeface="+mj-ea"/>
              <a:cs typeface="+mj-cs"/>
              <a:sym typeface="微软雅黑" panose="020B0503020204020204" charset="-122"/>
            </a:endParaRPr>
          </a:p>
        </p:txBody>
      </p:sp>
      <p:pic>
        <p:nvPicPr>
          <p:cNvPr id="21506" name="内容占位符 24577" descr="1026915167"/>
          <p:cNvPicPr>
            <a:picLocks noGrp="1" noChangeAspect="1"/>
          </p:cNvPicPr>
          <p:nvPr>
            <p:ph idx="1"/>
          </p:nvPr>
        </p:nvPicPr>
        <p:blipFill>
          <a:blip r:embed="rId1"/>
          <a:stretch>
            <a:fillRect/>
          </a:stretch>
        </p:blipFill>
        <p:spPr>
          <a:xfrm>
            <a:off x="124460" y="80645"/>
            <a:ext cx="11972925" cy="6696075"/>
          </a:xfrm>
        </p:spPr>
      </p:pic>
      <p:sp>
        <p:nvSpPr>
          <p:cNvPr id="3" name="文本框 2"/>
          <p:cNvSpPr txBox="1"/>
          <p:nvPr/>
        </p:nvSpPr>
        <p:spPr>
          <a:xfrm>
            <a:off x="4785360" y="340360"/>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1000" fill="hold"/>
                                        <p:tgtEl>
                                          <p:spTgt spid="21506"/>
                                        </p:tgtEl>
                                        <p:attrNameLst>
                                          <p:attrName>ppt_w</p:attrName>
                                        </p:attrNameLst>
                                      </p:cBhvr>
                                      <p:tavLst>
                                        <p:tav tm="0">
                                          <p:val>
                                            <p:strVal val="#ppt_w*0.70"/>
                                          </p:val>
                                        </p:tav>
                                        <p:tav tm="100000">
                                          <p:val>
                                            <p:strVal val="#ppt_w"/>
                                          </p:val>
                                        </p:tav>
                                      </p:tavLst>
                                    </p:anim>
                                    <p:anim calcmode="lin" valueType="num">
                                      <p:cBhvr>
                                        <p:cTn id="8" dur="1000" fill="hold"/>
                                        <p:tgtEl>
                                          <p:spTgt spid="21506"/>
                                        </p:tgtEl>
                                        <p:attrNameLst>
                                          <p:attrName>ppt_h</p:attrName>
                                        </p:attrNameLst>
                                      </p:cBhvr>
                                      <p:tavLst>
                                        <p:tav tm="0">
                                          <p:val>
                                            <p:strVal val="#ppt_h"/>
                                          </p:val>
                                        </p:tav>
                                        <p:tav tm="100000">
                                          <p:val>
                                            <p:strVal val="#ppt_h"/>
                                          </p:val>
                                        </p:tav>
                                      </p:tavLst>
                                    </p:anim>
                                    <p:animEffect transition="in" filter="fade">
                                      <p:cBhvr>
                                        <p:cTn id="9" dur="1000"/>
                                        <p:tgtEl>
                                          <p:spTgt spid="21506"/>
                                        </p:tgtEl>
                                      </p:cBhvr>
                                    </p:animEffect>
                                  </p:childTnLst>
                                </p:cTn>
                              </p:par>
                              <p:par>
                                <p:cTn id="10" presetID="2" presetClass="entr" presetSubtype="4" fill="hold" grpId="0" nodeType="withEffect">
                                  <p:stCondLst>
                                    <p:cond delay="0"/>
                                  </p:stCondLst>
                                  <p:childTnLst>
                                    <p:set>
                                      <p:cBhvr>
                                        <p:cTn id="11" dur="1000"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ppt_x"/>
                                          </p:val>
                                        </p:tav>
                                        <p:tav tm="100000">
                                          <p:val>
                                            <p:strVal val="#ppt_x"/>
                                          </p:val>
                                        </p:tav>
                                      </p:tavLst>
                                    </p:anim>
                                    <p:anim calcmode="lin" valueType="num">
                                      <p:cBhvr additive="base">
                                        <p:cTn id="13"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22529" name="图片 25601" descr="fh34"/>
          <p:cNvPicPr>
            <a:picLocks noChangeAspect="1"/>
          </p:cNvPicPr>
          <p:nvPr/>
        </p:nvPicPr>
        <p:blipFill>
          <a:blip r:embed="rId1"/>
          <a:stretch>
            <a:fillRect/>
          </a:stretch>
        </p:blipFill>
        <p:spPr>
          <a:xfrm>
            <a:off x="97155" y="102235"/>
            <a:ext cx="11982450" cy="6654165"/>
          </a:xfrm>
          <a:prstGeom prst="rect">
            <a:avLst/>
          </a:prstGeom>
          <a:noFill/>
          <a:ln w="9525">
            <a:noFill/>
          </a:ln>
        </p:spPr>
      </p:pic>
      <p:sp>
        <p:nvSpPr>
          <p:cNvPr id="25603" name="文本框 25602"/>
          <p:cNvSpPr txBox="1"/>
          <p:nvPr/>
        </p:nvSpPr>
        <p:spPr>
          <a:xfrm>
            <a:off x="1046798" y="1244600"/>
            <a:ext cx="3278187" cy="1445260"/>
          </a:xfrm>
          <a:prstGeom prst="rect">
            <a:avLst/>
          </a:prstGeom>
          <a:noFill/>
          <a:ln w="9525">
            <a:noFill/>
          </a:ln>
        </p:spPr>
        <p:txBody>
          <a:bodyPr wrap="square" anchor="t" anchorCtr="0">
            <a:spAutoFit/>
          </a:bodyPr>
          <a:p>
            <a:pPr>
              <a:spcBef>
                <a:spcPct val="50000"/>
              </a:spcBef>
            </a:pPr>
            <a:r>
              <a:rPr lang="zh-CN" altLang="en-US" sz="8800" b="1">
                <a:solidFill>
                  <a:srgbClr val="FF0000"/>
                </a:solidFill>
                <a:latin typeface="Arial" panose="020B0604020202020204" pitchFamily="34" charset="0"/>
                <a:ea typeface="华文行楷" panose="02010800040101010101" pitchFamily="2" charset="-122"/>
              </a:rPr>
              <a:t>山  美</a:t>
            </a:r>
            <a:endParaRPr lang="zh-CN" altLang="en-US" sz="8800" b="1">
              <a:solidFill>
                <a:srgbClr val="FF0000"/>
              </a:solidFill>
              <a:latin typeface="Arial" panose="020B0604020202020204" pitchFamily="34" charset="0"/>
              <a:ea typeface="华文行楷" panose="02010800040101010101" pitchFamily="2" charset="-122"/>
            </a:endParaRPr>
          </a:p>
        </p:txBody>
      </p:sp>
      <p:sp>
        <p:nvSpPr>
          <p:cNvPr id="2" name="文本框 1"/>
          <p:cNvSpPr txBox="1"/>
          <p:nvPr/>
        </p:nvSpPr>
        <p:spPr>
          <a:xfrm>
            <a:off x="4622800" y="414654"/>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2529"/>
                                        </p:tgtEl>
                                        <p:attrNameLst>
                                          <p:attrName>style.visibility</p:attrName>
                                        </p:attrNameLst>
                                      </p:cBhvr>
                                      <p:to>
                                        <p:strVal val="visible"/>
                                      </p:to>
                                    </p:set>
                                    <p:anim calcmode="lin" valueType="num">
                                      <p:cBhvr>
                                        <p:cTn id="7" dur="1000" fill="hold"/>
                                        <p:tgtEl>
                                          <p:spTgt spid="22529"/>
                                        </p:tgtEl>
                                        <p:attrNameLst>
                                          <p:attrName>ppt_w</p:attrName>
                                        </p:attrNameLst>
                                      </p:cBhvr>
                                      <p:tavLst>
                                        <p:tav tm="0">
                                          <p:val>
                                            <p:strVal val="#ppt_w*0.70"/>
                                          </p:val>
                                        </p:tav>
                                        <p:tav tm="100000">
                                          <p:val>
                                            <p:strVal val="#ppt_w"/>
                                          </p:val>
                                        </p:tav>
                                      </p:tavLst>
                                    </p:anim>
                                    <p:anim calcmode="lin" valueType="num">
                                      <p:cBhvr>
                                        <p:cTn id="8" dur="1000" fill="hold"/>
                                        <p:tgtEl>
                                          <p:spTgt spid="22529"/>
                                        </p:tgtEl>
                                        <p:attrNameLst>
                                          <p:attrName>ppt_h</p:attrName>
                                        </p:attrNameLst>
                                      </p:cBhvr>
                                      <p:tavLst>
                                        <p:tav tm="0">
                                          <p:val>
                                            <p:strVal val="#ppt_h"/>
                                          </p:val>
                                        </p:tav>
                                        <p:tav tm="100000">
                                          <p:val>
                                            <p:strVal val="#ppt_h"/>
                                          </p:val>
                                        </p:tav>
                                      </p:tavLst>
                                    </p:anim>
                                    <p:animEffect transition="in" filter="fade">
                                      <p:cBhvr>
                                        <p:cTn id="9" dur="1000"/>
                                        <p:tgtEl>
                                          <p:spTgt spid="22529"/>
                                        </p:tgtEl>
                                      </p:cBhvr>
                                    </p:animEffect>
                                  </p:childTnLst>
                                </p:cTn>
                              </p:par>
                              <p:par>
                                <p:cTn id="10" presetID="2" presetClass="entr" presetSubtype="4" fill="hold" grpId="0" nodeType="with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ppt_x"/>
                                          </p:val>
                                        </p:tav>
                                        <p:tav tm="100000">
                                          <p:val>
                                            <p:strVal val="#ppt_x"/>
                                          </p:val>
                                        </p:tav>
                                      </p:tavLst>
                                    </p:anim>
                                    <p:anim calcmode="lin" valueType="num">
                                      <p:cBhvr additive="base">
                                        <p:cTn id="13" dur="1000" fill="hold"/>
                                        <p:tgtEl>
                                          <p:spTgt spid="2"/>
                                        </p:tgtEl>
                                        <p:attrNameLst>
                                          <p:attrName>ppt_y</p:attrName>
                                        </p:attrNameLst>
                                      </p:cBhvr>
                                      <p:tavLst>
                                        <p:tav tm="0">
                                          <p:val>
                                            <p:strVal val="1+#ppt_h/2"/>
                                          </p:val>
                                        </p:tav>
                                        <p:tav tm="100000">
                                          <p:val>
                                            <p:strVal val="#ppt_y"/>
                                          </p:val>
                                        </p:tav>
                                      </p:tavLst>
                                    </p:anim>
                                  </p:childTnLst>
                                </p:cTn>
                              </p:par>
                              <p:par>
                                <p:cTn id="14" presetID="55" presetClass="entr" presetSubtype="0" fill="hold" grpId="0" nodeType="withEffect">
                                  <p:stCondLst>
                                    <p:cond delay="0"/>
                                  </p:stCondLst>
                                  <p:childTnLst>
                                    <p:set>
                                      <p:cBhvr>
                                        <p:cTn id="15" dur="1" fill="hold">
                                          <p:stCondLst>
                                            <p:cond delay="0"/>
                                          </p:stCondLst>
                                        </p:cTn>
                                        <p:tgtEl>
                                          <p:spTgt spid="25603"/>
                                        </p:tgtEl>
                                        <p:attrNameLst>
                                          <p:attrName>style.visibility</p:attrName>
                                        </p:attrNameLst>
                                      </p:cBhvr>
                                      <p:to>
                                        <p:strVal val="visible"/>
                                      </p:to>
                                    </p:set>
                                    <p:anim calcmode="lin" valueType="num">
                                      <p:cBhvr>
                                        <p:cTn id="16" dur="1000" fill="hold"/>
                                        <p:tgtEl>
                                          <p:spTgt spid="25603"/>
                                        </p:tgtEl>
                                        <p:attrNameLst>
                                          <p:attrName>ppt_w</p:attrName>
                                        </p:attrNameLst>
                                      </p:cBhvr>
                                      <p:tavLst>
                                        <p:tav tm="0">
                                          <p:val>
                                            <p:strVal val="#ppt_w*0.70"/>
                                          </p:val>
                                        </p:tav>
                                        <p:tav tm="100000">
                                          <p:val>
                                            <p:strVal val="#ppt_w"/>
                                          </p:val>
                                        </p:tav>
                                      </p:tavLst>
                                    </p:anim>
                                    <p:anim calcmode="lin" valueType="num">
                                      <p:cBhvr>
                                        <p:cTn id="17" dur="1000" fill="hold"/>
                                        <p:tgtEl>
                                          <p:spTgt spid="25603"/>
                                        </p:tgtEl>
                                        <p:attrNameLst>
                                          <p:attrName>ppt_h</p:attrName>
                                        </p:attrNameLst>
                                      </p:cBhvr>
                                      <p:tavLst>
                                        <p:tav tm="0">
                                          <p:val>
                                            <p:strVal val="#ppt_h"/>
                                          </p:val>
                                        </p:tav>
                                        <p:tav tm="100000">
                                          <p:val>
                                            <p:strVal val="#ppt_h"/>
                                          </p:val>
                                        </p:tav>
                                      </p:tavLst>
                                    </p:anim>
                                    <p:animEffect transition="in" filter="fade">
                                      <p:cBhvr>
                                        <p:cTn id="18" dur="10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603"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3553" name="标题 1"/>
          <p:cNvSpPr>
            <a:spLocks noGrp="1"/>
          </p:cNvSpPr>
          <p:nvPr>
            <p:ph type="title"/>
          </p:nvPr>
        </p:nvSpPr>
        <p:spPr>
          <a:xfrm>
            <a:off x="2025650" y="431800"/>
            <a:ext cx="8140700" cy="647700"/>
          </a:xfrm>
        </p:spPr>
        <p:txBody>
          <a:bodyPr lIns="101600" tIns="38100" rIns="76200" bIns="38100" rtlCol="0" anchor="ctr" anchorCtr="0">
            <a:noAutofit/>
          </a:bodyPr>
          <a:p>
            <a:pPr indent="0" defTabSz="685800" fontAlgn="auto"/>
            <a:endParaRPr lang="zh-CN" altLang="en-US" strike="noStrike" kern="1200" spc="200" normalizeH="0" baseline="0" noProof="1">
              <a:latin typeface="+mj-lt"/>
              <a:ea typeface="+mj-ea"/>
              <a:cs typeface="+mj-cs"/>
              <a:sym typeface="微软雅黑" panose="020B0503020204020204" charset="-122"/>
            </a:endParaRPr>
          </a:p>
        </p:txBody>
      </p:sp>
      <p:sp>
        <p:nvSpPr>
          <p:cNvPr id="23554" name="内容占位符 2"/>
          <p:cNvSpPr>
            <a:spLocks noGrp="1"/>
          </p:cNvSpPr>
          <p:nvPr>
            <p:ph idx="1"/>
          </p:nvPr>
        </p:nvSpPr>
        <p:spPr>
          <a:xfrm>
            <a:off x="2025650" y="1295400"/>
            <a:ext cx="8140700" cy="5041900"/>
          </a:xfrm>
        </p:spPr>
        <p:txBody>
          <a:bodyPr lIns="101600" tIns="0" rIns="82550" bIns="0" rtlCol="0" anchor="t">
            <a:noAutofit/>
          </a:bodyPr>
          <a:p>
            <a:pPr defTabSz="685800" fontAlgn="auto"/>
            <a:endParaRPr lang="zh-CN" altLang="en-US" strike="noStrike" kern="1200" spc="150" normalizeH="0" baseline="0" noProof="1">
              <a:solidFill>
                <a:srgbClr val="404040"/>
              </a:solidFill>
              <a:latin typeface="+mn-lt"/>
              <a:ea typeface="+mn-ea"/>
              <a:cs typeface="+mn-cs"/>
              <a:sym typeface="微软雅黑" panose="020B0503020204020204" charset="-122"/>
            </a:endParaRPr>
          </a:p>
        </p:txBody>
      </p:sp>
      <p:pic>
        <p:nvPicPr>
          <p:cNvPr id="23555" name="图片 26627" descr="album1489519"/>
          <p:cNvPicPr>
            <a:picLocks noChangeAspect="1"/>
          </p:cNvPicPr>
          <p:nvPr/>
        </p:nvPicPr>
        <p:blipFill>
          <a:blip r:embed="rId1"/>
          <a:stretch>
            <a:fillRect/>
          </a:stretch>
        </p:blipFill>
        <p:spPr>
          <a:xfrm>
            <a:off x="125730" y="65405"/>
            <a:ext cx="11968480" cy="6727190"/>
          </a:xfrm>
          <a:prstGeom prst="rect">
            <a:avLst/>
          </a:prstGeom>
          <a:noFill/>
          <a:ln w="9525">
            <a:noFill/>
          </a:ln>
        </p:spPr>
      </p:pic>
      <p:sp>
        <p:nvSpPr>
          <p:cNvPr id="26629" name="文本框 26628"/>
          <p:cNvSpPr txBox="1"/>
          <p:nvPr/>
        </p:nvSpPr>
        <p:spPr>
          <a:xfrm>
            <a:off x="2332673" y="4797743"/>
            <a:ext cx="2787650" cy="1445260"/>
          </a:xfrm>
          <a:prstGeom prst="rect">
            <a:avLst/>
          </a:prstGeom>
          <a:noFill/>
          <a:ln w="9525">
            <a:noFill/>
          </a:ln>
        </p:spPr>
        <p:txBody>
          <a:bodyPr wrap="square" anchor="t" anchorCtr="0">
            <a:spAutoFit/>
          </a:bodyPr>
          <a:p>
            <a:pPr>
              <a:spcBef>
                <a:spcPct val="50000"/>
              </a:spcBef>
            </a:pPr>
            <a:r>
              <a:rPr lang="zh-CN" altLang="en-US" sz="8800" b="1">
                <a:solidFill>
                  <a:srgbClr val="FF0000"/>
                </a:solidFill>
                <a:latin typeface="Arial" panose="020B0604020202020204" pitchFamily="34" charset="0"/>
                <a:ea typeface="华文行楷" panose="02010800040101010101" pitchFamily="2" charset="-122"/>
              </a:rPr>
              <a:t>水 美</a:t>
            </a:r>
            <a:endParaRPr lang="zh-CN" altLang="en-US" sz="8800" b="1">
              <a:solidFill>
                <a:srgbClr val="FF0000"/>
              </a:solidFill>
              <a:latin typeface="Arial" panose="020B0604020202020204" pitchFamily="34" charset="0"/>
              <a:ea typeface="华文行楷" panose="02010800040101010101" pitchFamily="2" charset="-122"/>
            </a:endParaRPr>
          </a:p>
        </p:txBody>
      </p:sp>
      <p:sp>
        <p:nvSpPr>
          <p:cNvPr id="4" name="文本框 3"/>
          <p:cNvSpPr txBox="1"/>
          <p:nvPr/>
        </p:nvSpPr>
        <p:spPr>
          <a:xfrm>
            <a:off x="4785359" y="465455"/>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p:cTn id="7" dur="1000" fill="hold"/>
                                        <p:tgtEl>
                                          <p:spTgt spid="23555"/>
                                        </p:tgtEl>
                                        <p:attrNameLst>
                                          <p:attrName>ppt_w</p:attrName>
                                        </p:attrNameLst>
                                      </p:cBhvr>
                                      <p:tavLst>
                                        <p:tav tm="0">
                                          <p:val>
                                            <p:strVal val="#ppt_w*0.70"/>
                                          </p:val>
                                        </p:tav>
                                        <p:tav tm="100000">
                                          <p:val>
                                            <p:strVal val="#ppt_w"/>
                                          </p:val>
                                        </p:tav>
                                      </p:tavLst>
                                    </p:anim>
                                    <p:anim calcmode="lin" valueType="num">
                                      <p:cBhvr>
                                        <p:cTn id="8" dur="1000" fill="hold"/>
                                        <p:tgtEl>
                                          <p:spTgt spid="23555"/>
                                        </p:tgtEl>
                                        <p:attrNameLst>
                                          <p:attrName>ppt_h</p:attrName>
                                        </p:attrNameLst>
                                      </p:cBhvr>
                                      <p:tavLst>
                                        <p:tav tm="0">
                                          <p:val>
                                            <p:strVal val="#ppt_h"/>
                                          </p:val>
                                        </p:tav>
                                        <p:tav tm="100000">
                                          <p:val>
                                            <p:strVal val="#ppt_h"/>
                                          </p:val>
                                        </p:tav>
                                      </p:tavLst>
                                    </p:anim>
                                    <p:animEffect transition="in" filter="fade">
                                      <p:cBhvr>
                                        <p:cTn id="9" dur="1000"/>
                                        <p:tgtEl>
                                          <p:spTgt spid="23555"/>
                                        </p:tgtEl>
                                      </p:cBhvr>
                                    </p:animEffect>
                                  </p:childTnLst>
                                </p:cTn>
                              </p:par>
                              <p:par>
                                <p:cTn id="10" presetID="55" presetClass="entr" presetSubtype="0" fill="hold" nodeType="withEffect">
                                  <p:stCondLst>
                                    <p:cond delay="0"/>
                                  </p:stCondLst>
                                  <p:childTnLst>
                                    <p:set>
                                      <p:cBhvr>
                                        <p:cTn id="11" dur="1" fill="hold">
                                          <p:stCondLst>
                                            <p:cond delay="0"/>
                                          </p:stCondLst>
                                        </p:cTn>
                                        <p:tgtEl>
                                          <p:spTgt spid="26629">
                                            <p:txEl>
                                              <p:charRg st="0" end="3"/>
                                            </p:txEl>
                                          </p:spTgt>
                                        </p:tgtEl>
                                        <p:attrNameLst>
                                          <p:attrName>style.visibility</p:attrName>
                                        </p:attrNameLst>
                                      </p:cBhvr>
                                      <p:to>
                                        <p:strVal val="visible"/>
                                      </p:to>
                                    </p:set>
                                    <p:anim calcmode="lin" valueType="num">
                                      <p:cBhvr>
                                        <p:cTn id="12" dur="1000" fill="hold"/>
                                        <p:tgtEl>
                                          <p:spTgt spid="26629">
                                            <p:txEl>
                                              <p:charRg st="0" end="3"/>
                                            </p:txEl>
                                          </p:spTgt>
                                        </p:tgtEl>
                                        <p:attrNameLst>
                                          <p:attrName>ppt_w</p:attrName>
                                        </p:attrNameLst>
                                      </p:cBhvr>
                                      <p:tavLst>
                                        <p:tav tm="0">
                                          <p:val>
                                            <p:strVal val="#ppt_w*0.70"/>
                                          </p:val>
                                        </p:tav>
                                        <p:tav tm="100000">
                                          <p:val>
                                            <p:strVal val="#ppt_w"/>
                                          </p:val>
                                        </p:tav>
                                      </p:tavLst>
                                    </p:anim>
                                    <p:anim calcmode="lin" valueType="num">
                                      <p:cBhvr>
                                        <p:cTn id="13" dur="1000" fill="hold"/>
                                        <p:tgtEl>
                                          <p:spTgt spid="26629">
                                            <p:txEl>
                                              <p:charRg st="0" end="3"/>
                                            </p:txEl>
                                          </p:spTgt>
                                        </p:tgtEl>
                                        <p:attrNameLst>
                                          <p:attrName>ppt_h</p:attrName>
                                        </p:attrNameLst>
                                      </p:cBhvr>
                                      <p:tavLst>
                                        <p:tav tm="0">
                                          <p:val>
                                            <p:strVal val="#ppt_h"/>
                                          </p:val>
                                        </p:tav>
                                        <p:tav tm="100000">
                                          <p:val>
                                            <p:strVal val="#ppt_h"/>
                                          </p:val>
                                        </p:tav>
                                      </p:tavLst>
                                    </p:anim>
                                    <p:animEffect transition="in" filter="fade">
                                      <p:cBhvr>
                                        <p:cTn id="14" dur="1000"/>
                                        <p:tgtEl>
                                          <p:spTgt spid="26629">
                                            <p:txEl>
                                              <p:charRg st="0" end="3"/>
                                            </p:txEl>
                                          </p:spTgt>
                                        </p:tgtEl>
                                      </p:cBhvr>
                                    </p:animEffect>
                                  </p:childTnLst>
                                </p:cTn>
                              </p:par>
                              <p:par>
                                <p:cTn id="15" presetID="2" presetClass="entr" presetSubtype="4" fill="hold" grpId="0" nodeType="withEffect">
                                  <p:stCondLst>
                                    <p:cond delay="0"/>
                                  </p:stCondLst>
                                  <p:childTnLst>
                                    <p:set>
                                      <p:cBhvr>
                                        <p:cTn id="16" dur="1000"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ppt_x"/>
                                          </p:val>
                                        </p:tav>
                                        <p:tav tm="100000">
                                          <p:val>
                                            <p:strVal val="#ppt_x"/>
                                          </p:val>
                                        </p:tav>
                                      </p:tavLst>
                                    </p:anim>
                                    <p:anim calcmode="lin" valueType="num">
                                      <p:cBhvr additive="base">
                                        <p:cTn id="1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4577" name="标题 1"/>
          <p:cNvSpPr>
            <a:spLocks noGrp="1"/>
          </p:cNvSpPr>
          <p:nvPr>
            <p:ph type="title"/>
          </p:nvPr>
        </p:nvSpPr>
        <p:spPr>
          <a:xfrm>
            <a:off x="2025650" y="431800"/>
            <a:ext cx="8140700" cy="647700"/>
          </a:xfrm>
        </p:spPr>
        <p:txBody>
          <a:bodyPr lIns="101600" tIns="38100" rIns="76200" bIns="38100" rtlCol="0" anchor="ctr" anchorCtr="0">
            <a:noAutofit/>
          </a:bodyPr>
          <a:p>
            <a:pPr indent="0" defTabSz="685800" fontAlgn="auto"/>
            <a:endParaRPr lang="zh-CN" altLang="en-US" strike="noStrike" kern="1200" spc="200" normalizeH="0" baseline="0" noProof="1">
              <a:latin typeface="+mj-lt"/>
              <a:ea typeface="+mj-ea"/>
              <a:cs typeface="+mj-cs"/>
              <a:sym typeface="微软雅黑" panose="020B0503020204020204" charset="-122"/>
            </a:endParaRPr>
          </a:p>
        </p:txBody>
      </p:sp>
      <p:pic>
        <p:nvPicPr>
          <p:cNvPr id="27651" name="《边城》视频素材3.WMV">
            <a:hlinkClick r:id="" action="ppaction://media"/>
          </p:cNvPr>
          <p:cNvPicPr>
            <a:picLocks noGrp="1" noRot="1" noChangeAspect="1"/>
          </p:cNvPicPr>
          <p:nvPr>
            <p:ph idx="1"/>
            <a:videoFile r:link="rId1"/>
            <p:extLst>
              <p:ext uri="{DAA4B4D4-6D71-4841-9C94-3DE7FCFB9230}">
                <p14:media xmlns:p14="http://schemas.microsoft.com/office/powerpoint/2010/main" r:link="rId2"/>
              </p:ext>
            </p:extLst>
          </p:nvPr>
        </p:nvPicPr>
        <p:blipFill>
          <a:blip r:embed="rId3"/>
          <a:stretch>
            <a:fillRect/>
          </a:stretch>
        </p:blipFill>
        <p:spPr>
          <a:xfrm>
            <a:off x="100330" y="62865"/>
            <a:ext cx="11990705" cy="6732270"/>
          </a:xfrm>
        </p:spPr>
      </p:pic>
      <p:sp>
        <p:nvSpPr>
          <p:cNvPr id="27652" name="文本框 27651"/>
          <p:cNvSpPr txBox="1"/>
          <p:nvPr/>
        </p:nvSpPr>
        <p:spPr>
          <a:xfrm>
            <a:off x="5734050" y="4900613"/>
            <a:ext cx="3749675" cy="1445260"/>
          </a:xfrm>
          <a:prstGeom prst="rect">
            <a:avLst/>
          </a:prstGeom>
          <a:noFill/>
          <a:ln w="9525">
            <a:noFill/>
          </a:ln>
        </p:spPr>
        <p:txBody>
          <a:bodyPr wrap="square" anchor="t" anchorCtr="0">
            <a:spAutoFit/>
          </a:bodyPr>
          <a:p>
            <a:pPr>
              <a:spcBef>
                <a:spcPct val="50000"/>
              </a:spcBef>
            </a:pPr>
            <a:r>
              <a:rPr lang="en-US" altLang="zh-CN" sz="8000" b="1">
                <a:solidFill>
                  <a:srgbClr val="FF3300"/>
                </a:solidFill>
                <a:latin typeface="Arial" panose="020B0604020202020204" pitchFamily="34" charset="0"/>
                <a:ea typeface="华文行楷" panose="02010800040101010101" pitchFamily="2" charset="-122"/>
              </a:rPr>
              <a:t> </a:t>
            </a:r>
            <a:r>
              <a:rPr lang="zh-CN" altLang="en-US" sz="8800" b="1">
                <a:solidFill>
                  <a:srgbClr val="FF0000"/>
                </a:solidFill>
                <a:latin typeface="Arial" panose="020B0604020202020204" pitchFamily="34" charset="0"/>
                <a:ea typeface="华文行楷" panose="02010800040101010101" pitchFamily="2" charset="-122"/>
              </a:rPr>
              <a:t>水  美</a:t>
            </a:r>
            <a:endParaRPr lang="zh-CN" altLang="en-US" sz="8800" b="1">
              <a:solidFill>
                <a:srgbClr val="FF0000"/>
              </a:solidFill>
              <a:latin typeface="Arial" panose="020B0604020202020204" pitchFamily="34" charset="0"/>
              <a:ea typeface="华文行楷" panose="02010800040101010101" pitchFamily="2" charset="-122"/>
            </a:endParaRPr>
          </a:p>
        </p:txBody>
      </p:sp>
      <p:sp>
        <p:nvSpPr>
          <p:cNvPr id="3" name="文本框 2"/>
          <p:cNvSpPr txBox="1"/>
          <p:nvPr/>
        </p:nvSpPr>
        <p:spPr>
          <a:xfrm>
            <a:off x="4785356" y="340995"/>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p:cTn id="7" dur="1000" fill="hold"/>
                                        <p:tgtEl>
                                          <p:spTgt spid="27651"/>
                                        </p:tgtEl>
                                        <p:attrNameLst>
                                          <p:attrName>ppt_w</p:attrName>
                                        </p:attrNameLst>
                                      </p:cBhvr>
                                      <p:tavLst>
                                        <p:tav tm="0">
                                          <p:val>
                                            <p:strVal val="#ppt_w*0.70"/>
                                          </p:val>
                                        </p:tav>
                                        <p:tav tm="100000">
                                          <p:val>
                                            <p:strVal val="#ppt_w"/>
                                          </p:val>
                                        </p:tav>
                                      </p:tavLst>
                                    </p:anim>
                                    <p:anim calcmode="lin" valueType="num">
                                      <p:cBhvr>
                                        <p:cTn id="8" dur="1000" fill="hold"/>
                                        <p:tgtEl>
                                          <p:spTgt spid="27651"/>
                                        </p:tgtEl>
                                        <p:attrNameLst>
                                          <p:attrName>ppt_h</p:attrName>
                                        </p:attrNameLst>
                                      </p:cBhvr>
                                      <p:tavLst>
                                        <p:tav tm="0">
                                          <p:val>
                                            <p:strVal val="#ppt_h"/>
                                          </p:val>
                                        </p:tav>
                                        <p:tav tm="100000">
                                          <p:val>
                                            <p:strVal val="#ppt_h"/>
                                          </p:val>
                                        </p:tav>
                                      </p:tavLst>
                                    </p:anim>
                                    <p:animEffect transition="in" filter="fade">
                                      <p:cBhvr>
                                        <p:cTn id="9" dur="1000"/>
                                        <p:tgtEl>
                                          <p:spTgt spid="27651"/>
                                        </p:tgtEl>
                                      </p:cBhvr>
                                    </p:animEffect>
                                  </p:childTnLst>
                                </p:cTn>
                              </p:par>
                              <p:par>
                                <p:cTn id="10" presetID="55" presetClass="entr" presetSubtype="0" fill="hold" nodeType="withEffect">
                                  <p:stCondLst>
                                    <p:cond delay="0"/>
                                  </p:stCondLst>
                                  <p:childTnLst>
                                    <p:set>
                                      <p:cBhvr>
                                        <p:cTn id="11" dur="1" fill="hold">
                                          <p:stCondLst>
                                            <p:cond delay="0"/>
                                          </p:stCondLst>
                                        </p:cTn>
                                        <p:tgtEl>
                                          <p:spTgt spid="27652">
                                            <p:txEl>
                                              <p:charRg st="0" end="4"/>
                                            </p:txEl>
                                          </p:spTgt>
                                        </p:tgtEl>
                                        <p:attrNameLst>
                                          <p:attrName>style.visibility</p:attrName>
                                        </p:attrNameLst>
                                      </p:cBhvr>
                                      <p:to>
                                        <p:strVal val="visible"/>
                                      </p:to>
                                    </p:set>
                                    <p:anim calcmode="lin" valueType="num">
                                      <p:cBhvr>
                                        <p:cTn id="12" dur="1000" fill="hold"/>
                                        <p:tgtEl>
                                          <p:spTgt spid="27652">
                                            <p:txEl>
                                              <p:charRg st="0" end="4"/>
                                            </p:txEl>
                                          </p:spTgt>
                                        </p:tgtEl>
                                        <p:attrNameLst>
                                          <p:attrName>ppt_w</p:attrName>
                                        </p:attrNameLst>
                                      </p:cBhvr>
                                      <p:tavLst>
                                        <p:tav tm="0">
                                          <p:val>
                                            <p:strVal val="#ppt_w*0.70"/>
                                          </p:val>
                                        </p:tav>
                                        <p:tav tm="100000">
                                          <p:val>
                                            <p:strVal val="#ppt_w"/>
                                          </p:val>
                                        </p:tav>
                                      </p:tavLst>
                                    </p:anim>
                                    <p:anim calcmode="lin" valueType="num">
                                      <p:cBhvr>
                                        <p:cTn id="13" dur="1000" fill="hold"/>
                                        <p:tgtEl>
                                          <p:spTgt spid="27652">
                                            <p:txEl>
                                              <p:charRg st="0" end="4"/>
                                            </p:txEl>
                                          </p:spTgt>
                                        </p:tgtEl>
                                        <p:attrNameLst>
                                          <p:attrName>ppt_h</p:attrName>
                                        </p:attrNameLst>
                                      </p:cBhvr>
                                      <p:tavLst>
                                        <p:tav tm="0">
                                          <p:val>
                                            <p:strVal val="#ppt_h"/>
                                          </p:val>
                                        </p:tav>
                                        <p:tav tm="100000">
                                          <p:val>
                                            <p:strVal val="#ppt_h"/>
                                          </p:val>
                                        </p:tav>
                                      </p:tavLst>
                                    </p:anim>
                                    <p:animEffect transition="in" filter="fade">
                                      <p:cBhvr>
                                        <p:cTn id="14" dur="1000"/>
                                        <p:tgtEl>
                                          <p:spTgt spid="27652">
                                            <p:txEl>
                                              <p:charRg st="0" end="4"/>
                                            </p:txEl>
                                          </p:spTgt>
                                        </p:tgtEl>
                                      </p:cBhvr>
                                    </p:animEffect>
                                  </p:childTnLst>
                                </p:cTn>
                              </p:par>
                              <p:par>
                                <p:cTn id="15" presetID="2" presetClass="entr" presetSubtype="4" fill="hold" grpId="0" nodeType="withEffect">
                                  <p:stCondLst>
                                    <p:cond delay="0"/>
                                  </p:stCondLst>
                                  <p:childTnLst>
                                    <p:set>
                                      <p:cBhvr>
                                        <p:cTn id="16" dur="1000" fill="hold">
                                          <p:stCondLst>
                                            <p:cond delay="0"/>
                                          </p:stCondLst>
                                        </p:cTn>
                                        <p:tgtEl>
                                          <p:spTgt spid="3"/>
                                        </p:tgtEl>
                                        <p:attrNameLst>
                                          <p:attrName>style.visibility</p:attrName>
                                        </p:attrNameLst>
                                      </p:cBhvr>
                                      <p:to>
                                        <p:strVal val="visible"/>
                                      </p:to>
                                    </p:set>
                                    <p:anim calcmode="lin" valueType="num">
                                      <p:cBhvr additive="base">
                                        <p:cTn id="17" dur="1000" fill="hold"/>
                                        <p:tgtEl>
                                          <p:spTgt spid="3"/>
                                        </p:tgtEl>
                                        <p:attrNameLst>
                                          <p:attrName>ppt_x</p:attrName>
                                        </p:attrNameLst>
                                      </p:cBhvr>
                                      <p:tavLst>
                                        <p:tav tm="0">
                                          <p:val>
                                            <p:strVal val="#ppt_x"/>
                                          </p:val>
                                        </p:tav>
                                        <p:tav tm="100000">
                                          <p:val>
                                            <p:strVal val="#ppt_x"/>
                                          </p:val>
                                        </p:tav>
                                      </p:tavLst>
                                    </p:anim>
                                    <p:anim calcmode="lin" valueType="num">
                                      <p:cBhvr additive="base">
                                        <p:cTn id="1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p:cTn id="19" fill="hold" display="0">
                  <p:stCondLst>
                    <p:cond delay="indefinite"/>
                  </p:stCondLst>
                  <p:endCondLst>
                    <p:cond evt="onNext" delay="0">
                      <p:tgtEl>
                        <p:sldTgt/>
                      </p:tgtEl>
                    </p:cond>
                    <p:cond evt="onPrev" delay="0">
                      <p:tgtEl>
                        <p:sldTgt/>
                      </p:tgtEl>
                    </p:cond>
                  </p:endCondLst>
                </p:cTn>
                <p:tgtEl>
                  <p:spTgt spid="27651"/>
                </p:tgtEl>
              </p:cMediaNode>
            </p:vide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25601" name="图片 28673" descr="苗女"/>
          <p:cNvPicPr>
            <a:picLocks noChangeAspect="1"/>
          </p:cNvPicPr>
          <p:nvPr/>
        </p:nvPicPr>
        <p:blipFill>
          <a:blip r:embed="rId1"/>
          <a:stretch>
            <a:fillRect/>
          </a:stretch>
        </p:blipFill>
        <p:spPr>
          <a:xfrm>
            <a:off x="3632200" y="78105"/>
            <a:ext cx="4587240" cy="6752590"/>
          </a:xfrm>
          <a:prstGeom prst="rect">
            <a:avLst/>
          </a:prstGeom>
          <a:noFill/>
          <a:ln w="9525">
            <a:noFill/>
          </a:ln>
        </p:spPr>
      </p:pic>
      <p:pic>
        <p:nvPicPr>
          <p:cNvPr id="25602" name="图片 28674" descr="苗族女孩"/>
          <p:cNvPicPr>
            <a:picLocks noChangeAspect="1"/>
          </p:cNvPicPr>
          <p:nvPr/>
        </p:nvPicPr>
        <p:blipFill>
          <a:blip r:embed="rId2"/>
          <a:stretch>
            <a:fillRect/>
          </a:stretch>
        </p:blipFill>
        <p:spPr>
          <a:xfrm>
            <a:off x="125730" y="60325"/>
            <a:ext cx="3506470" cy="6788150"/>
          </a:xfrm>
          <a:prstGeom prst="rect">
            <a:avLst/>
          </a:prstGeom>
          <a:noFill/>
          <a:ln w="9525">
            <a:noFill/>
          </a:ln>
        </p:spPr>
      </p:pic>
      <p:sp>
        <p:nvSpPr>
          <p:cNvPr id="26627" name="椭圆 28675"/>
          <p:cNvSpPr/>
          <p:nvPr/>
        </p:nvSpPr>
        <p:spPr>
          <a:xfrm>
            <a:off x="774065" y="4940935"/>
            <a:ext cx="2209800" cy="795655"/>
          </a:xfrm>
          <a:prstGeom prst="ellipse">
            <a:avLst/>
          </a:prstGeom>
          <a:solidFill>
            <a:schemeClr val="hlink"/>
          </a:solidFill>
          <a:ln w="9525">
            <a:noFill/>
          </a:ln>
        </p:spPr>
        <p:txBody>
          <a:bodyPr wrap="none" anchor="ctr" anchorCtr="0"/>
          <a:p>
            <a:pPr algn="ctr"/>
            <a:r>
              <a:rPr lang="zh-CN" altLang="en-US" sz="3600" b="1">
                <a:solidFill>
                  <a:schemeClr val="accent2"/>
                </a:solidFill>
                <a:latin typeface="华文中宋" panose="02010600040101010101" charset="-122"/>
                <a:ea typeface="华文中宋" panose="02010600040101010101" charset="-122"/>
              </a:rPr>
              <a:t>苗族女子</a:t>
            </a:r>
            <a:endParaRPr lang="zh-CN" altLang="en-US" sz="3600" b="1">
              <a:solidFill>
                <a:schemeClr val="accent2"/>
              </a:solidFill>
              <a:latin typeface="华文中宋" panose="02010600040101010101" charset="-122"/>
              <a:ea typeface="华文中宋" panose="02010600040101010101" charset="-122"/>
            </a:endParaRPr>
          </a:p>
        </p:txBody>
      </p:sp>
      <p:pic>
        <p:nvPicPr>
          <p:cNvPr id="25604" name="图片 28676" descr="200572018132372411"/>
          <p:cNvPicPr>
            <a:picLocks noChangeAspect="1"/>
          </p:cNvPicPr>
          <p:nvPr/>
        </p:nvPicPr>
        <p:blipFill>
          <a:blip r:embed="rId3"/>
          <a:stretch>
            <a:fillRect/>
          </a:stretch>
        </p:blipFill>
        <p:spPr>
          <a:xfrm>
            <a:off x="8219440" y="39370"/>
            <a:ext cx="3885565" cy="6761480"/>
          </a:xfrm>
          <a:prstGeom prst="rect">
            <a:avLst/>
          </a:prstGeom>
          <a:noFill/>
          <a:ln w="9525">
            <a:noFill/>
          </a:ln>
        </p:spPr>
      </p:pic>
      <p:sp>
        <p:nvSpPr>
          <p:cNvPr id="28678" name="文本框 28677"/>
          <p:cNvSpPr txBox="1"/>
          <p:nvPr/>
        </p:nvSpPr>
        <p:spPr>
          <a:xfrm>
            <a:off x="4113530" y="5028565"/>
            <a:ext cx="4392613" cy="1568450"/>
          </a:xfrm>
          <a:prstGeom prst="rect">
            <a:avLst/>
          </a:prstGeom>
          <a:noFill/>
          <a:ln w="9525">
            <a:noFill/>
          </a:ln>
        </p:spPr>
        <p:txBody>
          <a:bodyPr anchor="t" anchorCtr="0">
            <a:spAutoFit/>
          </a:bodyPr>
          <a:p>
            <a:pPr>
              <a:spcBef>
                <a:spcPct val="50000"/>
              </a:spcBef>
            </a:pPr>
            <a:r>
              <a:rPr lang="zh-CN" altLang="en-US" sz="9600" b="1">
                <a:solidFill>
                  <a:srgbClr val="FF0000"/>
                </a:solidFill>
                <a:latin typeface="Arial" panose="020B0604020202020204" pitchFamily="34" charset="0"/>
                <a:ea typeface="华文行楷" panose="02010800040101010101" pitchFamily="2" charset="-122"/>
              </a:rPr>
              <a:t>人更美</a:t>
            </a:r>
            <a:endParaRPr lang="zh-CN" altLang="en-US" sz="9600" b="1">
              <a:solidFill>
                <a:srgbClr val="FF0000"/>
              </a:solidFill>
              <a:latin typeface="Arial" panose="020B0604020202020204" pitchFamily="34" charset="0"/>
              <a:ea typeface="华文行楷" panose="02010800040101010101" pitchFamily="2" charset="-122"/>
            </a:endParaRPr>
          </a:p>
        </p:txBody>
      </p:sp>
      <p:sp>
        <p:nvSpPr>
          <p:cNvPr id="2" name="文本框 1"/>
          <p:cNvSpPr txBox="1"/>
          <p:nvPr/>
        </p:nvSpPr>
        <p:spPr>
          <a:xfrm>
            <a:off x="4622800" y="381000"/>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5601"/>
                                        </p:tgtEl>
                                        <p:attrNameLst>
                                          <p:attrName>style.visibility</p:attrName>
                                        </p:attrNameLst>
                                      </p:cBhvr>
                                      <p:to>
                                        <p:strVal val="visible"/>
                                      </p:to>
                                    </p:set>
                                    <p:anim calcmode="lin" valueType="num">
                                      <p:cBhvr>
                                        <p:cTn id="7" dur="1000" fill="hold"/>
                                        <p:tgtEl>
                                          <p:spTgt spid="25601"/>
                                        </p:tgtEl>
                                        <p:attrNameLst>
                                          <p:attrName>ppt_w</p:attrName>
                                        </p:attrNameLst>
                                      </p:cBhvr>
                                      <p:tavLst>
                                        <p:tav tm="0">
                                          <p:val>
                                            <p:strVal val="#ppt_w*0.70"/>
                                          </p:val>
                                        </p:tav>
                                        <p:tav tm="100000">
                                          <p:val>
                                            <p:strVal val="#ppt_w"/>
                                          </p:val>
                                        </p:tav>
                                      </p:tavLst>
                                    </p:anim>
                                    <p:anim calcmode="lin" valueType="num">
                                      <p:cBhvr>
                                        <p:cTn id="8" dur="1000" fill="hold"/>
                                        <p:tgtEl>
                                          <p:spTgt spid="25601"/>
                                        </p:tgtEl>
                                        <p:attrNameLst>
                                          <p:attrName>ppt_h</p:attrName>
                                        </p:attrNameLst>
                                      </p:cBhvr>
                                      <p:tavLst>
                                        <p:tav tm="0">
                                          <p:val>
                                            <p:strVal val="#ppt_h"/>
                                          </p:val>
                                        </p:tav>
                                        <p:tav tm="100000">
                                          <p:val>
                                            <p:strVal val="#ppt_h"/>
                                          </p:val>
                                        </p:tav>
                                      </p:tavLst>
                                    </p:anim>
                                    <p:animEffect transition="in" filter="fade">
                                      <p:cBhvr>
                                        <p:cTn id="9" dur="1000"/>
                                        <p:tgtEl>
                                          <p:spTgt spid="25601"/>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5602"/>
                                        </p:tgtEl>
                                        <p:attrNameLst>
                                          <p:attrName>style.visibility</p:attrName>
                                        </p:attrNameLst>
                                      </p:cBhvr>
                                      <p:to>
                                        <p:strVal val="visible"/>
                                      </p:to>
                                    </p:set>
                                    <p:anim calcmode="lin" valueType="num">
                                      <p:cBhvr>
                                        <p:cTn id="13" dur="1000" fill="hold"/>
                                        <p:tgtEl>
                                          <p:spTgt spid="25602"/>
                                        </p:tgtEl>
                                        <p:attrNameLst>
                                          <p:attrName>ppt_w</p:attrName>
                                        </p:attrNameLst>
                                      </p:cBhvr>
                                      <p:tavLst>
                                        <p:tav tm="0">
                                          <p:val>
                                            <p:strVal val="#ppt_w*0.70"/>
                                          </p:val>
                                        </p:tav>
                                        <p:tav tm="100000">
                                          <p:val>
                                            <p:strVal val="#ppt_w"/>
                                          </p:val>
                                        </p:tav>
                                      </p:tavLst>
                                    </p:anim>
                                    <p:anim calcmode="lin" valueType="num">
                                      <p:cBhvr>
                                        <p:cTn id="14" dur="1000" fill="hold"/>
                                        <p:tgtEl>
                                          <p:spTgt spid="25602"/>
                                        </p:tgtEl>
                                        <p:attrNameLst>
                                          <p:attrName>ppt_h</p:attrName>
                                        </p:attrNameLst>
                                      </p:cBhvr>
                                      <p:tavLst>
                                        <p:tav tm="0">
                                          <p:val>
                                            <p:strVal val="#ppt_h"/>
                                          </p:val>
                                        </p:tav>
                                        <p:tav tm="100000">
                                          <p:val>
                                            <p:strVal val="#ppt_h"/>
                                          </p:val>
                                        </p:tav>
                                      </p:tavLst>
                                    </p:anim>
                                    <p:animEffect transition="in" filter="fade">
                                      <p:cBhvr>
                                        <p:cTn id="15" dur="1000"/>
                                        <p:tgtEl>
                                          <p:spTgt spid="25602"/>
                                        </p:tgtEl>
                                      </p:cBhvr>
                                    </p:animEffect>
                                  </p:childTnLst>
                                </p:cTn>
                              </p:par>
                              <p:par>
                                <p:cTn id="16" presetID="55" presetClass="entr" presetSubtype="0" fill="hold" nodeType="withEffect">
                                  <p:stCondLst>
                                    <p:cond delay="0"/>
                                  </p:stCondLst>
                                  <p:childTnLst>
                                    <p:set>
                                      <p:cBhvr>
                                        <p:cTn id="17" dur="1" fill="hold">
                                          <p:stCondLst>
                                            <p:cond delay="0"/>
                                          </p:stCondLst>
                                        </p:cTn>
                                        <p:tgtEl>
                                          <p:spTgt spid="25604"/>
                                        </p:tgtEl>
                                        <p:attrNameLst>
                                          <p:attrName>style.visibility</p:attrName>
                                        </p:attrNameLst>
                                      </p:cBhvr>
                                      <p:to>
                                        <p:strVal val="visible"/>
                                      </p:to>
                                    </p:set>
                                    <p:anim calcmode="lin" valueType="num">
                                      <p:cBhvr>
                                        <p:cTn id="18" dur="1000" fill="hold"/>
                                        <p:tgtEl>
                                          <p:spTgt spid="25604"/>
                                        </p:tgtEl>
                                        <p:attrNameLst>
                                          <p:attrName>ppt_w</p:attrName>
                                        </p:attrNameLst>
                                      </p:cBhvr>
                                      <p:tavLst>
                                        <p:tav tm="0">
                                          <p:val>
                                            <p:strVal val="#ppt_w*0.70"/>
                                          </p:val>
                                        </p:tav>
                                        <p:tav tm="100000">
                                          <p:val>
                                            <p:strVal val="#ppt_w"/>
                                          </p:val>
                                        </p:tav>
                                      </p:tavLst>
                                    </p:anim>
                                    <p:anim calcmode="lin" valueType="num">
                                      <p:cBhvr>
                                        <p:cTn id="19" dur="1000" fill="hold"/>
                                        <p:tgtEl>
                                          <p:spTgt spid="25604"/>
                                        </p:tgtEl>
                                        <p:attrNameLst>
                                          <p:attrName>ppt_h</p:attrName>
                                        </p:attrNameLst>
                                      </p:cBhvr>
                                      <p:tavLst>
                                        <p:tav tm="0">
                                          <p:val>
                                            <p:strVal val="#ppt_h"/>
                                          </p:val>
                                        </p:tav>
                                        <p:tav tm="100000">
                                          <p:val>
                                            <p:strVal val="#ppt_h"/>
                                          </p:val>
                                        </p:tav>
                                      </p:tavLst>
                                    </p:anim>
                                    <p:animEffect transition="in" filter="fade">
                                      <p:cBhvr>
                                        <p:cTn id="20" dur="1000"/>
                                        <p:tgtEl>
                                          <p:spTgt spid="25604"/>
                                        </p:tgtEl>
                                      </p:cBhvr>
                                    </p:animEffect>
                                  </p:childTnLst>
                                </p:cTn>
                              </p:par>
                              <p:par>
                                <p:cTn id="21" presetID="55" presetClass="entr" presetSubtype="0" fill="hold" nodeType="withEffect">
                                  <p:stCondLst>
                                    <p:cond delay="0"/>
                                  </p:stCondLst>
                                  <p:childTnLst>
                                    <p:set>
                                      <p:cBhvr>
                                        <p:cTn id="22" dur="1" fill="hold">
                                          <p:stCondLst>
                                            <p:cond delay="0"/>
                                          </p:stCondLst>
                                        </p:cTn>
                                        <p:tgtEl>
                                          <p:spTgt spid="28678">
                                            <p:txEl>
                                              <p:charRg st="0" end="4"/>
                                            </p:txEl>
                                          </p:spTgt>
                                        </p:tgtEl>
                                        <p:attrNameLst>
                                          <p:attrName>style.visibility</p:attrName>
                                        </p:attrNameLst>
                                      </p:cBhvr>
                                      <p:to>
                                        <p:strVal val="visible"/>
                                      </p:to>
                                    </p:set>
                                    <p:anim calcmode="lin" valueType="num">
                                      <p:cBhvr>
                                        <p:cTn id="23" dur="1000" fill="hold"/>
                                        <p:tgtEl>
                                          <p:spTgt spid="28678">
                                            <p:txEl>
                                              <p:charRg st="0" end="4"/>
                                            </p:txEl>
                                          </p:spTgt>
                                        </p:tgtEl>
                                        <p:attrNameLst>
                                          <p:attrName>ppt_w</p:attrName>
                                        </p:attrNameLst>
                                      </p:cBhvr>
                                      <p:tavLst>
                                        <p:tav tm="0">
                                          <p:val>
                                            <p:strVal val="#ppt_w*0.70"/>
                                          </p:val>
                                        </p:tav>
                                        <p:tav tm="100000">
                                          <p:val>
                                            <p:strVal val="#ppt_w"/>
                                          </p:val>
                                        </p:tav>
                                      </p:tavLst>
                                    </p:anim>
                                    <p:anim calcmode="lin" valueType="num">
                                      <p:cBhvr>
                                        <p:cTn id="24" dur="1000" fill="hold"/>
                                        <p:tgtEl>
                                          <p:spTgt spid="28678">
                                            <p:txEl>
                                              <p:charRg st="0" end="4"/>
                                            </p:txEl>
                                          </p:spTgt>
                                        </p:tgtEl>
                                        <p:attrNameLst>
                                          <p:attrName>ppt_h</p:attrName>
                                        </p:attrNameLst>
                                      </p:cBhvr>
                                      <p:tavLst>
                                        <p:tav tm="0">
                                          <p:val>
                                            <p:strVal val="#ppt_h"/>
                                          </p:val>
                                        </p:tav>
                                        <p:tav tm="100000">
                                          <p:val>
                                            <p:strVal val="#ppt_h"/>
                                          </p:val>
                                        </p:tav>
                                      </p:tavLst>
                                    </p:anim>
                                    <p:animEffect transition="in" filter="fade">
                                      <p:cBhvr>
                                        <p:cTn id="25" dur="1000"/>
                                        <p:tgtEl>
                                          <p:spTgt spid="28678">
                                            <p:txEl>
                                              <p:charRg st="0" end="4"/>
                                            </p:txEl>
                                          </p:spTgt>
                                        </p:tgtEl>
                                      </p:cBhvr>
                                    </p:animEffect>
                                  </p:childTnLst>
                                </p:cTn>
                              </p:par>
                              <p:par>
                                <p:cTn id="26" presetID="2" presetClass="entr" presetSubtype="4" fill="hold" grpId="0" nodeType="withEffect">
                                  <p:stCondLst>
                                    <p:cond delay="0"/>
                                  </p:stCondLst>
                                  <p:childTnLst>
                                    <p:set>
                                      <p:cBhvr>
                                        <p:cTn id="27" dur="1000" fill="hold">
                                          <p:stCondLst>
                                            <p:cond delay="0"/>
                                          </p:stCondLst>
                                        </p:cTn>
                                        <p:tgtEl>
                                          <p:spTgt spid="2"/>
                                        </p:tgtEl>
                                        <p:attrNameLst>
                                          <p:attrName>style.visibility</p:attrName>
                                        </p:attrNameLst>
                                      </p:cBhvr>
                                      <p:to>
                                        <p:strVal val="visible"/>
                                      </p:to>
                                    </p:set>
                                    <p:anim calcmode="lin" valueType="num">
                                      <p:cBhvr additive="base">
                                        <p:cTn id="28" dur="1000" fill="hold"/>
                                        <p:tgtEl>
                                          <p:spTgt spid="2"/>
                                        </p:tgtEl>
                                        <p:attrNameLst>
                                          <p:attrName>ppt_x</p:attrName>
                                        </p:attrNameLst>
                                      </p:cBhvr>
                                      <p:tavLst>
                                        <p:tav tm="0">
                                          <p:val>
                                            <p:strVal val="#ppt_x"/>
                                          </p:val>
                                        </p:tav>
                                        <p:tav tm="100000">
                                          <p:val>
                                            <p:strVal val="#ppt_x"/>
                                          </p:val>
                                        </p:tav>
                                      </p:tavLst>
                                    </p:anim>
                                    <p:anim calcmode="lin" valueType="num">
                                      <p:cBhvr additive="base">
                                        <p:cTn id="29"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6625" name="标题 1"/>
          <p:cNvSpPr>
            <a:spLocks noGrp="1"/>
          </p:cNvSpPr>
          <p:nvPr>
            <p:ph type="title"/>
          </p:nvPr>
        </p:nvSpPr>
        <p:spPr>
          <a:xfrm>
            <a:off x="2025650" y="431800"/>
            <a:ext cx="8140700" cy="647700"/>
          </a:xfrm>
        </p:spPr>
        <p:txBody>
          <a:bodyPr lIns="101600" tIns="38100" rIns="76200" bIns="38100" rtlCol="0" anchor="ctr" anchorCtr="0">
            <a:noAutofit/>
          </a:bodyPr>
          <a:p>
            <a:pPr indent="0" defTabSz="685800" fontAlgn="auto"/>
            <a:endParaRPr lang="zh-CN" altLang="en-US" strike="noStrike" kern="1200" spc="200" normalizeH="0" baseline="0" noProof="1">
              <a:latin typeface="+mj-lt"/>
              <a:ea typeface="+mj-ea"/>
              <a:cs typeface="+mj-cs"/>
              <a:sym typeface="微软雅黑" panose="020B0503020204020204" charset="-122"/>
            </a:endParaRPr>
          </a:p>
        </p:txBody>
      </p:sp>
      <p:sp>
        <p:nvSpPr>
          <p:cNvPr id="26626" name="内容占位符 2"/>
          <p:cNvSpPr>
            <a:spLocks noGrp="1"/>
          </p:cNvSpPr>
          <p:nvPr>
            <p:ph idx="1"/>
          </p:nvPr>
        </p:nvSpPr>
        <p:spPr>
          <a:xfrm>
            <a:off x="2025650" y="1295400"/>
            <a:ext cx="8140700" cy="5041900"/>
          </a:xfrm>
        </p:spPr>
        <p:txBody>
          <a:bodyPr lIns="101600" tIns="0" rIns="82550" bIns="0" rtlCol="0" anchor="t">
            <a:noAutofit/>
          </a:bodyPr>
          <a:p>
            <a:pPr defTabSz="685800" fontAlgn="auto"/>
            <a:endParaRPr lang="zh-CN" altLang="en-US" strike="noStrike" kern="1200" spc="150" normalizeH="0" baseline="0" noProof="1">
              <a:solidFill>
                <a:srgbClr val="404040"/>
              </a:solidFill>
              <a:latin typeface="+mn-lt"/>
              <a:ea typeface="+mn-ea"/>
              <a:cs typeface="+mn-cs"/>
              <a:sym typeface="微软雅黑" panose="020B0503020204020204" charset="-122"/>
            </a:endParaRPr>
          </a:p>
        </p:txBody>
      </p:sp>
      <p:pic>
        <p:nvPicPr>
          <p:cNvPr id="27651" name="图片 29697" descr="3165650734"/>
          <p:cNvPicPr>
            <a:picLocks noChangeAspect="1"/>
          </p:cNvPicPr>
          <p:nvPr/>
        </p:nvPicPr>
        <p:blipFill>
          <a:blip r:embed="rId1"/>
          <a:stretch>
            <a:fillRect/>
          </a:stretch>
        </p:blipFill>
        <p:spPr>
          <a:xfrm>
            <a:off x="6091238" y="3424238"/>
            <a:ext cx="9525" cy="9525"/>
          </a:xfrm>
          <a:prstGeom prst="rect">
            <a:avLst/>
          </a:prstGeom>
          <a:noFill/>
          <a:ln w="9525">
            <a:noFill/>
          </a:ln>
        </p:spPr>
      </p:pic>
      <p:sp>
        <p:nvSpPr>
          <p:cNvPr id="27652" name="矩形 29698">
            <a:hlinkClick r:id="rId2"/>
          </p:cNvPr>
          <p:cNvSpPr>
            <a:spLocks noChangeAspect="1"/>
          </p:cNvSpPr>
          <p:nvPr/>
        </p:nvSpPr>
        <p:spPr>
          <a:xfrm>
            <a:off x="5943600" y="3276600"/>
            <a:ext cx="304800" cy="304800"/>
          </a:xfrm>
          <a:prstGeom prst="rect">
            <a:avLst/>
          </a:prstGeom>
          <a:noFill/>
          <a:ln w="9525">
            <a:noFill/>
          </a:ln>
        </p:spPr>
        <p:txBody>
          <a:bodyPr anchor="t" anchorCtr="0"/>
          <a:p>
            <a:endParaRPr lang="zh-CN" altLang="en-US">
              <a:latin typeface="Arial" panose="020B0604020202020204" pitchFamily="34" charset="0"/>
              <a:ea typeface="宋体" panose="02010600030101010101" pitchFamily="2" charset="-122"/>
            </a:endParaRPr>
          </a:p>
        </p:txBody>
      </p:sp>
      <p:pic>
        <p:nvPicPr>
          <p:cNvPr id="26629" name="图片 29699" descr="album1489511"/>
          <p:cNvPicPr>
            <a:picLocks noChangeAspect="1"/>
          </p:cNvPicPr>
          <p:nvPr/>
        </p:nvPicPr>
        <p:blipFill>
          <a:blip r:embed="rId3"/>
          <a:stretch>
            <a:fillRect/>
          </a:stretch>
        </p:blipFill>
        <p:spPr>
          <a:xfrm>
            <a:off x="111760" y="57150"/>
            <a:ext cx="11982450" cy="6743700"/>
          </a:xfrm>
          <a:prstGeom prst="rect">
            <a:avLst/>
          </a:prstGeom>
          <a:noFill/>
          <a:ln w="9525">
            <a:noFill/>
          </a:ln>
        </p:spPr>
      </p:pic>
      <p:sp>
        <p:nvSpPr>
          <p:cNvPr id="26630" name="文本框 29700"/>
          <p:cNvSpPr txBox="1"/>
          <p:nvPr/>
        </p:nvSpPr>
        <p:spPr>
          <a:xfrm>
            <a:off x="1193165" y="4714875"/>
            <a:ext cx="10052685" cy="1753235"/>
          </a:xfrm>
          <a:prstGeom prst="rect">
            <a:avLst/>
          </a:prstGeom>
          <a:noFill/>
          <a:ln w="9525">
            <a:noFill/>
          </a:ln>
        </p:spPr>
        <p:txBody>
          <a:bodyPr wrap="square" anchor="t">
            <a:spAutoFit/>
          </a:bodyPr>
          <a:p>
            <a:pPr>
              <a:spcBef>
                <a:spcPct val="50000"/>
              </a:spcBef>
            </a:pPr>
            <a:r>
              <a:rPr lang="zh-CN" altLang="en-US" sz="5400" b="1" noProof="1">
                <a:gradFill>
                  <a:gsLst>
                    <a:gs pos="0">
                      <a:srgbClr val="14CD68"/>
                    </a:gs>
                    <a:gs pos="100000">
                      <a:srgbClr val="0B6E38"/>
                    </a:gs>
                  </a:gsLst>
                  <a:lin scaled="0"/>
                </a:gradFill>
                <a:latin typeface="华文行楷" panose="02010800040101010101" pitchFamily="2" charset="-122"/>
                <a:ea typeface="华文行楷" panose="02010800040101010101" pitchFamily="2" charset="-122"/>
                <a:cs typeface="+mn-cs"/>
              </a:rPr>
              <a:t>这里曾住着一位摆渡老人和他的外孙女翠翠</a:t>
            </a:r>
            <a:endParaRPr lang="zh-CN" altLang="en-US" sz="5400" b="1" noProof="1">
              <a:gradFill>
                <a:gsLst>
                  <a:gs pos="0">
                    <a:srgbClr val="14CD68"/>
                  </a:gs>
                  <a:gs pos="100000">
                    <a:srgbClr val="0B6E38"/>
                  </a:gs>
                </a:gsLst>
                <a:lin scaled="0"/>
              </a:gradFill>
              <a:latin typeface="华文行楷" panose="02010800040101010101" pitchFamily="2" charset="-122"/>
              <a:ea typeface="华文行楷" panose="02010800040101010101" pitchFamily="2" charset="-122"/>
            </a:endParaRPr>
          </a:p>
        </p:txBody>
      </p:sp>
      <p:sp>
        <p:nvSpPr>
          <p:cNvPr id="4" name="文本框 3"/>
          <p:cNvSpPr txBox="1"/>
          <p:nvPr/>
        </p:nvSpPr>
        <p:spPr>
          <a:xfrm>
            <a:off x="4785359" y="465454"/>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6629"/>
                                        </p:tgtEl>
                                        <p:attrNameLst>
                                          <p:attrName>style.visibility</p:attrName>
                                        </p:attrNameLst>
                                      </p:cBhvr>
                                      <p:to>
                                        <p:strVal val="visible"/>
                                      </p:to>
                                    </p:set>
                                    <p:anim calcmode="lin" valueType="num">
                                      <p:cBhvr>
                                        <p:cTn id="7" dur="1000" fill="hold"/>
                                        <p:tgtEl>
                                          <p:spTgt spid="26629"/>
                                        </p:tgtEl>
                                        <p:attrNameLst>
                                          <p:attrName>ppt_w</p:attrName>
                                        </p:attrNameLst>
                                      </p:cBhvr>
                                      <p:tavLst>
                                        <p:tav tm="0">
                                          <p:val>
                                            <p:strVal val="#ppt_w*0.70"/>
                                          </p:val>
                                        </p:tav>
                                        <p:tav tm="100000">
                                          <p:val>
                                            <p:strVal val="#ppt_w"/>
                                          </p:val>
                                        </p:tav>
                                      </p:tavLst>
                                    </p:anim>
                                    <p:anim calcmode="lin" valueType="num">
                                      <p:cBhvr>
                                        <p:cTn id="8" dur="1000" fill="hold"/>
                                        <p:tgtEl>
                                          <p:spTgt spid="26629"/>
                                        </p:tgtEl>
                                        <p:attrNameLst>
                                          <p:attrName>ppt_h</p:attrName>
                                        </p:attrNameLst>
                                      </p:cBhvr>
                                      <p:tavLst>
                                        <p:tav tm="0">
                                          <p:val>
                                            <p:strVal val="#ppt_h"/>
                                          </p:val>
                                        </p:tav>
                                        <p:tav tm="100000">
                                          <p:val>
                                            <p:strVal val="#ppt_h"/>
                                          </p:val>
                                        </p:tav>
                                      </p:tavLst>
                                    </p:anim>
                                    <p:animEffect transition="in" filter="fade">
                                      <p:cBhvr>
                                        <p:cTn id="9" dur="1000"/>
                                        <p:tgtEl>
                                          <p:spTgt spid="26629"/>
                                        </p:tgtEl>
                                      </p:cBhvr>
                                    </p:animEffect>
                                  </p:childTnLst>
                                </p:cTn>
                              </p:par>
                              <p:par>
                                <p:cTn id="10" presetID="2" presetClass="entr" presetSubtype="4" fill="hold" grpId="0" nodeType="with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ppt_x"/>
                                          </p:val>
                                        </p:tav>
                                        <p:tav tm="100000">
                                          <p:val>
                                            <p:strVal val="#ppt_x"/>
                                          </p:val>
                                        </p:tav>
                                      </p:tavLst>
                                    </p:anim>
                                    <p:anim calcmode="lin" valueType="num">
                                      <p:cBhvr additive="base">
                                        <p:cTn id="13" dur="10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5" presetClass="entr" presetSubtype="0" fill="hold" grpId="0" nodeType="afterEffect">
                                  <p:stCondLst>
                                    <p:cond delay="0"/>
                                  </p:stCondLst>
                                  <p:childTnLst>
                                    <p:set>
                                      <p:cBhvr>
                                        <p:cTn id="16" dur="1" fill="hold">
                                          <p:stCondLst>
                                            <p:cond delay="0"/>
                                          </p:stCondLst>
                                        </p:cTn>
                                        <p:tgtEl>
                                          <p:spTgt spid="26630"/>
                                        </p:tgtEl>
                                        <p:attrNameLst>
                                          <p:attrName>style.visibility</p:attrName>
                                        </p:attrNameLst>
                                      </p:cBhvr>
                                      <p:to>
                                        <p:strVal val="visible"/>
                                      </p:to>
                                    </p:set>
                                    <p:anim calcmode="lin" valueType="num">
                                      <p:cBhvr>
                                        <p:cTn id="17" dur="1000" fill="hold"/>
                                        <p:tgtEl>
                                          <p:spTgt spid="26630"/>
                                        </p:tgtEl>
                                        <p:attrNameLst>
                                          <p:attrName>ppt_w</p:attrName>
                                        </p:attrNameLst>
                                      </p:cBhvr>
                                      <p:tavLst>
                                        <p:tav tm="0">
                                          <p:val>
                                            <p:strVal val="#ppt_w*0.70"/>
                                          </p:val>
                                        </p:tav>
                                        <p:tav tm="100000">
                                          <p:val>
                                            <p:strVal val="#ppt_w"/>
                                          </p:val>
                                        </p:tav>
                                      </p:tavLst>
                                    </p:anim>
                                    <p:anim calcmode="lin" valueType="num">
                                      <p:cBhvr>
                                        <p:cTn id="18" dur="1000" fill="hold"/>
                                        <p:tgtEl>
                                          <p:spTgt spid="26630"/>
                                        </p:tgtEl>
                                        <p:attrNameLst>
                                          <p:attrName>ppt_h</p:attrName>
                                        </p:attrNameLst>
                                      </p:cBhvr>
                                      <p:tavLst>
                                        <p:tav tm="0">
                                          <p:val>
                                            <p:strVal val="#ppt_h"/>
                                          </p:val>
                                        </p:tav>
                                        <p:tav tm="100000">
                                          <p:val>
                                            <p:strVal val="#ppt_h"/>
                                          </p:val>
                                        </p:tav>
                                      </p:tavLst>
                                    </p:anim>
                                    <p:animEffect transition="in" filter="fade">
                                      <p:cBhvr>
                                        <p:cTn id="19" dur="1000"/>
                                        <p:tgtEl>
                                          <p:spTgt spid="26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0"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7649" name="标题 1"/>
          <p:cNvSpPr>
            <a:spLocks noGrp="1"/>
          </p:cNvSpPr>
          <p:nvPr>
            <p:ph type="title"/>
          </p:nvPr>
        </p:nvSpPr>
        <p:spPr>
          <a:xfrm>
            <a:off x="2025650" y="431800"/>
            <a:ext cx="8140700" cy="647700"/>
          </a:xfrm>
        </p:spPr>
        <p:txBody>
          <a:bodyPr lIns="101600" tIns="38100" rIns="76200" bIns="38100" rtlCol="0" anchor="ctr" anchorCtr="0">
            <a:noAutofit/>
          </a:bodyPr>
          <a:p>
            <a:pPr indent="0" defTabSz="685800" fontAlgn="auto"/>
            <a:endParaRPr lang="zh-CN" altLang="en-US" strike="noStrike" kern="1200" spc="200" normalizeH="0" baseline="0" noProof="1">
              <a:latin typeface="+mj-lt"/>
              <a:ea typeface="+mj-ea"/>
              <a:cs typeface="+mj-cs"/>
              <a:sym typeface="微软雅黑" panose="020B0503020204020204" charset="-122"/>
            </a:endParaRPr>
          </a:p>
        </p:txBody>
      </p:sp>
      <p:sp>
        <p:nvSpPr>
          <p:cNvPr id="27650" name="内容占位符 2"/>
          <p:cNvSpPr>
            <a:spLocks noGrp="1"/>
          </p:cNvSpPr>
          <p:nvPr>
            <p:ph idx="1"/>
          </p:nvPr>
        </p:nvSpPr>
        <p:spPr>
          <a:xfrm>
            <a:off x="2025650" y="1295400"/>
            <a:ext cx="8140700" cy="5041900"/>
          </a:xfrm>
        </p:spPr>
        <p:txBody>
          <a:bodyPr lIns="101600" tIns="0" rIns="82550" bIns="0" rtlCol="0" anchor="t">
            <a:noAutofit/>
          </a:bodyPr>
          <a:p>
            <a:pPr defTabSz="685800" fontAlgn="auto"/>
            <a:endParaRPr lang="zh-CN" altLang="en-US" strike="noStrike" kern="1200" spc="150" normalizeH="0" baseline="0" noProof="1">
              <a:solidFill>
                <a:srgbClr val="404040"/>
              </a:solidFill>
              <a:latin typeface="+mn-lt"/>
              <a:ea typeface="+mn-ea"/>
              <a:cs typeface="+mn-cs"/>
              <a:sym typeface="微软雅黑" panose="020B0503020204020204" charset="-122"/>
            </a:endParaRPr>
          </a:p>
        </p:txBody>
      </p:sp>
      <p:pic>
        <p:nvPicPr>
          <p:cNvPr id="27651" name="图片 30722" descr="图片2"/>
          <p:cNvPicPr>
            <a:picLocks noChangeAspect="1"/>
          </p:cNvPicPr>
          <p:nvPr/>
        </p:nvPicPr>
        <p:blipFill>
          <a:blip r:embed="rId1"/>
          <a:stretch>
            <a:fillRect/>
          </a:stretch>
        </p:blipFill>
        <p:spPr>
          <a:xfrm>
            <a:off x="120015" y="87630"/>
            <a:ext cx="11966575" cy="6682740"/>
          </a:xfrm>
          <a:prstGeom prst="rect">
            <a:avLst/>
          </a:prstGeom>
          <a:noFill/>
          <a:ln w="9525">
            <a:noFill/>
          </a:ln>
        </p:spPr>
      </p:pic>
      <p:sp>
        <p:nvSpPr>
          <p:cNvPr id="28676" name="文本框 30723"/>
          <p:cNvSpPr txBox="1"/>
          <p:nvPr/>
        </p:nvSpPr>
        <p:spPr>
          <a:xfrm>
            <a:off x="1847850" y="5734050"/>
            <a:ext cx="4319588" cy="368300"/>
          </a:xfrm>
          <a:prstGeom prst="rect">
            <a:avLst/>
          </a:prstGeom>
          <a:noFill/>
          <a:ln w="9525">
            <a:noFill/>
          </a:ln>
        </p:spPr>
        <p:txBody>
          <a:bodyPr anchor="t" anchorCtr="0">
            <a:spAutoFit/>
          </a:bodyPr>
          <a:p>
            <a:pPr>
              <a:spcBef>
                <a:spcPct val="50000"/>
              </a:spcBef>
            </a:pPr>
            <a:endParaRPr lang="zh-CN" altLang="zh-CN">
              <a:latin typeface="Arial" panose="020B0604020202020204" pitchFamily="34" charset="0"/>
              <a:ea typeface="宋体" panose="02010600030101010101" pitchFamily="2" charset="-122"/>
            </a:endParaRPr>
          </a:p>
        </p:txBody>
      </p:sp>
      <p:sp>
        <p:nvSpPr>
          <p:cNvPr id="27653" name="文本框 30724"/>
          <p:cNvSpPr txBox="1"/>
          <p:nvPr/>
        </p:nvSpPr>
        <p:spPr>
          <a:xfrm>
            <a:off x="1651000" y="3974465"/>
            <a:ext cx="9185275" cy="922020"/>
          </a:xfrm>
          <a:prstGeom prst="rect">
            <a:avLst/>
          </a:prstGeom>
          <a:noFill/>
          <a:ln w="9525">
            <a:noFill/>
          </a:ln>
        </p:spPr>
        <p:txBody>
          <a:bodyPr wrap="square" anchor="t" anchorCtr="0">
            <a:spAutoFit/>
          </a:bodyPr>
          <a:p>
            <a:pPr>
              <a:spcBef>
                <a:spcPct val="50000"/>
              </a:spcBef>
            </a:pPr>
            <a:r>
              <a:rPr lang="zh-CN" altLang="en-US" sz="5400" b="1">
                <a:solidFill>
                  <a:srgbClr val="FFFF00"/>
                </a:solidFill>
                <a:latin typeface="Arial" panose="020B0604020202020204" pitchFamily="34" charset="0"/>
                <a:ea typeface="华文行楷" panose="02010800040101010101" pitchFamily="2" charset="-122"/>
              </a:rPr>
              <a:t>这里见证了翠翠那场爱情悲剧</a:t>
            </a:r>
            <a:endParaRPr lang="zh-CN" altLang="en-US" sz="5400" b="1">
              <a:solidFill>
                <a:srgbClr val="FFFF00"/>
              </a:solidFill>
              <a:latin typeface="Arial" panose="020B0604020202020204" pitchFamily="34" charset="0"/>
              <a:ea typeface="华文行楷" panose="02010800040101010101" pitchFamily="2" charset="-122"/>
            </a:endParaRPr>
          </a:p>
        </p:txBody>
      </p:sp>
      <p:sp>
        <p:nvSpPr>
          <p:cNvPr id="4" name="文本框 3"/>
          <p:cNvSpPr txBox="1"/>
          <p:nvPr/>
        </p:nvSpPr>
        <p:spPr>
          <a:xfrm>
            <a:off x="4932676" y="559434"/>
            <a:ext cx="2621280" cy="829945"/>
          </a:xfrm>
          <a:prstGeom prst="rect">
            <a:avLst/>
          </a:prstGeom>
          <a:noFill/>
        </p:spPr>
        <p:txBody>
          <a:bodyPr wrap="none" rtlCol="0">
            <a:spAutoFit/>
          </a:bodyPr>
          <a:p>
            <a:r>
              <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rPr>
              <a:t>湘西风光</a:t>
            </a:r>
            <a:endParaRPr lang="zh-CN" altLang="en-US" sz="4800" b="1" noProof="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p:cTn id="7" dur="1000" fill="hold"/>
                                        <p:tgtEl>
                                          <p:spTgt spid="27651"/>
                                        </p:tgtEl>
                                        <p:attrNameLst>
                                          <p:attrName>ppt_w</p:attrName>
                                        </p:attrNameLst>
                                      </p:cBhvr>
                                      <p:tavLst>
                                        <p:tav tm="0">
                                          <p:val>
                                            <p:strVal val="#ppt_w*0.70"/>
                                          </p:val>
                                        </p:tav>
                                        <p:tav tm="100000">
                                          <p:val>
                                            <p:strVal val="#ppt_w"/>
                                          </p:val>
                                        </p:tav>
                                      </p:tavLst>
                                    </p:anim>
                                    <p:anim calcmode="lin" valueType="num">
                                      <p:cBhvr>
                                        <p:cTn id="8" dur="1000" fill="hold"/>
                                        <p:tgtEl>
                                          <p:spTgt spid="27651"/>
                                        </p:tgtEl>
                                        <p:attrNameLst>
                                          <p:attrName>ppt_h</p:attrName>
                                        </p:attrNameLst>
                                      </p:cBhvr>
                                      <p:tavLst>
                                        <p:tav tm="0">
                                          <p:val>
                                            <p:strVal val="#ppt_h"/>
                                          </p:val>
                                        </p:tav>
                                        <p:tav tm="100000">
                                          <p:val>
                                            <p:strVal val="#ppt_h"/>
                                          </p:val>
                                        </p:tav>
                                      </p:tavLst>
                                    </p:anim>
                                    <p:animEffect transition="in" filter="fade">
                                      <p:cBhvr>
                                        <p:cTn id="9" dur="1000"/>
                                        <p:tgtEl>
                                          <p:spTgt spid="27651"/>
                                        </p:tgtEl>
                                      </p:cBhvr>
                                    </p:animEffect>
                                  </p:childTnLst>
                                </p:cTn>
                              </p:par>
                              <p:par>
                                <p:cTn id="10" presetID="2" presetClass="entr" presetSubtype="4" fill="hold" grpId="0" nodeType="with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ppt_x"/>
                                          </p:val>
                                        </p:tav>
                                        <p:tav tm="100000">
                                          <p:val>
                                            <p:strVal val="#ppt_x"/>
                                          </p:val>
                                        </p:tav>
                                      </p:tavLst>
                                    </p:anim>
                                    <p:anim calcmode="lin" valueType="num">
                                      <p:cBhvr additive="base">
                                        <p:cTn id="13" dur="10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6" presetClass="entr" presetSubtype="0" fill="hold" grpId="0" nodeType="afterEffect">
                                  <p:stCondLst>
                                    <p:cond delay="0"/>
                                  </p:stCondLst>
                                  <p:childTnLst>
                                    <p:set>
                                      <p:cBhvr>
                                        <p:cTn id="16" dur="1" fill="hold">
                                          <p:stCondLst>
                                            <p:cond delay="0"/>
                                          </p:stCondLst>
                                        </p:cTn>
                                        <p:tgtEl>
                                          <p:spTgt spid="27653"/>
                                        </p:tgtEl>
                                        <p:attrNameLst>
                                          <p:attrName>style.visibility</p:attrName>
                                        </p:attrNameLst>
                                      </p:cBhvr>
                                      <p:to>
                                        <p:strVal val="visible"/>
                                      </p:to>
                                    </p:set>
                                    <p:animEffect transition="in" filter="wipe(down)">
                                      <p:cBhvr>
                                        <p:cTn id="17" dur="290">
                                          <p:stCondLst>
                                            <p:cond delay="0"/>
                                          </p:stCondLst>
                                        </p:cTn>
                                        <p:tgtEl>
                                          <p:spTgt spid="27653"/>
                                        </p:tgtEl>
                                      </p:cBhvr>
                                    </p:animEffect>
                                    <p:anim calcmode="lin" valueType="num">
                                      <p:cBhvr>
                                        <p:cTn id="18" dur="911" tmFilter="0,0; 0.14,0.36; 0.43,0.73; 0.71,0.91; 1.0,1.0">
                                          <p:stCondLst>
                                            <p:cond delay="0"/>
                                          </p:stCondLst>
                                        </p:cTn>
                                        <p:tgtEl>
                                          <p:spTgt spid="27653"/>
                                        </p:tgtEl>
                                        <p:attrNameLst>
                                          <p:attrName>ppt_x</p:attrName>
                                        </p:attrNameLst>
                                      </p:cBhvr>
                                      <p:tavLst>
                                        <p:tav tm="0">
                                          <p:val>
                                            <p:strVal val="#ppt_x-0.25"/>
                                          </p:val>
                                        </p:tav>
                                        <p:tav tm="100000">
                                          <p:val>
                                            <p:strVal val="#ppt_x"/>
                                          </p:val>
                                        </p:tav>
                                      </p:tavLst>
                                    </p:anim>
                                    <p:anim calcmode="lin" valueType="num">
                                      <p:cBhvr>
                                        <p:cTn id="19" dur="332" tmFilter="0.0,0.0; 0.25,0.07; 0.50,0.2; 0.75,0.467; 1.0,1.0">
                                          <p:stCondLst>
                                            <p:cond delay="0"/>
                                          </p:stCondLst>
                                        </p:cTn>
                                        <p:tgtEl>
                                          <p:spTgt spid="27653"/>
                                        </p:tgtEl>
                                        <p:attrNameLst>
                                          <p:attrName>ppt_y</p:attrName>
                                        </p:attrNameLst>
                                      </p:cBhvr>
                                      <p:tavLst>
                                        <p:tav tm="0" fmla="#ppt_y-sin(pi*$)/3">
                                          <p:val>
                                            <p:fltVal val="0.500000"/>
                                          </p:val>
                                        </p:tav>
                                        <p:tav tm="100000">
                                          <p:val>
                                            <p:fltVal val="1.000000"/>
                                          </p:val>
                                        </p:tav>
                                      </p:tavLst>
                                    </p:anim>
                                    <p:anim calcmode="lin" valueType="num">
                                      <p:cBhvr>
                                        <p:cTn id="20" dur="332" tmFilter="0, 0; 0.125,0.2665; 0.25,0.4; 0.375,0.465; 0.5,0.5;  0.625,0.535; 0.75,0.6; 0.875,0.7335; 1,1">
                                          <p:stCondLst>
                                            <p:cond delay="332"/>
                                          </p:stCondLst>
                                        </p:cTn>
                                        <p:tgtEl>
                                          <p:spTgt spid="27653"/>
                                        </p:tgtEl>
                                        <p:attrNameLst>
                                          <p:attrName>ppt_y</p:attrName>
                                        </p:attrNameLst>
                                      </p:cBhvr>
                                      <p:tavLst>
                                        <p:tav tm="0" fmla="#ppt_y-sin(pi*$)/9">
                                          <p:val>
                                            <p:fltVal val="0.000000"/>
                                          </p:val>
                                        </p:tav>
                                        <p:tav tm="100000">
                                          <p:val>
                                            <p:fltVal val="1.000000"/>
                                          </p:val>
                                        </p:tav>
                                      </p:tavLst>
                                    </p:anim>
                                    <p:anim calcmode="lin" valueType="num">
                                      <p:cBhvr>
                                        <p:cTn id="21" dur="166" tmFilter="0, 0; 0.125,0.2665; 0.25,0.4; 0.375,0.465; 0.5,0.5;  0.625,0.535; 0.75,0.6; 0.875,0.7335; 1,1">
                                          <p:stCondLst>
                                            <p:cond delay="662"/>
                                          </p:stCondLst>
                                        </p:cTn>
                                        <p:tgtEl>
                                          <p:spTgt spid="27653"/>
                                        </p:tgtEl>
                                        <p:attrNameLst>
                                          <p:attrName>ppt_y</p:attrName>
                                        </p:attrNameLst>
                                      </p:cBhvr>
                                      <p:tavLst>
                                        <p:tav tm="0" fmla="#ppt_y-sin(pi*$)/27">
                                          <p:val>
                                            <p:fltVal val="0.000000"/>
                                          </p:val>
                                        </p:tav>
                                        <p:tav tm="100000">
                                          <p:val>
                                            <p:fltVal val="1.000000"/>
                                          </p:val>
                                        </p:tav>
                                      </p:tavLst>
                                    </p:anim>
                                    <p:anim calcmode="lin" valueType="num">
                                      <p:cBhvr>
                                        <p:cTn id="22" dur="82" tmFilter="0, 0; 0.125,0.2665; 0.25,0.4; 0.375,0.465; 0.5,0.5;  0.625,0.535; 0.75,0.6; 0.875,0.7335; 1,1">
                                          <p:stCondLst>
                                            <p:cond delay="828"/>
                                          </p:stCondLst>
                                        </p:cTn>
                                        <p:tgtEl>
                                          <p:spTgt spid="27653"/>
                                        </p:tgtEl>
                                        <p:attrNameLst>
                                          <p:attrName>ppt_y</p:attrName>
                                        </p:attrNameLst>
                                      </p:cBhvr>
                                      <p:tavLst>
                                        <p:tav tm="0" fmla="#ppt_y-sin(pi*$)/81">
                                          <p:val>
                                            <p:fltVal val="0.000000"/>
                                          </p:val>
                                        </p:tav>
                                        <p:tav tm="100000">
                                          <p:val>
                                            <p:fltVal val="1.000000"/>
                                          </p:val>
                                        </p:tav>
                                      </p:tavLst>
                                    </p:anim>
                                    <p:animScale>
                                      <p:cBhvr>
                                        <p:cTn id="23" dur="13">
                                          <p:stCondLst>
                                            <p:cond delay="325"/>
                                          </p:stCondLst>
                                        </p:cTn>
                                        <p:tgtEl>
                                          <p:spTgt spid="27653"/>
                                        </p:tgtEl>
                                      </p:cBhvr>
                                      <p:to x="100000" y="60000"/>
                                    </p:animScale>
                                    <p:animScale>
                                      <p:cBhvr>
                                        <p:cTn id="24" dur="83" decel="50000">
                                          <p:stCondLst>
                                            <p:cond delay="338"/>
                                          </p:stCondLst>
                                        </p:cTn>
                                        <p:tgtEl>
                                          <p:spTgt spid="27653"/>
                                        </p:tgtEl>
                                      </p:cBhvr>
                                      <p:to x="100000" y="100000"/>
                                    </p:animScale>
                                    <p:animScale>
                                      <p:cBhvr>
                                        <p:cTn id="25" dur="13">
                                          <p:stCondLst>
                                            <p:cond delay="656"/>
                                          </p:stCondLst>
                                        </p:cTn>
                                        <p:tgtEl>
                                          <p:spTgt spid="27653"/>
                                        </p:tgtEl>
                                      </p:cBhvr>
                                      <p:to x="100000" y="80000"/>
                                    </p:animScale>
                                    <p:animScale>
                                      <p:cBhvr>
                                        <p:cTn id="26" dur="83" decel="50000">
                                          <p:stCondLst>
                                            <p:cond delay="669"/>
                                          </p:stCondLst>
                                        </p:cTn>
                                        <p:tgtEl>
                                          <p:spTgt spid="27653"/>
                                        </p:tgtEl>
                                      </p:cBhvr>
                                      <p:to x="100000" y="100000"/>
                                    </p:animScale>
                                    <p:animScale>
                                      <p:cBhvr>
                                        <p:cTn id="27" dur="13">
                                          <p:stCondLst>
                                            <p:cond delay="821"/>
                                          </p:stCondLst>
                                        </p:cTn>
                                        <p:tgtEl>
                                          <p:spTgt spid="27653"/>
                                        </p:tgtEl>
                                      </p:cBhvr>
                                      <p:to x="100000" y="90000"/>
                                    </p:animScale>
                                    <p:animScale>
                                      <p:cBhvr>
                                        <p:cTn id="28" dur="83" decel="50000">
                                          <p:stCondLst>
                                            <p:cond delay="834"/>
                                          </p:stCondLst>
                                        </p:cTn>
                                        <p:tgtEl>
                                          <p:spTgt spid="27653"/>
                                        </p:tgtEl>
                                      </p:cBhvr>
                                      <p:to x="100000" y="100000"/>
                                    </p:animScale>
                                    <p:animScale>
                                      <p:cBhvr>
                                        <p:cTn id="29" dur="13">
                                          <p:stCondLst>
                                            <p:cond delay="904"/>
                                          </p:stCondLst>
                                        </p:cTn>
                                        <p:tgtEl>
                                          <p:spTgt spid="27653"/>
                                        </p:tgtEl>
                                      </p:cBhvr>
                                      <p:to x="100000" y="95000"/>
                                    </p:animScale>
                                    <p:animScale>
                                      <p:cBhvr>
                                        <p:cTn id="30" dur="83" decel="50000">
                                          <p:stCondLst>
                                            <p:cond delay="917"/>
                                          </p:stCondLst>
                                        </p:cTn>
                                        <p:tgtEl>
                                          <p:spTgt spid="2765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文本框 1"/>
          <p:cNvSpPr txBox="1"/>
          <p:nvPr/>
        </p:nvSpPr>
        <p:spPr>
          <a:xfrm>
            <a:off x="7034530" y="152400"/>
            <a:ext cx="4354830" cy="6554470"/>
          </a:xfrm>
          <a:prstGeom prst="rect">
            <a:avLst/>
          </a:prstGeom>
          <a:noFill/>
          <a:ln w="28575" cap="flat" cmpd="sng">
            <a:solidFill>
              <a:srgbClr val="0B06DE"/>
            </a:solidFill>
            <a:prstDash val="solid"/>
            <a:round/>
            <a:headEnd type="none" w="med" len="med"/>
            <a:tailEnd type="none" w="med" len="med"/>
          </a:ln>
        </p:spPr>
        <p:txBody>
          <a:bodyPr wrap="square" anchor="t" anchorCtr="0">
            <a:spAutoFit/>
          </a:bodyPr>
          <a:p>
            <a:r>
              <a:rPr lang="zh-CN" altLang="en-US" sz="2800" b="1">
                <a:latin typeface="华文中宋" panose="02010600040101010101" charset="-122"/>
                <a:ea typeface="华文中宋" panose="02010600040101010101" charset="-122"/>
              </a:rPr>
              <a:t>为何爱恋依旧</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她等着他的承诺</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等着他的回头</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等到了雁儿过</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等等到最后</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竞忘了有承诺</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一日复一日翠翠纯真的</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仰望</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看在爷爷的心里是断肠</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那年头户对门当荒唐的</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思想</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让这女孩等到天荒</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那时光流水潺潺一去不</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复返</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让这辛酸无声流传</a:t>
            </a:r>
            <a:endParaRPr lang="zh-CN" altLang="en-US" sz="2800" b="1">
              <a:latin typeface="华文中宋" panose="02010600040101010101" charset="-122"/>
              <a:ea typeface="华文中宋" panose="02010600040101010101" charset="-122"/>
            </a:endParaRPr>
          </a:p>
        </p:txBody>
      </p:sp>
      <p:sp>
        <p:nvSpPr>
          <p:cNvPr id="3" name="文本框 2"/>
          <p:cNvSpPr txBox="1"/>
          <p:nvPr/>
        </p:nvSpPr>
        <p:spPr>
          <a:xfrm>
            <a:off x="3457575" y="265113"/>
            <a:ext cx="2011680" cy="1076325"/>
          </a:xfrm>
          <a:prstGeom prst="rect">
            <a:avLst/>
          </a:prstGeom>
          <a:noFill/>
          <a:ln w="9525">
            <a:noFill/>
          </a:ln>
        </p:spPr>
        <p:txBody>
          <a:bodyPr wrap="none" anchor="t" anchorCtr="0">
            <a:spAutoFit/>
          </a:bodyPr>
          <a:p>
            <a:r>
              <a:rPr lang="zh-CN" altLang="en-US" sz="3600" b="1">
                <a:solidFill>
                  <a:srgbClr val="FF0000"/>
                </a:solidFill>
                <a:latin typeface="微软雅黑" panose="020B0503020204020204" charset="-122"/>
                <a:ea typeface="微软雅黑" panose="020B0503020204020204" charset="-122"/>
              </a:rPr>
              <a:t>等等等等</a:t>
            </a:r>
            <a:endParaRPr lang="zh-CN" altLang="en-US" sz="2800" b="1">
              <a:solidFill>
                <a:srgbClr val="FF0000"/>
              </a:solidFill>
              <a:latin typeface="华文中宋" panose="02010600040101010101" charset="-122"/>
              <a:ea typeface="华文中宋" panose="02010600040101010101" charset="-122"/>
            </a:endParaRPr>
          </a:p>
          <a:p>
            <a:r>
              <a:rPr lang="zh-CN" altLang="en-US" sz="2800" b="1">
                <a:solidFill>
                  <a:srgbClr val="FF0000"/>
                </a:solidFill>
                <a:latin typeface="华文中宋" panose="02010600040101010101" charset="-122"/>
                <a:ea typeface="华文中宋" panose="02010600040101010101" charset="-122"/>
                <a:sym typeface="微软雅黑" panose="020B0503020204020204" charset="-122"/>
              </a:rPr>
              <a:t>  演唱:黄磊</a:t>
            </a:r>
            <a:endParaRPr lang="zh-CN" altLang="en-US" sz="2800" b="1">
              <a:solidFill>
                <a:srgbClr val="FF0000"/>
              </a:solidFill>
              <a:latin typeface="华文中宋" panose="02010600040101010101" charset="-122"/>
              <a:ea typeface="华文中宋" panose="02010600040101010101" charset="-122"/>
              <a:sym typeface="微软雅黑" panose="020B0503020204020204" charset="-122"/>
            </a:endParaRPr>
          </a:p>
        </p:txBody>
      </p:sp>
      <p:sp>
        <p:nvSpPr>
          <p:cNvPr id="5" name="文本框 4"/>
          <p:cNvSpPr txBox="1"/>
          <p:nvPr/>
        </p:nvSpPr>
        <p:spPr>
          <a:xfrm>
            <a:off x="652145" y="1444625"/>
            <a:ext cx="5275580" cy="5262245"/>
          </a:xfrm>
          <a:prstGeom prst="rect">
            <a:avLst/>
          </a:prstGeom>
          <a:noFill/>
          <a:ln w="28575" cap="flat" cmpd="sng">
            <a:solidFill>
              <a:srgbClr val="0B06DE"/>
            </a:solidFill>
            <a:prstDash val="solid"/>
            <a:round/>
            <a:headEnd type="none" w="med" len="med"/>
            <a:tailEnd type="none" w="med" len="med"/>
          </a:ln>
        </p:spPr>
        <p:txBody>
          <a:bodyPr wrap="square" anchor="t" anchorCtr="0">
            <a:spAutoFit/>
          </a:bodyPr>
          <a:p>
            <a:r>
              <a:rPr lang="zh-CN" altLang="en-US" sz="2800" b="1">
                <a:latin typeface="华文中宋" panose="02010600040101010101" charset="-122"/>
                <a:ea typeface="华文中宋" panose="02010600040101010101" charset="-122"/>
              </a:rPr>
              <a:t>这原是没有时间流过的故事</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在那个与世隔绝的村子</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翠翠和她爷爷为人渡船过日</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十七年来一向如此</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有天这女孩碰上城里的男子</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两人交换了生命的约誓</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男子离去时依依不舍的凝视</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翠翠说等他一辈子</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等过第一个秋</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等过第二个秋</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等到黄叶滑落</a:t>
            </a:r>
            <a:endParaRPr lang="zh-CN" altLang="en-US" sz="2800" b="1">
              <a:latin typeface="华文中宋" panose="02010600040101010101" charset="-122"/>
              <a:ea typeface="华文中宋" panose="02010600040101010101" charset="-122"/>
            </a:endParaRPr>
          </a:p>
          <a:p>
            <a:r>
              <a:rPr lang="zh-CN" altLang="en-US" sz="2800" b="1">
                <a:latin typeface="华文中宋" panose="02010600040101010101" charset="-122"/>
                <a:ea typeface="华文中宋" panose="02010600040101010101" charset="-122"/>
              </a:rPr>
              <a:t>等等到哭了</a:t>
            </a:r>
            <a:endParaRPr lang="zh-CN" altLang="en-US" sz="2800" b="1">
              <a:latin typeface="华文中宋" panose="02010600040101010101" charset="-122"/>
              <a:ea typeface="华文中宋" panose="02010600040101010101" charset="-122"/>
            </a:endParaRPr>
          </a:p>
        </p:txBody>
      </p:sp>
      <p:sp>
        <p:nvSpPr>
          <p:cNvPr id="6" name="文本框 5"/>
          <p:cNvSpPr txBox="1"/>
          <p:nvPr/>
        </p:nvSpPr>
        <p:spPr>
          <a:xfrm>
            <a:off x="768985" y="450215"/>
            <a:ext cx="2289175" cy="706755"/>
          </a:xfrm>
          <a:prstGeom prst="rect">
            <a:avLst/>
          </a:prstGeom>
          <a:solidFill>
            <a:schemeClr val="accent6">
              <a:lumMod val="40000"/>
              <a:lumOff val="60000"/>
            </a:schemeClr>
          </a:solidFill>
        </p:spPr>
        <p:txBody>
          <a:bodyPr wrap="square" rtlCol="0">
            <a:spAutoFit/>
          </a:bodyPr>
          <a:p>
            <a:r>
              <a:rPr lang="zh-CN" altLang="en-US" sz="4000" b="1" noProof="1">
                <a:solidFill>
                  <a:srgbClr val="C00000"/>
                </a:solidFill>
                <a:latin typeface="微软雅黑" panose="020B0503020204020204" charset="-122"/>
                <a:ea typeface="微软雅黑" panose="020B0503020204020204" charset="-122"/>
                <a:cs typeface="+mn-cs"/>
              </a:rPr>
              <a:t>歌曲欣赏</a:t>
            </a:r>
            <a:endParaRPr lang="zh-CN" altLang="en-US" sz="4000" b="1" noProof="1">
              <a:solidFill>
                <a:srgbClr val="C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00000"/>
                                          </p:val>
                                        </p:tav>
                                        <p:tav tm="100000">
                                          <p:val>
                                            <p:fltVal val="1.000000"/>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000000"/>
                                          </p:val>
                                        </p:tav>
                                        <p:tav tm="100000">
                                          <p:val>
                                            <p:fltVal val="1.000000"/>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000000"/>
                                          </p:val>
                                        </p:tav>
                                        <p:tav tm="100000">
                                          <p:val>
                                            <p:fltVal val="1.000000"/>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000000"/>
                                          </p:val>
                                        </p:tav>
                                        <p:tav tm="100000">
                                          <p:val>
                                            <p:fltVal val="1.000000"/>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par>
                          <p:cTn id="21" fill="hold">
                            <p:stCondLst>
                              <p:cond delay="1000"/>
                            </p:stCondLst>
                            <p:childTnLst>
                              <p:par>
                                <p:cTn id="22" presetID="5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strVal val="#ppt_w*0.70"/>
                                          </p:val>
                                        </p:tav>
                                        <p:tav tm="100000">
                                          <p:val>
                                            <p:strVal val="#ppt_w"/>
                                          </p:val>
                                        </p:tav>
                                      </p:tavLst>
                                    </p:anim>
                                    <p:anim calcmode="lin" valueType="num">
                                      <p:cBhvr>
                                        <p:cTn id="25" dur="1000" fill="hold"/>
                                        <p:tgtEl>
                                          <p:spTgt spid="5"/>
                                        </p:tgtEl>
                                        <p:attrNameLst>
                                          <p:attrName>ppt_h</p:attrName>
                                        </p:attrNameLst>
                                      </p:cBhvr>
                                      <p:tavLst>
                                        <p:tav tm="0">
                                          <p:val>
                                            <p:strVal val="#ppt_h"/>
                                          </p:val>
                                        </p:tav>
                                        <p:tav tm="100000">
                                          <p:val>
                                            <p:strVal val="#ppt_h"/>
                                          </p:val>
                                        </p:tav>
                                      </p:tavLst>
                                    </p:anim>
                                    <p:animEffect transition="in" filter="fade">
                                      <p:cBhvr>
                                        <p:cTn id="26" dur="1000"/>
                                        <p:tgtEl>
                                          <p:spTgt spid="5"/>
                                        </p:tgtEl>
                                      </p:cBhvr>
                                    </p:animEffect>
                                  </p:childTnLst>
                                </p:cTn>
                              </p:par>
                            </p:childTnLst>
                          </p:cTn>
                        </p:par>
                        <p:par>
                          <p:cTn id="27" fill="hold">
                            <p:stCondLst>
                              <p:cond delay="2000"/>
                            </p:stCondLst>
                            <p:childTnLst>
                              <p:par>
                                <p:cTn id="28" presetID="55"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ppt_w</p:attrName>
                                        </p:attrNameLst>
                                      </p:cBhvr>
                                      <p:tavLst>
                                        <p:tav tm="0">
                                          <p:val>
                                            <p:strVal val="#ppt_w*0.70"/>
                                          </p:val>
                                        </p:tav>
                                        <p:tav tm="100000">
                                          <p:val>
                                            <p:strVal val="#ppt_w"/>
                                          </p:val>
                                        </p:tav>
                                      </p:tavLst>
                                    </p:anim>
                                    <p:anim calcmode="lin" valueType="num">
                                      <p:cBhvr>
                                        <p:cTn id="31" dur="1000" fill="hold"/>
                                        <p:tgtEl>
                                          <p:spTgt spid="2"/>
                                        </p:tgtEl>
                                        <p:attrNameLst>
                                          <p:attrName>ppt_h</p:attrName>
                                        </p:attrNameLst>
                                      </p:cBhvr>
                                      <p:tavLst>
                                        <p:tav tm="0">
                                          <p:val>
                                            <p:strVal val="#ppt_h"/>
                                          </p:val>
                                        </p:tav>
                                        <p:tav tm="100000">
                                          <p:val>
                                            <p:strVal val="#ppt_h"/>
                                          </p:val>
                                        </p:tav>
                                      </p:tavLst>
                                    </p:anim>
                                    <p:animEffect transition="in" filter="fade">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文本框 16386"/>
          <p:cNvSpPr txBox="1"/>
          <p:nvPr/>
        </p:nvSpPr>
        <p:spPr>
          <a:xfrm>
            <a:off x="259080" y="645795"/>
            <a:ext cx="11674475" cy="6000750"/>
          </a:xfrm>
          <a:prstGeom prst="rect">
            <a:avLst/>
          </a:prstGeom>
          <a:noFill/>
          <a:ln w="9525">
            <a:noFill/>
          </a:ln>
        </p:spPr>
        <p:txBody>
          <a:bodyPr wrap="square" anchor="t" anchorCtr="0">
            <a:spAutoFit/>
          </a:bodyPr>
          <a:p>
            <a:pPr>
              <a:spcBef>
                <a:spcPct val="50000"/>
              </a:spcBef>
            </a:pPr>
            <a:r>
              <a:rPr lang="en-US" altLang="zh-CN" sz="3200" b="1">
                <a:solidFill>
                  <a:srgbClr val="0A4FDA"/>
                </a:solidFill>
                <a:latin typeface="华文中宋" panose="02010600040101010101" charset="-122"/>
                <a:ea typeface="华文中宋" panose="02010600040101010101" charset="-122"/>
                <a:cs typeface="华文中宋" panose="02010600040101010101" charset="-122"/>
              </a:rPr>
              <a:t>      </a:t>
            </a:r>
            <a:r>
              <a:rPr lang="zh-CN" altLang="en-US" sz="3200" b="1">
                <a:latin typeface="华文中宋" panose="02010600040101010101" charset="-122"/>
                <a:ea typeface="华文中宋" panose="02010600040101010101" charset="-122"/>
                <a:cs typeface="华文中宋" panose="02010600040101010101" charset="-122"/>
              </a:rPr>
              <a:t>在湘西风光秀丽、人情质朴的边远小城，生活着靠摆渡为生的祖孙二人。外公年逾七十，仍很健壮。孙女翠翠十五岁，情窦初开。他们热情助人，淳朴善良。两年前在端午节赛龙舟的盛会上，翠翠邂逅当地船总的二少爷傩送，从此种上情苗。傩送的哥哥天保喜欢上美丽可爱清纯的翠翠，托人向翠翠的外公求亲。而地方上的王团总也看上了傩送，情愿以碾坊作陪嫁。傩送不要碾坊，想娶翠翠为妻，宁愿作个摆渡人。于是兄弟两相约唱歌求婚，让翠翠选择。天保知道翠翠喜欢傩送，为了成全弟弟，外出闯滩，遇意外而死。傩送觉得自己对哥哥的死负有责任，抛下翠翠出走他乡。外公因翠翠的婚事操心担忧，在风雨之夜去世。留下翠翠孤独地守着渡船，痴心地等待傩送回来，“但这个人也许永远不回来了，也许明天回来！”</a:t>
            </a:r>
            <a:endParaRPr lang="zh-CN" altLang="en-US" sz="3200" b="1">
              <a:latin typeface="华文中宋" panose="02010600040101010101" charset="-122"/>
              <a:ea typeface="华文中宋" panose="02010600040101010101" charset="-122"/>
              <a:cs typeface="华文中宋" panose="02010600040101010101" charset="-122"/>
            </a:endParaRPr>
          </a:p>
        </p:txBody>
      </p:sp>
      <p:sp>
        <p:nvSpPr>
          <p:cNvPr id="16388" name="文本框 16387"/>
          <p:cNvSpPr txBox="1"/>
          <p:nvPr/>
        </p:nvSpPr>
        <p:spPr>
          <a:xfrm>
            <a:off x="4873625" y="0"/>
            <a:ext cx="2445385" cy="706755"/>
          </a:xfrm>
          <a:prstGeom prst="rect">
            <a:avLst/>
          </a:prstGeom>
          <a:noFill/>
          <a:ln w="9525">
            <a:noFill/>
          </a:ln>
          <a:effectLst>
            <a:outerShdw sy="50000" kx="2453608" rotWithShape="0">
              <a:schemeClr val="bg2">
                <a:alpha val="50000"/>
              </a:schemeClr>
            </a:outerShdw>
          </a:effectLst>
        </p:spPr>
        <p:txBody>
          <a:bodyPr wrap="square" anchor="t" anchorCtr="0">
            <a:spAutoFit/>
          </a:bodyPr>
          <a:p>
            <a:pPr>
              <a:spcBef>
                <a:spcPct val="50000"/>
              </a:spcBef>
            </a:pP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故事情节</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6388"/>
                                        </p:tgtEl>
                                        <p:attrNameLst>
                                          <p:attrName>style.visibility</p:attrName>
                                        </p:attrNameLst>
                                      </p:cBhvr>
                                      <p:to>
                                        <p:strVal val="visible"/>
                                      </p:to>
                                    </p:set>
                                    <p:anim calcmode="lin" valueType="num">
                                      <p:cBhvr additive="base">
                                        <p:cTn id="7" dur="1000" fill="hold"/>
                                        <p:tgtEl>
                                          <p:spTgt spid="16388"/>
                                        </p:tgtEl>
                                        <p:attrNameLst>
                                          <p:attrName>ppt_x</p:attrName>
                                        </p:attrNameLst>
                                      </p:cBhvr>
                                      <p:tavLst>
                                        <p:tav tm="0">
                                          <p:val>
                                            <p:strVal val="#ppt_x"/>
                                          </p:val>
                                        </p:tav>
                                        <p:tav tm="100000">
                                          <p:val>
                                            <p:strVal val="#ppt_x"/>
                                          </p:val>
                                        </p:tav>
                                      </p:tavLst>
                                    </p:anim>
                                    <p:anim calcmode="lin" valueType="num">
                                      <p:cBhvr additive="base">
                                        <p:cTn id="8" dur="1000" fill="hold"/>
                                        <p:tgtEl>
                                          <p:spTgt spid="1638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6" presetClass="entr" presetSubtype="16" fill="hold" grpId="0" nodeType="afterEffect">
                                  <p:stCondLst>
                                    <p:cond delay="0"/>
                                  </p:stCondLst>
                                  <p:childTnLst>
                                    <p:set>
                                      <p:cBhvr>
                                        <p:cTn id="11" dur="1000" fill="hold">
                                          <p:stCondLst>
                                            <p:cond delay="0"/>
                                          </p:stCondLst>
                                        </p:cTn>
                                        <p:tgtEl>
                                          <p:spTgt spid="16387"/>
                                        </p:tgtEl>
                                        <p:attrNameLst>
                                          <p:attrName>style.visibility</p:attrName>
                                        </p:attrNameLst>
                                      </p:cBhvr>
                                      <p:to>
                                        <p:strVal val="visible"/>
                                      </p:to>
                                    </p:set>
                                    <p:animEffect transition="in" filter="circle(in)">
                                      <p:cBhvr>
                                        <p:cTn id="12" dur="10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29697" name="图片 32769" descr="图片1"/>
          <p:cNvPicPr>
            <a:picLocks noChangeAspect="1"/>
          </p:cNvPicPr>
          <p:nvPr/>
        </p:nvPicPr>
        <p:blipFill>
          <a:blip r:embed="rId1"/>
          <a:stretch>
            <a:fillRect/>
          </a:stretch>
        </p:blipFill>
        <p:spPr>
          <a:xfrm>
            <a:off x="0" y="80010"/>
            <a:ext cx="12099290" cy="6697980"/>
          </a:xfrm>
          <a:prstGeom prst="rect">
            <a:avLst/>
          </a:prstGeom>
          <a:noFill/>
          <a:ln w="9525">
            <a:noFill/>
          </a:ln>
        </p:spPr>
      </p:pic>
      <p:pic>
        <p:nvPicPr>
          <p:cNvPr id="32771" name="图片 32770" descr="NewsMedia_232495"/>
          <p:cNvPicPr>
            <a:picLocks noChangeAspect="1"/>
          </p:cNvPicPr>
          <p:nvPr/>
        </p:nvPicPr>
        <p:blipFill>
          <a:blip r:embed="rId2"/>
          <a:stretch>
            <a:fillRect/>
          </a:stretch>
        </p:blipFill>
        <p:spPr>
          <a:xfrm>
            <a:off x="206375" y="278130"/>
            <a:ext cx="5265420" cy="6264910"/>
          </a:xfrm>
          <a:prstGeom prst="rect">
            <a:avLst/>
          </a:prstGeom>
          <a:noFill/>
          <a:ln w="28575" cap="flat" cmpd="sng">
            <a:solidFill>
              <a:schemeClr val="tx1"/>
            </a:solidFill>
            <a:prstDash val="solid"/>
            <a:miter/>
            <a:headEnd type="none" w="med" len="med"/>
            <a:tailEnd type="none" w="med" len="med"/>
          </a:ln>
        </p:spPr>
      </p:pic>
      <p:sp>
        <p:nvSpPr>
          <p:cNvPr id="29699" name="文本框 32771"/>
          <p:cNvSpPr txBox="1"/>
          <p:nvPr/>
        </p:nvSpPr>
        <p:spPr>
          <a:xfrm>
            <a:off x="6043930" y="630555"/>
            <a:ext cx="5617845" cy="5631180"/>
          </a:xfrm>
          <a:prstGeom prst="rect">
            <a:avLst/>
          </a:prstGeom>
          <a:noFill/>
          <a:ln w="9525">
            <a:noFill/>
          </a:ln>
        </p:spPr>
        <p:txBody>
          <a:bodyPr wrap="square" anchor="t" anchorCtr="0">
            <a:spAutoFit/>
          </a:bodyPr>
          <a:p>
            <a:pPr>
              <a:lnSpc>
                <a:spcPct val="150000"/>
              </a:lnSpc>
              <a:spcBef>
                <a:spcPct val="50000"/>
              </a:spcBef>
            </a:pPr>
            <a:r>
              <a:rPr lang="en-US" altLang="zh-CN" sz="4800" b="1">
                <a:solidFill>
                  <a:srgbClr val="0B06DE"/>
                </a:solidFill>
                <a:latin typeface="华文中宋" panose="02010600040101010101" charset="-122"/>
                <a:ea typeface="华文中宋" panose="02010600040101010101" charset="-122"/>
              </a:rPr>
              <a:t>   </a:t>
            </a:r>
            <a:r>
              <a:rPr lang="zh-CN" altLang="en-US" sz="4800" b="1">
                <a:latin typeface="华文中宋" panose="02010600040101010101" charset="-122"/>
                <a:ea typeface="华文中宋" panose="02010600040101010101" charset="-122"/>
              </a:rPr>
              <a:t>了解完小说节选部分故事梗概，下面让我们一起走进沈从文和他的“边城”世界。</a:t>
            </a:r>
            <a:endParaRPr lang="zh-CN" altLang="en-US" sz="4800" b="1">
              <a:latin typeface="华文中宋" panose="02010600040101010101" charset="-122"/>
              <a:ea typeface="华文中宋" panose="02010600040101010101" charset="-122"/>
            </a:endParaRPr>
          </a:p>
        </p:txBody>
      </p:sp>
      <p:sp>
        <p:nvSpPr>
          <p:cNvPr id="30724" name="文本框 3"/>
          <p:cNvSpPr txBox="1"/>
          <p:nvPr/>
        </p:nvSpPr>
        <p:spPr>
          <a:xfrm>
            <a:off x="4675188" y="6542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9697"/>
                                        </p:tgtEl>
                                        <p:attrNameLst>
                                          <p:attrName>style.visibility</p:attrName>
                                        </p:attrNameLst>
                                      </p:cBhvr>
                                      <p:to>
                                        <p:strVal val="visible"/>
                                      </p:to>
                                    </p:set>
                                    <p:anim calcmode="lin" valueType="num">
                                      <p:cBhvr>
                                        <p:cTn id="7" dur="1000" fill="hold"/>
                                        <p:tgtEl>
                                          <p:spTgt spid="29697"/>
                                        </p:tgtEl>
                                        <p:attrNameLst>
                                          <p:attrName>ppt_w</p:attrName>
                                        </p:attrNameLst>
                                      </p:cBhvr>
                                      <p:tavLst>
                                        <p:tav tm="0">
                                          <p:val>
                                            <p:strVal val="#ppt_w*0.70"/>
                                          </p:val>
                                        </p:tav>
                                        <p:tav tm="100000">
                                          <p:val>
                                            <p:strVal val="#ppt_w"/>
                                          </p:val>
                                        </p:tav>
                                      </p:tavLst>
                                    </p:anim>
                                    <p:anim calcmode="lin" valueType="num">
                                      <p:cBhvr>
                                        <p:cTn id="8" dur="1000" fill="hold"/>
                                        <p:tgtEl>
                                          <p:spTgt spid="29697"/>
                                        </p:tgtEl>
                                        <p:attrNameLst>
                                          <p:attrName>ppt_h</p:attrName>
                                        </p:attrNameLst>
                                      </p:cBhvr>
                                      <p:tavLst>
                                        <p:tav tm="0">
                                          <p:val>
                                            <p:strVal val="#ppt_h"/>
                                          </p:val>
                                        </p:tav>
                                        <p:tav tm="100000">
                                          <p:val>
                                            <p:strVal val="#ppt_h"/>
                                          </p:val>
                                        </p:tav>
                                      </p:tavLst>
                                    </p:anim>
                                    <p:animEffect transition="in" filter="fade">
                                      <p:cBhvr>
                                        <p:cTn id="9" dur="1000"/>
                                        <p:tgtEl>
                                          <p:spTgt spid="29697"/>
                                        </p:tgtEl>
                                      </p:cBhvr>
                                    </p:animEffect>
                                  </p:childTnLst>
                                </p:cTn>
                              </p:par>
                              <p:par>
                                <p:cTn id="10" presetID="2" presetClass="entr" presetSubtype="4" fill="hold" nodeType="withEffect">
                                  <p:stCondLst>
                                    <p:cond delay="0"/>
                                  </p:stCondLst>
                                  <p:childTnLst>
                                    <p:set>
                                      <p:cBhvr>
                                        <p:cTn id="11" dur="1000" fill="hold">
                                          <p:stCondLst>
                                            <p:cond delay="0"/>
                                          </p:stCondLst>
                                        </p:cTn>
                                        <p:tgtEl>
                                          <p:spTgt spid="32771"/>
                                        </p:tgtEl>
                                        <p:attrNameLst>
                                          <p:attrName>style.visibility</p:attrName>
                                        </p:attrNameLst>
                                      </p:cBhvr>
                                      <p:to>
                                        <p:strVal val="visible"/>
                                      </p:to>
                                    </p:set>
                                    <p:anim calcmode="lin" valueType="num">
                                      <p:cBhvr additive="base">
                                        <p:cTn id="12" dur="1000" fill="hold"/>
                                        <p:tgtEl>
                                          <p:spTgt spid="32771"/>
                                        </p:tgtEl>
                                        <p:attrNameLst>
                                          <p:attrName>ppt_x</p:attrName>
                                        </p:attrNameLst>
                                      </p:cBhvr>
                                      <p:tavLst>
                                        <p:tav tm="0">
                                          <p:val>
                                            <p:strVal val="#ppt_x"/>
                                          </p:val>
                                        </p:tav>
                                        <p:tav tm="100000">
                                          <p:val>
                                            <p:strVal val="#ppt_x"/>
                                          </p:val>
                                        </p:tav>
                                      </p:tavLst>
                                    </p:anim>
                                    <p:anim calcmode="lin" valueType="num">
                                      <p:cBhvr additive="base">
                                        <p:cTn id="13" dur="1000" fill="hold"/>
                                        <p:tgtEl>
                                          <p:spTgt spid="3277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6" presetClass="entr" presetSubtype="16" fill="hold" grpId="0" nodeType="afterEffect">
                                  <p:stCondLst>
                                    <p:cond delay="0"/>
                                  </p:stCondLst>
                                  <p:childTnLst>
                                    <p:set>
                                      <p:cBhvr>
                                        <p:cTn id="16" dur="1000" fill="hold">
                                          <p:stCondLst>
                                            <p:cond delay="0"/>
                                          </p:stCondLst>
                                        </p:cTn>
                                        <p:tgtEl>
                                          <p:spTgt spid="29699"/>
                                        </p:tgtEl>
                                        <p:attrNameLst>
                                          <p:attrName>style.visibility</p:attrName>
                                        </p:attrNameLst>
                                      </p:cBhvr>
                                      <p:to>
                                        <p:strVal val="visible"/>
                                      </p:to>
                                    </p:set>
                                    <p:animEffect transition="in" filter="circle(in)">
                                      <p:cBhvr>
                                        <p:cTn id="17" dur="10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17409"/>
          <p:cNvSpPr>
            <a:spLocks noGrp="1"/>
          </p:cNvSpPr>
          <p:nvPr>
            <p:ph type="title"/>
          </p:nvPr>
        </p:nvSpPr>
        <p:spPr>
          <a:xfrm>
            <a:off x="4588193" y="150178"/>
            <a:ext cx="3014663"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sz="4800" b="1" i="0" u="none" strike="noStrike" kern="1200" cap="none" spc="200" normalizeH="0" baseline="0" noProof="1">
                <a:solidFill>
                  <a:srgbClr val="FF0000"/>
                </a:solidFill>
                <a:uFillTx/>
                <a:latin typeface="+mj-lt"/>
                <a:ea typeface="+mj-ea"/>
                <a:cs typeface="+mj-cs"/>
                <a:sym typeface="微软雅黑" panose="020B0503020204020204" charset="-122"/>
              </a:rPr>
              <a:t>正  字  音</a:t>
            </a:r>
            <a:endParaRPr kumimoji="0" lang="zh-CN" altLang="en-US" sz="4800" b="1" i="0" u="none" strike="noStrike" kern="1200" cap="none" spc="200" normalizeH="0" baseline="0" noProof="1">
              <a:solidFill>
                <a:srgbClr val="FF0000"/>
              </a:solidFill>
              <a:uFillTx/>
              <a:latin typeface="+mj-lt"/>
              <a:ea typeface="+mj-ea"/>
              <a:cs typeface="+mj-cs"/>
              <a:sym typeface="微软雅黑" panose="020B0503020204020204" charset="-122"/>
            </a:endParaRPr>
          </a:p>
        </p:txBody>
      </p:sp>
      <p:sp>
        <p:nvSpPr>
          <p:cNvPr id="30722" name="文本占位符 17410"/>
          <p:cNvSpPr>
            <a:spLocks noGrp="1"/>
          </p:cNvSpPr>
          <p:nvPr>
            <p:ph idx="1"/>
          </p:nvPr>
        </p:nvSpPr>
        <p:spPr>
          <a:xfrm>
            <a:off x="1003300" y="822325"/>
            <a:ext cx="10376535" cy="5213350"/>
          </a:xfrm>
        </p:spPr>
        <p:txBody>
          <a:bodyPr lIns="101600" tIns="0" rIns="82550" bIns="0" rtlCol="0" anchor="t">
            <a:noAutofit/>
          </a:bodyPr>
          <a:p>
            <a:pPr marL="0" marR="0" indent="0" algn="l" defTabSz="685800" rtl="0" eaLnBrk="1" fontAlgn="auto" latinLnBrk="0" hangingPunct="1">
              <a:lnSpc>
                <a:spcPct val="90000"/>
              </a:lnSpc>
              <a:spcBef>
                <a:spcPts val="0"/>
              </a:spcBef>
              <a:spcAft>
                <a:spcPts val="1000"/>
              </a:spcAft>
              <a:buClrTx/>
              <a:buSzTx/>
              <a:buFont typeface="Arial" panose="020B0604020202020204" pitchFamily="34" charset="0"/>
              <a:buNone/>
            </a:pP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蘸</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酒</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             </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茶</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峒             </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老</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鹳</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河</a:t>
            </a:r>
            <a:endPar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indent="0" algn="l" defTabSz="685800" rtl="0" eaLnBrk="1" fontAlgn="auto" latinLnBrk="0" hangingPunct="1">
              <a:lnSpc>
                <a:spcPct val="90000"/>
              </a:lnSpc>
              <a:spcBef>
                <a:spcPts val="0"/>
              </a:spcBef>
              <a:spcAft>
                <a:spcPts val="1000"/>
              </a:spcAft>
              <a:buClrTx/>
              <a:buSzTx/>
              <a:buFont typeface="Arial" panose="020B0604020202020204" pitchFamily="34" charset="0"/>
              <a:buNone/>
            </a:pP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泅</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水</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             傩</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送</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             氽</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着</a:t>
            </a:r>
            <a:endPar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indent="0" algn="l" defTabSz="685800" rtl="0" eaLnBrk="1" fontAlgn="auto" latinLnBrk="0" hangingPunct="1">
              <a:lnSpc>
                <a:spcPct val="90000"/>
              </a:lnSpc>
              <a:spcBef>
                <a:spcPts val="0"/>
              </a:spcBef>
              <a:spcAft>
                <a:spcPts val="1000"/>
              </a:spcAft>
              <a:buClrTx/>
              <a:buSzTx/>
              <a:buFont typeface="Arial" panose="020B0604020202020204" pitchFamily="34" charset="0"/>
              <a:buNone/>
            </a:pP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碧溪</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岨          鞶</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鼓</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            </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 喧</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阗</a:t>
            </a:r>
            <a:endPar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indent="0" algn="l" defTabSz="685800" rtl="0" eaLnBrk="1" fontAlgn="auto" latinLnBrk="0" hangingPunct="1">
              <a:lnSpc>
                <a:spcPct val="90000"/>
              </a:lnSpc>
              <a:spcBef>
                <a:spcPts val="0"/>
              </a:spcBef>
              <a:spcAft>
                <a:spcPts val="1000"/>
              </a:spcAft>
              <a:buClrTx/>
              <a:buSzTx/>
              <a:buFont typeface="Arial" panose="020B0604020202020204" pitchFamily="34" charset="0"/>
              <a:buNone/>
            </a:pP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镇</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筸             </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歇</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憩             拮据</a:t>
            </a:r>
            <a:endPar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indent="0" algn="l" defTabSz="685800" rtl="0" eaLnBrk="1" fontAlgn="auto" latinLnBrk="0" hangingPunct="1">
              <a:lnSpc>
                <a:spcPct val="90000"/>
              </a:lnSpc>
              <a:spcBef>
                <a:spcPts val="0"/>
              </a:spcBef>
              <a:spcAft>
                <a:spcPts val="1000"/>
              </a:spcAft>
              <a:buClrTx/>
              <a:buSzTx/>
              <a:buFont typeface="Arial" panose="020B0604020202020204" pitchFamily="34" charset="0"/>
              <a:buNone/>
            </a:pP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睨</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着</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             </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角</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隅             怏怏</a:t>
            </a:r>
            <a:endPar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indent="0" algn="l" defTabSz="685800" rtl="0" eaLnBrk="1" fontAlgn="auto" latinLnBrk="0" hangingPunct="1">
              <a:lnSpc>
                <a:spcPct val="90000"/>
              </a:lnSpc>
              <a:spcBef>
                <a:spcPts val="0"/>
              </a:spcBef>
              <a:spcAft>
                <a:spcPts val="1000"/>
              </a:spcAft>
              <a:buClrTx/>
              <a:buSzTx/>
              <a:buFont typeface="Arial" panose="020B0604020202020204" pitchFamily="34" charset="0"/>
              <a:buNone/>
            </a:pP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糍粑             擂</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鼓</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             擂</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台</a:t>
            </a:r>
            <a:endPar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indent="0" algn="l" defTabSz="685800" rtl="0" eaLnBrk="1" fontAlgn="auto" latinLnBrk="0" hangingPunct="1">
              <a:lnSpc>
                <a:spcPct val="90000"/>
              </a:lnSpc>
              <a:spcBef>
                <a:spcPts val="0"/>
              </a:spcBef>
              <a:spcAft>
                <a:spcPts val="1000"/>
              </a:spcAft>
              <a:buClrTx/>
              <a:buSzTx/>
              <a:buFont typeface="Arial" panose="020B0604020202020204" pitchFamily="34" charset="0"/>
              <a:buNone/>
            </a:pP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埋</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怨 </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            埋</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没</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            </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 接</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壤</a:t>
            </a:r>
            <a:endPar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indent="0" algn="l" defTabSz="685800" rtl="0" eaLnBrk="1" fontAlgn="auto" latinLnBrk="0" hangingPunct="1">
              <a:lnSpc>
                <a:spcPct val="90000"/>
              </a:lnSpc>
              <a:spcBef>
                <a:spcPts val="0"/>
              </a:spcBef>
              <a:spcAft>
                <a:spcPts val="1000"/>
              </a:spcAft>
              <a:buClrTx/>
              <a:buSzTx/>
              <a:buFont typeface="Arial" panose="020B0604020202020204" pitchFamily="34" charset="0"/>
              <a:buNone/>
            </a:pP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安</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辑             蚱蜢             虿</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船</a:t>
            </a:r>
            <a:endPar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indent="0" algn="l" defTabSz="685800" rtl="0" eaLnBrk="1" fontAlgn="auto" latinLnBrk="0" hangingPunct="1">
              <a:lnSpc>
                <a:spcPct val="90000"/>
              </a:lnSpc>
              <a:spcBef>
                <a:spcPts val="0"/>
              </a:spcBef>
              <a:spcAft>
                <a:spcPts val="1000"/>
              </a:spcAft>
              <a:buClrTx/>
              <a:buSzTx/>
              <a:buFont typeface="Arial" panose="020B0604020202020204" pitchFamily="34" charset="0"/>
              <a:buNone/>
            </a:pP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舢</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板</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             </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黑</a:t>
            </a:r>
            <a:r>
              <a:rPr kumimoji="0" lang="zh-CN" altLang="en-US" sz="4000" b="1" i="0" u="none" strike="noStrike" kern="1200" cap="none" spc="15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黝黝          酉</a:t>
            </a:r>
            <a:r>
              <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时</a:t>
            </a:r>
            <a:endParaRPr kumimoji="0" lang="zh-CN" altLang="en-US" sz="4000" b="1" i="0" u="none" strike="noStrike" kern="1200" cap="none" spc="150" normalizeH="0" baseline="0" noProof="1" dirty="0">
              <a:solidFill>
                <a:srgbClr val="0B06DE"/>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7412" name="文本框 17411"/>
          <p:cNvSpPr txBox="1"/>
          <p:nvPr/>
        </p:nvSpPr>
        <p:spPr>
          <a:xfrm>
            <a:off x="2350135" y="822325"/>
            <a:ext cx="1141095" cy="583565"/>
          </a:xfrm>
          <a:prstGeom prst="rect">
            <a:avLst/>
          </a:prstGeom>
          <a:noFill/>
          <a:ln w="9525">
            <a:noFill/>
          </a:ln>
        </p:spPr>
        <p:txBody>
          <a:bodyPr wrap="square" anchor="t" anchorCtr="0">
            <a:spAutoFit/>
          </a:bodyPr>
          <a:p>
            <a:pPr>
              <a:spcBef>
                <a:spcPct val="50000"/>
              </a:spcBef>
            </a:pPr>
            <a:r>
              <a:rPr lang="en-US" altLang="zh-CN" sz="3200" b="1">
                <a:latin typeface="Arial" panose="020B0604020202020204" pitchFamily="34" charset="0"/>
                <a:ea typeface="宋体" panose="02010600030101010101" pitchFamily="2" charset="-122"/>
              </a:rPr>
              <a:t>zhàn</a:t>
            </a:r>
            <a:endParaRPr lang="en-US" altLang="zh-CN" sz="3200" b="1">
              <a:latin typeface="Arial" panose="020B0604020202020204" pitchFamily="34" charset="0"/>
              <a:ea typeface="宋体" panose="02010600030101010101" pitchFamily="2" charset="-122"/>
            </a:endParaRPr>
          </a:p>
        </p:txBody>
      </p:sp>
      <p:sp>
        <p:nvSpPr>
          <p:cNvPr id="17413" name="文本框 17412"/>
          <p:cNvSpPr txBox="1"/>
          <p:nvPr/>
        </p:nvSpPr>
        <p:spPr>
          <a:xfrm>
            <a:off x="5759450" y="883920"/>
            <a:ext cx="1380490" cy="583565"/>
          </a:xfrm>
          <a:prstGeom prst="rect">
            <a:avLst/>
          </a:prstGeom>
          <a:noFill/>
          <a:ln w="9525">
            <a:noFill/>
          </a:ln>
        </p:spPr>
        <p:txBody>
          <a:bodyPr wrap="square" anchor="t" anchorCtr="0">
            <a:spAutoFit/>
          </a:bodyPr>
          <a:p>
            <a:pPr>
              <a:spcBef>
                <a:spcPct val="50000"/>
              </a:spcBef>
            </a:pPr>
            <a:r>
              <a:rPr lang="en-US" altLang="zh-CN" sz="3200" b="1">
                <a:latin typeface="Arial" panose="020B0604020202020204" pitchFamily="34" charset="0"/>
                <a:ea typeface="宋体" panose="02010600030101010101" pitchFamily="2" charset="-122"/>
              </a:rPr>
              <a:t>dòng</a:t>
            </a:r>
            <a:endParaRPr lang="en-US" altLang="zh-CN" sz="3200" b="1">
              <a:latin typeface="Arial" panose="020B0604020202020204" pitchFamily="34" charset="0"/>
              <a:ea typeface="宋体" panose="02010600030101010101" pitchFamily="2" charset="-122"/>
            </a:endParaRPr>
          </a:p>
        </p:txBody>
      </p:sp>
      <p:sp>
        <p:nvSpPr>
          <p:cNvPr id="17414" name="文本框 17413"/>
          <p:cNvSpPr txBox="1"/>
          <p:nvPr/>
        </p:nvSpPr>
        <p:spPr>
          <a:xfrm>
            <a:off x="9408160" y="795655"/>
            <a:ext cx="1224280" cy="583565"/>
          </a:xfrm>
          <a:prstGeom prst="rect">
            <a:avLst/>
          </a:prstGeom>
          <a:noFill/>
          <a:ln w="9525">
            <a:noFill/>
          </a:ln>
        </p:spPr>
        <p:txBody>
          <a:bodyPr wrap="square" anchor="t" anchorCtr="0">
            <a:spAutoFit/>
          </a:bodyPr>
          <a:p>
            <a:pPr>
              <a:spcBef>
                <a:spcPct val="50000"/>
              </a:spcBef>
            </a:pPr>
            <a:r>
              <a:rPr lang="en-US" altLang="zh-CN" sz="3200" b="1">
                <a:latin typeface="Arial" panose="020B0604020202020204" pitchFamily="34" charset="0"/>
                <a:ea typeface="宋体" panose="02010600030101010101" pitchFamily="2" charset="-122"/>
              </a:rPr>
              <a:t>guàn</a:t>
            </a:r>
            <a:endParaRPr lang="en-US" altLang="zh-CN" sz="3200" b="1">
              <a:latin typeface="Arial" panose="020B0604020202020204" pitchFamily="34" charset="0"/>
              <a:ea typeface="宋体" panose="02010600030101010101" pitchFamily="2" charset="-122"/>
            </a:endParaRPr>
          </a:p>
        </p:txBody>
      </p:sp>
      <p:sp>
        <p:nvSpPr>
          <p:cNvPr id="17415" name="文本框 17414"/>
          <p:cNvSpPr txBox="1"/>
          <p:nvPr/>
        </p:nvSpPr>
        <p:spPr>
          <a:xfrm>
            <a:off x="2349818" y="1474788"/>
            <a:ext cx="865187" cy="583565"/>
          </a:xfrm>
          <a:prstGeom prst="rect">
            <a:avLst/>
          </a:prstGeom>
          <a:noFill/>
          <a:ln w="9525">
            <a:noFill/>
          </a:ln>
        </p:spPr>
        <p:txBody>
          <a:bodyPr anchor="t" anchorCtr="0">
            <a:spAutoFit/>
          </a:bodyPr>
          <a:p>
            <a:pPr>
              <a:spcBef>
                <a:spcPct val="50000"/>
              </a:spcBef>
            </a:pPr>
            <a:r>
              <a:rPr lang="en-US" altLang="zh-CN" sz="3200" b="1">
                <a:latin typeface="Arial" panose="020B0604020202020204" pitchFamily="34" charset="0"/>
                <a:ea typeface="宋体" panose="02010600030101010101" pitchFamily="2" charset="-122"/>
              </a:rPr>
              <a:t>qiú</a:t>
            </a:r>
            <a:endParaRPr lang="en-US" altLang="zh-CN" sz="3200" b="1">
              <a:latin typeface="Arial" panose="020B0604020202020204" pitchFamily="34" charset="0"/>
              <a:ea typeface="宋体" panose="02010600030101010101" pitchFamily="2" charset="-122"/>
            </a:endParaRPr>
          </a:p>
        </p:txBody>
      </p:sp>
      <p:sp>
        <p:nvSpPr>
          <p:cNvPr id="17416" name="文本框 17415"/>
          <p:cNvSpPr txBox="1"/>
          <p:nvPr/>
        </p:nvSpPr>
        <p:spPr>
          <a:xfrm>
            <a:off x="5915025" y="1527175"/>
            <a:ext cx="1224280" cy="583565"/>
          </a:xfrm>
          <a:prstGeom prst="rect">
            <a:avLst/>
          </a:prstGeom>
          <a:noFill/>
          <a:ln w="9525">
            <a:noFill/>
          </a:ln>
        </p:spPr>
        <p:txBody>
          <a:bodyPr wrap="square" anchor="t" anchorCtr="0">
            <a:spAutoFit/>
          </a:bodyPr>
          <a:p>
            <a:pPr>
              <a:spcBef>
                <a:spcPct val="50000"/>
              </a:spcBef>
            </a:pPr>
            <a:r>
              <a:rPr lang="en-US" altLang="zh-CN" sz="3200" b="1">
                <a:latin typeface="Arial" panose="020B0604020202020204" pitchFamily="34" charset="0"/>
                <a:ea typeface="宋体" panose="02010600030101010101" pitchFamily="2" charset="-122"/>
              </a:rPr>
              <a:t>nuó</a:t>
            </a:r>
            <a:endParaRPr lang="en-US" altLang="zh-CN" sz="3200" b="1">
              <a:latin typeface="Arial" panose="020B0604020202020204" pitchFamily="34" charset="0"/>
              <a:ea typeface="宋体" panose="02010600030101010101" pitchFamily="2" charset="-122"/>
            </a:endParaRPr>
          </a:p>
        </p:txBody>
      </p:sp>
      <p:sp>
        <p:nvSpPr>
          <p:cNvPr id="17417" name="文本框 17416"/>
          <p:cNvSpPr txBox="1"/>
          <p:nvPr/>
        </p:nvSpPr>
        <p:spPr>
          <a:xfrm>
            <a:off x="9150985" y="1527175"/>
            <a:ext cx="839788" cy="583565"/>
          </a:xfrm>
          <a:prstGeom prst="rect">
            <a:avLst/>
          </a:prstGeom>
          <a:noFill/>
          <a:ln w="9525">
            <a:noFill/>
          </a:ln>
        </p:spPr>
        <p:txBody>
          <a:bodyPr wrap="square" anchor="t" anchorCtr="0">
            <a:spAutoFit/>
          </a:bodyPr>
          <a:p>
            <a:pPr>
              <a:spcBef>
                <a:spcPct val="50000"/>
              </a:spcBef>
            </a:pPr>
            <a:r>
              <a:rPr lang="en-US" altLang="zh-CN" sz="3200" b="1">
                <a:latin typeface="Arial" panose="020B0604020202020204" pitchFamily="34" charset="0"/>
                <a:ea typeface="宋体" panose="02010600030101010101" pitchFamily="2" charset="-122"/>
              </a:rPr>
              <a:t>tǔn</a:t>
            </a:r>
            <a:endParaRPr lang="en-US" altLang="zh-CN" sz="3200" b="1">
              <a:latin typeface="Arial" panose="020B0604020202020204" pitchFamily="34" charset="0"/>
              <a:ea typeface="宋体" panose="02010600030101010101" pitchFamily="2" charset="-122"/>
            </a:endParaRPr>
          </a:p>
        </p:txBody>
      </p:sp>
      <p:sp>
        <p:nvSpPr>
          <p:cNvPr id="17418" name="文本框 17417"/>
          <p:cNvSpPr txBox="1"/>
          <p:nvPr/>
        </p:nvSpPr>
        <p:spPr>
          <a:xfrm>
            <a:off x="2957513" y="2127885"/>
            <a:ext cx="863600" cy="583565"/>
          </a:xfrm>
          <a:prstGeom prst="rect">
            <a:avLst/>
          </a:prstGeom>
          <a:noFill/>
          <a:ln w="9525">
            <a:noFill/>
          </a:ln>
        </p:spPr>
        <p:txBody>
          <a:bodyPr anchor="t" anchorCtr="0">
            <a:spAutoFit/>
          </a:bodyPr>
          <a:p>
            <a:pPr>
              <a:spcBef>
                <a:spcPct val="50000"/>
              </a:spcBef>
            </a:pPr>
            <a:r>
              <a:rPr lang="en-US" altLang="zh-CN" sz="3200" b="1">
                <a:latin typeface="Arial" panose="020B0604020202020204" pitchFamily="34" charset="0"/>
                <a:ea typeface="宋体" panose="02010600030101010101" pitchFamily="2" charset="-122"/>
              </a:rPr>
              <a:t>jū</a:t>
            </a:r>
            <a:endParaRPr lang="en-US" altLang="zh-CN" sz="3200" b="1">
              <a:latin typeface="Arial" panose="020B0604020202020204" pitchFamily="34" charset="0"/>
              <a:ea typeface="宋体" panose="02010600030101010101" pitchFamily="2" charset="-122"/>
            </a:endParaRPr>
          </a:p>
        </p:txBody>
      </p:sp>
      <p:sp>
        <p:nvSpPr>
          <p:cNvPr id="17419" name="文本框 17418"/>
          <p:cNvSpPr txBox="1"/>
          <p:nvPr/>
        </p:nvSpPr>
        <p:spPr>
          <a:xfrm>
            <a:off x="5951855" y="2167255"/>
            <a:ext cx="1068705" cy="583565"/>
          </a:xfrm>
          <a:prstGeom prst="rect">
            <a:avLst/>
          </a:prstGeom>
          <a:noFill/>
          <a:ln w="9525">
            <a:noFill/>
          </a:ln>
        </p:spPr>
        <p:txBody>
          <a:bodyPr wrap="square" anchor="t" anchorCtr="0">
            <a:spAutoFit/>
          </a:bodyPr>
          <a:p>
            <a:pPr>
              <a:spcBef>
                <a:spcPct val="50000"/>
              </a:spcBef>
            </a:pPr>
            <a:r>
              <a:rPr lang="en-US" altLang="zh-CN" sz="3200" b="1">
                <a:latin typeface="Arial" panose="020B0604020202020204" pitchFamily="34" charset="0"/>
                <a:ea typeface="宋体" panose="02010600030101010101" pitchFamily="2" charset="-122"/>
              </a:rPr>
              <a:t>pán</a:t>
            </a:r>
            <a:endParaRPr lang="en-US" altLang="zh-CN" sz="3200" b="1">
              <a:latin typeface="Arial" panose="020B0604020202020204" pitchFamily="34" charset="0"/>
              <a:ea typeface="宋体" panose="02010600030101010101" pitchFamily="2" charset="-122"/>
            </a:endParaRPr>
          </a:p>
        </p:txBody>
      </p:sp>
      <p:sp>
        <p:nvSpPr>
          <p:cNvPr id="17420" name="文本框 17419"/>
          <p:cNvSpPr txBox="1"/>
          <p:nvPr/>
        </p:nvSpPr>
        <p:spPr>
          <a:xfrm>
            <a:off x="9150985" y="2136140"/>
            <a:ext cx="1040130" cy="583565"/>
          </a:xfrm>
          <a:prstGeom prst="rect">
            <a:avLst/>
          </a:prstGeom>
          <a:noFill/>
          <a:ln w="9525">
            <a:noFill/>
          </a:ln>
        </p:spPr>
        <p:txBody>
          <a:bodyPr wrap="square" anchor="t" anchorCtr="0">
            <a:spAutoFit/>
          </a:bodyPr>
          <a:p>
            <a:pPr>
              <a:spcBef>
                <a:spcPct val="50000"/>
              </a:spcBef>
            </a:pPr>
            <a:r>
              <a:rPr lang="en-US" altLang="zh-CN" sz="3200" b="1">
                <a:latin typeface="Arial" panose="020B0604020202020204" pitchFamily="34" charset="0"/>
                <a:ea typeface="宋体" panose="02010600030101010101" pitchFamily="2" charset="-122"/>
              </a:rPr>
              <a:t>tián </a:t>
            </a:r>
            <a:endParaRPr lang="en-US" altLang="zh-CN" sz="3200" b="1">
              <a:latin typeface="Arial" panose="020B0604020202020204" pitchFamily="34" charset="0"/>
              <a:ea typeface="宋体" panose="02010600030101010101" pitchFamily="2" charset="-122"/>
            </a:endParaRPr>
          </a:p>
        </p:txBody>
      </p:sp>
      <p:sp>
        <p:nvSpPr>
          <p:cNvPr id="17421" name="文本框 17420"/>
          <p:cNvSpPr txBox="1"/>
          <p:nvPr/>
        </p:nvSpPr>
        <p:spPr>
          <a:xfrm>
            <a:off x="2488565" y="2783205"/>
            <a:ext cx="1057275" cy="583565"/>
          </a:xfrm>
          <a:prstGeom prst="rect">
            <a:avLst/>
          </a:prstGeom>
          <a:noFill/>
          <a:ln w="9525">
            <a:noFill/>
          </a:ln>
        </p:spPr>
        <p:txBody>
          <a:bodyPr wrap="square" anchor="t" anchorCtr="0">
            <a:spAutoFit/>
          </a:bodyPr>
          <a:p>
            <a:pPr>
              <a:spcBef>
                <a:spcPct val="50000"/>
              </a:spcBef>
            </a:pPr>
            <a:r>
              <a:rPr lang="en-US" altLang="zh-CN" sz="3200" b="1">
                <a:latin typeface="Arial" panose="020B0604020202020204" pitchFamily="34" charset="0"/>
                <a:ea typeface="宋体" panose="02010600030101010101" pitchFamily="2" charset="-122"/>
              </a:rPr>
              <a:t>gān</a:t>
            </a:r>
            <a:endParaRPr lang="en-US" altLang="zh-CN" sz="3200" b="1">
              <a:latin typeface="Arial" panose="020B0604020202020204" pitchFamily="34" charset="0"/>
              <a:ea typeface="宋体" panose="02010600030101010101" pitchFamily="2" charset="-122"/>
            </a:endParaRPr>
          </a:p>
        </p:txBody>
      </p:sp>
      <p:sp>
        <p:nvSpPr>
          <p:cNvPr id="17422" name="文本框 17421"/>
          <p:cNvSpPr txBox="1"/>
          <p:nvPr/>
        </p:nvSpPr>
        <p:spPr>
          <a:xfrm>
            <a:off x="5914708" y="2847023"/>
            <a:ext cx="866775" cy="583565"/>
          </a:xfrm>
          <a:prstGeom prst="rect">
            <a:avLst/>
          </a:prstGeom>
          <a:noFill/>
          <a:ln w="9525">
            <a:noFill/>
          </a:ln>
        </p:spPr>
        <p:txBody>
          <a:bodyPr anchor="t" anchorCtr="0">
            <a:spAutoFit/>
          </a:bodyPr>
          <a:p>
            <a:pPr>
              <a:spcBef>
                <a:spcPct val="50000"/>
              </a:spcBef>
            </a:pPr>
            <a:r>
              <a:rPr lang="en-US" altLang="zh-CN" sz="3200" b="1">
                <a:latin typeface="Arial" panose="020B0604020202020204" pitchFamily="34" charset="0"/>
                <a:ea typeface="宋体" panose="02010600030101010101" pitchFamily="2" charset="-122"/>
              </a:rPr>
              <a:t>qì</a:t>
            </a:r>
            <a:endParaRPr lang="en-US" altLang="zh-CN" sz="3200" b="1">
              <a:latin typeface="Arial" panose="020B0604020202020204" pitchFamily="34" charset="0"/>
              <a:ea typeface="宋体" panose="02010600030101010101" pitchFamily="2" charset="-122"/>
            </a:endParaRPr>
          </a:p>
        </p:txBody>
      </p:sp>
      <p:sp>
        <p:nvSpPr>
          <p:cNvPr id="17423" name="文本框 17422"/>
          <p:cNvSpPr txBox="1"/>
          <p:nvPr/>
        </p:nvSpPr>
        <p:spPr>
          <a:xfrm>
            <a:off x="9150985" y="2831465"/>
            <a:ext cx="1481455" cy="583565"/>
          </a:xfrm>
          <a:prstGeom prst="rect">
            <a:avLst/>
          </a:prstGeom>
          <a:noFill/>
          <a:ln w="9525">
            <a:noFill/>
          </a:ln>
        </p:spPr>
        <p:txBody>
          <a:bodyPr wrap="square" anchor="t" anchorCtr="0">
            <a:spAutoFit/>
          </a:bodyPr>
          <a:p>
            <a:pPr>
              <a:spcBef>
                <a:spcPct val="50000"/>
              </a:spcBef>
            </a:pPr>
            <a:r>
              <a:rPr lang="en-US" altLang="zh-CN" sz="3200" b="1">
                <a:latin typeface="Arial" panose="020B0604020202020204" pitchFamily="34" charset="0"/>
                <a:ea typeface="宋体" panose="02010600030101010101" pitchFamily="2" charset="-122"/>
              </a:rPr>
              <a:t>Jié  jū</a:t>
            </a:r>
            <a:endParaRPr lang="en-US" altLang="zh-CN" sz="3200" b="1">
              <a:latin typeface="Arial" panose="020B0604020202020204" pitchFamily="34" charset="0"/>
              <a:ea typeface="宋体" panose="02010600030101010101" pitchFamily="2" charset="-122"/>
            </a:endParaRPr>
          </a:p>
        </p:txBody>
      </p:sp>
      <p:sp>
        <p:nvSpPr>
          <p:cNvPr id="17424" name="文本框 17423"/>
          <p:cNvSpPr txBox="1"/>
          <p:nvPr/>
        </p:nvSpPr>
        <p:spPr>
          <a:xfrm>
            <a:off x="2486343" y="3451860"/>
            <a:ext cx="865187" cy="583565"/>
          </a:xfrm>
          <a:prstGeom prst="rect">
            <a:avLst/>
          </a:prstGeom>
          <a:noFill/>
          <a:ln w="9525">
            <a:noFill/>
          </a:ln>
        </p:spPr>
        <p:txBody>
          <a:bodyPr anchor="t" anchorCtr="0">
            <a:spAutoFit/>
          </a:bodyPr>
          <a:p>
            <a:pPr>
              <a:spcBef>
                <a:spcPct val="50000"/>
              </a:spcBef>
            </a:pPr>
            <a:r>
              <a:rPr lang="en-US" altLang="zh-CN" sz="3200" b="1">
                <a:latin typeface="Arial" panose="020B0604020202020204" pitchFamily="34" charset="0"/>
                <a:ea typeface="宋体" panose="02010600030101010101" pitchFamily="2" charset="-122"/>
              </a:rPr>
              <a:t>nì</a:t>
            </a:r>
            <a:endParaRPr lang="en-US" altLang="zh-CN" sz="3200" b="1">
              <a:latin typeface="Arial" panose="020B0604020202020204" pitchFamily="34" charset="0"/>
              <a:ea typeface="宋体" panose="02010600030101010101" pitchFamily="2" charset="-122"/>
            </a:endParaRPr>
          </a:p>
        </p:txBody>
      </p:sp>
      <p:sp>
        <p:nvSpPr>
          <p:cNvPr id="17425" name="文本框 17424"/>
          <p:cNvSpPr txBox="1"/>
          <p:nvPr/>
        </p:nvSpPr>
        <p:spPr>
          <a:xfrm>
            <a:off x="5951538" y="3527425"/>
            <a:ext cx="866775" cy="583565"/>
          </a:xfrm>
          <a:prstGeom prst="rect">
            <a:avLst/>
          </a:prstGeom>
          <a:noFill/>
          <a:ln w="9525">
            <a:noFill/>
          </a:ln>
        </p:spPr>
        <p:txBody>
          <a:bodyPr anchor="t" anchorCtr="0">
            <a:spAutoFit/>
          </a:bodyPr>
          <a:p>
            <a:pPr>
              <a:spcBef>
                <a:spcPct val="50000"/>
              </a:spcBef>
            </a:pPr>
            <a:r>
              <a:rPr lang="en-US" altLang="zh-CN" sz="3200" b="1">
                <a:latin typeface="Arial" panose="020B0604020202020204" pitchFamily="34" charset="0"/>
                <a:ea typeface="宋体" panose="02010600030101010101" pitchFamily="2" charset="-122"/>
              </a:rPr>
              <a:t>yú</a:t>
            </a:r>
            <a:endParaRPr lang="en-US" altLang="zh-CN" sz="3200" b="1">
              <a:latin typeface="Arial" panose="020B0604020202020204" pitchFamily="34" charset="0"/>
              <a:ea typeface="宋体" panose="02010600030101010101" pitchFamily="2" charset="-122"/>
            </a:endParaRPr>
          </a:p>
        </p:txBody>
      </p:sp>
      <p:sp>
        <p:nvSpPr>
          <p:cNvPr id="17426" name="文本框 17425"/>
          <p:cNvSpPr txBox="1"/>
          <p:nvPr/>
        </p:nvSpPr>
        <p:spPr>
          <a:xfrm>
            <a:off x="9150985" y="3496310"/>
            <a:ext cx="1152525" cy="583565"/>
          </a:xfrm>
          <a:prstGeom prst="rect">
            <a:avLst/>
          </a:prstGeom>
          <a:noFill/>
          <a:ln w="9525">
            <a:noFill/>
          </a:ln>
        </p:spPr>
        <p:txBody>
          <a:bodyPr wrap="square" anchor="t" anchorCtr="0">
            <a:spAutoFit/>
          </a:bodyPr>
          <a:p>
            <a:pPr>
              <a:spcBef>
                <a:spcPct val="50000"/>
              </a:spcBef>
            </a:pPr>
            <a:r>
              <a:rPr lang="en-US" altLang="zh-CN" sz="3200" b="1">
                <a:latin typeface="Arial" panose="020B0604020202020204" pitchFamily="34" charset="0"/>
                <a:ea typeface="宋体" panose="02010600030101010101" pitchFamily="2" charset="-122"/>
              </a:rPr>
              <a:t>yàng</a:t>
            </a:r>
            <a:endParaRPr lang="en-US" altLang="zh-CN" sz="3200" b="1">
              <a:latin typeface="Arial" panose="020B0604020202020204" pitchFamily="34" charset="0"/>
              <a:ea typeface="宋体" panose="02010600030101010101" pitchFamily="2" charset="-122"/>
            </a:endParaRPr>
          </a:p>
        </p:txBody>
      </p:sp>
      <p:sp>
        <p:nvSpPr>
          <p:cNvPr id="17427" name="文本框 17426"/>
          <p:cNvSpPr txBox="1"/>
          <p:nvPr/>
        </p:nvSpPr>
        <p:spPr>
          <a:xfrm>
            <a:off x="2488248" y="4251008"/>
            <a:ext cx="1368425" cy="583565"/>
          </a:xfrm>
          <a:prstGeom prst="rect">
            <a:avLst/>
          </a:prstGeom>
          <a:noFill/>
          <a:ln w="9525">
            <a:noFill/>
          </a:ln>
        </p:spPr>
        <p:txBody>
          <a:bodyPr wrap="square" anchor="t" anchorCtr="0">
            <a:spAutoFit/>
          </a:bodyPr>
          <a:p>
            <a:pPr>
              <a:spcBef>
                <a:spcPct val="50000"/>
              </a:spcBef>
            </a:pPr>
            <a:r>
              <a:rPr lang="en-US" altLang="zh-CN" sz="3200" b="1">
                <a:latin typeface="Arial" panose="020B0604020202020204" pitchFamily="34" charset="0"/>
                <a:ea typeface="宋体" panose="02010600030101010101" pitchFamily="2" charset="-122"/>
              </a:rPr>
              <a:t>Cí  bā</a:t>
            </a:r>
            <a:endParaRPr lang="en-US" altLang="zh-CN" sz="3200" b="1">
              <a:latin typeface="Arial" panose="020B0604020202020204" pitchFamily="34" charset="0"/>
              <a:ea typeface="宋体" panose="02010600030101010101" pitchFamily="2" charset="-122"/>
            </a:endParaRPr>
          </a:p>
        </p:txBody>
      </p:sp>
      <p:sp>
        <p:nvSpPr>
          <p:cNvPr id="17428" name="文本框 17427"/>
          <p:cNvSpPr txBox="1"/>
          <p:nvPr/>
        </p:nvSpPr>
        <p:spPr>
          <a:xfrm>
            <a:off x="5953443" y="4230688"/>
            <a:ext cx="865187" cy="583565"/>
          </a:xfrm>
          <a:prstGeom prst="rect">
            <a:avLst/>
          </a:prstGeom>
          <a:noFill/>
          <a:ln w="9525">
            <a:noFill/>
          </a:ln>
        </p:spPr>
        <p:txBody>
          <a:bodyPr anchor="t" anchorCtr="0">
            <a:spAutoFit/>
          </a:bodyPr>
          <a:p>
            <a:pPr>
              <a:spcBef>
                <a:spcPct val="50000"/>
              </a:spcBef>
            </a:pPr>
            <a:r>
              <a:rPr lang="en-US" altLang="zh-CN" sz="3200" b="1">
                <a:latin typeface="Arial" panose="020B0604020202020204" pitchFamily="34" charset="0"/>
                <a:ea typeface="宋体" panose="02010600030101010101" pitchFamily="2" charset="-122"/>
              </a:rPr>
              <a:t>léi</a:t>
            </a:r>
            <a:endParaRPr lang="en-US" altLang="zh-CN" sz="3200" b="1">
              <a:latin typeface="Arial" panose="020B0604020202020204" pitchFamily="34" charset="0"/>
              <a:ea typeface="宋体" panose="02010600030101010101" pitchFamily="2" charset="-122"/>
            </a:endParaRPr>
          </a:p>
        </p:txBody>
      </p:sp>
      <p:sp>
        <p:nvSpPr>
          <p:cNvPr id="17429" name="文本框 17428"/>
          <p:cNvSpPr txBox="1"/>
          <p:nvPr/>
        </p:nvSpPr>
        <p:spPr>
          <a:xfrm>
            <a:off x="9150985" y="4177983"/>
            <a:ext cx="865188" cy="583565"/>
          </a:xfrm>
          <a:prstGeom prst="rect">
            <a:avLst/>
          </a:prstGeom>
          <a:noFill/>
          <a:ln w="9525">
            <a:noFill/>
          </a:ln>
        </p:spPr>
        <p:txBody>
          <a:bodyPr anchor="t" anchorCtr="0">
            <a:spAutoFit/>
          </a:bodyPr>
          <a:p>
            <a:pPr>
              <a:spcBef>
                <a:spcPct val="50000"/>
              </a:spcBef>
            </a:pPr>
            <a:r>
              <a:rPr lang="en-US" altLang="zh-CN" sz="3200" b="1">
                <a:latin typeface="Arial" panose="020B0604020202020204" pitchFamily="34" charset="0"/>
                <a:ea typeface="宋体" panose="02010600030101010101" pitchFamily="2" charset="-122"/>
              </a:rPr>
              <a:t>lèi</a:t>
            </a:r>
            <a:endParaRPr lang="en-US" altLang="zh-CN" sz="3200" b="1">
              <a:latin typeface="Arial" panose="020B0604020202020204" pitchFamily="34" charset="0"/>
              <a:ea typeface="宋体" panose="02010600030101010101" pitchFamily="2" charset="-122"/>
            </a:endParaRPr>
          </a:p>
        </p:txBody>
      </p:sp>
      <p:sp>
        <p:nvSpPr>
          <p:cNvPr id="17430" name="文本框 17429"/>
          <p:cNvSpPr txBox="1"/>
          <p:nvPr/>
        </p:nvSpPr>
        <p:spPr>
          <a:xfrm>
            <a:off x="2488565" y="4844415"/>
            <a:ext cx="1057275" cy="583565"/>
          </a:xfrm>
          <a:prstGeom prst="rect">
            <a:avLst/>
          </a:prstGeom>
          <a:noFill/>
          <a:ln w="9525">
            <a:noFill/>
          </a:ln>
        </p:spPr>
        <p:txBody>
          <a:bodyPr wrap="square" anchor="t" anchorCtr="0">
            <a:spAutoFit/>
          </a:bodyPr>
          <a:p>
            <a:pPr>
              <a:spcBef>
                <a:spcPct val="50000"/>
              </a:spcBef>
            </a:pPr>
            <a:r>
              <a:rPr lang="en-US" altLang="zh-CN" sz="3200" b="1">
                <a:latin typeface="Arial" panose="020B0604020202020204" pitchFamily="34" charset="0"/>
                <a:ea typeface="宋体" panose="02010600030101010101" pitchFamily="2" charset="-122"/>
              </a:rPr>
              <a:t>mán</a:t>
            </a:r>
            <a:endParaRPr lang="en-US" altLang="zh-CN" sz="3200" b="1">
              <a:latin typeface="Arial" panose="020B0604020202020204" pitchFamily="34" charset="0"/>
              <a:ea typeface="宋体" panose="02010600030101010101" pitchFamily="2" charset="-122"/>
            </a:endParaRPr>
          </a:p>
        </p:txBody>
      </p:sp>
      <p:sp>
        <p:nvSpPr>
          <p:cNvPr id="17431" name="文本框 17430"/>
          <p:cNvSpPr txBox="1"/>
          <p:nvPr/>
        </p:nvSpPr>
        <p:spPr>
          <a:xfrm>
            <a:off x="5915025" y="4910455"/>
            <a:ext cx="1118235" cy="583565"/>
          </a:xfrm>
          <a:prstGeom prst="rect">
            <a:avLst/>
          </a:prstGeom>
          <a:noFill/>
          <a:ln w="9525">
            <a:noFill/>
          </a:ln>
        </p:spPr>
        <p:txBody>
          <a:bodyPr wrap="square" anchor="t" anchorCtr="0">
            <a:spAutoFit/>
          </a:bodyPr>
          <a:p>
            <a:pPr>
              <a:spcBef>
                <a:spcPct val="50000"/>
              </a:spcBef>
            </a:pPr>
            <a:r>
              <a:rPr lang="en-US" altLang="zh-CN" sz="3200" b="1">
                <a:latin typeface="Arial" panose="020B0604020202020204" pitchFamily="34" charset="0"/>
                <a:ea typeface="宋体" panose="02010600030101010101" pitchFamily="2" charset="-122"/>
              </a:rPr>
              <a:t>mái</a:t>
            </a:r>
            <a:endParaRPr lang="en-US" altLang="zh-CN" sz="3200" b="1">
              <a:latin typeface="Arial" panose="020B0604020202020204" pitchFamily="34" charset="0"/>
              <a:ea typeface="宋体" panose="02010600030101010101" pitchFamily="2" charset="-122"/>
            </a:endParaRPr>
          </a:p>
        </p:txBody>
      </p:sp>
      <p:sp>
        <p:nvSpPr>
          <p:cNvPr id="17432" name="文本框 17431"/>
          <p:cNvSpPr txBox="1"/>
          <p:nvPr/>
        </p:nvSpPr>
        <p:spPr>
          <a:xfrm>
            <a:off x="9150985" y="4867275"/>
            <a:ext cx="1303338" cy="583565"/>
          </a:xfrm>
          <a:prstGeom prst="rect">
            <a:avLst/>
          </a:prstGeom>
          <a:noFill/>
          <a:ln w="9525">
            <a:noFill/>
          </a:ln>
        </p:spPr>
        <p:txBody>
          <a:bodyPr anchor="t" anchorCtr="0">
            <a:spAutoFit/>
          </a:bodyPr>
          <a:p>
            <a:r>
              <a:rPr lang="zh-CN" altLang="en-US" sz="3200" b="1" dirty="0">
                <a:latin typeface="Arial" panose="020B0604020202020204" pitchFamily="34" charset="0"/>
                <a:ea typeface="宋体" panose="02010600030101010101" pitchFamily="2" charset="-122"/>
              </a:rPr>
              <a:t>r</a:t>
            </a:r>
            <a:r>
              <a:rPr lang="zh-CN" altLang="en-US" sz="3200" b="1" dirty="0">
                <a:latin typeface="微软雅黑" panose="020B0503020204020204" charset="-122"/>
                <a:ea typeface="宋体" panose="02010600030101010101" pitchFamily="2" charset="-122"/>
                <a:sym typeface="微软雅黑" panose="020B0503020204020204" charset="-122"/>
              </a:rPr>
              <a:t>ă</a:t>
            </a:r>
            <a:r>
              <a:rPr lang="zh-CN" altLang="en-US" sz="3200" b="1" dirty="0">
                <a:latin typeface="Arial" panose="020B0604020202020204" pitchFamily="34" charset="0"/>
                <a:ea typeface="宋体" panose="02010600030101010101" pitchFamily="2" charset="-122"/>
              </a:rPr>
              <a:t>ng</a:t>
            </a:r>
            <a:endParaRPr lang="zh-CN" altLang="en-US" sz="3200" b="1" dirty="0">
              <a:latin typeface="Arial" panose="020B0604020202020204" pitchFamily="34" charset="0"/>
              <a:ea typeface="宋体" panose="02010600030101010101" pitchFamily="2" charset="-122"/>
            </a:endParaRPr>
          </a:p>
        </p:txBody>
      </p:sp>
      <p:sp>
        <p:nvSpPr>
          <p:cNvPr id="17433" name="文本框 17432"/>
          <p:cNvSpPr txBox="1"/>
          <p:nvPr/>
        </p:nvSpPr>
        <p:spPr>
          <a:xfrm>
            <a:off x="2548573" y="5589270"/>
            <a:ext cx="468312" cy="583565"/>
          </a:xfrm>
          <a:prstGeom prst="rect">
            <a:avLst/>
          </a:prstGeom>
          <a:noFill/>
          <a:ln w="9525">
            <a:noFill/>
          </a:ln>
        </p:spPr>
        <p:txBody>
          <a:bodyPr wrap="square" anchor="t" anchorCtr="0">
            <a:spAutoFit/>
          </a:bodyPr>
          <a:p>
            <a:r>
              <a:rPr lang="zh-CN" altLang="en-US" sz="3200" b="1" dirty="0">
                <a:latin typeface="Arial" panose="020B0604020202020204" pitchFamily="34" charset="0"/>
                <a:ea typeface="宋体" panose="02010600030101010101" pitchFamily="2" charset="-122"/>
              </a:rPr>
              <a:t>j</a:t>
            </a:r>
            <a:r>
              <a:rPr lang="zh-CN" altLang="en-US" sz="3200" b="1" dirty="0">
                <a:latin typeface="Arial" panose="020B0604020202020204" pitchFamily="34" charset="0"/>
                <a:ea typeface="宋体" panose="02010600030101010101" pitchFamily="2" charset="-122"/>
                <a:sym typeface="微软雅黑" panose="020B0503020204020204" charset="-122"/>
              </a:rPr>
              <a:t>í</a:t>
            </a:r>
            <a:endParaRPr lang="zh-CN" altLang="en-US" sz="3200" b="1" dirty="0">
              <a:latin typeface="Arial" panose="020B0604020202020204" pitchFamily="34" charset="0"/>
              <a:ea typeface="宋体" panose="02010600030101010101" pitchFamily="2" charset="-122"/>
              <a:sym typeface="微软雅黑" panose="020B0503020204020204" charset="-122"/>
            </a:endParaRPr>
          </a:p>
        </p:txBody>
      </p:sp>
      <p:sp>
        <p:nvSpPr>
          <p:cNvPr id="17434" name="文本框 17433"/>
          <p:cNvSpPr txBox="1"/>
          <p:nvPr/>
        </p:nvSpPr>
        <p:spPr>
          <a:xfrm>
            <a:off x="5514340" y="5527675"/>
            <a:ext cx="2088515" cy="583565"/>
          </a:xfrm>
          <a:prstGeom prst="rect">
            <a:avLst/>
          </a:prstGeom>
          <a:noFill/>
          <a:ln w="9525">
            <a:noFill/>
          </a:ln>
        </p:spPr>
        <p:txBody>
          <a:bodyPr wrap="square" anchor="t" anchorCtr="0">
            <a:spAutoFit/>
          </a:bodyPr>
          <a:p>
            <a:r>
              <a:rPr lang="zh-CN" altLang="en-US" sz="3200" b="1" dirty="0">
                <a:latin typeface="Arial" panose="020B0604020202020204" pitchFamily="34" charset="0"/>
                <a:ea typeface="宋体" panose="02010600030101010101" pitchFamily="2" charset="-122"/>
              </a:rPr>
              <a:t>zh</a:t>
            </a:r>
            <a:r>
              <a:rPr lang="zh-CN" altLang="en-US" sz="3200" b="1" dirty="0">
                <a:latin typeface="Arial" panose="020B0604020202020204" pitchFamily="34" charset="0"/>
                <a:ea typeface="宋体" panose="02010600030101010101" pitchFamily="2" charset="-122"/>
                <a:sym typeface="Times New Roman" panose="02020603050405020304" pitchFamily="2" charset="0"/>
              </a:rPr>
              <a:t>à</a:t>
            </a:r>
            <a:r>
              <a:rPr lang="zh-CN" altLang="en-US" sz="3200" b="1" dirty="0">
                <a:latin typeface="Arial" panose="020B0604020202020204" pitchFamily="34" charset="0"/>
                <a:ea typeface="宋体" panose="02010600030101010101" pitchFamily="2" charset="-122"/>
              </a:rPr>
              <a:t>m</a:t>
            </a:r>
            <a:r>
              <a:rPr lang="zh-CN" altLang="en-US" sz="3200" b="1" dirty="0">
                <a:latin typeface="微软雅黑" panose="020B0503020204020204" charset="-122"/>
                <a:ea typeface="宋体" panose="02010600030101010101" pitchFamily="2" charset="-122"/>
                <a:sym typeface="微软雅黑" panose="020B0503020204020204" charset="-122"/>
              </a:rPr>
              <a:t>ĕ</a:t>
            </a:r>
            <a:r>
              <a:rPr lang="zh-CN" altLang="en-US" sz="3200" b="1" dirty="0">
                <a:latin typeface="Arial" panose="020B0604020202020204" pitchFamily="34" charset="0"/>
                <a:ea typeface="宋体" panose="02010600030101010101" pitchFamily="2" charset="-122"/>
              </a:rPr>
              <a:t>ng</a:t>
            </a:r>
            <a:endParaRPr lang="zh-CN" altLang="en-US" sz="3200" b="1" dirty="0">
              <a:latin typeface="Arial" panose="020B0604020202020204" pitchFamily="34" charset="0"/>
              <a:ea typeface="宋体" panose="02010600030101010101" pitchFamily="2" charset="-122"/>
            </a:endParaRPr>
          </a:p>
        </p:txBody>
      </p:sp>
      <p:sp>
        <p:nvSpPr>
          <p:cNvPr id="17435" name="文本框 17434"/>
          <p:cNvSpPr txBox="1"/>
          <p:nvPr/>
        </p:nvSpPr>
        <p:spPr>
          <a:xfrm>
            <a:off x="9150985" y="5500370"/>
            <a:ext cx="942975" cy="583565"/>
          </a:xfrm>
          <a:prstGeom prst="rect">
            <a:avLst/>
          </a:prstGeom>
          <a:noFill/>
          <a:ln w="9525">
            <a:noFill/>
          </a:ln>
        </p:spPr>
        <p:txBody>
          <a:bodyPr anchor="t" anchorCtr="0">
            <a:spAutoFit/>
          </a:bodyPr>
          <a:p>
            <a:r>
              <a:rPr lang="zh-CN" altLang="en-US" sz="3200" b="1" dirty="0">
                <a:latin typeface="Arial" panose="020B0604020202020204" pitchFamily="34" charset="0"/>
                <a:ea typeface="宋体" panose="02010600030101010101" pitchFamily="2" charset="-122"/>
              </a:rPr>
              <a:t>d</a:t>
            </a:r>
            <a:r>
              <a:rPr lang="zh-CN" altLang="en-US" sz="3200" b="1" dirty="0">
                <a:latin typeface="微软雅黑" panose="020B0503020204020204" charset="-122"/>
                <a:ea typeface="宋体" panose="02010600030101010101" pitchFamily="2" charset="-122"/>
                <a:sym typeface="微软雅黑" panose="020B0503020204020204" charset="-122"/>
              </a:rPr>
              <a:t>ǔ</a:t>
            </a:r>
            <a:r>
              <a:rPr lang="zh-CN" altLang="en-US" sz="3200" b="1" dirty="0">
                <a:latin typeface="Arial" panose="020B0604020202020204" pitchFamily="34" charset="0"/>
                <a:ea typeface="宋体" panose="02010600030101010101" pitchFamily="2" charset="-122"/>
              </a:rPr>
              <a:t>n</a:t>
            </a:r>
            <a:endParaRPr lang="zh-CN" altLang="en-US" sz="3200" b="1" dirty="0">
              <a:latin typeface="Arial" panose="020B0604020202020204" pitchFamily="34" charset="0"/>
              <a:ea typeface="宋体" panose="02010600030101010101" pitchFamily="2" charset="-122"/>
            </a:endParaRPr>
          </a:p>
        </p:txBody>
      </p:sp>
      <p:sp>
        <p:nvSpPr>
          <p:cNvPr id="17436" name="文本框 17435"/>
          <p:cNvSpPr txBox="1"/>
          <p:nvPr/>
        </p:nvSpPr>
        <p:spPr>
          <a:xfrm>
            <a:off x="2486660" y="6236335"/>
            <a:ext cx="1228090" cy="583565"/>
          </a:xfrm>
          <a:prstGeom prst="rect">
            <a:avLst/>
          </a:prstGeom>
          <a:noFill/>
          <a:ln w="9525">
            <a:noFill/>
          </a:ln>
        </p:spPr>
        <p:txBody>
          <a:bodyPr wrap="square" anchor="t" anchorCtr="0">
            <a:spAutoFit/>
          </a:bodyPr>
          <a:p>
            <a:r>
              <a:rPr lang="zh-CN" altLang="en-US" sz="3200" b="1" dirty="0">
                <a:latin typeface="Arial" panose="020B0604020202020204" pitchFamily="34" charset="0"/>
                <a:ea typeface="宋体" panose="02010600030101010101" pitchFamily="2" charset="-122"/>
              </a:rPr>
              <a:t>sh</a:t>
            </a:r>
            <a:r>
              <a:rPr lang="zh-CN" altLang="en-US" sz="3200" b="1" dirty="0">
                <a:latin typeface="Arial" panose="020B0604020202020204" pitchFamily="34" charset="0"/>
                <a:ea typeface="宋体" panose="02010600030101010101" pitchFamily="2" charset="-122"/>
                <a:sym typeface="微软雅黑" panose="020B0503020204020204" charset="-122"/>
              </a:rPr>
              <a:t>ā</a:t>
            </a:r>
            <a:r>
              <a:rPr lang="zh-CN" altLang="en-US" sz="3200" b="1" dirty="0">
                <a:latin typeface="Arial" panose="020B0604020202020204" pitchFamily="34" charset="0"/>
                <a:ea typeface="宋体" panose="02010600030101010101" pitchFamily="2" charset="-122"/>
              </a:rPr>
              <a:t>n</a:t>
            </a:r>
            <a:endParaRPr lang="zh-CN" altLang="en-US" sz="3200" b="1" dirty="0">
              <a:latin typeface="Arial" panose="020B0604020202020204" pitchFamily="34" charset="0"/>
              <a:ea typeface="宋体" panose="02010600030101010101" pitchFamily="2" charset="-122"/>
            </a:endParaRPr>
          </a:p>
        </p:txBody>
      </p:sp>
      <p:sp>
        <p:nvSpPr>
          <p:cNvPr id="17437" name="文本框 17436"/>
          <p:cNvSpPr txBox="1"/>
          <p:nvPr/>
        </p:nvSpPr>
        <p:spPr>
          <a:xfrm>
            <a:off x="6214110" y="6170930"/>
            <a:ext cx="972820" cy="583565"/>
          </a:xfrm>
          <a:prstGeom prst="rect">
            <a:avLst/>
          </a:prstGeom>
          <a:noFill/>
          <a:ln w="9525">
            <a:noFill/>
          </a:ln>
        </p:spPr>
        <p:txBody>
          <a:bodyPr wrap="square" anchor="t" anchorCtr="0">
            <a:spAutoFit/>
          </a:bodyPr>
          <a:p>
            <a:r>
              <a:rPr lang="zh-CN" altLang="en-US" sz="3200" b="1" dirty="0">
                <a:latin typeface="Arial" panose="020B0604020202020204" pitchFamily="34" charset="0"/>
                <a:ea typeface="宋体" panose="02010600030101010101" pitchFamily="2" charset="-122"/>
              </a:rPr>
              <a:t>y</a:t>
            </a:r>
            <a:r>
              <a:rPr lang="zh-CN" altLang="en-US" sz="3200" b="1" dirty="0">
                <a:latin typeface="微软雅黑" panose="020B0503020204020204" charset="-122"/>
                <a:ea typeface="宋体" panose="02010600030101010101" pitchFamily="2" charset="-122"/>
                <a:sym typeface="微软雅黑" panose="020B0503020204020204" charset="-122"/>
              </a:rPr>
              <a:t>ǒ</a:t>
            </a:r>
            <a:r>
              <a:rPr lang="zh-CN" altLang="en-US" sz="3200" b="1" dirty="0">
                <a:latin typeface="Arial" panose="020B0604020202020204" pitchFamily="34" charset="0"/>
                <a:ea typeface="宋体" panose="02010600030101010101" pitchFamily="2" charset="-122"/>
              </a:rPr>
              <a:t>u</a:t>
            </a:r>
            <a:endParaRPr lang="zh-CN" altLang="en-US" sz="3200" b="1" dirty="0">
              <a:latin typeface="Arial" panose="020B0604020202020204" pitchFamily="34" charset="0"/>
              <a:ea typeface="宋体" panose="02010600030101010101" pitchFamily="2" charset="-122"/>
            </a:endParaRPr>
          </a:p>
        </p:txBody>
      </p:sp>
      <p:sp>
        <p:nvSpPr>
          <p:cNvPr id="17438" name="文本框 17437"/>
          <p:cNvSpPr txBox="1"/>
          <p:nvPr/>
        </p:nvSpPr>
        <p:spPr>
          <a:xfrm>
            <a:off x="9248140" y="6132830"/>
            <a:ext cx="1317625" cy="583565"/>
          </a:xfrm>
          <a:prstGeom prst="rect">
            <a:avLst/>
          </a:prstGeom>
          <a:noFill/>
          <a:ln w="9525">
            <a:noFill/>
          </a:ln>
        </p:spPr>
        <p:txBody>
          <a:bodyPr anchor="t" anchorCtr="0">
            <a:spAutoFit/>
          </a:bodyPr>
          <a:p>
            <a:r>
              <a:rPr lang="zh-CN" altLang="en-US" sz="3200" b="1" dirty="0">
                <a:latin typeface="Arial" panose="020B0604020202020204" pitchFamily="34" charset="0"/>
                <a:ea typeface="宋体" panose="02010600030101010101" pitchFamily="2" charset="-122"/>
              </a:rPr>
              <a:t>y</a:t>
            </a:r>
            <a:r>
              <a:rPr lang="zh-CN" altLang="en-US" sz="3200" b="1" dirty="0">
                <a:latin typeface="微软雅黑" panose="020B0503020204020204" charset="-122"/>
                <a:ea typeface="宋体" panose="02010600030101010101" pitchFamily="2" charset="-122"/>
                <a:sym typeface="微软雅黑" panose="020B0503020204020204" charset="-122"/>
              </a:rPr>
              <a:t>ǒu</a:t>
            </a:r>
            <a:endParaRPr lang="zh-CN" altLang="en-US" sz="3200" b="1" dirty="0">
              <a:latin typeface="微软雅黑" panose="020B0503020204020204" charset="-122"/>
              <a:ea typeface="宋体" panose="02010600030101010101" pitchFamily="2"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0721"/>
                                        </p:tgtEl>
                                        <p:attrNameLst>
                                          <p:attrName>style.visibility</p:attrName>
                                        </p:attrNameLst>
                                      </p:cBhvr>
                                      <p:to>
                                        <p:strVal val="visible"/>
                                      </p:to>
                                    </p:set>
                                    <p:anim calcmode="lin" valueType="num">
                                      <p:cBhvr additive="base">
                                        <p:cTn id="7" dur="1000" fill="hold"/>
                                        <p:tgtEl>
                                          <p:spTgt spid="30721"/>
                                        </p:tgtEl>
                                        <p:attrNameLst>
                                          <p:attrName>ppt_x</p:attrName>
                                        </p:attrNameLst>
                                      </p:cBhvr>
                                      <p:tavLst>
                                        <p:tav tm="0">
                                          <p:val>
                                            <p:strVal val="#ppt_x"/>
                                          </p:val>
                                        </p:tav>
                                        <p:tav tm="100000">
                                          <p:val>
                                            <p:strVal val="#ppt_x"/>
                                          </p:val>
                                        </p:tav>
                                      </p:tavLst>
                                    </p:anim>
                                    <p:anim calcmode="lin" valueType="num">
                                      <p:cBhvr additive="base">
                                        <p:cTn id="8" dur="1000" fill="hold"/>
                                        <p:tgtEl>
                                          <p:spTgt spid="3072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0722">
                                            <p:txEl>
                                              <p:charRg st="0" end="34"/>
                                            </p:txEl>
                                          </p:spTgt>
                                        </p:tgtEl>
                                        <p:attrNameLst>
                                          <p:attrName>style.visibility</p:attrName>
                                        </p:attrNameLst>
                                      </p:cBhvr>
                                      <p:to>
                                        <p:strVal val="visible"/>
                                      </p:to>
                                    </p:set>
                                    <p:anim calcmode="lin" valueType="num">
                                      <p:cBhvr>
                                        <p:cTn id="12" dur="1000" fill="hold"/>
                                        <p:tgtEl>
                                          <p:spTgt spid="30722">
                                            <p:txEl>
                                              <p:charRg st="0" end="34"/>
                                            </p:txEl>
                                          </p:spTgt>
                                        </p:tgtEl>
                                        <p:attrNameLst>
                                          <p:attrName>ppt_w</p:attrName>
                                        </p:attrNameLst>
                                      </p:cBhvr>
                                      <p:tavLst>
                                        <p:tav tm="0">
                                          <p:val>
                                            <p:strVal val="#ppt_w*0.70"/>
                                          </p:val>
                                        </p:tav>
                                        <p:tav tm="100000">
                                          <p:val>
                                            <p:strVal val="#ppt_w"/>
                                          </p:val>
                                        </p:tav>
                                      </p:tavLst>
                                    </p:anim>
                                    <p:anim calcmode="lin" valueType="num">
                                      <p:cBhvr>
                                        <p:cTn id="13" dur="1000" fill="hold"/>
                                        <p:tgtEl>
                                          <p:spTgt spid="30722">
                                            <p:txEl>
                                              <p:charRg st="0" end="34"/>
                                            </p:txEl>
                                          </p:spTgt>
                                        </p:tgtEl>
                                        <p:attrNameLst>
                                          <p:attrName>ppt_h</p:attrName>
                                        </p:attrNameLst>
                                      </p:cBhvr>
                                      <p:tavLst>
                                        <p:tav tm="0">
                                          <p:val>
                                            <p:strVal val="#ppt_h"/>
                                          </p:val>
                                        </p:tav>
                                        <p:tav tm="100000">
                                          <p:val>
                                            <p:strVal val="#ppt_h"/>
                                          </p:val>
                                        </p:tav>
                                      </p:tavLst>
                                    </p:anim>
                                    <p:animEffect transition="in" filter="fade">
                                      <p:cBhvr>
                                        <p:cTn id="14" dur="1000"/>
                                        <p:tgtEl>
                                          <p:spTgt spid="30722">
                                            <p:txEl>
                                              <p:charRg st="0" end="34"/>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30722">
                                            <p:txEl>
                                              <p:charRg st="34" end="67"/>
                                            </p:txEl>
                                          </p:spTgt>
                                        </p:tgtEl>
                                        <p:attrNameLst>
                                          <p:attrName>style.visibility</p:attrName>
                                        </p:attrNameLst>
                                      </p:cBhvr>
                                      <p:to>
                                        <p:strVal val="visible"/>
                                      </p:to>
                                    </p:set>
                                    <p:anim calcmode="lin" valueType="num">
                                      <p:cBhvr>
                                        <p:cTn id="17" dur="1000" fill="hold"/>
                                        <p:tgtEl>
                                          <p:spTgt spid="30722">
                                            <p:txEl>
                                              <p:charRg st="34" end="67"/>
                                            </p:txEl>
                                          </p:spTgt>
                                        </p:tgtEl>
                                        <p:attrNameLst>
                                          <p:attrName>ppt_w</p:attrName>
                                        </p:attrNameLst>
                                      </p:cBhvr>
                                      <p:tavLst>
                                        <p:tav tm="0">
                                          <p:val>
                                            <p:strVal val="#ppt_w*0.70"/>
                                          </p:val>
                                        </p:tav>
                                        <p:tav tm="100000">
                                          <p:val>
                                            <p:strVal val="#ppt_w"/>
                                          </p:val>
                                        </p:tav>
                                      </p:tavLst>
                                    </p:anim>
                                    <p:anim calcmode="lin" valueType="num">
                                      <p:cBhvr>
                                        <p:cTn id="18" dur="1000" fill="hold"/>
                                        <p:tgtEl>
                                          <p:spTgt spid="30722">
                                            <p:txEl>
                                              <p:charRg st="34" end="67"/>
                                            </p:txEl>
                                          </p:spTgt>
                                        </p:tgtEl>
                                        <p:attrNameLst>
                                          <p:attrName>ppt_h</p:attrName>
                                        </p:attrNameLst>
                                      </p:cBhvr>
                                      <p:tavLst>
                                        <p:tav tm="0">
                                          <p:val>
                                            <p:strVal val="#ppt_h"/>
                                          </p:val>
                                        </p:tav>
                                        <p:tav tm="100000">
                                          <p:val>
                                            <p:strVal val="#ppt_h"/>
                                          </p:val>
                                        </p:tav>
                                      </p:tavLst>
                                    </p:anim>
                                    <p:animEffect transition="in" filter="fade">
                                      <p:cBhvr>
                                        <p:cTn id="19" dur="1000"/>
                                        <p:tgtEl>
                                          <p:spTgt spid="30722">
                                            <p:txEl>
                                              <p:charRg st="34" end="67"/>
                                            </p:txEl>
                                          </p:spTgt>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30722">
                                            <p:txEl>
                                              <p:charRg st="67" end="98"/>
                                            </p:txEl>
                                          </p:spTgt>
                                        </p:tgtEl>
                                        <p:attrNameLst>
                                          <p:attrName>style.visibility</p:attrName>
                                        </p:attrNameLst>
                                      </p:cBhvr>
                                      <p:to>
                                        <p:strVal val="visible"/>
                                      </p:to>
                                    </p:set>
                                    <p:anim calcmode="lin" valueType="num">
                                      <p:cBhvr>
                                        <p:cTn id="22" dur="1000" fill="hold"/>
                                        <p:tgtEl>
                                          <p:spTgt spid="30722">
                                            <p:txEl>
                                              <p:charRg st="67" end="98"/>
                                            </p:txEl>
                                          </p:spTgt>
                                        </p:tgtEl>
                                        <p:attrNameLst>
                                          <p:attrName>ppt_w</p:attrName>
                                        </p:attrNameLst>
                                      </p:cBhvr>
                                      <p:tavLst>
                                        <p:tav tm="0">
                                          <p:val>
                                            <p:strVal val="#ppt_w*0.70"/>
                                          </p:val>
                                        </p:tav>
                                        <p:tav tm="100000">
                                          <p:val>
                                            <p:strVal val="#ppt_w"/>
                                          </p:val>
                                        </p:tav>
                                      </p:tavLst>
                                    </p:anim>
                                    <p:anim calcmode="lin" valueType="num">
                                      <p:cBhvr>
                                        <p:cTn id="23" dur="1000" fill="hold"/>
                                        <p:tgtEl>
                                          <p:spTgt spid="30722">
                                            <p:txEl>
                                              <p:charRg st="67" end="98"/>
                                            </p:txEl>
                                          </p:spTgt>
                                        </p:tgtEl>
                                        <p:attrNameLst>
                                          <p:attrName>ppt_h</p:attrName>
                                        </p:attrNameLst>
                                      </p:cBhvr>
                                      <p:tavLst>
                                        <p:tav tm="0">
                                          <p:val>
                                            <p:strVal val="#ppt_h"/>
                                          </p:val>
                                        </p:tav>
                                        <p:tav tm="100000">
                                          <p:val>
                                            <p:strVal val="#ppt_h"/>
                                          </p:val>
                                        </p:tav>
                                      </p:tavLst>
                                    </p:anim>
                                    <p:animEffect transition="in" filter="fade">
                                      <p:cBhvr>
                                        <p:cTn id="24" dur="1000"/>
                                        <p:tgtEl>
                                          <p:spTgt spid="30722">
                                            <p:txEl>
                                              <p:charRg st="67" end="98"/>
                                            </p:txEl>
                                          </p:spTgt>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30722">
                                            <p:txEl>
                                              <p:charRg st="98" end="131"/>
                                            </p:txEl>
                                          </p:spTgt>
                                        </p:tgtEl>
                                        <p:attrNameLst>
                                          <p:attrName>style.visibility</p:attrName>
                                        </p:attrNameLst>
                                      </p:cBhvr>
                                      <p:to>
                                        <p:strVal val="visible"/>
                                      </p:to>
                                    </p:set>
                                    <p:anim calcmode="lin" valueType="num">
                                      <p:cBhvr>
                                        <p:cTn id="27" dur="1000" fill="hold"/>
                                        <p:tgtEl>
                                          <p:spTgt spid="30722">
                                            <p:txEl>
                                              <p:charRg st="98" end="131"/>
                                            </p:txEl>
                                          </p:spTgt>
                                        </p:tgtEl>
                                        <p:attrNameLst>
                                          <p:attrName>ppt_w</p:attrName>
                                        </p:attrNameLst>
                                      </p:cBhvr>
                                      <p:tavLst>
                                        <p:tav tm="0">
                                          <p:val>
                                            <p:strVal val="#ppt_w*0.70"/>
                                          </p:val>
                                        </p:tav>
                                        <p:tav tm="100000">
                                          <p:val>
                                            <p:strVal val="#ppt_w"/>
                                          </p:val>
                                        </p:tav>
                                      </p:tavLst>
                                    </p:anim>
                                    <p:anim calcmode="lin" valueType="num">
                                      <p:cBhvr>
                                        <p:cTn id="28" dur="1000" fill="hold"/>
                                        <p:tgtEl>
                                          <p:spTgt spid="30722">
                                            <p:txEl>
                                              <p:charRg st="98" end="131"/>
                                            </p:txEl>
                                          </p:spTgt>
                                        </p:tgtEl>
                                        <p:attrNameLst>
                                          <p:attrName>ppt_h</p:attrName>
                                        </p:attrNameLst>
                                      </p:cBhvr>
                                      <p:tavLst>
                                        <p:tav tm="0">
                                          <p:val>
                                            <p:strVal val="#ppt_h"/>
                                          </p:val>
                                        </p:tav>
                                        <p:tav tm="100000">
                                          <p:val>
                                            <p:strVal val="#ppt_h"/>
                                          </p:val>
                                        </p:tav>
                                      </p:tavLst>
                                    </p:anim>
                                    <p:animEffect transition="in" filter="fade">
                                      <p:cBhvr>
                                        <p:cTn id="29" dur="1000"/>
                                        <p:tgtEl>
                                          <p:spTgt spid="30722">
                                            <p:txEl>
                                              <p:charRg st="98" end="131"/>
                                            </p:txEl>
                                          </p:spTgt>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30722">
                                            <p:txEl>
                                              <p:charRg st="131" end="164"/>
                                            </p:txEl>
                                          </p:spTgt>
                                        </p:tgtEl>
                                        <p:attrNameLst>
                                          <p:attrName>style.visibility</p:attrName>
                                        </p:attrNameLst>
                                      </p:cBhvr>
                                      <p:to>
                                        <p:strVal val="visible"/>
                                      </p:to>
                                    </p:set>
                                    <p:anim calcmode="lin" valueType="num">
                                      <p:cBhvr>
                                        <p:cTn id="32" dur="1000" fill="hold"/>
                                        <p:tgtEl>
                                          <p:spTgt spid="30722">
                                            <p:txEl>
                                              <p:charRg st="131" end="164"/>
                                            </p:txEl>
                                          </p:spTgt>
                                        </p:tgtEl>
                                        <p:attrNameLst>
                                          <p:attrName>ppt_w</p:attrName>
                                        </p:attrNameLst>
                                      </p:cBhvr>
                                      <p:tavLst>
                                        <p:tav tm="0">
                                          <p:val>
                                            <p:strVal val="#ppt_w*0.70"/>
                                          </p:val>
                                        </p:tav>
                                        <p:tav tm="100000">
                                          <p:val>
                                            <p:strVal val="#ppt_w"/>
                                          </p:val>
                                        </p:tav>
                                      </p:tavLst>
                                    </p:anim>
                                    <p:anim calcmode="lin" valueType="num">
                                      <p:cBhvr>
                                        <p:cTn id="33" dur="1000" fill="hold"/>
                                        <p:tgtEl>
                                          <p:spTgt spid="30722">
                                            <p:txEl>
                                              <p:charRg st="131" end="164"/>
                                            </p:txEl>
                                          </p:spTgt>
                                        </p:tgtEl>
                                        <p:attrNameLst>
                                          <p:attrName>ppt_h</p:attrName>
                                        </p:attrNameLst>
                                      </p:cBhvr>
                                      <p:tavLst>
                                        <p:tav tm="0">
                                          <p:val>
                                            <p:strVal val="#ppt_h"/>
                                          </p:val>
                                        </p:tav>
                                        <p:tav tm="100000">
                                          <p:val>
                                            <p:strVal val="#ppt_h"/>
                                          </p:val>
                                        </p:tav>
                                      </p:tavLst>
                                    </p:anim>
                                    <p:animEffect transition="in" filter="fade">
                                      <p:cBhvr>
                                        <p:cTn id="34" dur="1000"/>
                                        <p:tgtEl>
                                          <p:spTgt spid="30722">
                                            <p:txEl>
                                              <p:charRg st="131" end="164"/>
                                            </p:txEl>
                                          </p:spTgt>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30722">
                                            <p:txEl>
                                              <p:charRg st="164" end="197"/>
                                            </p:txEl>
                                          </p:spTgt>
                                        </p:tgtEl>
                                        <p:attrNameLst>
                                          <p:attrName>style.visibility</p:attrName>
                                        </p:attrNameLst>
                                      </p:cBhvr>
                                      <p:to>
                                        <p:strVal val="visible"/>
                                      </p:to>
                                    </p:set>
                                    <p:anim calcmode="lin" valueType="num">
                                      <p:cBhvr>
                                        <p:cTn id="37" dur="1000" fill="hold"/>
                                        <p:tgtEl>
                                          <p:spTgt spid="30722">
                                            <p:txEl>
                                              <p:charRg st="164" end="197"/>
                                            </p:txEl>
                                          </p:spTgt>
                                        </p:tgtEl>
                                        <p:attrNameLst>
                                          <p:attrName>ppt_w</p:attrName>
                                        </p:attrNameLst>
                                      </p:cBhvr>
                                      <p:tavLst>
                                        <p:tav tm="0">
                                          <p:val>
                                            <p:strVal val="#ppt_w*0.70"/>
                                          </p:val>
                                        </p:tav>
                                        <p:tav tm="100000">
                                          <p:val>
                                            <p:strVal val="#ppt_w"/>
                                          </p:val>
                                        </p:tav>
                                      </p:tavLst>
                                    </p:anim>
                                    <p:anim calcmode="lin" valueType="num">
                                      <p:cBhvr>
                                        <p:cTn id="38" dur="1000" fill="hold"/>
                                        <p:tgtEl>
                                          <p:spTgt spid="30722">
                                            <p:txEl>
                                              <p:charRg st="164" end="197"/>
                                            </p:txEl>
                                          </p:spTgt>
                                        </p:tgtEl>
                                        <p:attrNameLst>
                                          <p:attrName>ppt_h</p:attrName>
                                        </p:attrNameLst>
                                      </p:cBhvr>
                                      <p:tavLst>
                                        <p:tav tm="0">
                                          <p:val>
                                            <p:strVal val="#ppt_h"/>
                                          </p:val>
                                        </p:tav>
                                        <p:tav tm="100000">
                                          <p:val>
                                            <p:strVal val="#ppt_h"/>
                                          </p:val>
                                        </p:tav>
                                      </p:tavLst>
                                    </p:anim>
                                    <p:animEffect transition="in" filter="fade">
                                      <p:cBhvr>
                                        <p:cTn id="39" dur="1000"/>
                                        <p:tgtEl>
                                          <p:spTgt spid="30722">
                                            <p:txEl>
                                              <p:charRg st="164" end="197"/>
                                            </p:txEl>
                                          </p:spTgt>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30722">
                                            <p:txEl>
                                              <p:charRg st="197" end="230"/>
                                            </p:txEl>
                                          </p:spTgt>
                                        </p:tgtEl>
                                        <p:attrNameLst>
                                          <p:attrName>style.visibility</p:attrName>
                                        </p:attrNameLst>
                                      </p:cBhvr>
                                      <p:to>
                                        <p:strVal val="visible"/>
                                      </p:to>
                                    </p:set>
                                    <p:anim calcmode="lin" valueType="num">
                                      <p:cBhvr>
                                        <p:cTn id="42" dur="1000" fill="hold"/>
                                        <p:tgtEl>
                                          <p:spTgt spid="30722">
                                            <p:txEl>
                                              <p:charRg st="197" end="230"/>
                                            </p:txEl>
                                          </p:spTgt>
                                        </p:tgtEl>
                                        <p:attrNameLst>
                                          <p:attrName>ppt_w</p:attrName>
                                        </p:attrNameLst>
                                      </p:cBhvr>
                                      <p:tavLst>
                                        <p:tav tm="0">
                                          <p:val>
                                            <p:strVal val="#ppt_w*0.70"/>
                                          </p:val>
                                        </p:tav>
                                        <p:tav tm="100000">
                                          <p:val>
                                            <p:strVal val="#ppt_w"/>
                                          </p:val>
                                        </p:tav>
                                      </p:tavLst>
                                    </p:anim>
                                    <p:anim calcmode="lin" valueType="num">
                                      <p:cBhvr>
                                        <p:cTn id="43" dur="1000" fill="hold"/>
                                        <p:tgtEl>
                                          <p:spTgt spid="30722">
                                            <p:txEl>
                                              <p:charRg st="197" end="230"/>
                                            </p:txEl>
                                          </p:spTgt>
                                        </p:tgtEl>
                                        <p:attrNameLst>
                                          <p:attrName>ppt_h</p:attrName>
                                        </p:attrNameLst>
                                      </p:cBhvr>
                                      <p:tavLst>
                                        <p:tav tm="0">
                                          <p:val>
                                            <p:strVal val="#ppt_h"/>
                                          </p:val>
                                        </p:tav>
                                        <p:tav tm="100000">
                                          <p:val>
                                            <p:strVal val="#ppt_h"/>
                                          </p:val>
                                        </p:tav>
                                      </p:tavLst>
                                    </p:anim>
                                    <p:animEffect transition="in" filter="fade">
                                      <p:cBhvr>
                                        <p:cTn id="44" dur="1000"/>
                                        <p:tgtEl>
                                          <p:spTgt spid="30722">
                                            <p:txEl>
                                              <p:charRg st="197" end="230"/>
                                            </p:txEl>
                                          </p:spTgt>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30722">
                                            <p:txEl>
                                              <p:charRg st="230" end="263"/>
                                            </p:txEl>
                                          </p:spTgt>
                                        </p:tgtEl>
                                        <p:attrNameLst>
                                          <p:attrName>style.visibility</p:attrName>
                                        </p:attrNameLst>
                                      </p:cBhvr>
                                      <p:to>
                                        <p:strVal val="visible"/>
                                      </p:to>
                                    </p:set>
                                    <p:anim calcmode="lin" valueType="num">
                                      <p:cBhvr>
                                        <p:cTn id="47" dur="1000" fill="hold"/>
                                        <p:tgtEl>
                                          <p:spTgt spid="30722">
                                            <p:txEl>
                                              <p:charRg st="230" end="263"/>
                                            </p:txEl>
                                          </p:spTgt>
                                        </p:tgtEl>
                                        <p:attrNameLst>
                                          <p:attrName>ppt_w</p:attrName>
                                        </p:attrNameLst>
                                      </p:cBhvr>
                                      <p:tavLst>
                                        <p:tav tm="0">
                                          <p:val>
                                            <p:strVal val="#ppt_w*0.70"/>
                                          </p:val>
                                        </p:tav>
                                        <p:tav tm="100000">
                                          <p:val>
                                            <p:strVal val="#ppt_w"/>
                                          </p:val>
                                        </p:tav>
                                      </p:tavLst>
                                    </p:anim>
                                    <p:anim calcmode="lin" valueType="num">
                                      <p:cBhvr>
                                        <p:cTn id="48" dur="1000" fill="hold"/>
                                        <p:tgtEl>
                                          <p:spTgt spid="30722">
                                            <p:txEl>
                                              <p:charRg st="230" end="263"/>
                                            </p:txEl>
                                          </p:spTgt>
                                        </p:tgtEl>
                                        <p:attrNameLst>
                                          <p:attrName>ppt_h</p:attrName>
                                        </p:attrNameLst>
                                      </p:cBhvr>
                                      <p:tavLst>
                                        <p:tav tm="0">
                                          <p:val>
                                            <p:strVal val="#ppt_h"/>
                                          </p:val>
                                        </p:tav>
                                        <p:tav tm="100000">
                                          <p:val>
                                            <p:strVal val="#ppt_h"/>
                                          </p:val>
                                        </p:tav>
                                      </p:tavLst>
                                    </p:anim>
                                    <p:animEffect transition="in" filter="fade">
                                      <p:cBhvr>
                                        <p:cTn id="49" dur="1000"/>
                                        <p:tgtEl>
                                          <p:spTgt spid="30722">
                                            <p:txEl>
                                              <p:charRg st="230" end="263"/>
                                            </p:txEl>
                                          </p:spTgt>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30722">
                                            <p:txEl>
                                              <p:charRg st="263" end="294"/>
                                            </p:txEl>
                                          </p:spTgt>
                                        </p:tgtEl>
                                        <p:attrNameLst>
                                          <p:attrName>style.visibility</p:attrName>
                                        </p:attrNameLst>
                                      </p:cBhvr>
                                      <p:to>
                                        <p:strVal val="visible"/>
                                      </p:to>
                                    </p:set>
                                    <p:anim calcmode="lin" valueType="num">
                                      <p:cBhvr>
                                        <p:cTn id="52" dur="1000" fill="hold"/>
                                        <p:tgtEl>
                                          <p:spTgt spid="30722">
                                            <p:txEl>
                                              <p:charRg st="263" end="294"/>
                                            </p:txEl>
                                          </p:spTgt>
                                        </p:tgtEl>
                                        <p:attrNameLst>
                                          <p:attrName>ppt_w</p:attrName>
                                        </p:attrNameLst>
                                      </p:cBhvr>
                                      <p:tavLst>
                                        <p:tav tm="0">
                                          <p:val>
                                            <p:strVal val="#ppt_w*0.70"/>
                                          </p:val>
                                        </p:tav>
                                        <p:tav tm="100000">
                                          <p:val>
                                            <p:strVal val="#ppt_w"/>
                                          </p:val>
                                        </p:tav>
                                      </p:tavLst>
                                    </p:anim>
                                    <p:anim calcmode="lin" valueType="num">
                                      <p:cBhvr>
                                        <p:cTn id="53" dur="1000" fill="hold"/>
                                        <p:tgtEl>
                                          <p:spTgt spid="30722">
                                            <p:txEl>
                                              <p:charRg st="263" end="294"/>
                                            </p:txEl>
                                          </p:spTgt>
                                        </p:tgtEl>
                                        <p:attrNameLst>
                                          <p:attrName>ppt_h</p:attrName>
                                        </p:attrNameLst>
                                      </p:cBhvr>
                                      <p:tavLst>
                                        <p:tav tm="0">
                                          <p:val>
                                            <p:strVal val="#ppt_h"/>
                                          </p:val>
                                        </p:tav>
                                        <p:tav tm="100000">
                                          <p:val>
                                            <p:strVal val="#ppt_h"/>
                                          </p:val>
                                        </p:tav>
                                      </p:tavLst>
                                    </p:anim>
                                    <p:animEffect transition="in" filter="fade">
                                      <p:cBhvr>
                                        <p:cTn id="54" dur="1000"/>
                                        <p:tgtEl>
                                          <p:spTgt spid="30722">
                                            <p:txEl>
                                              <p:charRg st="263" end="294"/>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7412"/>
                                        </p:tgtEl>
                                        <p:attrNameLst>
                                          <p:attrName>style.visibility</p:attrName>
                                        </p:attrNameLst>
                                      </p:cBhvr>
                                      <p:to>
                                        <p:strVal val="visible"/>
                                      </p:to>
                                    </p:set>
                                    <p:anim calcmode="lin" valueType="num">
                                      <p:cBhvr>
                                        <p:cTn id="59" dur="500" fill="hold"/>
                                        <p:tgtEl>
                                          <p:spTgt spid="17412"/>
                                        </p:tgtEl>
                                        <p:attrNameLst>
                                          <p:attrName>ppt_x</p:attrName>
                                        </p:attrNameLst>
                                      </p:cBhvr>
                                      <p:tavLst>
                                        <p:tav tm="0">
                                          <p:val>
                                            <p:strVal val="#ppt_x"/>
                                          </p:val>
                                        </p:tav>
                                        <p:tav tm="100000">
                                          <p:val>
                                            <p:strVal val="#ppt_x"/>
                                          </p:val>
                                        </p:tav>
                                      </p:tavLst>
                                    </p:anim>
                                    <p:anim calcmode="lin" valueType="num">
                                      <p:cBhvr>
                                        <p:cTn id="60" dur="500" fill="hold"/>
                                        <p:tgtEl>
                                          <p:spTgt spid="17412"/>
                                        </p:tgtEl>
                                        <p:attrNameLst>
                                          <p:attrName>ppt_y</p:attrName>
                                        </p:attrNameLst>
                                      </p:cBhvr>
                                      <p:tavLst>
                                        <p:tav tm="0">
                                          <p:val>
                                            <p:strVal val="1+#ppt_h/2"/>
                                          </p:val>
                                        </p:tav>
                                        <p:tav tm="100000">
                                          <p:val>
                                            <p:strVal val="#ppt_y"/>
                                          </p:val>
                                        </p:tav>
                                      </p:tavLst>
                                    </p:anim>
                                  </p:childTnLst>
                                </p:cTn>
                              </p:par>
                            </p:childTnLst>
                          </p:cTn>
                        </p:par>
                        <p:par>
                          <p:cTn id="61" fill="hold">
                            <p:stCondLst>
                              <p:cond delay="500"/>
                            </p:stCondLst>
                            <p:childTnLst>
                              <p:par>
                                <p:cTn id="62" presetID="1" presetClass="entr" presetSubtype="0" fill="hold" grpId="0" nodeType="afterEffect">
                                  <p:stCondLst>
                                    <p:cond delay="0"/>
                                  </p:stCondLst>
                                  <p:childTnLst>
                                    <p:set>
                                      <p:cBhvr>
                                        <p:cTn id="63" dur="1" fill="hold">
                                          <p:stCondLst>
                                            <p:cond delay="0"/>
                                          </p:stCondLst>
                                        </p:cTn>
                                        <p:tgtEl>
                                          <p:spTgt spid="17413"/>
                                        </p:tgtEl>
                                        <p:attrNameLst>
                                          <p:attrName>style.visibility</p:attrName>
                                        </p:attrNameLst>
                                      </p:cBhvr>
                                      <p:to>
                                        <p:strVal val="visible"/>
                                      </p:to>
                                    </p:set>
                                  </p:childTnLst>
                                </p:cTn>
                              </p:par>
                            </p:childTnLst>
                          </p:cTn>
                        </p:par>
                        <p:par>
                          <p:cTn id="64" fill="hold">
                            <p:stCondLst>
                              <p:cond delay="500"/>
                            </p:stCondLst>
                            <p:childTnLst>
                              <p:par>
                                <p:cTn id="65" presetID="1" presetClass="entr" presetSubtype="0" fill="hold" grpId="1" nodeType="afterEffect">
                                  <p:stCondLst>
                                    <p:cond delay="0"/>
                                  </p:stCondLst>
                                  <p:childTnLst>
                                    <p:set>
                                      <p:cBhvr>
                                        <p:cTn id="66" dur="1" fill="hold">
                                          <p:stCondLst>
                                            <p:cond delay="0"/>
                                          </p:stCondLst>
                                        </p:cTn>
                                        <p:tgtEl>
                                          <p:spTgt spid="17414"/>
                                        </p:tgtEl>
                                        <p:attrNameLst>
                                          <p:attrName>style.visibility</p:attrName>
                                        </p:attrNameLst>
                                      </p:cBhvr>
                                      <p:to>
                                        <p:strVal val="visible"/>
                                      </p:to>
                                    </p:set>
                                  </p:childTnLst>
                                </p:cTn>
                              </p:par>
                            </p:childTnLst>
                          </p:cTn>
                        </p:par>
                        <p:par>
                          <p:cTn id="67" fill="hold">
                            <p:stCondLst>
                              <p:cond delay="500"/>
                            </p:stCondLst>
                            <p:childTnLst>
                              <p:par>
                                <p:cTn id="68" presetID="1" presetClass="entr" presetSubtype="0" fill="hold" grpId="0" nodeType="afterEffect">
                                  <p:stCondLst>
                                    <p:cond delay="0"/>
                                  </p:stCondLst>
                                  <p:childTnLst>
                                    <p:set>
                                      <p:cBhvr>
                                        <p:cTn id="69" dur="1" fill="hold">
                                          <p:stCondLst>
                                            <p:cond delay="0"/>
                                          </p:stCondLst>
                                        </p:cTn>
                                        <p:tgtEl>
                                          <p:spTgt spid="17415"/>
                                        </p:tgtEl>
                                        <p:attrNameLst>
                                          <p:attrName>style.visibility</p:attrName>
                                        </p:attrNameLst>
                                      </p:cBhvr>
                                      <p:to>
                                        <p:strVal val="visible"/>
                                      </p:to>
                                    </p:set>
                                  </p:childTnLst>
                                </p:cTn>
                              </p:par>
                            </p:childTnLst>
                          </p:cTn>
                        </p:par>
                        <p:par>
                          <p:cTn id="70" fill="hold">
                            <p:stCondLst>
                              <p:cond delay="500"/>
                            </p:stCondLst>
                            <p:childTnLst>
                              <p:par>
                                <p:cTn id="71" presetID="1" presetClass="entr" presetSubtype="0" fill="hold" grpId="0" nodeType="afterEffect">
                                  <p:stCondLst>
                                    <p:cond delay="0"/>
                                  </p:stCondLst>
                                  <p:childTnLst>
                                    <p:set>
                                      <p:cBhvr>
                                        <p:cTn id="72" dur="1" fill="hold">
                                          <p:stCondLst>
                                            <p:cond delay="0"/>
                                          </p:stCondLst>
                                        </p:cTn>
                                        <p:tgtEl>
                                          <p:spTgt spid="17416"/>
                                        </p:tgtEl>
                                        <p:attrNameLst>
                                          <p:attrName>style.visibility</p:attrName>
                                        </p:attrNameLst>
                                      </p:cBhvr>
                                      <p:to>
                                        <p:strVal val="visible"/>
                                      </p:to>
                                    </p:set>
                                  </p:childTnLst>
                                </p:cTn>
                              </p:par>
                            </p:childTnLst>
                          </p:cTn>
                        </p:par>
                        <p:par>
                          <p:cTn id="73" fill="hold">
                            <p:stCondLst>
                              <p:cond delay="500"/>
                            </p:stCondLst>
                            <p:childTnLst>
                              <p:par>
                                <p:cTn id="74" presetID="1" presetClass="entr" presetSubtype="0" fill="hold" grpId="0" nodeType="afterEffect">
                                  <p:stCondLst>
                                    <p:cond delay="0"/>
                                  </p:stCondLst>
                                  <p:childTnLst>
                                    <p:set>
                                      <p:cBhvr>
                                        <p:cTn id="75" dur="1" fill="hold">
                                          <p:stCondLst>
                                            <p:cond delay="0"/>
                                          </p:stCondLst>
                                        </p:cTn>
                                        <p:tgtEl>
                                          <p:spTgt spid="17417"/>
                                        </p:tgtEl>
                                        <p:attrNameLst>
                                          <p:attrName>style.visibility</p:attrName>
                                        </p:attrNameLst>
                                      </p:cBhvr>
                                      <p:to>
                                        <p:strVal val="visible"/>
                                      </p:to>
                                    </p:set>
                                  </p:childTnLst>
                                </p:cTn>
                              </p:par>
                            </p:childTnLst>
                          </p:cTn>
                        </p:par>
                        <p:par>
                          <p:cTn id="76" fill="hold">
                            <p:stCondLst>
                              <p:cond delay="500"/>
                            </p:stCondLst>
                            <p:childTnLst>
                              <p:par>
                                <p:cTn id="77" presetID="1" presetClass="entr" presetSubtype="0" fill="hold" grpId="0" nodeType="afterEffect">
                                  <p:stCondLst>
                                    <p:cond delay="0"/>
                                  </p:stCondLst>
                                  <p:childTnLst>
                                    <p:set>
                                      <p:cBhvr>
                                        <p:cTn id="78" dur="1" fill="hold">
                                          <p:stCondLst>
                                            <p:cond delay="0"/>
                                          </p:stCondLst>
                                        </p:cTn>
                                        <p:tgtEl>
                                          <p:spTgt spid="17418"/>
                                        </p:tgtEl>
                                        <p:attrNameLst>
                                          <p:attrName>style.visibility</p:attrName>
                                        </p:attrNameLst>
                                      </p:cBhvr>
                                      <p:to>
                                        <p:strVal val="visible"/>
                                      </p:to>
                                    </p:set>
                                  </p:childTnLst>
                                </p:cTn>
                              </p:par>
                            </p:childTnLst>
                          </p:cTn>
                        </p:par>
                        <p:par>
                          <p:cTn id="79" fill="hold">
                            <p:stCondLst>
                              <p:cond delay="500"/>
                            </p:stCondLst>
                            <p:childTnLst>
                              <p:par>
                                <p:cTn id="80" presetID="1" presetClass="entr" presetSubtype="0" fill="hold" grpId="0" nodeType="afterEffect">
                                  <p:stCondLst>
                                    <p:cond delay="0"/>
                                  </p:stCondLst>
                                  <p:childTnLst>
                                    <p:set>
                                      <p:cBhvr>
                                        <p:cTn id="81" dur="1" fill="hold">
                                          <p:stCondLst>
                                            <p:cond delay="0"/>
                                          </p:stCondLst>
                                        </p:cTn>
                                        <p:tgtEl>
                                          <p:spTgt spid="17419"/>
                                        </p:tgtEl>
                                        <p:attrNameLst>
                                          <p:attrName>style.visibility</p:attrName>
                                        </p:attrNameLst>
                                      </p:cBhvr>
                                      <p:to>
                                        <p:strVal val="visible"/>
                                      </p:to>
                                    </p:set>
                                  </p:childTnLst>
                                </p:cTn>
                              </p:par>
                            </p:childTnLst>
                          </p:cTn>
                        </p:par>
                        <p:par>
                          <p:cTn id="82" fill="hold">
                            <p:stCondLst>
                              <p:cond delay="500"/>
                            </p:stCondLst>
                            <p:childTnLst>
                              <p:par>
                                <p:cTn id="83" presetID="1" presetClass="entr" presetSubtype="0" fill="hold" grpId="0" nodeType="afterEffect">
                                  <p:stCondLst>
                                    <p:cond delay="0"/>
                                  </p:stCondLst>
                                  <p:childTnLst>
                                    <p:set>
                                      <p:cBhvr>
                                        <p:cTn id="84" dur="1" fill="hold">
                                          <p:stCondLst>
                                            <p:cond delay="0"/>
                                          </p:stCondLst>
                                        </p:cTn>
                                        <p:tgtEl>
                                          <p:spTgt spid="17420"/>
                                        </p:tgtEl>
                                        <p:attrNameLst>
                                          <p:attrName>style.visibility</p:attrName>
                                        </p:attrNameLst>
                                      </p:cBhvr>
                                      <p:to>
                                        <p:strVal val="visible"/>
                                      </p:to>
                                    </p:set>
                                  </p:childTnLst>
                                </p:cTn>
                              </p:par>
                            </p:childTnLst>
                          </p:cTn>
                        </p:par>
                        <p:par>
                          <p:cTn id="85" fill="hold">
                            <p:stCondLst>
                              <p:cond delay="500"/>
                            </p:stCondLst>
                            <p:childTnLst>
                              <p:par>
                                <p:cTn id="86" presetID="1" presetClass="entr" presetSubtype="0" fill="hold" grpId="0" nodeType="afterEffect">
                                  <p:stCondLst>
                                    <p:cond delay="0"/>
                                  </p:stCondLst>
                                  <p:childTnLst>
                                    <p:set>
                                      <p:cBhvr>
                                        <p:cTn id="87" dur="1" fill="hold">
                                          <p:stCondLst>
                                            <p:cond delay="0"/>
                                          </p:stCondLst>
                                        </p:cTn>
                                        <p:tgtEl>
                                          <p:spTgt spid="17421"/>
                                        </p:tgtEl>
                                        <p:attrNameLst>
                                          <p:attrName>style.visibility</p:attrName>
                                        </p:attrNameLst>
                                      </p:cBhvr>
                                      <p:to>
                                        <p:strVal val="visible"/>
                                      </p:to>
                                    </p:set>
                                  </p:childTnLst>
                                </p:cTn>
                              </p:par>
                            </p:childTnLst>
                          </p:cTn>
                        </p:par>
                        <p:par>
                          <p:cTn id="88" fill="hold">
                            <p:stCondLst>
                              <p:cond delay="500"/>
                            </p:stCondLst>
                            <p:childTnLst>
                              <p:par>
                                <p:cTn id="89" presetID="1" presetClass="entr" presetSubtype="0" fill="hold" grpId="0" nodeType="afterEffect">
                                  <p:stCondLst>
                                    <p:cond delay="0"/>
                                  </p:stCondLst>
                                  <p:childTnLst>
                                    <p:set>
                                      <p:cBhvr>
                                        <p:cTn id="90" dur="1" fill="hold">
                                          <p:stCondLst>
                                            <p:cond delay="0"/>
                                          </p:stCondLst>
                                        </p:cTn>
                                        <p:tgtEl>
                                          <p:spTgt spid="17422"/>
                                        </p:tgtEl>
                                        <p:attrNameLst>
                                          <p:attrName>style.visibility</p:attrName>
                                        </p:attrNameLst>
                                      </p:cBhvr>
                                      <p:to>
                                        <p:strVal val="visible"/>
                                      </p:to>
                                    </p:set>
                                  </p:childTnLst>
                                </p:cTn>
                              </p:par>
                            </p:childTnLst>
                          </p:cTn>
                        </p:par>
                        <p:par>
                          <p:cTn id="91" fill="hold">
                            <p:stCondLst>
                              <p:cond delay="500"/>
                            </p:stCondLst>
                            <p:childTnLst>
                              <p:par>
                                <p:cTn id="92" presetID="1" presetClass="entr" presetSubtype="0" fill="hold" grpId="0" nodeType="afterEffect">
                                  <p:stCondLst>
                                    <p:cond delay="0"/>
                                  </p:stCondLst>
                                  <p:childTnLst>
                                    <p:set>
                                      <p:cBhvr>
                                        <p:cTn id="93" dur="1" fill="hold">
                                          <p:stCondLst>
                                            <p:cond delay="0"/>
                                          </p:stCondLst>
                                        </p:cTn>
                                        <p:tgtEl>
                                          <p:spTgt spid="17423"/>
                                        </p:tgtEl>
                                        <p:attrNameLst>
                                          <p:attrName>style.visibility</p:attrName>
                                        </p:attrNameLst>
                                      </p:cBhvr>
                                      <p:to>
                                        <p:strVal val="visible"/>
                                      </p:to>
                                    </p:set>
                                  </p:childTnLst>
                                </p:cTn>
                              </p:par>
                            </p:childTnLst>
                          </p:cTn>
                        </p:par>
                        <p:par>
                          <p:cTn id="94" fill="hold">
                            <p:stCondLst>
                              <p:cond delay="500"/>
                            </p:stCondLst>
                            <p:childTnLst>
                              <p:par>
                                <p:cTn id="95" presetID="1" presetClass="entr" presetSubtype="0" fill="hold" grpId="0" nodeType="afterEffect">
                                  <p:stCondLst>
                                    <p:cond delay="0"/>
                                  </p:stCondLst>
                                  <p:childTnLst>
                                    <p:set>
                                      <p:cBhvr>
                                        <p:cTn id="96" dur="1" fill="hold">
                                          <p:stCondLst>
                                            <p:cond delay="0"/>
                                          </p:stCondLst>
                                        </p:cTn>
                                        <p:tgtEl>
                                          <p:spTgt spid="17424"/>
                                        </p:tgtEl>
                                        <p:attrNameLst>
                                          <p:attrName>style.visibility</p:attrName>
                                        </p:attrNameLst>
                                      </p:cBhvr>
                                      <p:to>
                                        <p:strVal val="visible"/>
                                      </p:to>
                                    </p:set>
                                  </p:childTnLst>
                                </p:cTn>
                              </p:par>
                            </p:childTnLst>
                          </p:cTn>
                        </p:par>
                        <p:par>
                          <p:cTn id="97" fill="hold">
                            <p:stCondLst>
                              <p:cond delay="500"/>
                            </p:stCondLst>
                            <p:childTnLst>
                              <p:par>
                                <p:cTn id="98" presetID="1" presetClass="entr" presetSubtype="0" fill="hold" grpId="0" nodeType="afterEffect">
                                  <p:stCondLst>
                                    <p:cond delay="0"/>
                                  </p:stCondLst>
                                  <p:childTnLst>
                                    <p:set>
                                      <p:cBhvr>
                                        <p:cTn id="99" dur="1" fill="hold">
                                          <p:stCondLst>
                                            <p:cond delay="0"/>
                                          </p:stCondLst>
                                        </p:cTn>
                                        <p:tgtEl>
                                          <p:spTgt spid="17425"/>
                                        </p:tgtEl>
                                        <p:attrNameLst>
                                          <p:attrName>style.visibility</p:attrName>
                                        </p:attrNameLst>
                                      </p:cBhvr>
                                      <p:to>
                                        <p:strVal val="visible"/>
                                      </p:to>
                                    </p:set>
                                  </p:childTnLst>
                                </p:cTn>
                              </p:par>
                            </p:childTnLst>
                          </p:cTn>
                        </p:par>
                        <p:par>
                          <p:cTn id="100" fill="hold">
                            <p:stCondLst>
                              <p:cond delay="500"/>
                            </p:stCondLst>
                            <p:childTnLst>
                              <p:par>
                                <p:cTn id="101" presetID="1" presetClass="entr" presetSubtype="0" fill="hold" grpId="0" nodeType="afterEffect">
                                  <p:stCondLst>
                                    <p:cond delay="0"/>
                                  </p:stCondLst>
                                  <p:childTnLst>
                                    <p:set>
                                      <p:cBhvr>
                                        <p:cTn id="102" dur="1" fill="hold">
                                          <p:stCondLst>
                                            <p:cond delay="0"/>
                                          </p:stCondLst>
                                        </p:cTn>
                                        <p:tgtEl>
                                          <p:spTgt spid="17426"/>
                                        </p:tgtEl>
                                        <p:attrNameLst>
                                          <p:attrName>style.visibility</p:attrName>
                                        </p:attrNameLst>
                                      </p:cBhvr>
                                      <p:to>
                                        <p:strVal val="visible"/>
                                      </p:to>
                                    </p:set>
                                  </p:childTnLst>
                                </p:cTn>
                              </p:par>
                            </p:childTnLst>
                          </p:cTn>
                        </p:par>
                        <p:par>
                          <p:cTn id="103" fill="hold">
                            <p:stCondLst>
                              <p:cond delay="500"/>
                            </p:stCondLst>
                            <p:childTnLst>
                              <p:par>
                                <p:cTn id="104" presetID="1" presetClass="entr" presetSubtype="0" fill="hold" grpId="0" nodeType="afterEffect">
                                  <p:stCondLst>
                                    <p:cond delay="0"/>
                                  </p:stCondLst>
                                  <p:childTnLst>
                                    <p:set>
                                      <p:cBhvr>
                                        <p:cTn id="105" dur="1" fill="hold">
                                          <p:stCondLst>
                                            <p:cond delay="0"/>
                                          </p:stCondLst>
                                        </p:cTn>
                                        <p:tgtEl>
                                          <p:spTgt spid="17427"/>
                                        </p:tgtEl>
                                        <p:attrNameLst>
                                          <p:attrName>style.visibility</p:attrName>
                                        </p:attrNameLst>
                                      </p:cBhvr>
                                      <p:to>
                                        <p:strVal val="visible"/>
                                      </p:to>
                                    </p:set>
                                  </p:childTnLst>
                                </p:cTn>
                              </p:par>
                            </p:childTnLst>
                          </p:cTn>
                        </p:par>
                        <p:par>
                          <p:cTn id="106" fill="hold">
                            <p:stCondLst>
                              <p:cond delay="500"/>
                            </p:stCondLst>
                            <p:childTnLst>
                              <p:par>
                                <p:cTn id="107" presetID="1" presetClass="entr" presetSubtype="0" fill="hold" grpId="0" nodeType="afterEffect">
                                  <p:stCondLst>
                                    <p:cond delay="0"/>
                                  </p:stCondLst>
                                  <p:childTnLst>
                                    <p:set>
                                      <p:cBhvr>
                                        <p:cTn id="108" dur="1" fill="hold">
                                          <p:stCondLst>
                                            <p:cond delay="0"/>
                                          </p:stCondLst>
                                        </p:cTn>
                                        <p:tgtEl>
                                          <p:spTgt spid="17428"/>
                                        </p:tgtEl>
                                        <p:attrNameLst>
                                          <p:attrName>style.visibility</p:attrName>
                                        </p:attrNameLst>
                                      </p:cBhvr>
                                      <p:to>
                                        <p:strVal val="visible"/>
                                      </p:to>
                                    </p:set>
                                  </p:childTnLst>
                                </p:cTn>
                              </p:par>
                            </p:childTnLst>
                          </p:cTn>
                        </p:par>
                        <p:par>
                          <p:cTn id="109" fill="hold">
                            <p:stCondLst>
                              <p:cond delay="500"/>
                            </p:stCondLst>
                            <p:childTnLst>
                              <p:par>
                                <p:cTn id="110" presetID="1" presetClass="entr" presetSubtype="0" fill="hold" grpId="0" nodeType="afterEffect">
                                  <p:stCondLst>
                                    <p:cond delay="0"/>
                                  </p:stCondLst>
                                  <p:childTnLst>
                                    <p:set>
                                      <p:cBhvr>
                                        <p:cTn id="111" dur="1" fill="hold">
                                          <p:stCondLst>
                                            <p:cond delay="0"/>
                                          </p:stCondLst>
                                        </p:cTn>
                                        <p:tgtEl>
                                          <p:spTgt spid="17429"/>
                                        </p:tgtEl>
                                        <p:attrNameLst>
                                          <p:attrName>style.visibility</p:attrName>
                                        </p:attrNameLst>
                                      </p:cBhvr>
                                      <p:to>
                                        <p:strVal val="visible"/>
                                      </p:to>
                                    </p:set>
                                  </p:childTnLst>
                                </p:cTn>
                              </p:par>
                            </p:childTnLst>
                          </p:cTn>
                        </p:par>
                        <p:par>
                          <p:cTn id="112" fill="hold">
                            <p:stCondLst>
                              <p:cond delay="500"/>
                            </p:stCondLst>
                            <p:childTnLst>
                              <p:par>
                                <p:cTn id="113" presetID="1" presetClass="entr" presetSubtype="0" fill="hold" grpId="0" nodeType="afterEffect">
                                  <p:stCondLst>
                                    <p:cond delay="0"/>
                                  </p:stCondLst>
                                  <p:childTnLst>
                                    <p:set>
                                      <p:cBhvr>
                                        <p:cTn id="114" dur="1" fill="hold">
                                          <p:stCondLst>
                                            <p:cond delay="0"/>
                                          </p:stCondLst>
                                        </p:cTn>
                                        <p:tgtEl>
                                          <p:spTgt spid="17430"/>
                                        </p:tgtEl>
                                        <p:attrNameLst>
                                          <p:attrName>style.visibility</p:attrName>
                                        </p:attrNameLst>
                                      </p:cBhvr>
                                      <p:to>
                                        <p:strVal val="visible"/>
                                      </p:to>
                                    </p:set>
                                  </p:childTnLst>
                                </p:cTn>
                              </p:par>
                            </p:childTnLst>
                          </p:cTn>
                        </p:par>
                        <p:par>
                          <p:cTn id="115" fill="hold">
                            <p:stCondLst>
                              <p:cond delay="500"/>
                            </p:stCondLst>
                            <p:childTnLst>
                              <p:par>
                                <p:cTn id="116" presetID="1" presetClass="entr" presetSubtype="0" fill="hold" grpId="0" nodeType="afterEffect">
                                  <p:stCondLst>
                                    <p:cond delay="0"/>
                                  </p:stCondLst>
                                  <p:childTnLst>
                                    <p:set>
                                      <p:cBhvr>
                                        <p:cTn id="117" dur="1" fill="hold">
                                          <p:stCondLst>
                                            <p:cond delay="0"/>
                                          </p:stCondLst>
                                        </p:cTn>
                                        <p:tgtEl>
                                          <p:spTgt spid="17431"/>
                                        </p:tgtEl>
                                        <p:attrNameLst>
                                          <p:attrName>style.visibility</p:attrName>
                                        </p:attrNameLst>
                                      </p:cBhvr>
                                      <p:to>
                                        <p:strVal val="visible"/>
                                      </p:to>
                                    </p:set>
                                  </p:childTnLst>
                                </p:cTn>
                              </p:par>
                            </p:childTnLst>
                          </p:cTn>
                        </p:par>
                        <p:par>
                          <p:cTn id="118" fill="hold">
                            <p:stCondLst>
                              <p:cond delay="500"/>
                            </p:stCondLst>
                            <p:childTnLst>
                              <p:par>
                                <p:cTn id="119" presetID="1" presetClass="entr" presetSubtype="0" fill="hold" grpId="0" nodeType="afterEffect">
                                  <p:stCondLst>
                                    <p:cond delay="0"/>
                                  </p:stCondLst>
                                  <p:childTnLst>
                                    <p:set>
                                      <p:cBhvr>
                                        <p:cTn id="120" dur="1" fill="hold">
                                          <p:stCondLst>
                                            <p:cond delay="0"/>
                                          </p:stCondLst>
                                        </p:cTn>
                                        <p:tgtEl>
                                          <p:spTgt spid="17432"/>
                                        </p:tgtEl>
                                        <p:attrNameLst>
                                          <p:attrName>style.visibility</p:attrName>
                                        </p:attrNameLst>
                                      </p:cBhvr>
                                      <p:to>
                                        <p:strVal val="visible"/>
                                      </p:to>
                                    </p:set>
                                  </p:childTnLst>
                                </p:cTn>
                              </p:par>
                            </p:childTnLst>
                          </p:cTn>
                        </p:par>
                        <p:par>
                          <p:cTn id="121" fill="hold">
                            <p:stCondLst>
                              <p:cond delay="500"/>
                            </p:stCondLst>
                            <p:childTnLst>
                              <p:par>
                                <p:cTn id="122" presetID="1" presetClass="entr" presetSubtype="0" fill="hold" grpId="0" nodeType="afterEffect">
                                  <p:stCondLst>
                                    <p:cond delay="0"/>
                                  </p:stCondLst>
                                  <p:childTnLst>
                                    <p:set>
                                      <p:cBhvr>
                                        <p:cTn id="123" dur="1" fill="hold">
                                          <p:stCondLst>
                                            <p:cond delay="0"/>
                                          </p:stCondLst>
                                        </p:cTn>
                                        <p:tgtEl>
                                          <p:spTgt spid="17433"/>
                                        </p:tgtEl>
                                        <p:attrNameLst>
                                          <p:attrName>style.visibility</p:attrName>
                                        </p:attrNameLst>
                                      </p:cBhvr>
                                      <p:to>
                                        <p:strVal val="visible"/>
                                      </p:to>
                                    </p:set>
                                  </p:childTnLst>
                                </p:cTn>
                              </p:par>
                            </p:childTnLst>
                          </p:cTn>
                        </p:par>
                        <p:par>
                          <p:cTn id="124" fill="hold">
                            <p:stCondLst>
                              <p:cond delay="500"/>
                            </p:stCondLst>
                            <p:childTnLst>
                              <p:par>
                                <p:cTn id="125" presetID="1" presetClass="entr" presetSubtype="0" fill="hold" grpId="0" nodeType="afterEffect">
                                  <p:stCondLst>
                                    <p:cond delay="0"/>
                                  </p:stCondLst>
                                  <p:childTnLst>
                                    <p:set>
                                      <p:cBhvr>
                                        <p:cTn id="126" dur="1" fill="hold">
                                          <p:stCondLst>
                                            <p:cond delay="0"/>
                                          </p:stCondLst>
                                        </p:cTn>
                                        <p:tgtEl>
                                          <p:spTgt spid="17434"/>
                                        </p:tgtEl>
                                        <p:attrNameLst>
                                          <p:attrName>style.visibility</p:attrName>
                                        </p:attrNameLst>
                                      </p:cBhvr>
                                      <p:to>
                                        <p:strVal val="visible"/>
                                      </p:to>
                                    </p:set>
                                  </p:childTnLst>
                                </p:cTn>
                              </p:par>
                            </p:childTnLst>
                          </p:cTn>
                        </p:par>
                        <p:par>
                          <p:cTn id="127" fill="hold">
                            <p:stCondLst>
                              <p:cond delay="500"/>
                            </p:stCondLst>
                            <p:childTnLst>
                              <p:par>
                                <p:cTn id="128" presetID="1" presetClass="entr" presetSubtype="0" fill="hold" grpId="0" nodeType="afterEffect">
                                  <p:stCondLst>
                                    <p:cond delay="0"/>
                                  </p:stCondLst>
                                  <p:childTnLst>
                                    <p:set>
                                      <p:cBhvr>
                                        <p:cTn id="129" dur="1" fill="hold">
                                          <p:stCondLst>
                                            <p:cond delay="0"/>
                                          </p:stCondLst>
                                        </p:cTn>
                                        <p:tgtEl>
                                          <p:spTgt spid="17435"/>
                                        </p:tgtEl>
                                        <p:attrNameLst>
                                          <p:attrName>style.visibility</p:attrName>
                                        </p:attrNameLst>
                                      </p:cBhvr>
                                      <p:to>
                                        <p:strVal val="visible"/>
                                      </p:to>
                                    </p:set>
                                  </p:childTnLst>
                                </p:cTn>
                              </p:par>
                            </p:childTnLst>
                          </p:cTn>
                        </p:par>
                        <p:par>
                          <p:cTn id="130" fill="hold">
                            <p:stCondLst>
                              <p:cond delay="500"/>
                            </p:stCondLst>
                            <p:childTnLst>
                              <p:par>
                                <p:cTn id="131" presetID="1" presetClass="entr" presetSubtype="0" fill="hold" grpId="0" nodeType="afterEffect">
                                  <p:stCondLst>
                                    <p:cond delay="0"/>
                                  </p:stCondLst>
                                  <p:childTnLst>
                                    <p:set>
                                      <p:cBhvr>
                                        <p:cTn id="132" dur="1" fill="hold">
                                          <p:stCondLst>
                                            <p:cond delay="0"/>
                                          </p:stCondLst>
                                        </p:cTn>
                                        <p:tgtEl>
                                          <p:spTgt spid="17436"/>
                                        </p:tgtEl>
                                        <p:attrNameLst>
                                          <p:attrName>style.visibility</p:attrName>
                                        </p:attrNameLst>
                                      </p:cBhvr>
                                      <p:to>
                                        <p:strVal val="visible"/>
                                      </p:to>
                                    </p:set>
                                  </p:childTnLst>
                                </p:cTn>
                              </p:par>
                            </p:childTnLst>
                          </p:cTn>
                        </p:par>
                        <p:par>
                          <p:cTn id="133" fill="hold">
                            <p:stCondLst>
                              <p:cond delay="500"/>
                            </p:stCondLst>
                            <p:childTnLst>
                              <p:par>
                                <p:cTn id="134" presetID="1" presetClass="entr" presetSubtype="0" fill="hold" grpId="0" nodeType="afterEffect">
                                  <p:stCondLst>
                                    <p:cond delay="0"/>
                                  </p:stCondLst>
                                  <p:childTnLst>
                                    <p:set>
                                      <p:cBhvr>
                                        <p:cTn id="135" dur="1" fill="hold">
                                          <p:stCondLst>
                                            <p:cond delay="0"/>
                                          </p:stCondLst>
                                        </p:cTn>
                                        <p:tgtEl>
                                          <p:spTgt spid="17437"/>
                                        </p:tgtEl>
                                        <p:attrNameLst>
                                          <p:attrName>style.visibility</p:attrName>
                                        </p:attrNameLst>
                                      </p:cBhvr>
                                      <p:to>
                                        <p:strVal val="visible"/>
                                      </p:to>
                                    </p:set>
                                  </p:childTnLst>
                                </p:cTn>
                              </p:par>
                            </p:childTnLst>
                          </p:cTn>
                        </p:par>
                        <p:par>
                          <p:cTn id="136" fill="hold">
                            <p:stCondLst>
                              <p:cond delay="500"/>
                            </p:stCondLst>
                            <p:childTnLst>
                              <p:par>
                                <p:cTn id="137" presetID="1" presetClass="entr" presetSubtype="0" fill="hold" grpId="0" nodeType="afterEffect">
                                  <p:stCondLst>
                                    <p:cond delay="0"/>
                                  </p:stCondLst>
                                  <p:childTnLst>
                                    <p:set>
                                      <p:cBhvr>
                                        <p:cTn id="138" dur="1" fill="hold">
                                          <p:stCondLst>
                                            <p:cond delay="0"/>
                                          </p:stCondLst>
                                        </p:cTn>
                                        <p:tgtEl>
                                          <p:spTgt spid="174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17413" grpId="0"/>
      <p:bldP spid="17414" grpId="1"/>
      <p:bldP spid="17415" grpId="0"/>
      <p:bldP spid="17416" grpId="0"/>
      <p:bldP spid="17417" grpId="0"/>
      <p:bldP spid="17418" grpId="0"/>
      <p:bldP spid="17419" grpId="0"/>
      <p:bldP spid="17420" grpId="0"/>
      <p:bldP spid="17421" grpId="0"/>
      <p:bldP spid="17422" grpId="0"/>
      <p:bldP spid="17423" grpId="0"/>
      <p:bldP spid="17424" grpId="0"/>
      <p:bldP spid="17425" grpId="0"/>
      <p:bldP spid="17426" grpId="0"/>
      <p:bldP spid="17427" grpId="0"/>
      <p:bldP spid="17428" grpId="0"/>
      <p:bldP spid="17429" grpId="0"/>
      <p:bldP spid="17430" grpId="0"/>
      <p:bldP spid="17431" grpId="0"/>
      <p:bldP spid="17432" grpId="0" bldLvl="0"/>
      <p:bldP spid="17433" grpId="0" bldLvl="0"/>
      <p:bldP spid="17434" grpId="0" bldLvl="0"/>
      <p:bldP spid="17435" grpId="0" bldLvl="0"/>
      <p:bldP spid="17436" grpId="0" bldLvl="0"/>
      <p:bldP spid="17437" grpId="0" bldLvl="0"/>
      <p:bldP spid="17438" grpId="0" bldLvl="0"/>
      <p:bldP spid="30721" grpId="0"/>
      <p:bldP spid="30722"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标题 36865"/>
          <p:cNvSpPr>
            <a:spLocks noGrp="1"/>
          </p:cNvSpPr>
          <p:nvPr>
            <p:ph type="title"/>
          </p:nvPr>
        </p:nvSpPr>
        <p:spPr>
          <a:xfrm>
            <a:off x="3495675" y="250825"/>
            <a:ext cx="4667885"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sz="4000" b="1" i="0" u="none" strike="noStrike" kern="1200" cap="none" spc="200" normalizeH="0" baseline="0" noProof="1">
                <a:solidFill>
                  <a:srgbClr val="FF0000"/>
                </a:solidFill>
                <a:uFillTx/>
                <a:latin typeface="+mj-lt"/>
                <a:ea typeface="+mj-ea"/>
                <a:cs typeface="+mj-cs"/>
                <a:sym typeface="微软雅黑" panose="020B0503020204020204" charset="-122"/>
              </a:rPr>
              <a:t>小说节选部分梗概</a:t>
            </a:r>
            <a:endParaRPr kumimoji="0" lang="zh-CN" altLang="en-US" sz="4000" b="1" i="0" u="none" strike="noStrike" kern="1200" cap="none" spc="200" normalizeH="0" baseline="0" noProof="1">
              <a:solidFill>
                <a:srgbClr val="FF0000"/>
              </a:solidFill>
              <a:uFillTx/>
              <a:latin typeface="+mj-lt"/>
              <a:ea typeface="+mj-ea"/>
              <a:cs typeface="+mj-cs"/>
              <a:sym typeface="微软雅黑" panose="020B0503020204020204" charset="-122"/>
            </a:endParaRPr>
          </a:p>
        </p:txBody>
      </p:sp>
      <p:sp>
        <p:nvSpPr>
          <p:cNvPr id="33794" name="文本占位符 36866"/>
          <p:cNvSpPr>
            <a:spLocks noGrp="1"/>
          </p:cNvSpPr>
          <p:nvPr>
            <p:ph idx="1"/>
          </p:nvPr>
        </p:nvSpPr>
        <p:spPr>
          <a:xfrm>
            <a:off x="515620" y="1047750"/>
            <a:ext cx="11219815" cy="5394960"/>
          </a:xfrm>
        </p:spPr>
        <p:txBody>
          <a:bodyPr lIns="101600" tIns="0" rIns="82550" bIns="0" rtlCol="0" anchor="t">
            <a:noAutofit/>
          </a:bodyPr>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rgbClr val="FF0000"/>
                </a:solidFill>
                <a:uFillTx/>
                <a:latin typeface="华文中宋" panose="02010600040101010101" charset="-122"/>
                <a:ea typeface="华文中宋" panose="02010600040101010101" charset="-122"/>
                <a:cs typeface="+mn-cs"/>
                <a:sym typeface="微软雅黑" panose="020B0503020204020204" charset="-122"/>
              </a:rPr>
              <a:t>第三节：</a:t>
            </a:r>
            <a:r>
              <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rPr>
              <a:t>叙述边城的人们紧锣密鼓地筹备着龙舟竞渡的热闹场面。</a:t>
            </a:r>
            <a:endParaRPr kumimoji="0" lang="zh-CN" altLang="en-US" sz="36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endParaRPr>
          </a:p>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rgbClr val="FF0000"/>
                </a:solidFill>
                <a:uFillTx/>
                <a:latin typeface="华文中宋" panose="02010600040101010101" charset="-122"/>
                <a:ea typeface="华文中宋" panose="02010600040101010101" charset="-122"/>
                <a:cs typeface="+mn-cs"/>
                <a:sym typeface="微软雅黑" panose="020B0503020204020204" charset="-122"/>
              </a:rPr>
              <a:t>第四节：</a:t>
            </a:r>
            <a:r>
              <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rPr>
              <a:t>讲述了翠翠在河边看龙舟，巧遇二老傩送的情形，傩送一句“大鱼咬你”就深深的印在了翠翠心中。</a:t>
            </a:r>
            <a:endPar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endParaRPr>
          </a:p>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rgbClr val="FF0000"/>
                </a:solidFill>
                <a:uFillTx/>
                <a:latin typeface="华文中宋" panose="02010600040101010101" charset="-122"/>
                <a:ea typeface="华文中宋" panose="02010600040101010101" charset="-122"/>
                <a:cs typeface="+mn-cs"/>
                <a:sym typeface="微软雅黑" panose="020B0503020204020204" charset="-122"/>
              </a:rPr>
              <a:t>第五节：</a:t>
            </a:r>
            <a:r>
              <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rPr>
              <a:t>讲述翠翠和外祖父看竞渡时巧遇大老天保的情景，祖父拿天保试探翠翠，翠翠却心有所属。</a:t>
            </a:r>
            <a:endPar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endParaRPr>
          </a:p>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rgbClr val="FF0000"/>
                </a:solidFill>
                <a:uFillTx/>
                <a:latin typeface="华文中宋" panose="02010600040101010101" charset="-122"/>
                <a:ea typeface="华文中宋" panose="02010600040101010101" charset="-122"/>
                <a:cs typeface="+mn-cs"/>
                <a:sym typeface="微软雅黑" panose="020B0503020204020204" charset="-122"/>
              </a:rPr>
              <a:t>第六节：</a:t>
            </a:r>
            <a:r>
              <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rPr>
              <a:t>迎亲的花轿来到渡口，撩拨着翠翠内心深处的情思，引发了她对爱情的美好憧憬。</a:t>
            </a:r>
            <a:endPar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3793"/>
                                        </p:tgtEl>
                                        <p:attrNameLst>
                                          <p:attrName>style.visibility</p:attrName>
                                        </p:attrNameLst>
                                      </p:cBhvr>
                                      <p:to>
                                        <p:strVal val="visible"/>
                                      </p:to>
                                    </p:set>
                                    <p:anim calcmode="lin" valueType="num">
                                      <p:cBhvr additive="base">
                                        <p:cTn id="7" dur="1000" fill="hold"/>
                                        <p:tgtEl>
                                          <p:spTgt spid="33793"/>
                                        </p:tgtEl>
                                        <p:attrNameLst>
                                          <p:attrName>ppt_x</p:attrName>
                                        </p:attrNameLst>
                                      </p:cBhvr>
                                      <p:tavLst>
                                        <p:tav tm="0">
                                          <p:val>
                                            <p:strVal val="#ppt_x"/>
                                          </p:val>
                                        </p:tav>
                                        <p:tav tm="100000">
                                          <p:val>
                                            <p:strVal val="#ppt_x"/>
                                          </p:val>
                                        </p:tav>
                                      </p:tavLst>
                                    </p:anim>
                                    <p:anim calcmode="lin" valueType="num">
                                      <p:cBhvr additive="base">
                                        <p:cTn id="8" dur="1000" fill="hold"/>
                                        <p:tgtEl>
                                          <p:spTgt spid="3379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3794">
                                            <p:txEl>
                                              <p:charRg st="0" end="30"/>
                                            </p:txEl>
                                          </p:spTgt>
                                        </p:tgtEl>
                                        <p:attrNameLst>
                                          <p:attrName>style.visibility</p:attrName>
                                        </p:attrNameLst>
                                      </p:cBhvr>
                                      <p:to>
                                        <p:strVal val="visible"/>
                                      </p:to>
                                    </p:set>
                                    <p:anim calcmode="lin" valueType="num">
                                      <p:cBhvr>
                                        <p:cTn id="12" dur="1000" fill="hold"/>
                                        <p:tgtEl>
                                          <p:spTgt spid="33794">
                                            <p:txEl>
                                              <p:charRg st="0" end="30"/>
                                            </p:txEl>
                                          </p:spTgt>
                                        </p:tgtEl>
                                        <p:attrNameLst>
                                          <p:attrName>ppt_w</p:attrName>
                                        </p:attrNameLst>
                                      </p:cBhvr>
                                      <p:tavLst>
                                        <p:tav tm="0">
                                          <p:val>
                                            <p:strVal val="#ppt_w*0.70"/>
                                          </p:val>
                                        </p:tav>
                                        <p:tav tm="100000">
                                          <p:val>
                                            <p:strVal val="#ppt_w"/>
                                          </p:val>
                                        </p:tav>
                                      </p:tavLst>
                                    </p:anim>
                                    <p:anim calcmode="lin" valueType="num">
                                      <p:cBhvr>
                                        <p:cTn id="13" dur="1000" fill="hold"/>
                                        <p:tgtEl>
                                          <p:spTgt spid="33794">
                                            <p:txEl>
                                              <p:charRg st="0" end="30"/>
                                            </p:txEl>
                                          </p:spTgt>
                                        </p:tgtEl>
                                        <p:attrNameLst>
                                          <p:attrName>ppt_h</p:attrName>
                                        </p:attrNameLst>
                                      </p:cBhvr>
                                      <p:tavLst>
                                        <p:tav tm="0">
                                          <p:val>
                                            <p:strVal val="#ppt_h"/>
                                          </p:val>
                                        </p:tav>
                                        <p:tav tm="100000">
                                          <p:val>
                                            <p:strVal val="#ppt_h"/>
                                          </p:val>
                                        </p:tav>
                                      </p:tavLst>
                                    </p:anim>
                                    <p:animEffect transition="in" filter="fade">
                                      <p:cBhvr>
                                        <p:cTn id="14" dur="1000"/>
                                        <p:tgtEl>
                                          <p:spTgt spid="33794">
                                            <p:txEl>
                                              <p:charRg st="0" end="30"/>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33794">
                                            <p:txEl>
                                              <p:charRg st="30" end="79"/>
                                            </p:txEl>
                                          </p:spTgt>
                                        </p:tgtEl>
                                        <p:attrNameLst>
                                          <p:attrName>style.visibility</p:attrName>
                                        </p:attrNameLst>
                                      </p:cBhvr>
                                      <p:to>
                                        <p:strVal val="visible"/>
                                      </p:to>
                                    </p:set>
                                    <p:anim calcmode="lin" valueType="num">
                                      <p:cBhvr>
                                        <p:cTn id="17" dur="1000" fill="hold"/>
                                        <p:tgtEl>
                                          <p:spTgt spid="33794">
                                            <p:txEl>
                                              <p:charRg st="30" end="79"/>
                                            </p:txEl>
                                          </p:spTgt>
                                        </p:tgtEl>
                                        <p:attrNameLst>
                                          <p:attrName>ppt_w</p:attrName>
                                        </p:attrNameLst>
                                      </p:cBhvr>
                                      <p:tavLst>
                                        <p:tav tm="0">
                                          <p:val>
                                            <p:strVal val="#ppt_w*0.70"/>
                                          </p:val>
                                        </p:tav>
                                        <p:tav tm="100000">
                                          <p:val>
                                            <p:strVal val="#ppt_w"/>
                                          </p:val>
                                        </p:tav>
                                      </p:tavLst>
                                    </p:anim>
                                    <p:anim calcmode="lin" valueType="num">
                                      <p:cBhvr>
                                        <p:cTn id="18" dur="1000" fill="hold"/>
                                        <p:tgtEl>
                                          <p:spTgt spid="33794">
                                            <p:txEl>
                                              <p:charRg st="30" end="79"/>
                                            </p:txEl>
                                          </p:spTgt>
                                        </p:tgtEl>
                                        <p:attrNameLst>
                                          <p:attrName>ppt_h</p:attrName>
                                        </p:attrNameLst>
                                      </p:cBhvr>
                                      <p:tavLst>
                                        <p:tav tm="0">
                                          <p:val>
                                            <p:strVal val="#ppt_h"/>
                                          </p:val>
                                        </p:tav>
                                        <p:tav tm="100000">
                                          <p:val>
                                            <p:strVal val="#ppt_h"/>
                                          </p:val>
                                        </p:tav>
                                      </p:tavLst>
                                    </p:anim>
                                    <p:animEffect transition="in" filter="fade">
                                      <p:cBhvr>
                                        <p:cTn id="19" dur="1000"/>
                                        <p:tgtEl>
                                          <p:spTgt spid="33794">
                                            <p:txEl>
                                              <p:charRg st="30" end="79"/>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33794">
                                            <p:txEl>
                                              <p:charRg st="79" end="124"/>
                                            </p:txEl>
                                          </p:spTgt>
                                        </p:tgtEl>
                                        <p:attrNameLst>
                                          <p:attrName>style.visibility</p:attrName>
                                        </p:attrNameLst>
                                      </p:cBhvr>
                                      <p:to>
                                        <p:strVal val="visible"/>
                                      </p:to>
                                    </p:set>
                                    <p:anim calcmode="lin" valueType="num">
                                      <p:cBhvr>
                                        <p:cTn id="22" dur="1000" fill="hold"/>
                                        <p:tgtEl>
                                          <p:spTgt spid="33794">
                                            <p:txEl>
                                              <p:charRg st="79" end="124"/>
                                            </p:txEl>
                                          </p:spTgt>
                                        </p:tgtEl>
                                        <p:attrNameLst>
                                          <p:attrName>ppt_w</p:attrName>
                                        </p:attrNameLst>
                                      </p:cBhvr>
                                      <p:tavLst>
                                        <p:tav tm="0">
                                          <p:val>
                                            <p:strVal val="#ppt_w*0.70"/>
                                          </p:val>
                                        </p:tav>
                                        <p:tav tm="100000">
                                          <p:val>
                                            <p:strVal val="#ppt_w"/>
                                          </p:val>
                                        </p:tav>
                                      </p:tavLst>
                                    </p:anim>
                                    <p:anim calcmode="lin" valueType="num">
                                      <p:cBhvr>
                                        <p:cTn id="23" dur="1000" fill="hold"/>
                                        <p:tgtEl>
                                          <p:spTgt spid="33794">
                                            <p:txEl>
                                              <p:charRg st="79" end="124"/>
                                            </p:txEl>
                                          </p:spTgt>
                                        </p:tgtEl>
                                        <p:attrNameLst>
                                          <p:attrName>ppt_h</p:attrName>
                                        </p:attrNameLst>
                                      </p:cBhvr>
                                      <p:tavLst>
                                        <p:tav tm="0">
                                          <p:val>
                                            <p:strVal val="#ppt_h"/>
                                          </p:val>
                                        </p:tav>
                                        <p:tav tm="100000">
                                          <p:val>
                                            <p:strVal val="#ppt_h"/>
                                          </p:val>
                                        </p:tav>
                                      </p:tavLst>
                                    </p:anim>
                                    <p:animEffect transition="in" filter="fade">
                                      <p:cBhvr>
                                        <p:cTn id="24" dur="1000"/>
                                        <p:tgtEl>
                                          <p:spTgt spid="33794">
                                            <p:txEl>
                                              <p:charRg st="79" end="124"/>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33794">
                                            <p:txEl>
                                              <p:charRg st="124" end="165"/>
                                            </p:txEl>
                                          </p:spTgt>
                                        </p:tgtEl>
                                        <p:attrNameLst>
                                          <p:attrName>style.visibility</p:attrName>
                                        </p:attrNameLst>
                                      </p:cBhvr>
                                      <p:to>
                                        <p:strVal val="visible"/>
                                      </p:to>
                                    </p:set>
                                    <p:anim calcmode="lin" valueType="num">
                                      <p:cBhvr>
                                        <p:cTn id="27" dur="1000" fill="hold"/>
                                        <p:tgtEl>
                                          <p:spTgt spid="33794">
                                            <p:txEl>
                                              <p:charRg st="124" end="165"/>
                                            </p:txEl>
                                          </p:spTgt>
                                        </p:tgtEl>
                                        <p:attrNameLst>
                                          <p:attrName>ppt_w</p:attrName>
                                        </p:attrNameLst>
                                      </p:cBhvr>
                                      <p:tavLst>
                                        <p:tav tm="0">
                                          <p:val>
                                            <p:strVal val="#ppt_w*0.70"/>
                                          </p:val>
                                        </p:tav>
                                        <p:tav tm="100000">
                                          <p:val>
                                            <p:strVal val="#ppt_w"/>
                                          </p:val>
                                        </p:tav>
                                      </p:tavLst>
                                    </p:anim>
                                    <p:anim calcmode="lin" valueType="num">
                                      <p:cBhvr>
                                        <p:cTn id="28" dur="1000" fill="hold"/>
                                        <p:tgtEl>
                                          <p:spTgt spid="33794">
                                            <p:txEl>
                                              <p:charRg st="124" end="165"/>
                                            </p:txEl>
                                          </p:spTgt>
                                        </p:tgtEl>
                                        <p:attrNameLst>
                                          <p:attrName>ppt_h</p:attrName>
                                        </p:attrNameLst>
                                      </p:cBhvr>
                                      <p:tavLst>
                                        <p:tav tm="0">
                                          <p:val>
                                            <p:strVal val="#ppt_h"/>
                                          </p:val>
                                        </p:tav>
                                        <p:tav tm="100000">
                                          <p:val>
                                            <p:strVal val="#ppt_h"/>
                                          </p:val>
                                        </p:tav>
                                      </p:tavLst>
                                    </p:anim>
                                    <p:animEffect transition="in" filter="fade">
                                      <p:cBhvr>
                                        <p:cTn id="29" dur="1000"/>
                                        <p:tgtEl>
                                          <p:spTgt spid="33794">
                                            <p:txEl>
                                              <p:charRg st="124" end="1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4" name="Rectangle 4"/>
          <p:cNvSpPr/>
          <p:nvPr/>
        </p:nvSpPr>
        <p:spPr>
          <a:xfrm>
            <a:off x="5760085" y="1923415"/>
            <a:ext cx="5860415" cy="3692525"/>
          </a:xfrm>
          <a:prstGeom prst="rect">
            <a:avLst/>
          </a:prstGeom>
          <a:noFill/>
          <a:ln w="9525">
            <a:noFill/>
          </a:ln>
        </p:spPr>
        <p:txBody>
          <a:bodyPr wrap="square" anchor="t" anchorCtr="0">
            <a:spAutoFit/>
          </a:bodyPr>
          <a:p>
            <a:pPr algn="just">
              <a:lnSpc>
                <a:spcPct val="125000"/>
              </a:lnSpc>
              <a:spcBef>
                <a:spcPct val="50000"/>
              </a:spcBef>
            </a:pPr>
            <a:r>
              <a:rPr lang="zh-CN" altLang="en-US" sz="3600" b="1" dirty="0">
                <a:latin typeface="华文中宋" panose="02010600040101010101" charset="-122"/>
                <a:ea typeface="华文中宋" panose="02010600040101010101" charset="-122"/>
              </a:rPr>
              <a:t>（三）湘西过端午的风俗</a:t>
            </a:r>
            <a:endParaRPr lang="zh-CN" altLang="en-US" sz="3600" b="1" dirty="0">
              <a:latin typeface="华文中宋" panose="02010600040101010101" charset="-122"/>
              <a:ea typeface="华文中宋" panose="02010600040101010101" charset="-122"/>
            </a:endParaRPr>
          </a:p>
          <a:p>
            <a:pPr algn="just">
              <a:lnSpc>
                <a:spcPct val="125000"/>
              </a:lnSpc>
              <a:spcBef>
                <a:spcPct val="50000"/>
              </a:spcBef>
            </a:pPr>
            <a:r>
              <a:rPr lang="zh-CN" altLang="en-US" sz="3600" b="1" dirty="0">
                <a:latin typeface="华文中宋" panose="02010600040101010101" charset="-122"/>
                <a:ea typeface="华文中宋" panose="02010600040101010101" charset="-122"/>
              </a:rPr>
              <a:t>（四）翠翠与傩送的相遇</a:t>
            </a:r>
            <a:endParaRPr lang="zh-CN" altLang="en-US" sz="3600" b="1" dirty="0">
              <a:latin typeface="华文中宋" panose="02010600040101010101" charset="-122"/>
              <a:ea typeface="华文中宋" panose="02010600040101010101" charset="-122"/>
            </a:endParaRPr>
          </a:p>
          <a:p>
            <a:pPr algn="just">
              <a:lnSpc>
                <a:spcPct val="125000"/>
              </a:lnSpc>
              <a:spcBef>
                <a:spcPct val="50000"/>
              </a:spcBef>
            </a:pPr>
            <a:r>
              <a:rPr lang="zh-CN" altLang="en-US" sz="3600" b="1" dirty="0">
                <a:latin typeface="华文中宋" panose="02010600040101010101" charset="-122"/>
                <a:ea typeface="华文中宋" panose="02010600040101010101" charset="-122"/>
              </a:rPr>
              <a:t>（五）翠翠与天保的见面</a:t>
            </a:r>
            <a:endParaRPr lang="zh-CN" altLang="en-US" sz="3600" b="1" dirty="0">
              <a:latin typeface="华文中宋" panose="02010600040101010101" charset="-122"/>
              <a:ea typeface="华文中宋" panose="02010600040101010101" charset="-122"/>
            </a:endParaRPr>
          </a:p>
          <a:p>
            <a:pPr algn="just">
              <a:lnSpc>
                <a:spcPct val="125000"/>
              </a:lnSpc>
              <a:spcBef>
                <a:spcPct val="50000"/>
              </a:spcBef>
            </a:pPr>
            <a:r>
              <a:rPr lang="zh-CN" altLang="en-US" sz="3600" b="1" dirty="0">
                <a:latin typeface="华文中宋" panose="02010600040101010101" charset="-122"/>
                <a:ea typeface="华文中宋" panose="02010600040101010101" charset="-122"/>
              </a:rPr>
              <a:t>（六）老船夫对翠翠的试探</a:t>
            </a:r>
            <a:endParaRPr lang="zh-CN" altLang="en-US" sz="3600" b="1" dirty="0">
              <a:latin typeface="华文中宋" panose="02010600040101010101" charset="-122"/>
              <a:ea typeface="华文中宋" panose="02010600040101010101" charset="-122"/>
            </a:endParaRPr>
          </a:p>
        </p:txBody>
      </p:sp>
      <p:sp>
        <p:nvSpPr>
          <p:cNvPr id="32771" name="Text Box 5"/>
          <p:cNvSpPr txBox="1"/>
          <p:nvPr/>
        </p:nvSpPr>
        <p:spPr>
          <a:xfrm>
            <a:off x="6439853" y="609283"/>
            <a:ext cx="3840480" cy="829945"/>
          </a:xfrm>
          <a:prstGeom prst="rect">
            <a:avLst/>
          </a:prstGeom>
          <a:noFill/>
          <a:ln w="9525">
            <a:noFill/>
          </a:ln>
        </p:spPr>
        <p:txBody>
          <a:bodyPr wrap="none" anchor="t" anchorCtr="0">
            <a:spAutoFit/>
          </a:bodyPr>
          <a:p>
            <a:r>
              <a:rPr lang="zh-CN" altLang="en-US" sz="4800" b="1" dirty="0">
                <a:solidFill>
                  <a:srgbClr val="FF0000"/>
                </a:solidFill>
                <a:latin typeface="微软雅黑" panose="020B0503020204020204" charset="-122"/>
                <a:ea typeface="微软雅黑" panose="020B0503020204020204" charset="-122"/>
              </a:rPr>
              <a:t>理清故事情节</a:t>
            </a:r>
            <a:endParaRPr lang="zh-CN" altLang="en-US" sz="4800" b="1" dirty="0">
              <a:solidFill>
                <a:srgbClr val="FF0000"/>
              </a:solidFill>
              <a:latin typeface="微软雅黑" panose="020B0503020204020204" charset="-122"/>
              <a:ea typeface="微软雅黑" panose="020B0503020204020204" charset="-122"/>
            </a:endParaRPr>
          </a:p>
        </p:txBody>
      </p:sp>
      <p:pic>
        <p:nvPicPr>
          <p:cNvPr id="35846" name="Picture 6"/>
          <p:cNvPicPr>
            <a:picLocks noChangeAspect="1"/>
          </p:cNvPicPr>
          <p:nvPr/>
        </p:nvPicPr>
        <p:blipFill>
          <a:blip r:embed="rId1"/>
          <a:stretch>
            <a:fillRect/>
          </a:stretch>
        </p:blipFill>
        <p:spPr>
          <a:xfrm>
            <a:off x="180340" y="177165"/>
            <a:ext cx="5579745" cy="6503670"/>
          </a:xfrm>
          <a:prstGeom prst="rect">
            <a:avLst/>
          </a:prstGeom>
          <a:noFill/>
          <a:ln w="19050" cap="flat" cmpd="sng">
            <a:solidFill>
              <a:schemeClr val="tx1"/>
            </a:solidFill>
            <a:prstDash val="solid"/>
            <a:miter/>
            <a:headEnd type="none" w="med" len="med"/>
            <a:tailEnd type="none" w="med" len="med"/>
          </a:ln>
        </p:spPr>
      </p:pic>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2771"/>
                                        </p:tgtEl>
                                        <p:attrNameLst>
                                          <p:attrName>style.visibility</p:attrName>
                                        </p:attrNameLst>
                                      </p:cBhvr>
                                      <p:to>
                                        <p:strVal val="visible"/>
                                      </p:to>
                                    </p:set>
                                    <p:anim calcmode="lin" valueType="num">
                                      <p:cBhvr additive="base">
                                        <p:cTn id="7" dur="1000" fill="hold"/>
                                        <p:tgtEl>
                                          <p:spTgt spid="32771"/>
                                        </p:tgtEl>
                                        <p:attrNameLst>
                                          <p:attrName>ppt_x</p:attrName>
                                        </p:attrNameLst>
                                      </p:cBhvr>
                                      <p:tavLst>
                                        <p:tav tm="0">
                                          <p:val>
                                            <p:strVal val="#ppt_x"/>
                                          </p:val>
                                        </p:tav>
                                        <p:tav tm="100000">
                                          <p:val>
                                            <p:strVal val="#ppt_x"/>
                                          </p:val>
                                        </p:tav>
                                      </p:tavLst>
                                    </p:anim>
                                    <p:anim calcmode="lin" valueType="num">
                                      <p:cBhvr additive="base">
                                        <p:cTn id="8" dur="1000" fill="hold"/>
                                        <p:tgtEl>
                                          <p:spTgt spid="3277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35846"/>
                                        </p:tgtEl>
                                        <p:attrNameLst>
                                          <p:attrName>style.visibility</p:attrName>
                                        </p:attrNameLst>
                                      </p:cBhvr>
                                      <p:to>
                                        <p:strVal val="visible"/>
                                      </p:to>
                                    </p:set>
                                    <p:anim calcmode="lin" valueType="num">
                                      <p:cBhvr additive="base">
                                        <p:cTn id="11" dur="1000" fill="hold"/>
                                        <p:tgtEl>
                                          <p:spTgt spid="35846"/>
                                        </p:tgtEl>
                                        <p:attrNameLst>
                                          <p:attrName>ppt_x</p:attrName>
                                        </p:attrNameLst>
                                      </p:cBhvr>
                                      <p:tavLst>
                                        <p:tav tm="0">
                                          <p:val>
                                            <p:strVal val="#ppt_x"/>
                                          </p:val>
                                        </p:tav>
                                        <p:tav tm="100000">
                                          <p:val>
                                            <p:strVal val="#ppt_x"/>
                                          </p:val>
                                        </p:tav>
                                      </p:tavLst>
                                    </p:anim>
                                    <p:anim calcmode="lin" valueType="num">
                                      <p:cBhvr additive="base">
                                        <p:cTn id="12" dur="1000" fill="hold"/>
                                        <p:tgtEl>
                                          <p:spTgt spid="3584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35844"/>
                                        </p:tgtEl>
                                        <p:attrNameLst>
                                          <p:attrName>style.visibility</p:attrName>
                                        </p:attrNameLst>
                                      </p:cBhvr>
                                      <p:to>
                                        <p:strVal val="visible"/>
                                      </p:to>
                                    </p:set>
                                    <p:anim calcmode="lin" valueType="num">
                                      <p:cBhvr>
                                        <p:cTn id="16" dur="1000" fill="hold"/>
                                        <p:tgtEl>
                                          <p:spTgt spid="35844"/>
                                        </p:tgtEl>
                                        <p:attrNameLst>
                                          <p:attrName>ppt_w</p:attrName>
                                        </p:attrNameLst>
                                      </p:cBhvr>
                                      <p:tavLst>
                                        <p:tav tm="0">
                                          <p:val>
                                            <p:strVal val="#ppt_w*0.70"/>
                                          </p:val>
                                        </p:tav>
                                        <p:tav tm="100000">
                                          <p:val>
                                            <p:strVal val="#ppt_w"/>
                                          </p:val>
                                        </p:tav>
                                      </p:tavLst>
                                    </p:anim>
                                    <p:anim calcmode="lin" valueType="num">
                                      <p:cBhvr>
                                        <p:cTn id="17" dur="1000" fill="hold"/>
                                        <p:tgtEl>
                                          <p:spTgt spid="35844"/>
                                        </p:tgtEl>
                                        <p:attrNameLst>
                                          <p:attrName>ppt_h</p:attrName>
                                        </p:attrNameLst>
                                      </p:cBhvr>
                                      <p:tavLst>
                                        <p:tav tm="0">
                                          <p:val>
                                            <p:strVal val="#ppt_h"/>
                                          </p:val>
                                        </p:tav>
                                        <p:tav tm="100000">
                                          <p:val>
                                            <p:strVal val="#ppt_h"/>
                                          </p:val>
                                        </p:tav>
                                      </p:tavLst>
                                    </p:anim>
                                    <p:animEffect transition="in" filter="fade">
                                      <p:cBhvr>
                                        <p:cTn id="18" dur="10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P spid="3584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28673"/>
          <p:cNvSpPr>
            <a:spLocks noGrp="1"/>
          </p:cNvSpPr>
          <p:nvPr>
            <p:ph type="title"/>
          </p:nvPr>
        </p:nvSpPr>
        <p:spPr>
          <a:xfrm>
            <a:off x="3569970" y="282575"/>
            <a:ext cx="5052695"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sz="4000" b="1" i="0" u="none" strike="noStrike" kern="1200" cap="none" spc="200" normalizeH="0" baseline="0" noProof="1">
                <a:solidFill>
                  <a:srgbClr val="FF0000"/>
                </a:solidFill>
                <a:uFillTx/>
                <a:latin typeface="+mj-lt"/>
                <a:ea typeface="+mj-ea"/>
                <a:cs typeface="+mj-cs"/>
                <a:sym typeface="微软雅黑" panose="020B0503020204020204" charset="-122"/>
              </a:rPr>
              <a:t>课文节选面后的故事</a:t>
            </a:r>
            <a:endParaRPr kumimoji="0" lang="zh-CN" altLang="en-US" sz="4000" b="1" i="0" u="none" strike="noStrike" kern="1200" cap="none" spc="200" normalizeH="0" baseline="0" noProof="1">
              <a:solidFill>
                <a:srgbClr val="FF0000"/>
              </a:solidFill>
              <a:uFillTx/>
              <a:latin typeface="+mj-lt"/>
              <a:ea typeface="+mj-ea"/>
              <a:cs typeface="+mj-cs"/>
              <a:sym typeface="微软雅黑" panose="020B0503020204020204" charset="-122"/>
            </a:endParaRPr>
          </a:p>
        </p:txBody>
      </p:sp>
      <p:sp>
        <p:nvSpPr>
          <p:cNvPr id="34818" name="文本占位符 28674"/>
          <p:cNvSpPr>
            <a:spLocks noGrp="1"/>
          </p:cNvSpPr>
          <p:nvPr>
            <p:ph idx="1"/>
          </p:nvPr>
        </p:nvSpPr>
        <p:spPr>
          <a:xfrm>
            <a:off x="419100" y="1087120"/>
            <a:ext cx="11354435" cy="5525770"/>
          </a:xfrm>
        </p:spPr>
        <p:txBody>
          <a:bodyPr lIns="101600" tIns="0" rIns="82550" bIns="0" rtlCol="0" anchor="t">
            <a:noAutofit/>
          </a:bodyPr>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kumimoji="0" lang="en-US" altLang="zh-CN" sz="36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rPr>
              <a:t>      </a:t>
            </a:r>
            <a:r>
              <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rPr>
              <a:t>两年前在端午节赛龙舟的盛会上，翠翠邂逅当地船总的二少爷傩送，从此种下情苗。傩送的哥哥天保喜欢美丽清纯的翠翠，托人求亲，而地方上的王团总也看上傩送，情愿以碾坊做陪嫁把女儿嫁给傩送。傩送不要，想娶翠翠为妻，宁愿作个摆渡人。于是兄弟俩相约唱歌求婚，让翠翠选择。天保知道翠翠喜欢傩送，为了成全弟弟，外出闯滩，遇意外而死。傩送觉得对哥哥的死有责任，抛下翠翠出走他乡。外公因翠翠的婚事操心担忧，在风雨之夜去世。留下翠翠孤独地守着渡船，痴心等着傩送归来</a:t>
            </a:r>
            <a:r>
              <a:rPr kumimoji="0" lang="en-US" altLang="zh-CN"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rPr>
              <a:t>……</a:t>
            </a:r>
            <a:endParaRPr kumimoji="0" lang="en-US" altLang="zh-CN"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4817"/>
                                        </p:tgtEl>
                                        <p:attrNameLst>
                                          <p:attrName>style.visibility</p:attrName>
                                        </p:attrNameLst>
                                      </p:cBhvr>
                                      <p:to>
                                        <p:strVal val="visible"/>
                                      </p:to>
                                    </p:set>
                                    <p:anim calcmode="lin" valueType="num">
                                      <p:cBhvr additive="base">
                                        <p:cTn id="7" dur="1000" fill="hold"/>
                                        <p:tgtEl>
                                          <p:spTgt spid="34817"/>
                                        </p:tgtEl>
                                        <p:attrNameLst>
                                          <p:attrName>ppt_x</p:attrName>
                                        </p:attrNameLst>
                                      </p:cBhvr>
                                      <p:tavLst>
                                        <p:tav tm="0">
                                          <p:val>
                                            <p:strVal val="#ppt_x"/>
                                          </p:val>
                                        </p:tav>
                                        <p:tav tm="100000">
                                          <p:val>
                                            <p:strVal val="#ppt_x"/>
                                          </p:val>
                                        </p:tav>
                                      </p:tavLst>
                                    </p:anim>
                                    <p:anim calcmode="lin" valueType="num">
                                      <p:cBhvr additive="base">
                                        <p:cTn id="8" dur="1000" fill="hold"/>
                                        <p:tgtEl>
                                          <p:spTgt spid="3481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4818">
                                            <p:txEl>
                                              <p:charRg st="0" end="228"/>
                                            </p:txEl>
                                          </p:spTgt>
                                        </p:tgtEl>
                                        <p:attrNameLst>
                                          <p:attrName>style.visibility</p:attrName>
                                        </p:attrNameLst>
                                      </p:cBhvr>
                                      <p:to>
                                        <p:strVal val="visible"/>
                                      </p:to>
                                    </p:set>
                                    <p:anim calcmode="lin" valueType="num">
                                      <p:cBhvr>
                                        <p:cTn id="12" dur="1000" fill="hold"/>
                                        <p:tgtEl>
                                          <p:spTgt spid="34818">
                                            <p:txEl>
                                              <p:charRg st="0" end="228"/>
                                            </p:txEl>
                                          </p:spTgt>
                                        </p:tgtEl>
                                        <p:attrNameLst>
                                          <p:attrName>ppt_w</p:attrName>
                                        </p:attrNameLst>
                                      </p:cBhvr>
                                      <p:tavLst>
                                        <p:tav tm="0">
                                          <p:val>
                                            <p:strVal val="#ppt_w*0.70"/>
                                          </p:val>
                                        </p:tav>
                                        <p:tav tm="100000">
                                          <p:val>
                                            <p:strVal val="#ppt_w"/>
                                          </p:val>
                                        </p:tav>
                                      </p:tavLst>
                                    </p:anim>
                                    <p:anim calcmode="lin" valueType="num">
                                      <p:cBhvr>
                                        <p:cTn id="13" dur="1000" fill="hold"/>
                                        <p:tgtEl>
                                          <p:spTgt spid="34818">
                                            <p:txEl>
                                              <p:charRg st="0" end="228"/>
                                            </p:txEl>
                                          </p:spTgt>
                                        </p:tgtEl>
                                        <p:attrNameLst>
                                          <p:attrName>ppt_h</p:attrName>
                                        </p:attrNameLst>
                                      </p:cBhvr>
                                      <p:tavLst>
                                        <p:tav tm="0">
                                          <p:val>
                                            <p:strVal val="#ppt_h"/>
                                          </p:val>
                                        </p:tav>
                                        <p:tav tm="100000">
                                          <p:val>
                                            <p:strVal val="#ppt_h"/>
                                          </p:val>
                                        </p:tav>
                                      </p:tavLst>
                                    </p:anim>
                                    <p:animEffect transition="in" filter="fade">
                                      <p:cBhvr>
                                        <p:cTn id="14" dur="1000"/>
                                        <p:tgtEl>
                                          <p:spTgt spid="34818">
                                            <p:txEl>
                                              <p:charRg st="0" end="2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build="p"/>
      <p:bldP spid="348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35841"/>
          <p:cNvSpPr>
            <a:spLocks noGrp="1"/>
          </p:cNvSpPr>
          <p:nvPr>
            <p:ph type="title"/>
          </p:nvPr>
        </p:nvSpPr>
        <p:spPr>
          <a:xfrm>
            <a:off x="3077210" y="372745"/>
            <a:ext cx="5128895"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sz="4000" b="1" i="0" u="none" strike="noStrike" kern="1200" cap="none" spc="200" normalizeH="0" baseline="0" noProof="1">
                <a:solidFill>
                  <a:srgbClr val="FF0000"/>
                </a:solidFill>
                <a:uFillTx/>
                <a:latin typeface="+mj-lt"/>
                <a:ea typeface="+mj-ea"/>
                <a:cs typeface="+mj-cs"/>
                <a:sym typeface="微软雅黑" panose="020B0503020204020204" charset="-122"/>
              </a:rPr>
              <a:t>浏览课文，回答问题</a:t>
            </a:r>
            <a:endParaRPr kumimoji="0" lang="zh-CN" altLang="en-US" sz="4000" b="1" i="0" u="none" strike="noStrike" kern="1200" cap="none" spc="200" normalizeH="0" baseline="0" noProof="1">
              <a:solidFill>
                <a:srgbClr val="FF0000"/>
              </a:solidFill>
              <a:uFillTx/>
              <a:latin typeface="+mj-lt"/>
              <a:ea typeface="+mj-ea"/>
              <a:cs typeface="+mj-cs"/>
              <a:sym typeface="微软雅黑" panose="020B0503020204020204" charset="-122"/>
            </a:endParaRPr>
          </a:p>
        </p:txBody>
      </p:sp>
      <p:sp>
        <p:nvSpPr>
          <p:cNvPr id="31746" name="文本占位符 35842"/>
          <p:cNvSpPr>
            <a:spLocks noGrp="1"/>
          </p:cNvSpPr>
          <p:nvPr>
            <p:ph idx="1"/>
          </p:nvPr>
        </p:nvSpPr>
        <p:spPr>
          <a:xfrm>
            <a:off x="861695" y="1295400"/>
            <a:ext cx="10629900" cy="1766570"/>
          </a:xfrm>
        </p:spPr>
        <p:txBody>
          <a:bodyPr lIns="101600" tIns="0" rIns="82550" bIns="0" rtlCol="0" anchor="t">
            <a:noAutofit/>
          </a:bodyPr>
          <a:p>
            <a:pPr marL="0" marR="0" indent="0" algn="l" defTabSz="685800" rtl="0" eaLnBrk="1" fontAlgn="auto" latinLnBrk="0" hangingPunct="1">
              <a:lnSpc>
                <a:spcPct val="140000"/>
              </a:lnSpc>
              <a:spcBef>
                <a:spcPts val="0"/>
              </a:spcBef>
              <a:spcAft>
                <a:spcPts val="1000"/>
              </a:spcAft>
              <a:buClrTx/>
              <a:buSzTx/>
              <a:buFont typeface="Arial" panose="020B0604020202020204" pitchFamily="34" charset="0"/>
              <a:buNone/>
            </a:pPr>
            <a:r>
              <a:rPr kumimoji="0" lang="en-US" altLang="zh-CN" sz="36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rPr>
              <a:t>1.</a:t>
            </a:r>
            <a:r>
              <a:rPr kumimoji="0" lang="zh-CN" altLang="en-US" sz="36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rPr>
              <a:t>课文节选部分围绕哪个传统节日展开？</a:t>
            </a:r>
            <a:endParaRPr kumimoji="0" lang="zh-CN" altLang="en-US" sz="36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endParaRPr>
          </a:p>
          <a:p>
            <a:pPr marL="0" marR="0" indent="0" algn="l" defTabSz="685800" rtl="0" eaLnBrk="1" fontAlgn="auto" latinLnBrk="0" hangingPunct="1">
              <a:lnSpc>
                <a:spcPct val="140000"/>
              </a:lnSpc>
              <a:spcBef>
                <a:spcPts val="0"/>
              </a:spcBef>
              <a:spcAft>
                <a:spcPts val="1000"/>
              </a:spcAft>
              <a:buClrTx/>
              <a:buSzTx/>
              <a:buFont typeface="Arial" panose="020B0604020202020204" pitchFamily="34" charset="0"/>
              <a:buNone/>
            </a:pPr>
            <a:endParaRPr kumimoji="0" lang="en-US" altLang="zh-CN" sz="36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endParaRPr>
          </a:p>
          <a:p>
            <a:pPr marL="0" marR="0" indent="0" algn="l" defTabSz="685800" rtl="0" eaLnBrk="1" fontAlgn="auto" latinLnBrk="0" hangingPunct="1">
              <a:lnSpc>
                <a:spcPct val="140000"/>
              </a:lnSpc>
              <a:spcBef>
                <a:spcPts val="0"/>
              </a:spcBef>
              <a:spcAft>
                <a:spcPts val="1000"/>
              </a:spcAft>
              <a:buClrTx/>
              <a:buSzTx/>
              <a:buFont typeface="Arial" panose="020B0604020202020204" pitchFamily="34" charset="0"/>
              <a:buNone/>
            </a:pPr>
            <a:r>
              <a:rPr kumimoji="0" lang="en-US" altLang="zh-CN" sz="36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rPr>
              <a:t>2.</a:t>
            </a:r>
            <a:r>
              <a:rPr kumimoji="0" lang="zh-CN" altLang="en-US" sz="36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rPr>
              <a:t>具体写了几个端午节？课文是如何安排的？</a:t>
            </a:r>
            <a:endParaRPr kumimoji="0" lang="zh-CN" altLang="en-US" sz="32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endParaRPr>
          </a:p>
        </p:txBody>
      </p:sp>
      <p:sp>
        <p:nvSpPr>
          <p:cNvPr id="35844" name="文本框 35843"/>
          <p:cNvSpPr txBox="1"/>
          <p:nvPr/>
        </p:nvSpPr>
        <p:spPr>
          <a:xfrm>
            <a:off x="2171700" y="2238058"/>
            <a:ext cx="1649413" cy="645160"/>
          </a:xfrm>
          <a:prstGeom prst="rect">
            <a:avLst/>
          </a:prstGeom>
          <a:noFill/>
          <a:ln w="9525">
            <a:noFill/>
          </a:ln>
        </p:spPr>
        <p:txBody>
          <a:bodyPr wrap="square" anchor="t" anchorCtr="0">
            <a:spAutoFit/>
          </a:bodyPr>
          <a:p>
            <a:pPr>
              <a:spcBef>
                <a:spcPct val="50000"/>
              </a:spcBef>
            </a:pPr>
            <a:r>
              <a:rPr lang="zh-CN" altLang="en-US" sz="3600" b="1">
                <a:latin typeface="华文中宋" panose="02010600040101010101" charset="-122"/>
                <a:ea typeface="华文中宋" panose="02010600040101010101" charset="-122"/>
              </a:rPr>
              <a:t>端午节</a:t>
            </a:r>
            <a:endParaRPr lang="zh-CN" altLang="en-US" sz="3600" b="1">
              <a:latin typeface="华文中宋" panose="02010600040101010101" charset="-122"/>
              <a:ea typeface="华文中宋" panose="02010600040101010101" charset="-122"/>
            </a:endParaRPr>
          </a:p>
        </p:txBody>
      </p:sp>
      <p:sp>
        <p:nvSpPr>
          <p:cNvPr id="35845" name="文本框 35844"/>
          <p:cNvSpPr txBox="1"/>
          <p:nvPr/>
        </p:nvSpPr>
        <p:spPr>
          <a:xfrm>
            <a:off x="2171700" y="4101465"/>
            <a:ext cx="4262438" cy="2207260"/>
          </a:xfrm>
          <a:prstGeom prst="rect">
            <a:avLst/>
          </a:prstGeom>
          <a:noFill/>
          <a:ln w="9525">
            <a:noFill/>
          </a:ln>
        </p:spPr>
        <p:txBody>
          <a:bodyPr wrap="square" anchor="t" anchorCtr="0">
            <a:spAutoFit/>
          </a:bodyPr>
          <a:p>
            <a:pPr>
              <a:lnSpc>
                <a:spcPct val="70000"/>
              </a:lnSpc>
              <a:spcBef>
                <a:spcPct val="50000"/>
              </a:spcBef>
            </a:pPr>
            <a:r>
              <a:rPr lang="zh-CN" altLang="en-US" sz="3200" b="1">
                <a:latin typeface="华文中宋" panose="02010600040101010101" charset="-122"/>
                <a:ea typeface="华文中宋" panose="02010600040101010101" charset="-122"/>
              </a:rPr>
              <a:t>第三节：眼前的</a:t>
            </a:r>
            <a:endParaRPr lang="zh-CN" altLang="en-US" sz="3200" b="1">
              <a:latin typeface="华文中宋" panose="02010600040101010101" charset="-122"/>
              <a:ea typeface="华文中宋" panose="02010600040101010101" charset="-122"/>
            </a:endParaRPr>
          </a:p>
          <a:p>
            <a:pPr>
              <a:lnSpc>
                <a:spcPct val="70000"/>
              </a:lnSpc>
              <a:spcBef>
                <a:spcPct val="50000"/>
              </a:spcBef>
            </a:pPr>
            <a:r>
              <a:rPr lang="zh-CN" altLang="en-US" sz="3200" b="1">
                <a:latin typeface="华文中宋" panose="02010600040101010101" charset="-122"/>
                <a:ea typeface="华文中宋" panose="02010600040101010101" charset="-122"/>
              </a:rPr>
              <a:t>第四节：两年前的</a:t>
            </a:r>
            <a:endParaRPr lang="zh-CN" altLang="en-US" sz="3200" b="1">
              <a:latin typeface="华文中宋" panose="02010600040101010101" charset="-122"/>
              <a:ea typeface="华文中宋" panose="02010600040101010101" charset="-122"/>
            </a:endParaRPr>
          </a:p>
          <a:p>
            <a:pPr>
              <a:lnSpc>
                <a:spcPct val="70000"/>
              </a:lnSpc>
              <a:spcBef>
                <a:spcPct val="50000"/>
              </a:spcBef>
            </a:pPr>
            <a:r>
              <a:rPr lang="zh-CN" altLang="en-US" sz="3200" b="1">
                <a:latin typeface="华文中宋" panose="02010600040101010101" charset="-122"/>
                <a:ea typeface="华文中宋" panose="02010600040101010101" charset="-122"/>
              </a:rPr>
              <a:t>第五节：一年前</a:t>
            </a:r>
            <a:endParaRPr lang="zh-CN" altLang="en-US" sz="3200" b="1">
              <a:latin typeface="华文中宋" panose="02010600040101010101" charset="-122"/>
              <a:ea typeface="华文中宋" panose="02010600040101010101" charset="-122"/>
            </a:endParaRPr>
          </a:p>
          <a:p>
            <a:pPr>
              <a:lnSpc>
                <a:spcPct val="70000"/>
              </a:lnSpc>
              <a:spcBef>
                <a:spcPct val="50000"/>
              </a:spcBef>
            </a:pPr>
            <a:r>
              <a:rPr lang="zh-CN" altLang="en-US" sz="3200" b="1">
                <a:latin typeface="华文中宋" panose="02010600040101010101" charset="-122"/>
                <a:ea typeface="华文中宋" panose="02010600040101010101" charset="-122"/>
              </a:rPr>
              <a:t>第六节：又回到眼前</a:t>
            </a:r>
            <a:endParaRPr lang="zh-CN" altLang="en-US" sz="3200" b="1">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1745"/>
                                        </p:tgtEl>
                                        <p:attrNameLst>
                                          <p:attrName>style.visibility</p:attrName>
                                        </p:attrNameLst>
                                      </p:cBhvr>
                                      <p:to>
                                        <p:strVal val="visible"/>
                                      </p:to>
                                    </p:set>
                                    <p:anim calcmode="lin" valueType="num">
                                      <p:cBhvr additive="base">
                                        <p:cTn id="7" dur="1000" fill="hold"/>
                                        <p:tgtEl>
                                          <p:spTgt spid="31745"/>
                                        </p:tgtEl>
                                        <p:attrNameLst>
                                          <p:attrName>ppt_x</p:attrName>
                                        </p:attrNameLst>
                                      </p:cBhvr>
                                      <p:tavLst>
                                        <p:tav tm="0">
                                          <p:val>
                                            <p:strVal val="#ppt_x"/>
                                          </p:val>
                                        </p:tav>
                                        <p:tav tm="100000">
                                          <p:val>
                                            <p:strVal val="#ppt_x"/>
                                          </p:val>
                                        </p:tav>
                                      </p:tavLst>
                                    </p:anim>
                                    <p:anim calcmode="lin" valueType="num">
                                      <p:cBhvr additive="base">
                                        <p:cTn id="8" dur="1000" fill="hold"/>
                                        <p:tgtEl>
                                          <p:spTgt spid="3174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1746">
                                            <p:txEl>
                                              <p:charRg st="0" end="20"/>
                                            </p:txEl>
                                          </p:spTgt>
                                        </p:tgtEl>
                                        <p:attrNameLst>
                                          <p:attrName>style.visibility</p:attrName>
                                        </p:attrNameLst>
                                      </p:cBhvr>
                                      <p:to>
                                        <p:strVal val="visible"/>
                                      </p:to>
                                    </p:set>
                                    <p:anim calcmode="lin" valueType="num">
                                      <p:cBhvr>
                                        <p:cTn id="12" dur="1000" fill="hold"/>
                                        <p:tgtEl>
                                          <p:spTgt spid="31746">
                                            <p:txEl>
                                              <p:charRg st="0" end="20"/>
                                            </p:txEl>
                                          </p:spTgt>
                                        </p:tgtEl>
                                        <p:attrNameLst>
                                          <p:attrName>ppt_w</p:attrName>
                                        </p:attrNameLst>
                                      </p:cBhvr>
                                      <p:tavLst>
                                        <p:tav tm="0">
                                          <p:val>
                                            <p:strVal val="#ppt_w*0.70"/>
                                          </p:val>
                                        </p:tav>
                                        <p:tav tm="100000">
                                          <p:val>
                                            <p:strVal val="#ppt_w"/>
                                          </p:val>
                                        </p:tav>
                                      </p:tavLst>
                                    </p:anim>
                                    <p:anim calcmode="lin" valueType="num">
                                      <p:cBhvr>
                                        <p:cTn id="13" dur="1000" fill="hold"/>
                                        <p:tgtEl>
                                          <p:spTgt spid="31746">
                                            <p:txEl>
                                              <p:charRg st="0" end="20"/>
                                            </p:txEl>
                                          </p:spTgt>
                                        </p:tgtEl>
                                        <p:attrNameLst>
                                          <p:attrName>ppt_h</p:attrName>
                                        </p:attrNameLst>
                                      </p:cBhvr>
                                      <p:tavLst>
                                        <p:tav tm="0">
                                          <p:val>
                                            <p:strVal val="#ppt_h"/>
                                          </p:val>
                                        </p:tav>
                                        <p:tav tm="100000">
                                          <p:val>
                                            <p:strVal val="#ppt_h"/>
                                          </p:val>
                                        </p:tav>
                                      </p:tavLst>
                                    </p:anim>
                                    <p:animEffect transition="in" filter="fade">
                                      <p:cBhvr>
                                        <p:cTn id="14" dur="1000"/>
                                        <p:tgtEl>
                                          <p:spTgt spid="31746">
                                            <p:txEl>
                                              <p:charRg st="0" end="2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000" fill="hold">
                                          <p:stCondLst>
                                            <p:cond delay="0"/>
                                          </p:stCondLst>
                                        </p:cTn>
                                        <p:tgtEl>
                                          <p:spTgt spid="35844"/>
                                        </p:tgtEl>
                                        <p:attrNameLst>
                                          <p:attrName>style.visibility</p:attrName>
                                        </p:attrNameLst>
                                      </p:cBhvr>
                                      <p:to>
                                        <p:strVal val="visible"/>
                                      </p:to>
                                    </p:set>
                                    <p:anim calcmode="lin" valueType="num">
                                      <p:cBhvr additive="base">
                                        <p:cTn id="19" dur="1000" fill="hold"/>
                                        <p:tgtEl>
                                          <p:spTgt spid="35844"/>
                                        </p:tgtEl>
                                        <p:attrNameLst>
                                          <p:attrName>ppt_x</p:attrName>
                                        </p:attrNameLst>
                                      </p:cBhvr>
                                      <p:tavLst>
                                        <p:tav tm="0">
                                          <p:val>
                                            <p:strVal val="#ppt_x"/>
                                          </p:val>
                                        </p:tav>
                                        <p:tav tm="100000">
                                          <p:val>
                                            <p:strVal val="#ppt_x"/>
                                          </p:val>
                                        </p:tav>
                                      </p:tavLst>
                                    </p:anim>
                                    <p:anim calcmode="lin" valueType="num">
                                      <p:cBhvr additive="base">
                                        <p:cTn id="20" dur="1000" fill="hold"/>
                                        <p:tgtEl>
                                          <p:spTgt spid="3584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000" fill="hold">
                                          <p:stCondLst>
                                            <p:cond delay="0"/>
                                          </p:stCondLst>
                                        </p:cTn>
                                        <p:tgtEl>
                                          <p:spTgt spid="35845"/>
                                        </p:tgtEl>
                                        <p:attrNameLst>
                                          <p:attrName>style.visibility</p:attrName>
                                        </p:attrNameLst>
                                      </p:cBhvr>
                                      <p:to>
                                        <p:strVal val="visible"/>
                                      </p:to>
                                    </p:set>
                                    <p:anim calcmode="lin" valueType="num">
                                      <p:cBhvr additive="base">
                                        <p:cTn id="25" dur="1000" fill="hold"/>
                                        <p:tgtEl>
                                          <p:spTgt spid="35845"/>
                                        </p:tgtEl>
                                        <p:attrNameLst>
                                          <p:attrName>ppt_x</p:attrName>
                                        </p:attrNameLst>
                                      </p:cBhvr>
                                      <p:tavLst>
                                        <p:tav tm="0">
                                          <p:val>
                                            <p:strVal val="#ppt_x"/>
                                          </p:val>
                                        </p:tav>
                                        <p:tav tm="100000">
                                          <p:val>
                                            <p:strVal val="#ppt_x"/>
                                          </p:val>
                                        </p:tav>
                                      </p:tavLst>
                                    </p:anim>
                                    <p:anim calcmode="lin" valueType="num">
                                      <p:cBhvr additive="base">
                                        <p:cTn id="26" dur="1000" fill="hold"/>
                                        <p:tgtEl>
                                          <p:spTgt spid="358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5" grpId="0"/>
      <p:bldP spid="35844" grpId="0"/>
      <p:bldP spid="3584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1" name="图片 34817" descr="9ad346d98a870bc039012fbb"/>
          <p:cNvPicPr>
            <a:picLocks noChangeAspect="1"/>
          </p:cNvPicPr>
          <p:nvPr/>
        </p:nvPicPr>
        <p:blipFill>
          <a:blip r:embed="rId1"/>
          <a:stretch>
            <a:fillRect/>
          </a:stretch>
        </p:blipFill>
        <p:spPr>
          <a:xfrm>
            <a:off x="6314440" y="2135505"/>
            <a:ext cx="5661660" cy="4427220"/>
          </a:xfrm>
          <a:prstGeom prst="rect">
            <a:avLst/>
          </a:prstGeom>
          <a:noFill/>
          <a:ln w="9525">
            <a:noFill/>
          </a:ln>
        </p:spPr>
      </p:pic>
      <p:sp>
        <p:nvSpPr>
          <p:cNvPr id="34819" name="文本框 34818"/>
          <p:cNvSpPr txBox="1"/>
          <p:nvPr/>
        </p:nvSpPr>
        <p:spPr>
          <a:xfrm>
            <a:off x="4674870" y="113665"/>
            <a:ext cx="2292985" cy="706755"/>
          </a:xfrm>
          <a:prstGeom prst="rect">
            <a:avLst/>
          </a:prstGeom>
          <a:noFill/>
          <a:ln w="9525">
            <a:noFill/>
          </a:ln>
        </p:spPr>
        <p:txBody>
          <a:bodyPr wrap="square">
            <a:spAutoFit/>
          </a:bodyPr>
          <a:p>
            <a:pPr>
              <a:spcBef>
                <a:spcPct val="50000"/>
              </a:spcBef>
            </a:pPr>
            <a:r>
              <a:rPr lang="zh-CN" altLang="en-US" sz="4000" b="1">
                <a:solidFill>
                  <a:srgbClr val="FF0000"/>
                </a:solidFill>
              </a:rPr>
              <a:t>自读品味</a:t>
            </a:r>
            <a:endParaRPr lang="zh-CN" altLang="en-US" sz="4000" b="1">
              <a:solidFill>
                <a:srgbClr val="FF0000"/>
              </a:solidFill>
            </a:endParaRPr>
          </a:p>
        </p:txBody>
      </p:sp>
      <p:sp>
        <p:nvSpPr>
          <p:cNvPr id="35843" name="文本框 34819"/>
          <p:cNvSpPr txBox="1"/>
          <p:nvPr/>
        </p:nvSpPr>
        <p:spPr>
          <a:xfrm>
            <a:off x="608965" y="820420"/>
            <a:ext cx="10973435" cy="1198880"/>
          </a:xfrm>
          <a:prstGeom prst="rect">
            <a:avLst/>
          </a:prstGeom>
          <a:noFill/>
          <a:ln w="9525">
            <a:noFill/>
          </a:ln>
        </p:spPr>
        <p:txBody>
          <a:bodyPr wrap="square" anchor="t" anchorCtr="0">
            <a:spAutoFit/>
          </a:bodyPr>
          <a:p>
            <a:pPr>
              <a:spcBef>
                <a:spcPct val="50000"/>
              </a:spcBef>
            </a:pPr>
            <a:r>
              <a:rPr lang="en-US" altLang="zh-CN" sz="3600" b="1">
                <a:latin typeface="华文中宋" panose="02010600040101010101" charset="-122"/>
                <a:ea typeface="华文中宋" panose="02010600040101010101" charset="-122"/>
                <a:cs typeface="华文中宋" panose="02010600040101010101" charset="-122"/>
              </a:rPr>
              <a:t>      </a:t>
            </a:r>
            <a:r>
              <a:rPr lang="zh-CN" altLang="en-US" sz="3600" b="1">
                <a:latin typeface="华文中宋" panose="02010600040101010101" charset="-122"/>
                <a:ea typeface="华文中宋" panose="02010600040101010101" charset="-122"/>
                <a:cs typeface="华文中宋" panose="02010600040101010101" charset="-122"/>
              </a:rPr>
              <a:t>自读课文，用心品味小说中自然、纯朴的自然风物和边城人事。谈谈你读后感触最深的一点。</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34821" name="文本框 34820"/>
          <p:cNvSpPr txBox="1"/>
          <p:nvPr/>
        </p:nvSpPr>
        <p:spPr>
          <a:xfrm>
            <a:off x="1261428" y="3684905"/>
            <a:ext cx="752475" cy="1938020"/>
          </a:xfrm>
          <a:prstGeom prst="rect">
            <a:avLst/>
          </a:prstGeom>
          <a:noFill/>
          <a:ln w="9525">
            <a:noFill/>
          </a:ln>
        </p:spPr>
        <p:txBody>
          <a:bodyPr wrap="square" anchor="t" anchorCtr="0">
            <a:spAutoFit/>
          </a:bodyPr>
          <a:p>
            <a:pPr>
              <a:spcBef>
                <a:spcPct val="50000"/>
              </a:spcBef>
            </a:pPr>
            <a:r>
              <a:rPr lang="zh-CN" altLang="en-US" sz="4000" b="1">
                <a:solidFill>
                  <a:srgbClr val="CC0000"/>
                </a:solidFill>
                <a:latin typeface="华文中宋" panose="02010600040101010101" charset="-122"/>
                <a:ea typeface="华文中宋" panose="02010600040101010101" charset="-122"/>
              </a:rPr>
              <a:t>边城美</a:t>
            </a:r>
            <a:endParaRPr lang="zh-CN" altLang="en-US" sz="4000" b="1">
              <a:solidFill>
                <a:srgbClr val="CC0000"/>
              </a:solidFill>
              <a:latin typeface="华文中宋" panose="02010600040101010101" charset="-122"/>
              <a:ea typeface="华文中宋" panose="02010600040101010101" charset="-122"/>
            </a:endParaRPr>
          </a:p>
        </p:txBody>
      </p:sp>
      <p:sp>
        <p:nvSpPr>
          <p:cNvPr id="34822" name="左大括号 34821"/>
          <p:cNvSpPr/>
          <p:nvPr/>
        </p:nvSpPr>
        <p:spPr>
          <a:xfrm>
            <a:off x="2131060" y="3006090"/>
            <a:ext cx="349250" cy="3078480"/>
          </a:xfrm>
          <a:prstGeom prst="leftBrace">
            <a:avLst>
              <a:gd name="adj1" fmla="val 55456"/>
              <a:gd name="adj2" fmla="val 50000"/>
            </a:avLst>
          </a:prstGeom>
          <a:noFill/>
          <a:ln w="19050" cap="flat" cmpd="sng">
            <a:solidFill>
              <a:srgbClr val="CC0000"/>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34823" name="文本框 34822"/>
          <p:cNvSpPr txBox="1"/>
          <p:nvPr/>
        </p:nvSpPr>
        <p:spPr>
          <a:xfrm>
            <a:off x="2604770" y="2700338"/>
            <a:ext cx="3673475" cy="645160"/>
          </a:xfrm>
          <a:prstGeom prst="rect">
            <a:avLst/>
          </a:prstGeom>
          <a:noFill/>
          <a:ln w="9525">
            <a:noFill/>
          </a:ln>
        </p:spPr>
        <p:txBody>
          <a:bodyPr anchor="t" anchorCtr="0">
            <a:spAutoFit/>
          </a:bodyPr>
          <a:p>
            <a:pPr>
              <a:spcBef>
                <a:spcPct val="50000"/>
              </a:spcBef>
            </a:pPr>
            <a:r>
              <a:rPr lang="zh-CN" altLang="en-US" sz="3600" b="1">
                <a:solidFill>
                  <a:srgbClr val="0B06DE"/>
                </a:solidFill>
                <a:latin typeface="华文中宋" panose="02010600040101010101" charset="-122"/>
                <a:ea typeface="华文中宋" panose="02010600040101010101" charset="-122"/>
              </a:rPr>
              <a:t>青山绿水风景美</a:t>
            </a:r>
            <a:endParaRPr lang="zh-CN" altLang="en-US" sz="3600" b="1">
              <a:solidFill>
                <a:srgbClr val="0B06DE"/>
              </a:solidFill>
              <a:latin typeface="华文中宋" panose="02010600040101010101" charset="-122"/>
              <a:ea typeface="华文中宋" panose="02010600040101010101" charset="-122"/>
            </a:endParaRPr>
          </a:p>
        </p:txBody>
      </p:sp>
      <p:sp>
        <p:nvSpPr>
          <p:cNvPr id="34824" name="文本框 34823"/>
          <p:cNvSpPr txBox="1"/>
          <p:nvPr/>
        </p:nvSpPr>
        <p:spPr>
          <a:xfrm>
            <a:off x="2618740" y="4161790"/>
            <a:ext cx="3622675" cy="645160"/>
          </a:xfrm>
          <a:prstGeom prst="rect">
            <a:avLst/>
          </a:prstGeom>
          <a:noFill/>
          <a:ln w="9525">
            <a:noFill/>
          </a:ln>
        </p:spPr>
        <p:txBody>
          <a:bodyPr wrap="square" anchor="t" anchorCtr="0">
            <a:spAutoFit/>
          </a:bodyPr>
          <a:p>
            <a:pPr>
              <a:spcBef>
                <a:spcPct val="50000"/>
              </a:spcBef>
            </a:pPr>
            <a:r>
              <a:rPr lang="zh-CN" altLang="en-US" sz="3600" b="1">
                <a:solidFill>
                  <a:srgbClr val="0B06DE"/>
                </a:solidFill>
                <a:latin typeface="华文中宋" panose="02010600040101010101" charset="-122"/>
                <a:ea typeface="华文中宋" panose="02010600040101010101" charset="-122"/>
              </a:rPr>
              <a:t>古朴和乐风俗美</a:t>
            </a:r>
            <a:endParaRPr lang="zh-CN" altLang="en-US" sz="3600" b="1">
              <a:solidFill>
                <a:srgbClr val="0B06DE"/>
              </a:solidFill>
              <a:latin typeface="华文中宋" panose="02010600040101010101" charset="-122"/>
              <a:ea typeface="华文中宋" panose="02010600040101010101" charset="-122"/>
            </a:endParaRPr>
          </a:p>
        </p:txBody>
      </p:sp>
      <p:sp>
        <p:nvSpPr>
          <p:cNvPr id="34825" name="文本框 34824"/>
          <p:cNvSpPr txBox="1"/>
          <p:nvPr/>
        </p:nvSpPr>
        <p:spPr>
          <a:xfrm>
            <a:off x="2655570" y="5622925"/>
            <a:ext cx="3622675" cy="645160"/>
          </a:xfrm>
          <a:prstGeom prst="rect">
            <a:avLst/>
          </a:prstGeom>
          <a:noFill/>
          <a:ln w="9525">
            <a:noFill/>
          </a:ln>
        </p:spPr>
        <p:txBody>
          <a:bodyPr anchor="t" anchorCtr="0">
            <a:spAutoFit/>
          </a:bodyPr>
          <a:p>
            <a:pPr>
              <a:spcBef>
                <a:spcPct val="50000"/>
              </a:spcBef>
            </a:pPr>
            <a:r>
              <a:rPr lang="zh-CN" altLang="en-US" sz="3600" b="1">
                <a:solidFill>
                  <a:srgbClr val="0B06DE"/>
                </a:solidFill>
                <a:latin typeface="华文中宋" panose="02010600040101010101" charset="-122"/>
                <a:ea typeface="华文中宋" panose="02010600040101010101" charset="-122"/>
              </a:rPr>
              <a:t>纯朴真挚人情美</a:t>
            </a:r>
            <a:endParaRPr lang="zh-CN" altLang="en-US" sz="3600" b="1">
              <a:solidFill>
                <a:srgbClr val="0B06DE"/>
              </a:solidFill>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4819"/>
                                        </p:tgtEl>
                                        <p:attrNameLst>
                                          <p:attrName>style.visibility</p:attrName>
                                        </p:attrNameLst>
                                      </p:cBhvr>
                                      <p:to>
                                        <p:strVal val="visible"/>
                                      </p:to>
                                    </p:set>
                                    <p:anim calcmode="lin" valueType="num">
                                      <p:cBhvr additive="base">
                                        <p:cTn id="7" dur="1000" fill="hold"/>
                                        <p:tgtEl>
                                          <p:spTgt spid="34819"/>
                                        </p:tgtEl>
                                        <p:attrNameLst>
                                          <p:attrName>ppt_x</p:attrName>
                                        </p:attrNameLst>
                                      </p:cBhvr>
                                      <p:tavLst>
                                        <p:tav tm="0">
                                          <p:val>
                                            <p:strVal val="#ppt_x"/>
                                          </p:val>
                                        </p:tav>
                                        <p:tav tm="100000">
                                          <p:val>
                                            <p:strVal val="#ppt_x"/>
                                          </p:val>
                                        </p:tav>
                                      </p:tavLst>
                                    </p:anim>
                                    <p:anim calcmode="lin" valueType="num">
                                      <p:cBhvr additive="base">
                                        <p:cTn id="8" dur="1000" fill="hold"/>
                                        <p:tgtEl>
                                          <p:spTgt spid="3481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5843">
                                            <p:txEl>
                                              <p:charRg st="0" end="46"/>
                                            </p:txEl>
                                          </p:spTgt>
                                        </p:tgtEl>
                                        <p:attrNameLst>
                                          <p:attrName>style.visibility</p:attrName>
                                        </p:attrNameLst>
                                      </p:cBhvr>
                                      <p:to>
                                        <p:strVal val="visible"/>
                                      </p:to>
                                    </p:set>
                                    <p:anim calcmode="lin" valueType="num">
                                      <p:cBhvr>
                                        <p:cTn id="12" dur="1000" fill="hold"/>
                                        <p:tgtEl>
                                          <p:spTgt spid="35843">
                                            <p:txEl>
                                              <p:charRg st="0" end="46"/>
                                            </p:txEl>
                                          </p:spTgt>
                                        </p:tgtEl>
                                        <p:attrNameLst>
                                          <p:attrName>ppt_w</p:attrName>
                                        </p:attrNameLst>
                                      </p:cBhvr>
                                      <p:tavLst>
                                        <p:tav tm="0">
                                          <p:val>
                                            <p:strVal val="#ppt_w*0.70"/>
                                          </p:val>
                                        </p:tav>
                                        <p:tav tm="100000">
                                          <p:val>
                                            <p:strVal val="#ppt_w"/>
                                          </p:val>
                                        </p:tav>
                                      </p:tavLst>
                                    </p:anim>
                                    <p:anim calcmode="lin" valueType="num">
                                      <p:cBhvr>
                                        <p:cTn id="13" dur="1000" fill="hold"/>
                                        <p:tgtEl>
                                          <p:spTgt spid="35843">
                                            <p:txEl>
                                              <p:charRg st="0" end="46"/>
                                            </p:txEl>
                                          </p:spTgt>
                                        </p:tgtEl>
                                        <p:attrNameLst>
                                          <p:attrName>ppt_h</p:attrName>
                                        </p:attrNameLst>
                                      </p:cBhvr>
                                      <p:tavLst>
                                        <p:tav tm="0">
                                          <p:val>
                                            <p:strVal val="#ppt_h"/>
                                          </p:val>
                                        </p:tav>
                                        <p:tav tm="100000">
                                          <p:val>
                                            <p:strVal val="#ppt_h"/>
                                          </p:val>
                                        </p:tav>
                                      </p:tavLst>
                                    </p:anim>
                                    <p:animEffect transition="in" filter="fade">
                                      <p:cBhvr>
                                        <p:cTn id="14" dur="1000"/>
                                        <p:tgtEl>
                                          <p:spTgt spid="35843">
                                            <p:txEl>
                                              <p:charRg st="0" end="46"/>
                                            </p:txEl>
                                          </p:spTgt>
                                        </p:tgtEl>
                                      </p:cBhvr>
                                    </p:animEffect>
                                  </p:childTnLst>
                                </p:cTn>
                              </p:par>
                              <p:par>
                                <p:cTn id="15" presetID="2" presetClass="entr" presetSubtype="4" fill="hold" nodeType="withEffect">
                                  <p:stCondLst>
                                    <p:cond delay="0"/>
                                  </p:stCondLst>
                                  <p:childTnLst>
                                    <p:set>
                                      <p:cBhvr>
                                        <p:cTn id="16" dur="1000" fill="hold">
                                          <p:stCondLst>
                                            <p:cond delay="0"/>
                                          </p:stCondLst>
                                        </p:cTn>
                                        <p:tgtEl>
                                          <p:spTgt spid="35841"/>
                                        </p:tgtEl>
                                        <p:attrNameLst>
                                          <p:attrName>style.visibility</p:attrName>
                                        </p:attrNameLst>
                                      </p:cBhvr>
                                      <p:to>
                                        <p:strVal val="visible"/>
                                      </p:to>
                                    </p:set>
                                    <p:anim calcmode="lin" valueType="num">
                                      <p:cBhvr additive="base">
                                        <p:cTn id="17" dur="1000" fill="hold"/>
                                        <p:tgtEl>
                                          <p:spTgt spid="35841"/>
                                        </p:tgtEl>
                                        <p:attrNameLst>
                                          <p:attrName>ppt_x</p:attrName>
                                        </p:attrNameLst>
                                      </p:cBhvr>
                                      <p:tavLst>
                                        <p:tav tm="0">
                                          <p:val>
                                            <p:strVal val="#ppt_x"/>
                                          </p:val>
                                        </p:tav>
                                        <p:tav tm="100000">
                                          <p:val>
                                            <p:strVal val="#ppt_x"/>
                                          </p:val>
                                        </p:tav>
                                      </p:tavLst>
                                    </p:anim>
                                    <p:anim calcmode="lin" valueType="num">
                                      <p:cBhvr additive="base">
                                        <p:cTn id="18" dur="1000" fill="hold"/>
                                        <p:tgtEl>
                                          <p:spTgt spid="3584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000" fill="hold">
                                          <p:stCondLst>
                                            <p:cond delay="0"/>
                                          </p:stCondLst>
                                        </p:cTn>
                                        <p:tgtEl>
                                          <p:spTgt spid="34821"/>
                                        </p:tgtEl>
                                        <p:attrNameLst>
                                          <p:attrName>style.visibility</p:attrName>
                                        </p:attrNameLst>
                                      </p:cBhvr>
                                      <p:to>
                                        <p:strVal val="visible"/>
                                      </p:to>
                                    </p:set>
                                    <p:anim calcmode="lin" valueType="num">
                                      <p:cBhvr additive="base">
                                        <p:cTn id="23" dur="1000" fill="hold"/>
                                        <p:tgtEl>
                                          <p:spTgt spid="34821"/>
                                        </p:tgtEl>
                                        <p:attrNameLst>
                                          <p:attrName>ppt_x</p:attrName>
                                        </p:attrNameLst>
                                      </p:cBhvr>
                                      <p:tavLst>
                                        <p:tav tm="0">
                                          <p:val>
                                            <p:strVal val="#ppt_x"/>
                                          </p:val>
                                        </p:tav>
                                        <p:tav tm="100000">
                                          <p:val>
                                            <p:strVal val="#ppt_x"/>
                                          </p:val>
                                        </p:tav>
                                      </p:tavLst>
                                    </p:anim>
                                    <p:anim calcmode="lin" valueType="num">
                                      <p:cBhvr additive="base">
                                        <p:cTn id="24" dur="1000" fill="hold"/>
                                        <p:tgtEl>
                                          <p:spTgt spid="34821"/>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17" presetClass="entr" presetSubtype="1" fill="hold" nodeType="afterEffect">
                                  <p:stCondLst>
                                    <p:cond delay="0"/>
                                  </p:stCondLst>
                                  <p:childTnLst>
                                    <p:set>
                                      <p:cBhvr>
                                        <p:cTn id="27" dur="1" fill="hold">
                                          <p:stCondLst>
                                            <p:cond delay="0"/>
                                          </p:stCondLst>
                                        </p:cTn>
                                        <p:tgtEl>
                                          <p:spTgt spid="34822"/>
                                        </p:tgtEl>
                                        <p:attrNameLst>
                                          <p:attrName>style.visibility</p:attrName>
                                        </p:attrNameLst>
                                      </p:cBhvr>
                                      <p:to>
                                        <p:strVal val="visible"/>
                                      </p:to>
                                    </p:set>
                                    <p:anim calcmode="lin" valueType="num">
                                      <p:cBhvr>
                                        <p:cTn id="28" dur="500" fill="hold"/>
                                        <p:tgtEl>
                                          <p:spTgt spid="34822"/>
                                        </p:tgtEl>
                                        <p:attrNameLst>
                                          <p:attrName>ppt_x</p:attrName>
                                        </p:attrNameLst>
                                      </p:cBhvr>
                                      <p:tavLst>
                                        <p:tav tm="0">
                                          <p:val>
                                            <p:strVal val="#ppt_x"/>
                                          </p:val>
                                        </p:tav>
                                        <p:tav tm="100000">
                                          <p:val>
                                            <p:strVal val="#ppt_x"/>
                                          </p:val>
                                        </p:tav>
                                      </p:tavLst>
                                    </p:anim>
                                    <p:anim calcmode="lin" valueType="num">
                                      <p:cBhvr>
                                        <p:cTn id="29" dur="500" fill="hold"/>
                                        <p:tgtEl>
                                          <p:spTgt spid="34822"/>
                                        </p:tgtEl>
                                        <p:attrNameLst>
                                          <p:attrName>ppt_y</p:attrName>
                                        </p:attrNameLst>
                                      </p:cBhvr>
                                      <p:tavLst>
                                        <p:tav tm="0">
                                          <p:val>
                                            <p:strVal val="#ppt_y-#ppt_h/2"/>
                                          </p:val>
                                        </p:tav>
                                        <p:tav tm="100000">
                                          <p:val>
                                            <p:strVal val="#ppt_y"/>
                                          </p:val>
                                        </p:tav>
                                      </p:tavLst>
                                    </p:anim>
                                    <p:anim calcmode="lin" valueType="num">
                                      <p:cBhvr>
                                        <p:cTn id="30" dur="500" fill="hold"/>
                                        <p:tgtEl>
                                          <p:spTgt spid="34822"/>
                                        </p:tgtEl>
                                        <p:attrNameLst>
                                          <p:attrName>ppt_w</p:attrName>
                                        </p:attrNameLst>
                                      </p:cBhvr>
                                      <p:tavLst>
                                        <p:tav tm="0">
                                          <p:val>
                                            <p:strVal val="#ppt_w"/>
                                          </p:val>
                                        </p:tav>
                                        <p:tav tm="100000">
                                          <p:val>
                                            <p:strVal val="#ppt_w"/>
                                          </p:val>
                                        </p:tav>
                                      </p:tavLst>
                                    </p:anim>
                                    <p:anim calcmode="lin" valueType="num">
                                      <p:cBhvr>
                                        <p:cTn id="31" dur="500" fill="hold"/>
                                        <p:tgtEl>
                                          <p:spTgt spid="34822"/>
                                        </p:tgtEl>
                                        <p:attrNameLst>
                                          <p:attrName>ppt_h</p:attrName>
                                        </p:attrNameLst>
                                      </p:cBhvr>
                                      <p:tavLst>
                                        <p:tav tm="0">
                                          <p:val>
                                            <p:fltVal val="0.000000"/>
                                          </p:val>
                                        </p:tav>
                                        <p:tav tm="100000">
                                          <p:val>
                                            <p:strVal val="#ppt_h"/>
                                          </p:val>
                                        </p:tav>
                                      </p:tavLst>
                                    </p:anim>
                                  </p:childTnLst>
                                </p:cTn>
                              </p:par>
                            </p:childTnLst>
                          </p:cTn>
                        </p:par>
                        <p:par>
                          <p:cTn id="32" fill="hold">
                            <p:stCondLst>
                              <p:cond delay="1500"/>
                            </p:stCondLst>
                            <p:childTnLst>
                              <p:par>
                                <p:cTn id="33" presetID="27" presetClass="entr" presetSubtype="0" fill="hold" grpId="0" nodeType="afterEffect">
                                  <p:stCondLst>
                                    <p:cond delay="0"/>
                                  </p:stCondLst>
                                  <p:iterate type="lt">
                                    <p:tmPct val="50000"/>
                                  </p:iterate>
                                  <p:childTnLst>
                                    <p:set>
                                      <p:cBhvr>
                                        <p:cTn id="34" dur="1" fill="hold">
                                          <p:stCondLst>
                                            <p:cond delay="0"/>
                                          </p:stCondLst>
                                        </p:cTn>
                                        <p:tgtEl>
                                          <p:spTgt spid="34823"/>
                                        </p:tgtEl>
                                        <p:attrNameLst>
                                          <p:attrName>style.visibility</p:attrName>
                                        </p:attrNameLst>
                                      </p:cBhvr>
                                      <p:to>
                                        <p:strVal val="visible"/>
                                      </p:to>
                                    </p:set>
                                    <p:anim calcmode="discrete" valueType="clr">
                                      <p:cBhvr override="childStyle">
                                        <p:cTn id="35" dur="80"/>
                                        <p:tgtEl>
                                          <p:spTgt spid="34823"/>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4823"/>
                                        </p:tgtEl>
                                        <p:attrNameLst>
                                          <p:attrName>fillcolor</p:attrName>
                                        </p:attrNameLst>
                                      </p:cBhvr>
                                      <p:tavLst>
                                        <p:tav tm="0">
                                          <p:val>
                                            <p:clrVal>
                                              <a:schemeClr val="accent2"/>
                                            </p:clrVal>
                                          </p:val>
                                        </p:tav>
                                        <p:tav tm="50000">
                                          <p:val>
                                            <p:clrVal>
                                              <a:schemeClr val="hlink"/>
                                            </p:clrVal>
                                          </p:val>
                                        </p:tav>
                                      </p:tavLst>
                                    </p:anim>
                                    <p:set>
                                      <p:cBhvr>
                                        <p:cTn id="37" dur="80"/>
                                        <p:tgtEl>
                                          <p:spTgt spid="34823"/>
                                        </p:tgtEl>
                                        <p:attrNameLst>
                                          <p:attrName>fill.type</p:attrName>
                                        </p:attrNameLst>
                                      </p:cBhvr>
                                      <p:to>
                                        <p:strVal val="solid"/>
                                      </p:to>
                                    </p:set>
                                  </p:childTnLst>
                                </p:cTn>
                              </p:par>
                            </p:childTnLst>
                          </p:cTn>
                        </p:par>
                        <p:par>
                          <p:cTn id="38" fill="hold">
                            <p:stCondLst>
                              <p:cond delay="1819"/>
                            </p:stCondLst>
                            <p:childTnLst>
                              <p:par>
                                <p:cTn id="39" presetID="27" presetClass="entr" presetSubtype="0" fill="hold" grpId="0" nodeType="afterEffect">
                                  <p:stCondLst>
                                    <p:cond delay="0"/>
                                  </p:stCondLst>
                                  <p:iterate type="lt">
                                    <p:tmPct val="50000"/>
                                  </p:iterate>
                                  <p:childTnLst>
                                    <p:set>
                                      <p:cBhvr>
                                        <p:cTn id="40" dur="1" fill="hold">
                                          <p:stCondLst>
                                            <p:cond delay="0"/>
                                          </p:stCondLst>
                                        </p:cTn>
                                        <p:tgtEl>
                                          <p:spTgt spid="34824"/>
                                        </p:tgtEl>
                                        <p:attrNameLst>
                                          <p:attrName>style.visibility</p:attrName>
                                        </p:attrNameLst>
                                      </p:cBhvr>
                                      <p:to>
                                        <p:strVal val="visible"/>
                                      </p:to>
                                    </p:set>
                                    <p:anim calcmode="discrete" valueType="clr">
                                      <p:cBhvr override="childStyle">
                                        <p:cTn id="41" dur="80"/>
                                        <p:tgtEl>
                                          <p:spTgt spid="34824"/>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34824"/>
                                        </p:tgtEl>
                                        <p:attrNameLst>
                                          <p:attrName>fillcolor</p:attrName>
                                        </p:attrNameLst>
                                      </p:cBhvr>
                                      <p:tavLst>
                                        <p:tav tm="0">
                                          <p:val>
                                            <p:clrVal>
                                              <a:schemeClr val="accent2"/>
                                            </p:clrVal>
                                          </p:val>
                                        </p:tav>
                                        <p:tav tm="50000">
                                          <p:val>
                                            <p:clrVal>
                                              <a:schemeClr val="hlink"/>
                                            </p:clrVal>
                                          </p:val>
                                        </p:tav>
                                      </p:tavLst>
                                    </p:anim>
                                    <p:set>
                                      <p:cBhvr>
                                        <p:cTn id="43" dur="80"/>
                                        <p:tgtEl>
                                          <p:spTgt spid="34824"/>
                                        </p:tgtEl>
                                        <p:attrNameLst>
                                          <p:attrName>fill.type</p:attrName>
                                        </p:attrNameLst>
                                      </p:cBhvr>
                                      <p:to>
                                        <p:strVal val="solid"/>
                                      </p:to>
                                    </p:set>
                                  </p:childTnLst>
                                </p:cTn>
                              </p:par>
                            </p:childTnLst>
                          </p:cTn>
                        </p:par>
                        <p:par>
                          <p:cTn id="44" fill="hold">
                            <p:stCondLst>
                              <p:cond delay="2139"/>
                            </p:stCondLst>
                            <p:childTnLst>
                              <p:par>
                                <p:cTn id="45" presetID="27" presetClass="entr" presetSubtype="0" fill="hold" grpId="0" nodeType="afterEffect">
                                  <p:stCondLst>
                                    <p:cond delay="0"/>
                                  </p:stCondLst>
                                  <p:iterate type="lt">
                                    <p:tmPct val="50000"/>
                                  </p:iterate>
                                  <p:childTnLst>
                                    <p:set>
                                      <p:cBhvr>
                                        <p:cTn id="46" dur="1" fill="hold">
                                          <p:stCondLst>
                                            <p:cond delay="0"/>
                                          </p:stCondLst>
                                        </p:cTn>
                                        <p:tgtEl>
                                          <p:spTgt spid="34825"/>
                                        </p:tgtEl>
                                        <p:attrNameLst>
                                          <p:attrName>style.visibility</p:attrName>
                                        </p:attrNameLst>
                                      </p:cBhvr>
                                      <p:to>
                                        <p:strVal val="visible"/>
                                      </p:to>
                                    </p:set>
                                    <p:anim calcmode="discrete" valueType="clr">
                                      <p:cBhvr override="childStyle">
                                        <p:cTn id="47" dur="80"/>
                                        <p:tgtEl>
                                          <p:spTgt spid="34825"/>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34825"/>
                                        </p:tgtEl>
                                        <p:attrNameLst>
                                          <p:attrName>fillcolor</p:attrName>
                                        </p:attrNameLst>
                                      </p:cBhvr>
                                      <p:tavLst>
                                        <p:tav tm="0">
                                          <p:val>
                                            <p:clrVal>
                                              <a:schemeClr val="accent2"/>
                                            </p:clrVal>
                                          </p:val>
                                        </p:tav>
                                        <p:tav tm="50000">
                                          <p:val>
                                            <p:clrVal>
                                              <a:schemeClr val="hlink"/>
                                            </p:clrVal>
                                          </p:val>
                                        </p:tav>
                                      </p:tavLst>
                                    </p:anim>
                                    <p:set>
                                      <p:cBhvr>
                                        <p:cTn id="49" dur="80"/>
                                        <p:tgtEl>
                                          <p:spTgt spid="348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p:bldP spid="34823" grpId="0"/>
      <p:bldP spid="34824" grpId="0"/>
      <p:bldP spid="34825" grpId="0"/>
      <p:bldP spid="34819" grpId="0"/>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3795" name="Rectangle 3"/>
          <p:cNvSpPr/>
          <p:nvPr/>
        </p:nvSpPr>
        <p:spPr>
          <a:xfrm>
            <a:off x="490220" y="287020"/>
            <a:ext cx="11211560" cy="3952875"/>
          </a:xfrm>
          <a:prstGeom prst="rect">
            <a:avLst/>
          </a:prstGeom>
          <a:noFill/>
          <a:ln w="9525">
            <a:noFill/>
          </a:ln>
        </p:spPr>
        <p:txBody>
          <a:bodyPr wrap="square" anchor="t" anchorCtr="0">
            <a:spAutoFit/>
          </a:bodyPr>
          <a:p>
            <a:pPr algn="just">
              <a:lnSpc>
                <a:spcPct val="105000"/>
              </a:lnSpc>
              <a:spcBef>
                <a:spcPct val="50000"/>
              </a:spcBef>
              <a:buClr>
                <a:schemeClr val="hlink"/>
              </a:buClr>
              <a:buSzPct val="65000"/>
              <a:buFont typeface="Wingdings" panose="05000000000000000000" pitchFamily="2" charset="2"/>
            </a:pPr>
            <a:r>
              <a:rPr lang="en-US" altLang="zh-CN" sz="2400" dirty="0">
                <a:latin typeface="Arial" panose="020B0604020202020204" pitchFamily="34" charset="0"/>
                <a:ea typeface="楷体_GB2312" pitchFamily="1" charset="-122"/>
              </a:rPr>
              <a:t>       </a:t>
            </a:r>
            <a:r>
              <a:rPr lang="zh-CN" altLang="en-US" sz="3600" b="1" dirty="0">
                <a:latin typeface="华文中宋" panose="02010600040101010101" charset="-122"/>
                <a:ea typeface="华文中宋" panose="02010600040101010101" charset="-122"/>
              </a:rPr>
              <a:t>一方水土养育一方人，在这样优美的环境中生活着的人们必然也是与环境相匹配的。边城人民是“</a:t>
            </a:r>
            <a:r>
              <a:rPr lang="zh-CN" altLang="en-US" sz="3600" b="1" dirty="0">
                <a:solidFill>
                  <a:srgbClr val="FF0000"/>
                </a:solidFill>
                <a:latin typeface="华文中宋" panose="02010600040101010101" charset="-122"/>
                <a:ea typeface="华文中宋" panose="02010600040101010101" charset="-122"/>
              </a:rPr>
              <a:t>一群未被近代文明污染</a:t>
            </a:r>
            <a:r>
              <a:rPr lang="zh-CN" altLang="en-US" sz="3600" b="1" dirty="0">
                <a:latin typeface="华文中宋" panose="02010600040101010101" charset="-122"/>
                <a:ea typeface="华文中宋" panose="02010600040101010101" charset="-122"/>
              </a:rPr>
              <a:t>”的善良人，他们身上都充满着人情味和闪耀着人性美的光辉。</a:t>
            </a:r>
            <a:endParaRPr lang="zh-CN" altLang="en-US" sz="3600" b="1" dirty="0">
              <a:latin typeface="华文中宋" panose="02010600040101010101" charset="-122"/>
              <a:ea typeface="华文中宋" panose="02010600040101010101" charset="-122"/>
            </a:endParaRPr>
          </a:p>
          <a:p>
            <a:pPr algn="just">
              <a:lnSpc>
                <a:spcPct val="105000"/>
              </a:lnSpc>
              <a:spcBef>
                <a:spcPct val="50000"/>
              </a:spcBef>
              <a:buClr>
                <a:schemeClr val="hlink"/>
              </a:buClr>
              <a:buSzPct val="65000"/>
              <a:buFont typeface="Wingdings" panose="05000000000000000000" pitchFamily="2" charset="2"/>
            </a:pPr>
            <a:r>
              <a:rPr lang="zh-CN" altLang="en-US" sz="3600" b="1" dirty="0">
                <a:latin typeface="华文中宋" panose="02010600040101010101" charset="-122"/>
                <a:ea typeface="华文中宋" panose="02010600040101010101" charset="-122"/>
              </a:rPr>
              <a:t>    </a:t>
            </a:r>
            <a:r>
              <a:rPr lang="zh-CN" altLang="en-US" sz="4000" b="1" dirty="0">
                <a:latin typeface="华文中宋" panose="02010600040101010101" charset="-122"/>
                <a:ea typeface="华文中宋" panose="02010600040101010101" charset="-122"/>
              </a:rPr>
              <a:t> </a:t>
            </a:r>
            <a:r>
              <a:rPr lang="zh-CN" altLang="en-US" sz="3600" b="1" dirty="0">
                <a:solidFill>
                  <a:srgbClr val="0B06DE"/>
                </a:solidFill>
                <a:latin typeface="华文中宋" panose="02010600040101010101" charset="-122"/>
                <a:ea typeface="华文中宋" panose="02010600040101010101" charset="-122"/>
              </a:rPr>
              <a:t>请分析请赏析翠翠、傩送和祖父的形象，感受人性美。</a:t>
            </a:r>
            <a:endParaRPr lang="zh-CN" altLang="en-US" sz="3600" b="1" dirty="0">
              <a:solidFill>
                <a:srgbClr val="0B06DE"/>
              </a:solidFill>
              <a:latin typeface="华文中宋" panose="02010600040101010101" charset="-122"/>
              <a:ea typeface="华文中宋" panose="02010600040101010101" charset="-122"/>
            </a:endParaRPr>
          </a:p>
        </p:txBody>
      </p:sp>
      <p:pic>
        <p:nvPicPr>
          <p:cNvPr id="40964" name="图片 38916"/>
          <p:cNvPicPr>
            <a:picLocks noChangeAspect="1"/>
          </p:cNvPicPr>
          <p:nvPr/>
        </p:nvPicPr>
        <p:blipFill>
          <a:blip r:embed="rId1"/>
          <a:stretch>
            <a:fillRect/>
          </a:stretch>
        </p:blipFill>
        <p:spPr>
          <a:xfrm>
            <a:off x="1800225" y="3865245"/>
            <a:ext cx="4412615" cy="2859405"/>
          </a:xfrm>
          <a:prstGeom prst="rect">
            <a:avLst/>
          </a:prstGeom>
          <a:noFill/>
          <a:ln w="9525">
            <a:noFill/>
          </a:ln>
        </p:spPr>
      </p:pic>
      <p:pic>
        <p:nvPicPr>
          <p:cNvPr id="39937" name="图片 37889" descr="86878-382-2007712775435969"/>
          <p:cNvPicPr>
            <a:picLocks noChangeAspect="1"/>
          </p:cNvPicPr>
          <p:nvPr/>
        </p:nvPicPr>
        <p:blipFill>
          <a:blip r:embed="rId2"/>
          <a:srcRect b="2477"/>
          <a:stretch>
            <a:fillRect/>
          </a:stretch>
        </p:blipFill>
        <p:spPr>
          <a:xfrm>
            <a:off x="6432550" y="3865245"/>
            <a:ext cx="5414010" cy="2859405"/>
          </a:xfrm>
          <a:prstGeom prst="rect">
            <a:avLst/>
          </a:prstGeom>
          <a:noFill/>
          <a:ln w="9525">
            <a:noFill/>
          </a:ln>
        </p:spPr>
      </p:pic>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p:cTn id="7" dur="1000" fill="hold"/>
                                        <p:tgtEl>
                                          <p:spTgt spid="33795"/>
                                        </p:tgtEl>
                                        <p:attrNameLst>
                                          <p:attrName>ppt_w</p:attrName>
                                        </p:attrNameLst>
                                      </p:cBhvr>
                                      <p:tavLst>
                                        <p:tav tm="0">
                                          <p:val>
                                            <p:strVal val="#ppt_w*0.70"/>
                                          </p:val>
                                        </p:tav>
                                        <p:tav tm="100000">
                                          <p:val>
                                            <p:strVal val="#ppt_w"/>
                                          </p:val>
                                        </p:tav>
                                      </p:tavLst>
                                    </p:anim>
                                    <p:anim calcmode="lin" valueType="num">
                                      <p:cBhvr>
                                        <p:cTn id="8" dur="1000" fill="hold"/>
                                        <p:tgtEl>
                                          <p:spTgt spid="33795"/>
                                        </p:tgtEl>
                                        <p:attrNameLst>
                                          <p:attrName>ppt_h</p:attrName>
                                        </p:attrNameLst>
                                      </p:cBhvr>
                                      <p:tavLst>
                                        <p:tav tm="0">
                                          <p:val>
                                            <p:strVal val="#ppt_h"/>
                                          </p:val>
                                        </p:tav>
                                        <p:tav tm="100000">
                                          <p:val>
                                            <p:strVal val="#ppt_h"/>
                                          </p:val>
                                        </p:tav>
                                      </p:tavLst>
                                    </p:anim>
                                    <p:animEffect transition="in" filter="fade">
                                      <p:cBhvr>
                                        <p:cTn id="9" dur="1000"/>
                                        <p:tgtEl>
                                          <p:spTgt spid="33795"/>
                                        </p:tgtEl>
                                      </p:cBhvr>
                                    </p:animEffect>
                                  </p:childTnLst>
                                </p:cTn>
                              </p:par>
                              <p:par>
                                <p:cTn id="10" presetID="2" presetClass="entr" presetSubtype="4" fill="hold" nodeType="withEffect">
                                  <p:stCondLst>
                                    <p:cond delay="0"/>
                                  </p:stCondLst>
                                  <p:childTnLst>
                                    <p:set>
                                      <p:cBhvr>
                                        <p:cTn id="11" dur="1000" fill="hold">
                                          <p:stCondLst>
                                            <p:cond delay="0"/>
                                          </p:stCondLst>
                                        </p:cTn>
                                        <p:tgtEl>
                                          <p:spTgt spid="40964"/>
                                        </p:tgtEl>
                                        <p:attrNameLst>
                                          <p:attrName>style.visibility</p:attrName>
                                        </p:attrNameLst>
                                      </p:cBhvr>
                                      <p:to>
                                        <p:strVal val="visible"/>
                                      </p:to>
                                    </p:set>
                                    <p:anim calcmode="lin" valueType="num">
                                      <p:cBhvr>
                                        <p:cTn id="12" dur="1000" fill="hold"/>
                                        <p:tgtEl>
                                          <p:spTgt spid="40964"/>
                                        </p:tgtEl>
                                        <p:attrNameLst>
                                          <p:attrName>ppt_x</p:attrName>
                                        </p:attrNameLst>
                                      </p:cBhvr>
                                      <p:tavLst>
                                        <p:tav tm="0">
                                          <p:val>
                                            <p:strVal val="#ppt_x"/>
                                          </p:val>
                                        </p:tav>
                                        <p:tav tm="100000">
                                          <p:val>
                                            <p:strVal val="#ppt_x"/>
                                          </p:val>
                                        </p:tav>
                                      </p:tavLst>
                                    </p:anim>
                                    <p:anim calcmode="lin" valueType="num">
                                      <p:cBhvr>
                                        <p:cTn id="13" dur="1000" fill="hold"/>
                                        <p:tgtEl>
                                          <p:spTgt spid="40964"/>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000" fill="hold">
                                          <p:stCondLst>
                                            <p:cond delay="0"/>
                                          </p:stCondLst>
                                        </p:cTn>
                                        <p:tgtEl>
                                          <p:spTgt spid="39937"/>
                                        </p:tgtEl>
                                        <p:attrNameLst>
                                          <p:attrName>style.visibility</p:attrName>
                                        </p:attrNameLst>
                                      </p:cBhvr>
                                      <p:to>
                                        <p:strVal val="visible"/>
                                      </p:to>
                                    </p:set>
                                    <p:anim calcmode="lin" valueType="num">
                                      <p:cBhvr>
                                        <p:cTn id="16" dur="1000" fill="hold"/>
                                        <p:tgtEl>
                                          <p:spTgt spid="39937"/>
                                        </p:tgtEl>
                                        <p:attrNameLst>
                                          <p:attrName>ppt_x</p:attrName>
                                        </p:attrNameLst>
                                      </p:cBhvr>
                                      <p:tavLst>
                                        <p:tav tm="0">
                                          <p:val>
                                            <p:strVal val="#ppt_x"/>
                                          </p:val>
                                        </p:tav>
                                        <p:tav tm="100000">
                                          <p:val>
                                            <p:strVal val="#ppt_x"/>
                                          </p:val>
                                        </p:tav>
                                      </p:tavLst>
                                    </p:anim>
                                    <p:anim calcmode="lin" valueType="num">
                                      <p:cBhvr>
                                        <p:cTn id="17" dur="1000" fill="hold"/>
                                        <p:tgtEl>
                                          <p:spTgt spid="399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7" name="图片 37889" descr="86878-382-2007712775435969"/>
          <p:cNvPicPr>
            <a:picLocks noChangeAspect="1"/>
          </p:cNvPicPr>
          <p:nvPr/>
        </p:nvPicPr>
        <p:blipFill>
          <a:blip r:embed="rId1"/>
          <a:srcRect t="15709" r="572" b="2477"/>
          <a:stretch>
            <a:fillRect/>
          </a:stretch>
        </p:blipFill>
        <p:spPr>
          <a:xfrm>
            <a:off x="170815" y="189230"/>
            <a:ext cx="5189220" cy="6575425"/>
          </a:xfrm>
          <a:prstGeom prst="rect">
            <a:avLst/>
          </a:prstGeom>
          <a:noFill/>
          <a:ln w="9525">
            <a:noFill/>
          </a:ln>
        </p:spPr>
      </p:pic>
      <p:sp>
        <p:nvSpPr>
          <p:cNvPr id="39938" name="文本框 37890"/>
          <p:cNvSpPr txBox="1"/>
          <p:nvPr/>
        </p:nvSpPr>
        <p:spPr>
          <a:xfrm>
            <a:off x="6073775" y="1468755"/>
            <a:ext cx="5140960" cy="4965700"/>
          </a:xfrm>
          <a:prstGeom prst="rect">
            <a:avLst/>
          </a:prstGeom>
          <a:noFill/>
          <a:ln w="9525">
            <a:noFill/>
          </a:ln>
        </p:spPr>
        <p:txBody>
          <a:bodyPr wrap="square" anchor="t" anchorCtr="0">
            <a:spAutoFit/>
          </a:bodyPr>
          <a:p>
            <a:pPr algn="ctr">
              <a:lnSpc>
                <a:spcPct val="90000"/>
              </a:lnSpc>
            </a:pPr>
            <a:r>
              <a:rPr lang="zh-CN" altLang="en-US" sz="4000" b="1">
                <a:solidFill>
                  <a:srgbClr val="0B06DE"/>
                </a:solidFill>
                <a:latin typeface="华文中宋" panose="02010600040101010101" charset="-122"/>
                <a:ea typeface="华文中宋" panose="02010600040101010101" charset="-122"/>
              </a:rPr>
              <a:t>那些青山绿水中的</a:t>
            </a:r>
            <a:r>
              <a:rPr lang="en-US" altLang="zh-CN" sz="4000" b="1">
                <a:solidFill>
                  <a:srgbClr val="0B06DE"/>
                </a:solidFill>
                <a:latin typeface="华文中宋" panose="02010600040101010101" charset="-122"/>
                <a:ea typeface="华文中宋" panose="02010600040101010101" charset="-122"/>
              </a:rPr>
              <a:t>……</a:t>
            </a:r>
            <a:endParaRPr lang="en-US" altLang="zh-CN" sz="4000" b="1">
              <a:solidFill>
                <a:srgbClr val="0B06DE"/>
              </a:solidFill>
              <a:latin typeface="华文中宋" panose="02010600040101010101" charset="-122"/>
              <a:ea typeface="华文中宋" panose="02010600040101010101" charset="-122"/>
            </a:endParaRPr>
          </a:p>
          <a:p>
            <a:pPr algn="ctr">
              <a:lnSpc>
                <a:spcPct val="90000"/>
              </a:lnSpc>
            </a:pPr>
            <a:endParaRPr lang="en-US" altLang="zh-CN" sz="3600" b="1">
              <a:solidFill>
                <a:srgbClr val="0B06DE"/>
              </a:solidFill>
              <a:latin typeface="华文中宋" panose="02010600040101010101" charset="-122"/>
              <a:ea typeface="华文中宋" panose="02010600040101010101" charset="-122"/>
            </a:endParaRPr>
          </a:p>
          <a:p>
            <a:pPr algn="ctr">
              <a:lnSpc>
                <a:spcPct val="90000"/>
              </a:lnSpc>
            </a:pPr>
            <a:r>
              <a:rPr lang="zh-CN" altLang="en-US" sz="4000" b="1">
                <a:solidFill>
                  <a:schemeClr val="tx1"/>
                </a:solidFill>
                <a:latin typeface="华文中宋" panose="02010600040101010101" charset="-122"/>
                <a:ea typeface="华文中宋" panose="02010600040101010101" charset="-122"/>
              </a:rPr>
              <a:t>天真纯洁的少女</a:t>
            </a:r>
            <a:endParaRPr lang="zh-CN" altLang="en-US" sz="4000" b="1">
              <a:solidFill>
                <a:schemeClr val="tx1"/>
              </a:solidFill>
              <a:latin typeface="华文中宋" panose="02010600040101010101" charset="-122"/>
              <a:ea typeface="华文中宋" panose="02010600040101010101" charset="-122"/>
            </a:endParaRPr>
          </a:p>
          <a:p>
            <a:pPr algn="ctr">
              <a:lnSpc>
                <a:spcPct val="90000"/>
              </a:lnSpc>
            </a:pPr>
            <a:endParaRPr lang="zh-CN" altLang="en-US" sz="4000" b="1">
              <a:solidFill>
                <a:schemeClr val="tx1"/>
              </a:solidFill>
              <a:latin typeface="华文中宋" panose="02010600040101010101" charset="-122"/>
              <a:ea typeface="华文中宋" panose="02010600040101010101" charset="-122"/>
            </a:endParaRPr>
          </a:p>
          <a:p>
            <a:pPr algn="ctr">
              <a:lnSpc>
                <a:spcPct val="90000"/>
              </a:lnSpc>
            </a:pPr>
            <a:r>
              <a:rPr lang="zh-CN" altLang="en-US" sz="4000" b="1">
                <a:solidFill>
                  <a:schemeClr val="tx1"/>
                </a:solidFill>
                <a:latin typeface="华文中宋" panose="02010600040101010101" charset="-122"/>
                <a:ea typeface="华文中宋" panose="02010600040101010101" charset="-122"/>
              </a:rPr>
              <a:t>饱经沧桑的老人</a:t>
            </a:r>
            <a:endParaRPr lang="zh-CN" altLang="en-US" sz="4000" b="1">
              <a:solidFill>
                <a:schemeClr val="tx1"/>
              </a:solidFill>
              <a:latin typeface="华文中宋" panose="02010600040101010101" charset="-122"/>
              <a:ea typeface="华文中宋" panose="02010600040101010101" charset="-122"/>
            </a:endParaRPr>
          </a:p>
          <a:p>
            <a:pPr algn="ctr">
              <a:lnSpc>
                <a:spcPct val="90000"/>
              </a:lnSpc>
            </a:pPr>
            <a:endParaRPr lang="zh-CN" altLang="en-US" sz="4000" b="1">
              <a:solidFill>
                <a:schemeClr val="tx1"/>
              </a:solidFill>
              <a:latin typeface="华文中宋" panose="02010600040101010101" charset="-122"/>
              <a:ea typeface="华文中宋" panose="02010600040101010101" charset="-122"/>
            </a:endParaRPr>
          </a:p>
          <a:p>
            <a:pPr algn="ctr">
              <a:lnSpc>
                <a:spcPct val="90000"/>
              </a:lnSpc>
            </a:pPr>
            <a:r>
              <a:rPr lang="zh-CN" altLang="en-US" sz="4000" b="1">
                <a:solidFill>
                  <a:schemeClr val="tx1"/>
                </a:solidFill>
                <a:latin typeface="华文中宋" panose="02010600040101010101" charset="-122"/>
                <a:ea typeface="华文中宋" panose="02010600040101010101" charset="-122"/>
              </a:rPr>
              <a:t>真挚善良的少年</a:t>
            </a:r>
            <a:endParaRPr lang="zh-CN" altLang="en-US" sz="3600" b="1">
              <a:solidFill>
                <a:schemeClr val="tx1"/>
              </a:solidFill>
              <a:latin typeface="华文中宋" panose="02010600040101010101" charset="-122"/>
              <a:ea typeface="华文中宋" panose="02010600040101010101" charset="-122"/>
            </a:endParaRPr>
          </a:p>
          <a:p>
            <a:pPr algn="ctr">
              <a:lnSpc>
                <a:spcPct val="90000"/>
              </a:lnSpc>
            </a:pPr>
            <a:r>
              <a:rPr lang="en-US" altLang="zh-CN" sz="3600" b="1">
                <a:solidFill>
                  <a:srgbClr val="0B06DE"/>
                </a:solidFill>
                <a:latin typeface="华文中宋" panose="02010600040101010101" charset="-122"/>
                <a:ea typeface="华文中宋" panose="02010600040101010101" charset="-122"/>
              </a:rPr>
              <a:t>……</a:t>
            </a:r>
            <a:endParaRPr lang="en-US" altLang="zh-CN" sz="3600" b="1">
              <a:solidFill>
                <a:srgbClr val="0B06DE"/>
              </a:solidFill>
              <a:latin typeface="华文中宋" panose="02010600040101010101" charset="-122"/>
              <a:ea typeface="华文中宋" panose="02010600040101010101" charset="-122"/>
            </a:endParaRPr>
          </a:p>
        </p:txBody>
      </p:sp>
      <p:sp>
        <p:nvSpPr>
          <p:cNvPr id="37892" name="文本框 37891"/>
          <p:cNvSpPr txBox="1"/>
          <p:nvPr/>
        </p:nvSpPr>
        <p:spPr>
          <a:xfrm>
            <a:off x="6717030" y="321945"/>
            <a:ext cx="2909888" cy="829945"/>
          </a:xfrm>
          <a:prstGeom prst="rect">
            <a:avLst/>
          </a:prstGeom>
          <a:noFill/>
          <a:ln w="9525">
            <a:noFill/>
          </a:ln>
        </p:spPr>
        <p:txBody>
          <a:bodyPr wrap="square">
            <a:spAutoFit/>
          </a:bodyPr>
          <a:p>
            <a:pPr>
              <a:spcBef>
                <a:spcPct val="50000"/>
              </a:spcBef>
            </a:pPr>
            <a:r>
              <a:rPr lang="zh-CN" altLang="en-US" sz="4800" b="1" noProof="1">
                <a:solidFill>
                  <a:srgbClr val="FF0000"/>
                </a:solidFill>
                <a:effectLst>
                  <a:outerShdw blurRad="38100" dist="38100" dir="2700000">
                    <a:srgbClr val="FFFFFF"/>
                  </a:outerShdw>
                </a:effectLst>
                <a:latin typeface="微软雅黑" panose="020B0503020204020204" charset="-122"/>
                <a:ea typeface="微软雅黑" panose="020B0503020204020204" charset="-122"/>
                <a:cs typeface="+mn-cs"/>
              </a:rPr>
              <a:t>人物分析</a:t>
            </a:r>
            <a:endParaRPr lang="zh-CN" altLang="en-US" sz="4800" b="1" noProof="1">
              <a:solidFill>
                <a:srgbClr val="FF0000"/>
              </a:solidFill>
              <a:effectLst>
                <a:outerShdw blurRad="38100" dist="38100" dir="2700000">
                  <a:srgbClr val="FFFFFF"/>
                </a:outerShdw>
              </a:effectLst>
              <a:latin typeface="微软雅黑" panose="020B0503020204020204" charset="-122"/>
              <a:ea typeface="微软雅黑" panose="020B0503020204020204"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7892"/>
                                        </p:tgtEl>
                                        <p:attrNameLst>
                                          <p:attrName>style.visibility</p:attrName>
                                        </p:attrNameLst>
                                      </p:cBhvr>
                                      <p:to>
                                        <p:strVal val="visible"/>
                                      </p:to>
                                    </p:set>
                                    <p:anim calcmode="lin" valueType="num">
                                      <p:cBhvr additive="base">
                                        <p:cTn id="7" dur="1000" fill="hold"/>
                                        <p:tgtEl>
                                          <p:spTgt spid="37892"/>
                                        </p:tgtEl>
                                        <p:attrNameLst>
                                          <p:attrName>ppt_x</p:attrName>
                                        </p:attrNameLst>
                                      </p:cBhvr>
                                      <p:tavLst>
                                        <p:tav tm="0">
                                          <p:val>
                                            <p:strVal val="#ppt_x"/>
                                          </p:val>
                                        </p:tav>
                                        <p:tav tm="100000">
                                          <p:val>
                                            <p:strVal val="#ppt_x"/>
                                          </p:val>
                                        </p:tav>
                                      </p:tavLst>
                                    </p:anim>
                                    <p:anim calcmode="lin" valueType="num">
                                      <p:cBhvr additive="base">
                                        <p:cTn id="8" dur="1000" fill="hold"/>
                                        <p:tgtEl>
                                          <p:spTgt spid="3789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39937"/>
                                        </p:tgtEl>
                                        <p:attrNameLst>
                                          <p:attrName>style.visibility</p:attrName>
                                        </p:attrNameLst>
                                      </p:cBhvr>
                                      <p:to>
                                        <p:strVal val="visible"/>
                                      </p:to>
                                    </p:set>
                                    <p:anim calcmode="lin" valueType="num">
                                      <p:cBhvr additive="base">
                                        <p:cTn id="11" dur="1000" fill="hold"/>
                                        <p:tgtEl>
                                          <p:spTgt spid="39937"/>
                                        </p:tgtEl>
                                        <p:attrNameLst>
                                          <p:attrName>ppt_x</p:attrName>
                                        </p:attrNameLst>
                                      </p:cBhvr>
                                      <p:tavLst>
                                        <p:tav tm="0">
                                          <p:val>
                                            <p:strVal val="#ppt_x"/>
                                          </p:val>
                                        </p:tav>
                                        <p:tav tm="100000">
                                          <p:val>
                                            <p:strVal val="#ppt_x"/>
                                          </p:val>
                                        </p:tav>
                                      </p:tavLst>
                                    </p:anim>
                                    <p:anim calcmode="lin" valueType="num">
                                      <p:cBhvr additive="base">
                                        <p:cTn id="12" dur="1000" fill="hold"/>
                                        <p:tgtEl>
                                          <p:spTgt spid="3993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000" fill="hold">
                                          <p:stCondLst>
                                            <p:cond delay="0"/>
                                          </p:stCondLst>
                                        </p:cTn>
                                        <p:tgtEl>
                                          <p:spTgt spid="39938"/>
                                        </p:tgtEl>
                                        <p:attrNameLst>
                                          <p:attrName>style.visibility</p:attrName>
                                        </p:attrNameLst>
                                      </p:cBhvr>
                                      <p:to>
                                        <p:strVal val="visible"/>
                                      </p:to>
                                    </p:set>
                                    <p:animEffect transition="in" filter="circle(in)">
                                      <p:cBhvr>
                                        <p:cTn id="16" dur="1000"/>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3789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6215" y="583565"/>
            <a:ext cx="11873230" cy="6185535"/>
          </a:xfrm>
          <a:prstGeom prst="rect">
            <a:avLst/>
          </a:prstGeom>
          <a:noFill/>
        </p:spPr>
        <p:txBody>
          <a:bodyPr wrap="square" rtlCol="0" anchor="t">
            <a:spAutoFit/>
          </a:bodyPr>
          <a:p>
            <a:pPr>
              <a:lnSpc>
                <a:spcPct val="110000"/>
              </a:lnSpc>
            </a:pPr>
            <a:r>
              <a:rPr lang="en-US" altLang="zh-CN" sz="2000" b="1">
                <a:latin typeface="华文中宋" panose="02010600040101010101" charset="-122"/>
                <a:ea typeface="华文中宋" panose="02010600040101010101" charset="-122"/>
                <a:cs typeface="华文中宋" panose="02010600040101010101" charset="-122"/>
              </a:rPr>
              <a:t>     </a:t>
            </a:r>
            <a:r>
              <a:rPr lang="zh-CN" altLang="en-US" sz="2000" b="1">
                <a:latin typeface="华文中宋" panose="02010600040101010101" charset="-122"/>
                <a:ea typeface="华文中宋" panose="02010600040101010101" charset="-122"/>
                <a:cs typeface="华文中宋" panose="02010600040101010101" charset="-122"/>
              </a:rPr>
              <a:t>鲁迅的《阿Q正传》和沈从文的《边城》都是现代文学史上的小说经典名篇，但风格迥异，各具特色。</a:t>
            </a:r>
            <a:endParaRPr lang="zh-CN" altLang="en-US" sz="2000" b="1">
              <a:latin typeface="华文中宋" panose="02010600040101010101" charset="-122"/>
              <a:ea typeface="华文中宋" panose="02010600040101010101" charset="-122"/>
              <a:cs typeface="华文中宋" panose="02010600040101010101" charset="-122"/>
            </a:endParaRPr>
          </a:p>
          <a:p>
            <a:pPr>
              <a:lnSpc>
                <a:spcPct val="110000"/>
              </a:lnSpc>
            </a:pPr>
            <a:r>
              <a:rPr lang="en-US" altLang="zh-CN" sz="2000" b="1">
                <a:latin typeface="华文中宋" panose="02010600040101010101" charset="-122"/>
                <a:ea typeface="华文中宋" panose="02010600040101010101" charset="-122"/>
                <a:cs typeface="华文中宋" panose="02010600040101010101" charset="-122"/>
              </a:rPr>
              <a:t>      </a:t>
            </a:r>
            <a:r>
              <a:rPr lang="zh-CN" altLang="en-US" sz="2000" b="1">
                <a:latin typeface="华文中宋" panose="02010600040101010101" charset="-122"/>
                <a:ea typeface="华文中宋" panose="02010600040101010101" charset="-122"/>
                <a:cs typeface="华文中宋" panose="02010600040101010101" charset="-122"/>
              </a:rPr>
              <a:t>《阿Q正传》是鲁迅的代表作，也是具有世界意义的杰出作品。这部小说以辛亥革命前后的中国农村为背景，用近乎漫画的夸张手法，描写了一个无名无姓、无家无业的贫苦雇农阿Q短暂的一生。作品通过阿Q这一典型人物，特别是他的“精神胜利法”，暴露了旧中国国民的“劣根性”，揭示了民族衰败的根源，也揭示了普遍的人性弱点，体现了鲁迅深刻的启蒙思想。“阿Q精神”也随着小说的传播，成了一个广为人知的代名词，融入人们日常的语言中。</a:t>
            </a:r>
            <a:endParaRPr lang="zh-CN" altLang="en-US" sz="2000" b="1">
              <a:latin typeface="华文中宋" panose="02010600040101010101" charset="-122"/>
              <a:ea typeface="华文中宋" panose="02010600040101010101" charset="-122"/>
              <a:cs typeface="华文中宋" panose="02010600040101010101" charset="-122"/>
            </a:endParaRPr>
          </a:p>
          <a:p>
            <a:pPr>
              <a:lnSpc>
                <a:spcPct val="110000"/>
              </a:lnSpc>
            </a:pPr>
            <a:r>
              <a:rPr lang="en-US" altLang="zh-CN" sz="2000" b="1">
                <a:latin typeface="华文中宋" panose="02010600040101010101" charset="-122"/>
                <a:ea typeface="华文中宋" panose="02010600040101010101" charset="-122"/>
                <a:cs typeface="华文中宋" panose="02010600040101010101" charset="-122"/>
              </a:rPr>
              <a:t>      </a:t>
            </a:r>
            <a:r>
              <a:rPr lang="zh-CN" altLang="en-US" sz="2000" b="1">
                <a:latin typeface="华文中宋" panose="02010600040101010101" charset="-122"/>
                <a:ea typeface="华文中宋" panose="02010600040101010101" charset="-122"/>
                <a:cs typeface="华文中宋" panose="02010600040101010101" charset="-122"/>
              </a:rPr>
              <a:t>阅读《向Q正传》（节选）,要对辛亥革命前后的中国历史和鲁迅致力于“改造国民性”的思想有所认识。学习时要着重分析阿Q这一典型人物的性格特点，挖掘“精神胜利法”的内涵；从人物形象、叙述语言以及曲跃、夸张、讽刺等艺术手法的角度，欣赏作品的艺术独创性，关注小说喜剧表象下的悲剧意味；还可以探讨阿Q为何具有超越时代、民族的意义和价值。</a:t>
            </a:r>
            <a:endParaRPr lang="zh-CN" altLang="en-US" sz="2000" b="1">
              <a:latin typeface="华文中宋" panose="02010600040101010101" charset="-122"/>
              <a:ea typeface="华文中宋" panose="02010600040101010101" charset="-122"/>
              <a:cs typeface="华文中宋" panose="02010600040101010101" charset="-122"/>
            </a:endParaRPr>
          </a:p>
          <a:p>
            <a:pPr>
              <a:lnSpc>
                <a:spcPct val="110000"/>
              </a:lnSpc>
            </a:pPr>
            <a:r>
              <a:rPr lang="en-US" altLang="zh-CN" sz="2000" b="1">
                <a:latin typeface="华文中宋" panose="02010600040101010101" charset="-122"/>
                <a:ea typeface="华文中宋" panose="02010600040101010101" charset="-122"/>
                <a:cs typeface="华文中宋" panose="02010600040101010101" charset="-122"/>
              </a:rPr>
              <a:t>      </a:t>
            </a:r>
            <a:r>
              <a:rPr lang="zh-CN" altLang="en-US" sz="2000" b="1">
                <a:latin typeface="华文中宋" panose="02010600040101010101" charset="-122"/>
                <a:ea typeface="华文中宋" panose="02010600040101010101" charset="-122"/>
                <a:cs typeface="华文中宋" panose="02010600040101010101" charset="-122"/>
              </a:rPr>
              <a:t>与“五四”以来以鲁迅为代表的揭露压迫和不平、批判愚昧和落后、挖掘民族精神创伤的文学传统不同，</a:t>
            </a:r>
            <a:r>
              <a:rPr lang="zh-CN" altLang="en-US" sz="2000" b="1">
                <a:solidFill>
                  <a:srgbClr val="FF0000"/>
                </a:solidFill>
                <a:latin typeface="华文中宋" panose="02010600040101010101" charset="-122"/>
                <a:ea typeface="华文中宋" panose="02010600040101010101" charset="-122"/>
                <a:cs typeface="华文中宋" panose="02010600040101010101" charset="-122"/>
              </a:rPr>
              <a:t>沈从文的《边城》是一篇带有田园牧歌情调的散文化的小说，反映了作者对“优美，健康，自然，而又不悖乎人性的人生形式”的向往。小说围绕撑渡船的老人和他的孙女翠翠，描写了湘西淳朴的风土人情，展现出人性的善良美好，也写出了人在命运面前的无奈和悲凉。</a:t>
            </a:r>
            <a:endParaRPr lang="zh-CN" altLang="en-US" sz="2000" b="1">
              <a:latin typeface="华文中宋" panose="02010600040101010101" charset="-122"/>
              <a:ea typeface="华文中宋" panose="02010600040101010101" charset="-122"/>
              <a:cs typeface="华文中宋" panose="02010600040101010101" charset="-122"/>
            </a:endParaRPr>
          </a:p>
          <a:p>
            <a:pPr>
              <a:lnSpc>
                <a:spcPct val="110000"/>
              </a:lnSpc>
            </a:pPr>
            <a:r>
              <a:rPr lang="en-US" altLang="zh-CN" sz="2000" b="1">
                <a:latin typeface="华文中宋" panose="02010600040101010101" charset="-122"/>
                <a:ea typeface="华文中宋" panose="02010600040101010101" charset="-122"/>
                <a:cs typeface="华文中宋" panose="02010600040101010101" charset="-122"/>
              </a:rPr>
              <a:t>      </a:t>
            </a:r>
            <a:r>
              <a:rPr lang="zh-CN" altLang="en-US" sz="2000" b="1">
                <a:latin typeface="华文中宋" panose="02010600040101010101" charset="-122"/>
                <a:ea typeface="华文中宋" panose="02010600040101010101" charset="-122"/>
                <a:cs typeface="华文中宋" panose="02010600040101010101" charset="-122"/>
              </a:rPr>
              <a:t>学习《边城》（节选）,可以通过比较阅读，看看散文化的小说具有怎样的特点，抓住动作、语言和心理描写，把握翠翠等人的性格特征；文中有大量的风俗和景物描写，体会这些描写的作用；还可以结合当时的社会背景和作者独特的人生经历，思考他为什么会写这样一个“世外桃源”式的乡村社会，表达了怎样的社会理想。</a:t>
            </a:r>
            <a:endParaRPr lang="zh-CN" altLang="en-US" sz="20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988560" y="128270"/>
            <a:ext cx="2214880" cy="583565"/>
          </a:xfrm>
          <a:prstGeom prst="rect">
            <a:avLst/>
          </a:prstGeom>
          <a:noFill/>
        </p:spPr>
        <p:txBody>
          <a:bodyPr wrap="none" rtlCol="0">
            <a:spAutoFit/>
          </a:bodyPr>
          <a:p>
            <a:pPr algn="l">
              <a:lnSpc>
                <a:spcPct val="80000"/>
              </a:lnSpc>
            </a:pPr>
            <a:r>
              <a:rPr lang="zh-CN" altLang="en-US" sz="4000" b="1">
                <a:solidFill>
                  <a:srgbClr val="FF0000"/>
                </a:solidFill>
                <a:sym typeface="+mn-ea"/>
              </a:rPr>
              <a:t>学习提示</a:t>
            </a:r>
            <a:endParaRPr lang="zh-CN" altLang="en-US" sz="40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p:cTn id="30"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2">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2">
                                            <p:txEl>
                                              <p:pRg st="4" end="4"/>
                                            </p:txEl>
                                          </p:spTgt>
                                        </p:tgtEl>
                                        <p:attrNameLst>
                                          <p:attrName>style.visibility</p:attrName>
                                        </p:attrNameLst>
                                      </p:cBhvr>
                                      <p:to>
                                        <p:strVal val="visible"/>
                                      </p:to>
                                    </p:set>
                                    <p:anim calcmode="lin" valueType="num">
                                      <p:cBhvr>
                                        <p:cTn id="36"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0961" name="标题 38913"/>
          <p:cNvSpPr>
            <a:spLocks noGrp="1"/>
          </p:cNvSpPr>
          <p:nvPr>
            <p:ph type="title"/>
          </p:nvPr>
        </p:nvSpPr>
        <p:spPr>
          <a:xfrm>
            <a:off x="6870065" y="453390"/>
            <a:ext cx="2567305"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sz="4000" b="1" i="0" u="none" strike="noStrike" kern="1200" cap="none" spc="200" normalizeH="0" baseline="0" noProof="1">
                <a:solidFill>
                  <a:srgbClr val="FF0000"/>
                </a:solidFill>
                <a:uFillTx/>
                <a:latin typeface="+mj-lt"/>
                <a:ea typeface="+mj-ea"/>
                <a:cs typeface="+mj-cs"/>
                <a:sym typeface="微软雅黑" panose="020B0503020204020204" charset="-122"/>
              </a:rPr>
              <a:t>人物形象</a:t>
            </a:r>
            <a:endParaRPr kumimoji="0" lang="zh-CN" altLang="en-US" sz="4000" b="1" i="0" u="none" strike="noStrike" kern="1200" cap="none" spc="200" normalizeH="0" baseline="0" noProof="1">
              <a:solidFill>
                <a:srgbClr val="FF0000"/>
              </a:solidFill>
              <a:uFillTx/>
              <a:latin typeface="+mj-lt"/>
              <a:ea typeface="+mj-ea"/>
              <a:cs typeface="+mj-cs"/>
              <a:sym typeface="微软雅黑" panose="020B0503020204020204" charset="-122"/>
            </a:endParaRPr>
          </a:p>
        </p:txBody>
      </p:sp>
      <p:sp>
        <p:nvSpPr>
          <p:cNvPr id="46082" name="文本占位符 38914"/>
          <p:cNvSpPr/>
          <p:nvPr>
            <p:ph idx="1"/>
          </p:nvPr>
        </p:nvSpPr>
        <p:spPr>
          <a:xfrm>
            <a:off x="5516880" y="2053590"/>
            <a:ext cx="6047105" cy="923925"/>
          </a:xfrm>
        </p:spPr>
        <p:txBody>
          <a:bodyPr lIns="101600" tIns="0" rIns="82550" bIns="0" rtlCol="0" anchor="t">
            <a:noAutofit/>
          </a:bodyPr>
          <a:p>
            <a:pPr marL="0" marR="0" indent="0" algn="l" defTabSz="9144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40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rPr>
              <a:t>小说的主人公是谁？</a:t>
            </a:r>
            <a:endParaRPr kumimoji="0" lang="zh-CN" altLang="en-US" sz="40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endParaRPr>
          </a:p>
          <a:p>
            <a:pPr marL="171450" marR="0" indent="-171450" algn="l" defTabSz="914400" rtl="0" eaLnBrk="1" fontAlgn="auto" latinLnBrk="0" hangingPunct="1">
              <a:lnSpc>
                <a:spcPct val="130000"/>
              </a:lnSpc>
              <a:spcBef>
                <a:spcPts val="0"/>
              </a:spcBef>
              <a:spcAft>
                <a:spcPts val="1000"/>
              </a:spcAft>
              <a:buClrTx/>
              <a:buSzTx/>
              <a:buFont typeface="Arial" panose="020B0604020202020204" pitchFamily="34" charset="0"/>
              <a:buChar char="•"/>
            </a:pPr>
            <a:endParaRPr kumimoji="0" lang="zh-CN" altLang="en-US" sz="40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endParaRPr>
          </a:p>
          <a:p>
            <a:pPr marL="171450" marR="0" indent="-171450" algn="l" defTabSz="914400" rtl="0" eaLnBrk="1" fontAlgn="auto" latinLnBrk="0" hangingPunct="1">
              <a:lnSpc>
                <a:spcPct val="130000"/>
              </a:lnSpc>
              <a:spcBef>
                <a:spcPts val="0"/>
              </a:spcBef>
              <a:spcAft>
                <a:spcPts val="1000"/>
              </a:spcAft>
              <a:buClrTx/>
              <a:buSzTx/>
              <a:buFont typeface="Arial" panose="020B0604020202020204" pitchFamily="34" charset="0"/>
              <a:buNone/>
            </a:pPr>
            <a:endParaRPr kumimoji="0" lang="zh-CN" altLang="en-US" sz="40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endParaRPr>
          </a:p>
        </p:txBody>
      </p:sp>
      <p:sp>
        <p:nvSpPr>
          <p:cNvPr id="40963" name="文本框 38915"/>
          <p:cNvSpPr txBox="1"/>
          <p:nvPr/>
        </p:nvSpPr>
        <p:spPr>
          <a:xfrm>
            <a:off x="7462838" y="3587750"/>
            <a:ext cx="1843087" cy="829945"/>
          </a:xfrm>
          <a:prstGeom prst="rect">
            <a:avLst/>
          </a:prstGeom>
          <a:noFill/>
          <a:ln w="9525">
            <a:noFill/>
          </a:ln>
        </p:spPr>
        <p:txBody>
          <a:bodyPr wrap="square" anchor="t" anchorCtr="0">
            <a:spAutoFit/>
          </a:bodyPr>
          <a:p>
            <a:pPr>
              <a:spcBef>
                <a:spcPct val="50000"/>
              </a:spcBef>
            </a:pPr>
            <a:r>
              <a:rPr lang="zh-CN" altLang="en-US" sz="4800" b="1">
                <a:latin typeface="华文中宋" panose="02010600040101010101" charset="-122"/>
                <a:ea typeface="华文中宋" panose="02010600040101010101" charset="-122"/>
              </a:rPr>
              <a:t>翠翠</a:t>
            </a:r>
            <a:endParaRPr lang="zh-CN" altLang="en-US" sz="4800" b="1">
              <a:latin typeface="华文中宋" panose="02010600040101010101" charset="-122"/>
              <a:ea typeface="华文中宋" panose="02010600040101010101" charset="-122"/>
            </a:endParaRPr>
          </a:p>
        </p:txBody>
      </p:sp>
      <p:pic>
        <p:nvPicPr>
          <p:cNvPr id="40964" name="图片 38916"/>
          <p:cNvPicPr>
            <a:picLocks noChangeAspect="1"/>
          </p:cNvPicPr>
          <p:nvPr/>
        </p:nvPicPr>
        <p:blipFill>
          <a:blip r:embed="rId1"/>
          <a:stretch>
            <a:fillRect/>
          </a:stretch>
        </p:blipFill>
        <p:spPr>
          <a:xfrm>
            <a:off x="262255" y="147955"/>
            <a:ext cx="4736465" cy="6502400"/>
          </a:xfrm>
          <a:prstGeom prst="rect">
            <a:avLst/>
          </a:prstGeom>
          <a:noFill/>
          <a:ln w="9525">
            <a:noFill/>
          </a:ln>
        </p:spPr>
      </p:pic>
      <p:pic>
        <p:nvPicPr>
          <p:cNvPr id="37893" name="图片 98307" descr="358411390d6e4e3eb9998f62"/>
          <p:cNvPicPr>
            <a:picLocks noChangeAspect="1"/>
          </p:cNvPicPr>
          <p:nvPr/>
        </p:nvPicPr>
        <p:blipFill>
          <a:blip r:embed="rId2"/>
          <a:stretch>
            <a:fillRect/>
          </a:stretch>
        </p:blipFill>
        <p:spPr>
          <a:xfrm>
            <a:off x="5516880" y="5027930"/>
            <a:ext cx="6156960" cy="16224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0961"/>
                                        </p:tgtEl>
                                        <p:attrNameLst>
                                          <p:attrName>style.visibility</p:attrName>
                                        </p:attrNameLst>
                                      </p:cBhvr>
                                      <p:to>
                                        <p:strVal val="visible"/>
                                      </p:to>
                                    </p:set>
                                    <p:anim calcmode="lin" valueType="num">
                                      <p:cBhvr additive="base">
                                        <p:cTn id="7" dur="1000" fill="hold"/>
                                        <p:tgtEl>
                                          <p:spTgt spid="40961"/>
                                        </p:tgtEl>
                                        <p:attrNameLst>
                                          <p:attrName>ppt_x</p:attrName>
                                        </p:attrNameLst>
                                      </p:cBhvr>
                                      <p:tavLst>
                                        <p:tav tm="0">
                                          <p:val>
                                            <p:strVal val="#ppt_x"/>
                                          </p:val>
                                        </p:tav>
                                        <p:tav tm="100000">
                                          <p:val>
                                            <p:strVal val="#ppt_x"/>
                                          </p:val>
                                        </p:tav>
                                      </p:tavLst>
                                    </p:anim>
                                    <p:anim calcmode="lin" valueType="num">
                                      <p:cBhvr additive="base">
                                        <p:cTn id="8" dur="1000" fill="hold"/>
                                        <p:tgtEl>
                                          <p:spTgt spid="4096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6082">
                                            <p:txEl>
                                              <p:charRg st="0" end="10"/>
                                            </p:txEl>
                                          </p:spTgt>
                                        </p:tgtEl>
                                        <p:attrNameLst>
                                          <p:attrName>style.visibility</p:attrName>
                                        </p:attrNameLst>
                                      </p:cBhvr>
                                      <p:to>
                                        <p:strVal val="visible"/>
                                      </p:to>
                                    </p:set>
                                    <p:anim calcmode="lin" valueType="num">
                                      <p:cBhvr>
                                        <p:cTn id="12" dur="1000" fill="hold"/>
                                        <p:tgtEl>
                                          <p:spTgt spid="46082">
                                            <p:txEl>
                                              <p:charRg st="0" end="10"/>
                                            </p:txEl>
                                          </p:spTgt>
                                        </p:tgtEl>
                                        <p:attrNameLst>
                                          <p:attrName>ppt_w</p:attrName>
                                        </p:attrNameLst>
                                      </p:cBhvr>
                                      <p:tavLst>
                                        <p:tav tm="0">
                                          <p:val>
                                            <p:strVal val="#ppt_w*0.70"/>
                                          </p:val>
                                        </p:tav>
                                        <p:tav tm="100000">
                                          <p:val>
                                            <p:strVal val="#ppt_w"/>
                                          </p:val>
                                        </p:tav>
                                      </p:tavLst>
                                    </p:anim>
                                    <p:anim calcmode="lin" valueType="num">
                                      <p:cBhvr>
                                        <p:cTn id="13" dur="1000" fill="hold"/>
                                        <p:tgtEl>
                                          <p:spTgt spid="46082">
                                            <p:txEl>
                                              <p:charRg st="0" end="10"/>
                                            </p:txEl>
                                          </p:spTgt>
                                        </p:tgtEl>
                                        <p:attrNameLst>
                                          <p:attrName>ppt_h</p:attrName>
                                        </p:attrNameLst>
                                      </p:cBhvr>
                                      <p:tavLst>
                                        <p:tav tm="0">
                                          <p:val>
                                            <p:strVal val="#ppt_h"/>
                                          </p:val>
                                        </p:tav>
                                        <p:tav tm="100000">
                                          <p:val>
                                            <p:strVal val="#ppt_h"/>
                                          </p:val>
                                        </p:tav>
                                      </p:tavLst>
                                    </p:anim>
                                    <p:animEffect transition="in" filter="fade">
                                      <p:cBhvr>
                                        <p:cTn id="14" dur="1000"/>
                                        <p:tgtEl>
                                          <p:spTgt spid="46082">
                                            <p:txEl>
                                              <p:charRg st="0" end="1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40964"/>
                                        </p:tgtEl>
                                        <p:attrNameLst>
                                          <p:attrName>style.visibility</p:attrName>
                                        </p:attrNameLst>
                                      </p:cBhvr>
                                      <p:to>
                                        <p:strVal val="visible"/>
                                      </p:to>
                                    </p:set>
                                    <p:anim calcmode="lin" valueType="num">
                                      <p:cBhvr additive="base">
                                        <p:cTn id="19" dur="1000" fill="hold"/>
                                        <p:tgtEl>
                                          <p:spTgt spid="40964"/>
                                        </p:tgtEl>
                                        <p:attrNameLst>
                                          <p:attrName>ppt_x</p:attrName>
                                        </p:attrNameLst>
                                      </p:cBhvr>
                                      <p:tavLst>
                                        <p:tav tm="0">
                                          <p:val>
                                            <p:strVal val="#ppt_x"/>
                                          </p:val>
                                        </p:tav>
                                        <p:tav tm="100000">
                                          <p:val>
                                            <p:strVal val="#ppt_x"/>
                                          </p:val>
                                        </p:tav>
                                      </p:tavLst>
                                    </p:anim>
                                    <p:anim calcmode="lin" valueType="num">
                                      <p:cBhvr additive="base">
                                        <p:cTn id="20" dur="1000" fill="hold"/>
                                        <p:tgtEl>
                                          <p:spTgt spid="4096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000" fill="hold">
                                          <p:stCondLst>
                                            <p:cond delay="0"/>
                                          </p:stCondLst>
                                        </p:cTn>
                                        <p:tgtEl>
                                          <p:spTgt spid="40963">
                                            <p:txEl>
                                              <p:charRg st="0" end="3"/>
                                            </p:txEl>
                                          </p:spTgt>
                                        </p:tgtEl>
                                        <p:attrNameLst>
                                          <p:attrName>style.visibility</p:attrName>
                                        </p:attrNameLst>
                                      </p:cBhvr>
                                      <p:to>
                                        <p:strVal val="visible"/>
                                      </p:to>
                                    </p:set>
                                    <p:anim calcmode="lin" valueType="num">
                                      <p:cBhvr additive="base">
                                        <p:cTn id="23" dur="1000" fill="hold"/>
                                        <p:tgtEl>
                                          <p:spTgt spid="40963">
                                            <p:txEl>
                                              <p:charRg st="0" end="3"/>
                                            </p:txEl>
                                          </p:spTgt>
                                        </p:tgtEl>
                                        <p:attrNameLst>
                                          <p:attrName>ppt_x</p:attrName>
                                        </p:attrNameLst>
                                      </p:cBhvr>
                                      <p:tavLst>
                                        <p:tav tm="0">
                                          <p:val>
                                            <p:strVal val="#ppt_x"/>
                                          </p:val>
                                        </p:tav>
                                        <p:tav tm="100000">
                                          <p:val>
                                            <p:strVal val="#ppt_x"/>
                                          </p:val>
                                        </p:tav>
                                      </p:tavLst>
                                    </p:anim>
                                    <p:anim calcmode="lin" valueType="num">
                                      <p:cBhvr additive="base">
                                        <p:cTn id="24" dur="1000" fill="hold"/>
                                        <p:tgtEl>
                                          <p:spTgt spid="40963">
                                            <p:txEl>
                                              <p:charRg st="0" end="3"/>
                                            </p:txEl>
                                          </p:spTgt>
                                        </p:tgtEl>
                                        <p:attrNameLst>
                                          <p:attrName>ppt_y</p:attrName>
                                        </p:attrNameLst>
                                      </p:cBhvr>
                                      <p:tavLst>
                                        <p:tav tm="0">
                                          <p:val>
                                            <p:strVal val="1+#ppt_h/2"/>
                                          </p:val>
                                        </p:tav>
                                        <p:tav tm="100000">
                                          <p:val>
                                            <p:strVal val="#ppt_y"/>
                                          </p:val>
                                        </p:tav>
                                      </p:tavLst>
                                    </p:anim>
                                  </p:childTnLst>
                                </p:cTn>
                              </p:par>
                              <p:par>
                                <p:cTn id="25" presetID="8" presetClass="entr" presetSubtype="16" fill="hold" nodeType="withEffect">
                                  <p:stCondLst>
                                    <p:cond delay="0"/>
                                  </p:stCondLst>
                                  <p:childTnLst>
                                    <p:set>
                                      <p:cBhvr>
                                        <p:cTn id="26" dur="1000" fill="hold">
                                          <p:stCondLst>
                                            <p:cond delay="0"/>
                                          </p:stCondLst>
                                        </p:cTn>
                                        <p:tgtEl>
                                          <p:spTgt spid="37893"/>
                                        </p:tgtEl>
                                        <p:attrNameLst>
                                          <p:attrName>style.visibility</p:attrName>
                                        </p:attrNameLst>
                                      </p:cBhvr>
                                      <p:to>
                                        <p:strVal val="visible"/>
                                      </p:to>
                                    </p:set>
                                    <p:animEffect transition="in" filter="diamond(in)">
                                      <p:cBhvr>
                                        <p:cTn id="27" dur="1000"/>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build="p"/>
      <p:bldP spid="4096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标题 46081"/>
          <p:cNvSpPr>
            <a:spLocks noGrp="1"/>
          </p:cNvSpPr>
          <p:nvPr>
            <p:ph type="title"/>
          </p:nvPr>
        </p:nvSpPr>
        <p:spPr>
          <a:xfrm>
            <a:off x="4902200" y="425450"/>
            <a:ext cx="2649538"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sz="4000" b="1" i="0" u="none" strike="noStrike" kern="1200" cap="none" spc="200" normalizeH="0" baseline="0" noProof="1">
                <a:solidFill>
                  <a:srgbClr val="FF0000"/>
                </a:solidFill>
                <a:uFillTx/>
                <a:latin typeface="+mj-lt"/>
                <a:ea typeface="+mj-ea"/>
                <a:cs typeface="+mj-cs"/>
                <a:sym typeface="微软雅黑" panose="020B0503020204020204" charset="-122"/>
              </a:rPr>
              <a:t>翠翠形象</a:t>
            </a:r>
            <a:endParaRPr kumimoji="0" lang="zh-CN" altLang="en-US" sz="4000" b="1" i="0" u="none" strike="noStrike" kern="1200" cap="none" spc="200" normalizeH="0" baseline="0" noProof="1">
              <a:solidFill>
                <a:srgbClr val="FF0000"/>
              </a:solidFill>
              <a:uFillTx/>
              <a:latin typeface="+mj-lt"/>
              <a:ea typeface="+mj-ea"/>
              <a:cs typeface="+mj-cs"/>
              <a:sym typeface="微软雅黑" panose="020B0503020204020204" charset="-122"/>
            </a:endParaRPr>
          </a:p>
        </p:txBody>
      </p:sp>
      <p:sp>
        <p:nvSpPr>
          <p:cNvPr id="46083" name="文本占位符 46082"/>
          <p:cNvSpPr/>
          <p:nvPr>
            <p:ph idx="1"/>
          </p:nvPr>
        </p:nvSpPr>
        <p:spPr>
          <a:xfrm>
            <a:off x="482600" y="1295400"/>
            <a:ext cx="11270615" cy="5041900"/>
          </a:xfrm>
        </p:spPr>
        <p:txBody>
          <a:bodyPr lIns="101600" tIns="0" rIns="82550" bIns="0" rtlCol="0">
            <a:noAutofit/>
          </a:bodyPr>
          <a:p>
            <a:pPr marL="171450" marR="0" indent="-171450" algn="l" defTabSz="914400" rtl="0" eaLnBrk="1" fontAlgn="base" latinLnBrk="0" hangingPunct="1">
              <a:lnSpc>
                <a:spcPct val="200000"/>
              </a:lnSpc>
              <a:spcBef>
                <a:spcPts val="0"/>
              </a:spcBef>
              <a:spcAft>
                <a:spcPts val="1000"/>
              </a:spcAft>
              <a:buClrTx/>
              <a:buSzTx/>
              <a:buFont typeface="Arial" panose="020B0604020202020204" pitchFamily="34" charset="0"/>
              <a:buNone/>
            </a:pPr>
            <a:r>
              <a:rPr kumimoji="0" lang="en-US" altLang="zh-CN" sz="4400" b="1" i="0" u="none" strike="noStrike" kern="1200" cap="none" spc="150" normalizeH="0" baseline="0" noProof="1">
                <a:solidFill>
                  <a:srgbClr val="FF0000"/>
                </a:solidFill>
                <a:uFillTx/>
                <a:latin typeface="华文中宋" panose="02010600040101010101" charset="-122"/>
                <a:ea typeface="华文中宋" panose="02010600040101010101" charset="-122"/>
                <a:cs typeface="+mn-cs"/>
              </a:rPr>
              <a:t>      </a:t>
            </a:r>
            <a:r>
              <a:rPr kumimoji="0" lang="zh-CN" altLang="en-US" sz="4400" b="1" i="0" u="none" strike="noStrike" kern="1200" cap="none" spc="150" normalizeH="0" baseline="0" noProof="1">
                <a:solidFill>
                  <a:srgbClr val="FF0000"/>
                </a:solidFill>
                <a:uFillTx/>
                <a:latin typeface="华文中宋" panose="02010600040101010101" charset="-122"/>
                <a:ea typeface="华文中宋" panose="02010600040101010101" charset="-122"/>
                <a:cs typeface="+mn-cs"/>
              </a:rPr>
              <a:t>翠翠：</a:t>
            </a:r>
            <a:r>
              <a:rPr kumimoji="0" lang="zh-CN" altLang="en-US" sz="40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rPr>
              <a:t>天真无邪、活泼可爱、情窦初开、自然清纯的乡村少女。她和爷爷相依为命，对爷爷充满了依恋。对傩送的爱情纯洁真挚，矢志不渝。是一个理想化、纯美化的形象。</a:t>
            </a:r>
            <a:endParaRPr kumimoji="0" lang="zh-CN" altLang="en-US" sz="1200" b="1" i="0" u="none" strike="noStrike" kern="1200" cap="none" spc="150" normalizeH="0" baseline="0" noProof="1">
              <a:solidFill>
                <a:schemeClr val="tx1"/>
              </a:solidFill>
              <a:effectLst>
                <a:outerShdw blurRad="38100" dist="38100" dir="2700000">
                  <a:srgbClr val="000000"/>
                </a:outerShdw>
              </a:effectLst>
              <a:uFillTx/>
              <a:latin typeface="+mn-lt"/>
              <a:ea typeface="+mn-ea"/>
              <a:cs typeface="+mn-cs"/>
            </a:endParaRPr>
          </a:p>
          <a:p>
            <a:pPr marL="171450" marR="0" indent="-171450" algn="l" defTabSz="914400" rtl="0" eaLnBrk="1" fontAlgn="base" latinLnBrk="0" hangingPunct="1">
              <a:lnSpc>
                <a:spcPct val="130000"/>
              </a:lnSpc>
              <a:spcBef>
                <a:spcPts val="0"/>
              </a:spcBef>
              <a:spcAft>
                <a:spcPts val="1000"/>
              </a:spcAft>
              <a:buClrTx/>
              <a:buSzTx/>
              <a:buFont typeface="Arial" panose="020B0604020202020204" pitchFamily="34" charset="0"/>
              <a:buChar char="•"/>
            </a:pPr>
            <a:endParaRPr kumimoji="0" lang="zh-CN" altLang="en-US" sz="1200" b="1" i="0" u="none" strike="noStrike" kern="1200" cap="none" spc="150" normalizeH="0" baseline="0" noProof="1">
              <a:solidFill>
                <a:schemeClr val="tx1"/>
              </a:solidFill>
              <a:effectLst>
                <a:outerShdw blurRad="38100" dist="38100" dir="2700000">
                  <a:srgbClr val="000000"/>
                </a:outerShdw>
              </a:effectLst>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9153"/>
                                        </p:tgtEl>
                                        <p:attrNameLst>
                                          <p:attrName>style.visibility</p:attrName>
                                        </p:attrNameLst>
                                      </p:cBhvr>
                                      <p:to>
                                        <p:strVal val="visible"/>
                                      </p:to>
                                    </p:set>
                                    <p:anim calcmode="lin" valueType="num">
                                      <p:cBhvr additive="base">
                                        <p:cTn id="7" dur="1000" fill="hold"/>
                                        <p:tgtEl>
                                          <p:spTgt spid="49153"/>
                                        </p:tgtEl>
                                        <p:attrNameLst>
                                          <p:attrName>ppt_x</p:attrName>
                                        </p:attrNameLst>
                                      </p:cBhvr>
                                      <p:tavLst>
                                        <p:tav tm="0">
                                          <p:val>
                                            <p:strVal val="#ppt_x"/>
                                          </p:val>
                                        </p:tav>
                                        <p:tav tm="100000">
                                          <p:val>
                                            <p:strVal val="#ppt_x"/>
                                          </p:val>
                                        </p:tav>
                                      </p:tavLst>
                                    </p:anim>
                                    <p:anim calcmode="lin" valueType="num">
                                      <p:cBhvr additive="base">
                                        <p:cTn id="8" dur="1000" fill="hold"/>
                                        <p:tgtEl>
                                          <p:spTgt spid="4915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6083">
                                            <p:txEl>
                                              <p:pRg st="0" end="0"/>
                                            </p:txEl>
                                          </p:spTgt>
                                        </p:tgtEl>
                                        <p:attrNameLst>
                                          <p:attrName>style.visibility</p:attrName>
                                        </p:attrNameLst>
                                      </p:cBhvr>
                                      <p:to>
                                        <p:strVal val="visible"/>
                                      </p:to>
                                    </p:set>
                                    <p:anim calcmode="lin" valueType="num">
                                      <p:cBhvr>
                                        <p:cTn id="12" dur="1000" fill="hold"/>
                                        <p:tgtEl>
                                          <p:spTgt spid="4608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4608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460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3" grpId="0"/>
      <p:bldP spid="4608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标题 21505"/>
          <p:cNvSpPr>
            <a:spLocks noGrp="1"/>
          </p:cNvSpPr>
          <p:nvPr>
            <p:ph type="title"/>
          </p:nvPr>
        </p:nvSpPr>
        <p:spPr>
          <a:xfrm>
            <a:off x="2025650" y="452120"/>
            <a:ext cx="8140700" cy="57785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sz="3600" b="1" i="0" u="none" strike="noStrike" kern="1200" cap="none" spc="200" normalizeH="0" baseline="0" noProof="1">
                <a:solidFill>
                  <a:srgbClr val="FF0000"/>
                </a:solidFill>
                <a:uFillTx/>
                <a:latin typeface="+mj-lt"/>
                <a:ea typeface="+mj-ea"/>
                <a:cs typeface="+mj-cs"/>
                <a:sym typeface="微软雅黑" panose="020B0503020204020204" charset="-122"/>
              </a:rPr>
              <a:t>分析翠翠、傩送、外祖父的人物形象</a:t>
            </a:r>
            <a:endParaRPr kumimoji="0" lang="zh-CN" altLang="en-US" sz="3600" b="1" i="0" u="none" strike="noStrike" kern="1200" cap="none" spc="200" normalizeH="0" baseline="0" noProof="1">
              <a:solidFill>
                <a:srgbClr val="FF0000"/>
              </a:solidFill>
              <a:uFillTx/>
              <a:latin typeface="+mj-lt"/>
              <a:ea typeface="+mj-ea"/>
              <a:cs typeface="+mj-cs"/>
              <a:sym typeface="微软雅黑" panose="020B0503020204020204" charset="-122"/>
            </a:endParaRPr>
          </a:p>
        </p:txBody>
      </p:sp>
      <p:sp>
        <p:nvSpPr>
          <p:cNvPr id="21507" name="内容占位符 21506"/>
          <p:cNvSpPr>
            <a:spLocks noGrp="1"/>
          </p:cNvSpPr>
          <p:nvPr>
            <p:ph idx="1"/>
          </p:nvPr>
        </p:nvSpPr>
        <p:spPr>
          <a:xfrm>
            <a:off x="1066165" y="1295400"/>
            <a:ext cx="10308590" cy="5041900"/>
          </a:xfrm>
        </p:spPr>
        <p:txBody>
          <a:bodyPr lIns="101600" tIns="0" rIns="82550" bIns="0" rtlCol="0" anchor="t">
            <a:noAutofit/>
          </a:bodyPr>
          <a:p>
            <a:pPr marL="0" marR="0" indent="0" algn="l" defTabSz="685800" rtl="0" eaLnBrk="1" fontAlgn="auto" latinLnBrk="0" hangingPunct="1">
              <a:lnSpc>
                <a:spcPct val="170000"/>
              </a:lnSpc>
              <a:spcBef>
                <a:spcPts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rPr>
              <a:t>翠翠：</a:t>
            </a:r>
            <a:r>
              <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rPr>
              <a:t>情窦初开、天真无邪、活泼可爱、淳朴善良、自然清纯的乡村少女。</a:t>
            </a:r>
            <a:endParaRPr kumimoji="0" lang="zh-CN" altLang="en-US" sz="3600" b="1" i="0" u="none" strike="noStrike" kern="1200" cap="none" spc="150" normalizeH="0" baseline="0" noProof="1">
              <a:solidFill>
                <a:srgbClr val="FF0000"/>
              </a:solidFill>
              <a:uFillTx/>
              <a:latin typeface="华文中宋" panose="02010600040101010101" charset="-122"/>
              <a:ea typeface="华文中宋" panose="02010600040101010101" charset="-122"/>
              <a:cs typeface="+mn-cs"/>
              <a:sym typeface="微软雅黑" panose="020B0503020204020204" charset="-122"/>
            </a:endParaRPr>
          </a:p>
          <a:p>
            <a:pPr marL="0" marR="0" indent="0" algn="l" defTabSz="685800" rtl="0" eaLnBrk="1" fontAlgn="auto" latinLnBrk="0" hangingPunct="1">
              <a:lnSpc>
                <a:spcPct val="170000"/>
              </a:lnSpc>
              <a:spcBef>
                <a:spcPts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rPr>
              <a:t>傩送：</a:t>
            </a:r>
            <a:r>
              <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rPr>
              <a:t>英俊、淳朴、壮健、幽默。</a:t>
            </a:r>
            <a:endParaRPr kumimoji="0" lang="zh-CN" altLang="en-US" sz="36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endParaRPr>
          </a:p>
          <a:p>
            <a:pPr marL="0" marR="0" indent="0" algn="l" defTabSz="685800" rtl="0" eaLnBrk="1" fontAlgn="auto" latinLnBrk="0" hangingPunct="1">
              <a:lnSpc>
                <a:spcPct val="170000"/>
              </a:lnSpc>
              <a:spcBef>
                <a:spcPts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rPr>
              <a:t>祖父：</a:t>
            </a:r>
            <a:r>
              <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rPr>
              <a:t>对翠翠亲情无限，疼爱有加；善良淳朴、重义轻利。</a:t>
            </a:r>
            <a:endPar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8129"/>
                                        </p:tgtEl>
                                        <p:attrNameLst>
                                          <p:attrName>style.visibility</p:attrName>
                                        </p:attrNameLst>
                                      </p:cBhvr>
                                      <p:to>
                                        <p:strVal val="visible"/>
                                      </p:to>
                                    </p:set>
                                    <p:anim calcmode="lin" valueType="num">
                                      <p:cBhvr additive="base">
                                        <p:cTn id="7" dur="1000" fill="hold"/>
                                        <p:tgtEl>
                                          <p:spTgt spid="48129"/>
                                        </p:tgtEl>
                                        <p:attrNameLst>
                                          <p:attrName>ppt_x</p:attrName>
                                        </p:attrNameLst>
                                      </p:cBhvr>
                                      <p:tavLst>
                                        <p:tav tm="0">
                                          <p:val>
                                            <p:strVal val="#ppt_x"/>
                                          </p:val>
                                        </p:tav>
                                        <p:tav tm="100000">
                                          <p:val>
                                            <p:strVal val="#ppt_x"/>
                                          </p:val>
                                        </p:tav>
                                      </p:tavLst>
                                    </p:anim>
                                    <p:anim calcmode="lin" valueType="num">
                                      <p:cBhvr additive="base">
                                        <p:cTn id="8" dur="1000" fill="hold"/>
                                        <p:tgtEl>
                                          <p:spTgt spid="481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nodeType="clickEffect">
                                  <p:stCondLst>
                                    <p:cond delay="0"/>
                                  </p:stCondLst>
                                  <p:childTnLst>
                                    <p:set>
                                      <p:cBhvr>
                                        <p:cTn id="12" dur="1" fill="hold">
                                          <p:stCondLst>
                                            <p:cond delay="0"/>
                                          </p:stCondLst>
                                        </p:cTn>
                                        <p:tgtEl>
                                          <p:spTgt spid="21507">
                                            <p:txEl>
                                              <p:charRg st="0" end="34"/>
                                            </p:txEl>
                                          </p:spTgt>
                                        </p:tgtEl>
                                        <p:attrNameLst>
                                          <p:attrName>style.visibility</p:attrName>
                                        </p:attrNameLst>
                                      </p:cBhvr>
                                      <p:to>
                                        <p:strVal val="visible"/>
                                      </p:to>
                                    </p:set>
                                    <p:anim calcmode="lin" valueType="num">
                                      <p:cBhvr>
                                        <p:cTn id="13" dur="1000" fill="hold"/>
                                        <p:tgtEl>
                                          <p:spTgt spid="21507">
                                            <p:txEl>
                                              <p:charRg st="0" end="34"/>
                                            </p:txEl>
                                          </p:spTgt>
                                        </p:tgtEl>
                                        <p:attrNameLst>
                                          <p:attrName>ppt_w</p:attrName>
                                        </p:attrNameLst>
                                      </p:cBhvr>
                                      <p:tavLst>
                                        <p:tav tm="0">
                                          <p:val>
                                            <p:strVal val="#ppt_w*0.70"/>
                                          </p:val>
                                        </p:tav>
                                        <p:tav tm="100000">
                                          <p:val>
                                            <p:strVal val="#ppt_w"/>
                                          </p:val>
                                        </p:tav>
                                      </p:tavLst>
                                    </p:anim>
                                    <p:anim calcmode="lin" valueType="num">
                                      <p:cBhvr>
                                        <p:cTn id="14" dur="1000" fill="hold"/>
                                        <p:tgtEl>
                                          <p:spTgt spid="21507">
                                            <p:txEl>
                                              <p:charRg st="0" end="34"/>
                                            </p:txEl>
                                          </p:spTgt>
                                        </p:tgtEl>
                                        <p:attrNameLst>
                                          <p:attrName>ppt_h</p:attrName>
                                        </p:attrNameLst>
                                      </p:cBhvr>
                                      <p:tavLst>
                                        <p:tav tm="0">
                                          <p:val>
                                            <p:strVal val="#ppt_h"/>
                                          </p:val>
                                        </p:tav>
                                        <p:tav tm="100000">
                                          <p:val>
                                            <p:strVal val="#ppt_h"/>
                                          </p:val>
                                        </p:tav>
                                      </p:tavLst>
                                    </p:anim>
                                    <p:animEffect transition="in" filter="fade">
                                      <p:cBhvr>
                                        <p:cTn id="15" dur="1000"/>
                                        <p:tgtEl>
                                          <p:spTgt spid="21507">
                                            <p:txEl>
                                              <p:charRg st="0" end="3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nodeType="clickEffect">
                                  <p:stCondLst>
                                    <p:cond delay="0"/>
                                  </p:stCondLst>
                                  <p:childTnLst>
                                    <p:set>
                                      <p:cBhvr>
                                        <p:cTn id="19" dur="1" fill="hold">
                                          <p:stCondLst>
                                            <p:cond delay="0"/>
                                          </p:stCondLst>
                                        </p:cTn>
                                        <p:tgtEl>
                                          <p:spTgt spid="21507">
                                            <p:txEl>
                                              <p:charRg st="34" end="50"/>
                                            </p:txEl>
                                          </p:spTgt>
                                        </p:tgtEl>
                                        <p:attrNameLst>
                                          <p:attrName>style.visibility</p:attrName>
                                        </p:attrNameLst>
                                      </p:cBhvr>
                                      <p:to>
                                        <p:strVal val="visible"/>
                                      </p:to>
                                    </p:set>
                                    <p:anim calcmode="lin" valueType="num">
                                      <p:cBhvr>
                                        <p:cTn id="20" dur="1000" fill="hold"/>
                                        <p:tgtEl>
                                          <p:spTgt spid="21507">
                                            <p:txEl>
                                              <p:charRg st="34" end="50"/>
                                            </p:txEl>
                                          </p:spTgt>
                                        </p:tgtEl>
                                        <p:attrNameLst>
                                          <p:attrName>ppt_w</p:attrName>
                                        </p:attrNameLst>
                                      </p:cBhvr>
                                      <p:tavLst>
                                        <p:tav tm="0">
                                          <p:val>
                                            <p:strVal val="#ppt_w*0.70"/>
                                          </p:val>
                                        </p:tav>
                                        <p:tav tm="100000">
                                          <p:val>
                                            <p:strVal val="#ppt_w"/>
                                          </p:val>
                                        </p:tav>
                                      </p:tavLst>
                                    </p:anim>
                                    <p:anim calcmode="lin" valueType="num">
                                      <p:cBhvr>
                                        <p:cTn id="21" dur="1000" fill="hold"/>
                                        <p:tgtEl>
                                          <p:spTgt spid="21507">
                                            <p:txEl>
                                              <p:charRg st="34" end="50"/>
                                            </p:txEl>
                                          </p:spTgt>
                                        </p:tgtEl>
                                        <p:attrNameLst>
                                          <p:attrName>ppt_h</p:attrName>
                                        </p:attrNameLst>
                                      </p:cBhvr>
                                      <p:tavLst>
                                        <p:tav tm="0">
                                          <p:val>
                                            <p:strVal val="#ppt_h"/>
                                          </p:val>
                                        </p:tav>
                                        <p:tav tm="100000">
                                          <p:val>
                                            <p:strVal val="#ppt_h"/>
                                          </p:val>
                                        </p:tav>
                                      </p:tavLst>
                                    </p:anim>
                                    <p:animEffect transition="in" filter="fade">
                                      <p:cBhvr>
                                        <p:cTn id="22" dur="1000"/>
                                        <p:tgtEl>
                                          <p:spTgt spid="21507">
                                            <p:txEl>
                                              <p:charRg st="34" end="5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nodeType="clickEffect">
                                  <p:stCondLst>
                                    <p:cond delay="0"/>
                                  </p:stCondLst>
                                  <p:childTnLst>
                                    <p:set>
                                      <p:cBhvr>
                                        <p:cTn id="26" dur="1" fill="hold">
                                          <p:stCondLst>
                                            <p:cond delay="0"/>
                                          </p:stCondLst>
                                        </p:cTn>
                                        <p:tgtEl>
                                          <p:spTgt spid="21507">
                                            <p:txEl>
                                              <p:charRg st="50" end="77"/>
                                            </p:txEl>
                                          </p:spTgt>
                                        </p:tgtEl>
                                        <p:attrNameLst>
                                          <p:attrName>style.visibility</p:attrName>
                                        </p:attrNameLst>
                                      </p:cBhvr>
                                      <p:to>
                                        <p:strVal val="visible"/>
                                      </p:to>
                                    </p:set>
                                    <p:anim calcmode="lin" valueType="num">
                                      <p:cBhvr>
                                        <p:cTn id="27" dur="1000" fill="hold"/>
                                        <p:tgtEl>
                                          <p:spTgt spid="21507">
                                            <p:txEl>
                                              <p:charRg st="50" end="77"/>
                                            </p:txEl>
                                          </p:spTgt>
                                        </p:tgtEl>
                                        <p:attrNameLst>
                                          <p:attrName>ppt_w</p:attrName>
                                        </p:attrNameLst>
                                      </p:cBhvr>
                                      <p:tavLst>
                                        <p:tav tm="0">
                                          <p:val>
                                            <p:strVal val="#ppt_w*0.70"/>
                                          </p:val>
                                        </p:tav>
                                        <p:tav tm="100000">
                                          <p:val>
                                            <p:strVal val="#ppt_w"/>
                                          </p:val>
                                        </p:tav>
                                      </p:tavLst>
                                    </p:anim>
                                    <p:anim calcmode="lin" valueType="num">
                                      <p:cBhvr>
                                        <p:cTn id="28" dur="1000" fill="hold"/>
                                        <p:tgtEl>
                                          <p:spTgt spid="21507">
                                            <p:txEl>
                                              <p:charRg st="50" end="77"/>
                                            </p:txEl>
                                          </p:spTgt>
                                        </p:tgtEl>
                                        <p:attrNameLst>
                                          <p:attrName>ppt_h</p:attrName>
                                        </p:attrNameLst>
                                      </p:cBhvr>
                                      <p:tavLst>
                                        <p:tav tm="0">
                                          <p:val>
                                            <p:strVal val="#ppt_h"/>
                                          </p:val>
                                        </p:tav>
                                        <p:tav tm="100000">
                                          <p:val>
                                            <p:strVal val="#ppt_h"/>
                                          </p:val>
                                        </p:tav>
                                      </p:tavLst>
                                    </p:anim>
                                    <p:animEffect transition="in" filter="fade">
                                      <p:cBhvr>
                                        <p:cTn id="29" dur="1000"/>
                                        <p:tgtEl>
                                          <p:spTgt spid="21507">
                                            <p:txEl>
                                              <p:charRg st="50" end="7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2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7" name="图片 57345" descr="ur2_1"/>
          <p:cNvPicPr>
            <a:picLocks noChangeAspect="1"/>
          </p:cNvPicPr>
          <p:nvPr/>
        </p:nvPicPr>
        <p:blipFill>
          <a:blip r:embed="rId1"/>
          <a:stretch>
            <a:fillRect/>
          </a:stretch>
        </p:blipFill>
        <p:spPr>
          <a:xfrm>
            <a:off x="111760" y="93980"/>
            <a:ext cx="11938635" cy="6670040"/>
          </a:xfrm>
          <a:prstGeom prst="rect">
            <a:avLst/>
          </a:prstGeom>
          <a:noFill/>
          <a:ln w="9525">
            <a:noFill/>
          </a:ln>
        </p:spPr>
      </p:pic>
      <p:sp>
        <p:nvSpPr>
          <p:cNvPr id="2" name="文本框 1"/>
          <p:cNvSpPr txBox="1"/>
          <p:nvPr/>
        </p:nvSpPr>
        <p:spPr>
          <a:xfrm>
            <a:off x="1792605" y="2548255"/>
            <a:ext cx="9255760" cy="2748280"/>
          </a:xfrm>
          <a:prstGeom prst="rect">
            <a:avLst/>
          </a:prstGeom>
          <a:solidFill>
            <a:srgbClr val="FFFF00"/>
          </a:solidFill>
        </p:spPr>
        <p:txBody>
          <a:bodyPr wrap="square" rtlCol="0" anchor="t">
            <a:spAutoFit/>
          </a:bodyPr>
          <a:p>
            <a:pPr>
              <a:lnSpc>
                <a:spcPct val="120000"/>
              </a:lnSpc>
            </a:pPr>
            <a:r>
              <a:rPr lang="en-US" altLang="zh-CN" sz="3600" b="1" spc="150">
                <a:solidFill>
                  <a:srgbClr val="FF0000"/>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      </a:t>
            </a:r>
            <a:r>
              <a:rPr lang="zh-CN" altLang="en-US" sz="3600" b="1" spc="150">
                <a:solidFill>
                  <a:srgbClr val="FF0000"/>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赞美</a:t>
            </a:r>
            <a:r>
              <a:rPr lang="zh-CN" altLang="en-US" sz="3600" b="1" spc="150">
                <a:uFillTx/>
                <a:latin typeface="华文中宋" panose="02010600040101010101" charset="-122"/>
                <a:ea typeface="华文中宋" panose="02010600040101010101" charset="-122"/>
                <a:cs typeface="华文中宋" panose="02010600040101010101" charset="-122"/>
                <a:sym typeface="微软雅黑" panose="020B0503020204020204" charset="-122"/>
              </a:rPr>
              <a:t>边城生活的质朴、纯真和人与人之间纯洁的爱；</a:t>
            </a:r>
            <a:r>
              <a:rPr lang="zh-CN" altLang="en-US" sz="3600" b="1" spc="150">
                <a:solidFill>
                  <a:srgbClr val="FF0000"/>
                </a:solidFill>
                <a:uFillTx/>
                <a:latin typeface="华文中宋" panose="02010600040101010101" charset="-122"/>
                <a:ea typeface="华文中宋" panose="02010600040101010101" charset="-122"/>
                <a:cs typeface="华文中宋" panose="02010600040101010101" charset="-122"/>
                <a:sym typeface="+mn-ea"/>
              </a:rPr>
              <a:t>批判</a:t>
            </a:r>
            <a:r>
              <a:rPr lang="zh-CN" altLang="en-US" sz="3600" b="1" spc="150">
                <a:uFillTx/>
                <a:latin typeface="华文中宋" panose="02010600040101010101" charset="-122"/>
                <a:ea typeface="华文中宋" panose="02010600040101010101" charset="-122"/>
                <a:cs typeface="华文中宋" panose="02010600040101010101" charset="-122"/>
                <a:sym typeface="+mn-ea"/>
              </a:rPr>
              <a:t>物欲泛滥的现代文明；拜金主义的浅薄庸俗和腐化堕落的现实；</a:t>
            </a:r>
            <a:r>
              <a:rPr lang="zh-CN" altLang="en-US" sz="3600" b="1" spc="150">
                <a:solidFill>
                  <a:srgbClr val="FF0000"/>
                </a:solidFill>
                <a:uFillTx/>
                <a:latin typeface="华文中宋" panose="02010600040101010101" charset="-122"/>
                <a:ea typeface="华文中宋" panose="02010600040101010101" charset="-122"/>
                <a:cs typeface="华文中宋" panose="02010600040101010101" charset="-122"/>
                <a:sym typeface="+mn-ea"/>
              </a:rPr>
              <a:t>呼吁</a:t>
            </a:r>
            <a:r>
              <a:rPr lang="zh-CN" altLang="en-US" sz="3600" b="1" spc="150">
                <a:uFillTx/>
                <a:latin typeface="华文中宋" panose="02010600040101010101" charset="-122"/>
                <a:ea typeface="华文中宋" panose="02010600040101010101" charset="-122"/>
                <a:cs typeface="华文中宋" panose="02010600040101010101" charset="-122"/>
                <a:sym typeface="+mn-ea"/>
              </a:rPr>
              <a:t>重建民族的美好品德和人格。</a:t>
            </a:r>
            <a:endParaRPr lang="zh-CN" altLang="en-US" sz="3600" b="1" spc="150">
              <a:uFillTx/>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5619115" y="997585"/>
            <a:ext cx="1602740" cy="706755"/>
          </a:xfrm>
          <a:prstGeom prst="rect">
            <a:avLst/>
          </a:prstGeom>
          <a:solidFill>
            <a:srgbClr val="FFFF00"/>
          </a:solidFill>
        </p:spPr>
        <p:txBody>
          <a:bodyPr wrap="none" rtlCol="0">
            <a:spAutoFit/>
          </a:bodyPr>
          <a:p>
            <a:pPr algn="l"/>
            <a:r>
              <a:rPr lang="zh-CN" altLang="en-US" sz="4000" b="1" spc="200">
                <a:solidFill>
                  <a:srgbClr val="FF0000"/>
                </a:solidFill>
                <a:uFillTx/>
                <a:latin typeface="微软雅黑" panose="020B0503020204020204" charset="-122"/>
                <a:ea typeface="微软雅黑" panose="020B0503020204020204" charset="-122"/>
                <a:cs typeface="+mj-cs"/>
                <a:sym typeface="微软雅黑" panose="020B0503020204020204" charset="-122"/>
              </a:rPr>
              <a:t>主  题</a:t>
            </a:r>
            <a:endParaRPr kumimoji="0" lang="zh-CN" altLang="en-US" sz="4000" b="1" i="0" u="none" strike="noStrike" kern="1200" cap="none" spc="200" normalizeH="0" baseline="0" noProof="1">
              <a:solidFill>
                <a:srgbClr val="FF0000"/>
              </a:solidFill>
              <a:uFillTx/>
              <a:latin typeface="微软雅黑" panose="020B0503020204020204" charset="-122"/>
              <a:ea typeface="微软雅黑" panose="020B0503020204020204" charset="-122"/>
              <a:cs typeface="+mj-cs"/>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5297"/>
                                        </p:tgtEl>
                                        <p:attrNameLst>
                                          <p:attrName>style.visibility</p:attrName>
                                        </p:attrNameLst>
                                      </p:cBhvr>
                                      <p:to>
                                        <p:strVal val="visible"/>
                                      </p:to>
                                    </p:set>
                                    <p:anim calcmode="lin" valueType="num">
                                      <p:cBhvr>
                                        <p:cTn id="7" dur="1000" fill="hold"/>
                                        <p:tgtEl>
                                          <p:spTgt spid="55297"/>
                                        </p:tgtEl>
                                        <p:attrNameLst>
                                          <p:attrName>ppt_w</p:attrName>
                                        </p:attrNameLst>
                                      </p:cBhvr>
                                      <p:tavLst>
                                        <p:tav tm="0">
                                          <p:val>
                                            <p:strVal val="#ppt_w*0.70"/>
                                          </p:val>
                                        </p:tav>
                                        <p:tav tm="100000">
                                          <p:val>
                                            <p:strVal val="#ppt_w"/>
                                          </p:val>
                                        </p:tav>
                                      </p:tavLst>
                                    </p:anim>
                                    <p:anim calcmode="lin" valueType="num">
                                      <p:cBhvr>
                                        <p:cTn id="8" dur="1000" fill="hold"/>
                                        <p:tgtEl>
                                          <p:spTgt spid="55297"/>
                                        </p:tgtEl>
                                        <p:attrNameLst>
                                          <p:attrName>ppt_h</p:attrName>
                                        </p:attrNameLst>
                                      </p:cBhvr>
                                      <p:tavLst>
                                        <p:tav tm="0">
                                          <p:val>
                                            <p:strVal val="#ppt_h"/>
                                          </p:val>
                                        </p:tav>
                                        <p:tav tm="100000">
                                          <p:val>
                                            <p:strVal val="#ppt_h"/>
                                          </p:val>
                                        </p:tav>
                                      </p:tavLst>
                                    </p:anim>
                                    <p:animEffect transition="in" filter="fade">
                                      <p:cBhvr>
                                        <p:cTn id="9" dur="1000"/>
                                        <p:tgtEl>
                                          <p:spTgt spid="55297"/>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000"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ppt_x"/>
                                          </p:val>
                                        </p:tav>
                                        <p:tav tm="100000">
                                          <p:val>
                                            <p:strVal val="#ppt_x"/>
                                          </p:val>
                                        </p:tav>
                                      </p:tavLst>
                                    </p:anim>
                                    <p:anim calcmode="lin" valueType="num">
                                      <p:cBhvr additive="base">
                                        <p:cTn id="14" dur="1000" fill="hold"/>
                                        <p:tgtEl>
                                          <p:spTgt spid="4"/>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strVal val="#ppt_w*0.70"/>
                                          </p:val>
                                        </p:tav>
                                        <p:tav tm="100000">
                                          <p:val>
                                            <p:strVal val="#ppt_w"/>
                                          </p:val>
                                        </p:tav>
                                      </p:tavLst>
                                    </p:anim>
                                    <p:anim calcmode="lin" valueType="num">
                                      <p:cBhvr>
                                        <p:cTn id="19" dur="1000" fill="hold"/>
                                        <p:tgtEl>
                                          <p:spTgt spid="2"/>
                                        </p:tgtEl>
                                        <p:attrNameLst>
                                          <p:attrName>ppt_h</p:attrName>
                                        </p:attrNameLst>
                                      </p:cBhvr>
                                      <p:tavLst>
                                        <p:tav tm="0">
                                          <p:val>
                                            <p:strVal val="#ppt_h"/>
                                          </p:val>
                                        </p:tav>
                                        <p:tav tm="100000">
                                          <p:val>
                                            <p:strVal val="#ppt_h"/>
                                          </p:val>
                                        </p:tav>
                                      </p:tavLst>
                                    </p:anim>
                                    <p:animEffect transition="in" filter="fade">
                                      <p:cBhvr>
                                        <p:cTn id="2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标题 39937"/>
          <p:cNvSpPr>
            <a:spLocks noGrp="1"/>
          </p:cNvSpPr>
          <p:nvPr>
            <p:ph type="title"/>
          </p:nvPr>
        </p:nvSpPr>
        <p:spPr>
          <a:xfrm>
            <a:off x="2776538" y="86995"/>
            <a:ext cx="6813550" cy="1149350"/>
          </a:xfrm>
        </p:spPr>
        <p:txBody>
          <a:bodyPr wrap="square" lIns="101600" tIns="38100" rIns="76200" bIns="38100" rtlCol="0" anchor="ctr" anchorCtr="0">
            <a:noAutofit/>
          </a:bodyPr>
          <a:p>
            <a:pPr marL="0" marR="0" indent="0" algn="ctr" defTabSz="685800" rtl="0" eaLnBrk="1" fontAlgn="auto" latinLnBrk="0" hangingPunct="1">
              <a:lnSpc>
                <a:spcPct val="120000"/>
              </a:lnSpc>
              <a:spcBef>
                <a:spcPct val="0"/>
              </a:spcBef>
              <a:spcAft>
                <a:spcPct val="0"/>
              </a:spcAft>
              <a:buClrTx/>
              <a:buSzTx/>
              <a:buFontTx/>
              <a:buNone/>
            </a:pPr>
            <a:r>
              <a:rPr kumimoji="0" lang="en-US" altLang="zh-CN" sz="3200" b="1" i="0" u="none" strike="noStrike" kern="1200" cap="none" spc="200" normalizeH="0" baseline="0" noProof="1">
                <a:solidFill>
                  <a:srgbClr val="FF0000"/>
                </a:solidFill>
                <a:uFillTx/>
                <a:latin typeface="黑体" panose="02010609060101010101" charset="-122"/>
                <a:ea typeface="+mj-ea"/>
                <a:cs typeface="+mj-cs"/>
                <a:sym typeface="微软雅黑" panose="020B0503020204020204" charset="-122"/>
              </a:rPr>
              <a:t>   </a:t>
            </a:r>
            <a:r>
              <a:rPr kumimoji="0" lang="zh-CN" altLang="en-US" sz="3200" b="1" i="0" u="none" strike="noStrike" kern="1200" cap="none" spc="200" normalizeH="0" baseline="0" noProof="1">
                <a:solidFill>
                  <a:srgbClr val="FF0000"/>
                </a:solidFill>
                <a:uFillTx/>
                <a:latin typeface="黑体" panose="02010609060101010101" charset="-122"/>
                <a:ea typeface="+mj-ea"/>
                <a:cs typeface="+mj-cs"/>
                <a:sym typeface="微软雅黑" panose="020B0503020204020204" charset="-122"/>
              </a:rPr>
              <a:t>阅读第四部分内容，</a:t>
            </a:r>
            <a:br>
              <a:rPr lang="zh-CN" altLang="en-US" sz="3200" kern="1200" spc="200" normalizeH="0" baseline="0">
                <a:solidFill>
                  <a:srgbClr val="FF0000"/>
                </a:solidFill>
                <a:latin typeface="黑体" panose="02010609060101010101" charset="-122"/>
                <a:ea typeface="+mj-ea"/>
                <a:cs typeface="+mj-cs"/>
                <a:sym typeface="微软雅黑" panose="020B0503020204020204" charset="-122"/>
              </a:rPr>
            </a:br>
            <a:r>
              <a:rPr kumimoji="0" lang="zh-CN" altLang="en-US" sz="4000" b="1" i="0" u="none" strike="noStrike" kern="1200" cap="none" spc="200" normalizeH="0" baseline="0" noProof="1">
                <a:solidFill>
                  <a:srgbClr val="FF0000"/>
                </a:solidFill>
                <a:uFillTx/>
                <a:latin typeface="黑体" panose="02010609060101010101" charset="-122"/>
                <a:ea typeface="+mj-ea"/>
                <a:cs typeface="+mj-cs"/>
                <a:sym typeface="微软雅黑" panose="020B0503020204020204" charset="-122"/>
              </a:rPr>
              <a:t>分析翠翠是个怎样的女孩？</a:t>
            </a:r>
            <a:endParaRPr kumimoji="0" lang="zh-CN" altLang="en-US" sz="4000" b="1" i="0" u="none" strike="noStrike" kern="1200" cap="none" spc="200" normalizeH="0" baseline="0" noProof="1">
              <a:solidFill>
                <a:srgbClr val="FF0000"/>
              </a:solidFill>
              <a:uFillTx/>
              <a:latin typeface="黑体" panose="02010609060101010101" charset="-122"/>
              <a:ea typeface="+mj-ea"/>
              <a:cs typeface="+mj-cs"/>
              <a:sym typeface="微软雅黑" panose="020B0503020204020204" charset="-122"/>
            </a:endParaRPr>
          </a:p>
        </p:txBody>
      </p:sp>
      <p:sp>
        <p:nvSpPr>
          <p:cNvPr id="2" name="文本框 1"/>
          <p:cNvSpPr txBox="1"/>
          <p:nvPr/>
        </p:nvSpPr>
        <p:spPr>
          <a:xfrm>
            <a:off x="360680" y="1391285"/>
            <a:ext cx="11435715" cy="2127885"/>
          </a:xfrm>
          <a:prstGeom prst="rect">
            <a:avLst/>
          </a:prstGeom>
          <a:noFill/>
        </p:spPr>
        <p:txBody>
          <a:bodyPr wrap="square" rtlCol="0" anchor="t">
            <a:spAutoFit/>
          </a:bodyPr>
          <a:p>
            <a:pPr marL="171450" marR="0" indent="-17145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en-US" altLang="zh-CN" sz="3200" b="1" spc="150">
                <a:solidFill>
                  <a:srgbClr val="0B06DE"/>
                </a:solidFill>
                <a:uFillTx/>
                <a:latin typeface="华文中宋" panose="02010600040101010101" charset="-122"/>
                <a:ea typeface="华文中宋" panose="02010600040101010101" charset="-122"/>
                <a:sym typeface="微软雅黑" panose="020B0503020204020204" charset="-122"/>
              </a:rPr>
              <a:t>1</a:t>
            </a:r>
            <a:r>
              <a:rPr lang="zh-CN" altLang="en-US" sz="3200" b="1" spc="150">
                <a:solidFill>
                  <a:srgbClr val="0B06DE"/>
                </a:solidFill>
                <a:uFillTx/>
                <a:latin typeface="华文中宋" panose="02010600040101010101" charset="-122"/>
                <a:ea typeface="华文中宋" panose="02010600040101010101" charset="-122"/>
                <a:sym typeface="微软雅黑" panose="020B0503020204020204" charset="-122"/>
              </a:rPr>
              <a:t>、翠翠一面注意划船，一面心想“过不久祖父总会找来的”。但过了许久，祖父还不来，翠翠便稍稍有点儿着慌了。</a:t>
            </a:r>
            <a:endParaRPr kumimoji="0" lang="zh-CN" altLang="en-US" sz="32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endParaRPr>
          </a:p>
          <a:p>
            <a:pPr marL="171450" marR="0" indent="-17145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en-US" altLang="zh-CN" sz="3200" b="1" spc="150">
                <a:solidFill>
                  <a:srgbClr val="404040"/>
                </a:solidFill>
                <a:uFillTx/>
                <a:latin typeface="华文中宋" panose="02010600040101010101" charset="-122"/>
                <a:ea typeface="华文中宋" panose="02010600040101010101" charset="-122"/>
                <a:sym typeface="微软雅黑" panose="020B0503020204020204" charset="-122"/>
              </a:rPr>
              <a:t>  </a:t>
            </a:r>
            <a:r>
              <a:rPr lang="zh-CN" altLang="en-US" sz="3200" b="1" spc="150">
                <a:solidFill>
                  <a:srgbClr val="404040"/>
                </a:solidFill>
                <a:uFillTx/>
                <a:latin typeface="华文中宋" panose="02010600040101010101" charset="-122"/>
                <a:ea typeface="华文中宋" panose="02010600040101010101" charset="-122"/>
                <a:sym typeface="微软雅黑" panose="020B0503020204020204" charset="-122"/>
              </a:rPr>
              <a:t>    </a:t>
            </a:r>
            <a:r>
              <a:rPr lang="zh-CN" altLang="en-US" sz="2800" b="1" spc="150">
                <a:solidFill>
                  <a:srgbClr val="404040"/>
                </a:solidFill>
                <a:uFillTx/>
                <a:latin typeface="华文中宋" panose="02010600040101010101" charset="-122"/>
                <a:ea typeface="华文中宋" panose="02010600040101010101" charset="-122"/>
                <a:sym typeface="微软雅黑" panose="020B0503020204020204" charset="-122"/>
              </a:rPr>
              <a:t> </a:t>
            </a:r>
            <a:r>
              <a:rPr lang="zh-CN" altLang="en-US" sz="2800" b="1" spc="150">
                <a:uFillTx/>
                <a:latin typeface="华文中宋" panose="02010600040101010101" charset="-122"/>
                <a:ea typeface="华文中宋" panose="02010600040101010101" charset="-122"/>
                <a:sym typeface="微软雅黑" panose="020B0503020204020204" charset="-122"/>
              </a:rPr>
              <a:t>表明翠翠对爷爷的信任和依恋，仿佛一离开了爷爷便不知何去何从，写出了一个娇羞可爱的小女孩形象。</a:t>
            </a:r>
            <a:endParaRPr lang="zh-CN" altLang="en-US" sz="2800" b="1" spc="150">
              <a:uFillTx/>
              <a:latin typeface="华文中宋" panose="02010600040101010101" charset="-122"/>
              <a:ea typeface="华文中宋" panose="02010600040101010101" charset="-122"/>
              <a:sym typeface="微软雅黑" panose="020B0503020204020204" charset="-122"/>
            </a:endParaRPr>
          </a:p>
        </p:txBody>
      </p:sp>
      <p:sp>
        <p:nvSpPr>
          <p:cNvPr id="4" name="文本框 3"/>
          <p:cNvSpPr txBox="1"/>
          <p:nvPr/>
        </p:nvSpPr>
        <p:spPr>
          <a:xfrm>
            <a:off x="483235" y="3519170"/>
            <a:ext cx="11225530" cy="3051175"/>
          </a:xfrm>
          <a:prstGeom prst="rect">
            <a:avLst/>
          </a:prstGeom>
          <a:noFill/>
        </p:spPr>
        <p:txBody>
          <a:bodyPr wrap="square" rtlCol="0" anchor="t">
            <a:spAutoFit/>
          </a:bodyPr>
          <a:p>
            <a:pPr marL="171450" marR="0" indent="-17145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en-US" altLang="zh-CN" sz="3200" b="1" spc="150">
                <a:solidFill>
                  <a:srgbClr val="0B06DE"/>
                </a:solidFill>
                <a:uFillTx/>
                <a:latin typeface="华文中宋" panose="02010600040101010101" charset="-122"/>
                <a:ea typeface="华文中宋" panose="02010600040101010101" charset="-122"/>
                <a:sym typeface="微软雅黑" panose="020B0503020204020204" charset="-122"/>
              </a:rPr>
              <a:t>2</a:t>
            </a:r>
            <a:r>
              <a:rPr lang="zh-CN" altLang="en-US" sz="3200" b="1" spc="150">
                <a:solidFill>
                  <a:srgbClr val="0B06DE"/>
                </a:solidFill>
                <a:uFillTx/>
                <a:latin typeface="华文中宋" panose="02010600040101010101" charset="-122"/>
                <a:ea typeface="华文中宋" panose="02010600040101010101" charset="-122"/>
                <a:sym typeface="微软雅黑" panose="020B0503020204020204" charset="-122"/>
              </a:rPr>
              <a:t>、到路上时，祖父想起什么似的，又问翠翠，“翠翠，翠翠，人那么多，好热闹，你一个人敢到河边看龙船吗？”翠翠说：“怎么不敢？可是一个人有什么意思。”</a:t>
            </a:r>
            <a:endParaRPr lang="zh-CN" altLang="en-US" sz="3200" b="1" spc="150">
              <a:solidFill>
                <a:srgbClr val="0B06DE"/>
              </a:solidFill>
              <a:uFillTx/>
              <a:latin typeface="华文中宋" panose="02010600040101010101" charset="-122"/>
              <a:ea typeface="华文中宋" panose="02010600040101010101" charset="-122"/>
              <a:sym typeface="微软雅黑" panose="020B0503020204020204" charset="-122"/>
            </a:endParaRPr>
          </a:p>
          <a:p>
            <a:pPr marL="171450" marR="0" indent="-17145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zh-CN" altLang="en-US" sz="3200" b="1" spc="150">
                <a:uFillTx/>
                <a:latin typeface="华文中宋" panose="02010600040101010101" charset="-122"/>
                <a:ea typeface="华文中宋" panose="02010600040101010101" charset="-122"/>
                <a:sym typeface="微软雅黑" panose="020B0503020204020204" charset="-122"/>
              </a:rPr>
              <a:t>      </a:t>
            </a:r>
            <a:r>
              <a:rPr lang="en-US" altLang="zh-CN" sz="3200" b="1" spc="150">
                <a:uFillTx/>
                <a:latin typeface="华文中宋" panose="02010600040101010101" charset="-122"/>
                <a:ea typeface="华文中宋" panose="02010600040101010101" charset="-122"/>
                <a:sym typeface="微软雅黑" panose="020B0503020204020204" charset="-122"/>
              </a:rPr>
              <a:t> </a:t>
            </a:r>
            <a:r>
              <a:rPr lang="zh-CN" altLang="en-US" sz="2800" b="1" spc="150">
                <a:uFillTx/>
                <a:latin typeface="华文中宋" panose="02010600040101010101" charset="-122"/>
                <a:ea typeface="华文中宋" panose="02010600040101010101" charset="-122"/>
                <a:sym typeface="微软雅黑" panose="020B0503020204020204" charset="-122"/>
              </a:rPr>
              <a:t>潜台词就是要爷爷陪着一起去，但同时表明要爷爷去不是因为自己胆小，聪明可爱，同时也隐隐道出了翠翠内心深处的孤寂和对爷爷的依恋。</a:t>
            </a:r>
            <a:endParaRPr lang="zh-CN" altLang="en-US" sz="2800" b="1" spc="150">
              <a:uFillTx/>
              <a:latin typeface="华文中宋" panose="02010600040101010101" charset="-122"/>
              <a:ea typeface="华文中宋" panose="02010600040101010101"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1985"/>
                                        </p:tgtEl>
                                        <p:attrNameLst>
                                          <p:attrName>style.visibility</p:attrName>
                                        </p:attrNameLst>
                                      </p:cBhvr>
                                      <p:to>
                                        <p:strVal val="visible"/>
                                      </p:to>
                                    </p:set>
                                    <p:anim calcmode="lin" valueType="num">
                                      <p:cBhvr additive="base">
                                        <p:cTn id="7" dur="1000" fill="hold"/>
                                        <p:tgtEl>
                                          <p:spTgt spid="41985"/>
                                        </p:tgtEl>
                                        <p:attrNameLst>
                                          <p:attrName>ppt_x</p:attrName>
                                        </p:attrNameLst>
                                      </p:cBhvr>
                                      <p:tavLst>
                                        <p:tav tm="0">
                                          <p:val>
                                            <p:strVal val="#ppt_x"/>
                                          </p:val>
                                        </p:tav>
                                        <p:tav tm="100000">
                                          <p:val>
                                            <p:strVal val="#ppt_x"/>
                                          </p:val>
                                        </p:tav>
                                      </p:tavLst>
                                    </p:anim>
                                    <p:anim calcmode="lin" valueType="num">
                                      <p:cBhvr additive="base">
                                        <p:cTn id="8" dur="1000" fill="hold"/>
                                        <p:tgtEl>
                                          <p:spTgt spid="4198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 calcmode="lin" valueType="num">
                                      <p:cBhvr>
                                        <p:cTn id="18"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9"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20" dur="10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000" fill="hold">
                                          <p:stCondLst>
                                            <p:cond delay="0"/>
                                          </p:stCondLst>
                                        </p:cTn>
                                        <p:tgtEl>
                                          <p:spTgt spid="2">
                                            <p:txEl>
                                              <p:pRg st="1" end="1"/>
                                            </p:txEl>
                                          </p:spTgt>
                                        </p:tgtEl>
                                        <p:attrNameLst>
                                          <p:attrName>style.visibility</p:attrName>
                                        </p:attrNameLst>
                                      </p:cBhvr>
                                      <p:to>
                                        <p:strVal val="visible"/>
                                      </p:to>
                                    </p:set>
                                    <p:anim calcmode="lin" valueType="num">
                                      <p:cBhvr additive="base">
                                        <p:cTn id="2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000" fill="hold">
                                          <p:stCondLst>
                                            <p:cond delay="0"/>
                                          </p:stCondLst>
                                        </p:cTn>
                                        <p:tgtEl>
                                          <p:spTgt spid="4">
                                            <p:txEl>
                                              <p:pRg st="1" end="1"/>
                                            </p:txEl>
                                          </p:spTgt>
                                        </p:tgtEl>
                                        <p:attrNameLst>
                                          <p:attrName>style.visibility</p:attrName>
                                        </p:attrNameLst>
                                      </p:cBhvr>
                                      <p:to>
                                        <p:strVal val="visible"/>
                                      </p:to>
                                    </p:set>
                                    <p:anim calcmode="lin" valueType="num">
                                      <p:cBhvr additive="base">
                                        <p:cTn id="31"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6245" y="244475"/>
            <a:ext cx="11319510" cy="2378710"/>
          </a:xfrm>
          <a:prstGeom prst="rect">
            <a:avLst/>
          </a:prstGeom>
          <a:noFill/>
        </p:spPr>
        <p:txBody>
          <a:bodyPr wrap="square" rtlCol="0" anchor="t">
            <a:spAutoFit/>
          </a:bodyPr>
          <a:p>
            <a:pPr marL="171450" marR="0" indent="-171450" algn="l" defTabSz="685800" rtl="0" eaLnBrk="1" fontAlgn="auto" latinLnBrk="0" hangingPunct="1">
              <a:lnSpc>
                <a:spcPct val="90000"/>
              </a:lnSpc>
              <a:spcBef>
                <a:spcPts val="0"/>
              </a:spcBef>
              <a:spcAft>
                <a:spcPts val="1000"/>
              </a:spcAft>
              <a:buClrTx/>
              <a:buSzTx/>
              <a:buFont typeface="Arial" panose="020B0604020202020204" pitchFamily="34" charset="0"/>
              <a:buNone/>
            </a:pPr>
            <a:r>
              <a:rPr lang="en-US" altLang="zh-CN" sz="3200" b="1" spc="150">
                <a:solidFill>
                  <a:srgbClr val="0B06DE"/>
                </a:solidFill>
                <a:uFillTx/>
                <a:latin typeface="华文中宋" panose="02010600040101010101" charset="-122"/>
                <a:ea typeface="华文中宋" panose="02010600040101010101" charset="-122"/>
                <a:sym typeface="微软雅黑" panose="020B0503020204020204" charset="-122"/>
              </a:rPr>
              <a:t>3</a:t>
            </a:r>
            <a:r>
              <a:rPr lang="zh-CN" altLang="en-US" sz="3200" b="1" spc="150">
                <a:solidFill>
                  <a:srgbClr val="0B06DE"/>
                </a:solidFill>
                <a:uFillTx/>
                <a:latin typeface="华文中宋" panose="02010600040101010101" charset="-122"/>
                <a:ea typeface="华文中宋" panose="02010600040101010101" charset="-122"/>
                <a:sym typeface="微软雅黑" panose="020B0503020204020204" charset="-122"/>
              </a:rPr>
              <a:t>、落日向上游翠翠家中那一方落去，黄昏把河面装饰了一层薄雾。翠翠望到这个景致，忽然起了一个怕人的想头，她想：“假若爷爷死了？”</a:t>
            </a:r>
            <a:endParaRPr kumimoji="0" lang="zh-CN" altLang="en-US" sz="32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endParaRPr>
          </a:p>
          <a:p>
            <a:pPr marL="171450" marR="0" indent="-171450" algn="l" defTabSz="685800" rtl="0" eaLnBrk="1" fontAlgn="auto" latinLnBrk="0" hangingPunct="1">
              <a:lnSpc>
                <a:spcPct val="90000"/>
              </a:lnSpc>
              <a:spcBef>
                <a:spcPts val="0"/>
              </a:spcBef>
              <a:spcAft>
                <a:spcPts val="1000"/>
              </a:spcAft>
              <a:buClrTx/>
              <a:buSzTx/>
              <a:buFont typeface="Arial" panose="020B0604020202020204" pitchFamily="34" charset="0"/>
              <a:buNone/>
            </a:pPr>
            <a:r>
              <a:rPr lang="zh-CN" altLang="en-US" sz="3200" b="1" spc="150">
                <a:solidFill>
                  <a:srgbClr val="404040"/>
                </a:solidFill>
                <a:uFillTx/>
                <a:latin typeface="华文中宋" panose="02010600040101010101" charset="-122"/>
                <a:ea typeface="华文中宋" panose="02010600040101010101" charset="-122"/>
                <a:sym typeface="微软雅黑" panose="020B0503020204020204" charset="-122"/>
              </a:rPr>
              <a:t> </a:t>
            </a:r>
            <a:r>
              <a:rPr lang="zh-CN" altLang="en-US" sz="3200" b="1" spc="150">
                <a:solidFill>
                  <a:srgbClr val="FF0000"/>
                </a:solidFill>
                <a:uFillTx/>
                <a:latin typeface="华文中宋" panose="02010600040101010101" charset="-122"/>
                <a:ea typeface="华文中宋" panose="02010600040101010101" charset="-122"/>
                <a:sym typeface="微软雅黑" panose="020B0503020204020204" charset="-122"/>
              </a:rPr>
              <a:t>    </a:t>
            </a:r>
            <a:r>
              <a:rPr lang="zh-CN" altLang="en-US" sz="2800" b="1" spc="150">
                <a:solidFill>
                  <a:srgbClr val="FF0000"/>
                </a:solidFill>
                <a:uFillTx/>
                <a:latin typeface="华文中宋" panose="02010600040101010101" charset="-122"/>
                <a:ea typeface="华文中宋" panose="02010600040101010101" charset="-122"/>
                <a:sym typeface="微软雅黑" panose="020B0503020204020204" charset="-122"/>
              </a:rPr>
              <a:t> </a:t>
            </a:r>
            <a:r>
              <a:rPr lang="zh-CN" altLang="en-US" sz="2800" b="1" spc="150">
                <a:uFillTx/>
                <a:latin typeface="华文中宋" panose="02010600040101010101" charset="-122"/>
                <a:ea typeface="华文中宋" panose="02010600040101010101" charset="-122"/>
                <a:sym typeface="微软雅黑" panose="020B0503020204020204" charset="-122"/>
              </a:rPr>
              <a:t>这是翠翠的心事与惧怕，反衬着她对爷爷深厚的感情，爷爷是她生活的依靠，更是她心灵的寄托。</a:t>
            </a:r>
            <a:endParaRPr lang="zh-CN" altLang="en-US" sz="2800" b="1" spc="150">
              <a:uFillTx/>
              <a:latin typeface="华文中宋" panose="02010600040101010101" charset="-122"/>
              <a:ea typeface="华文中宋" panose="02010600040101010101" charset="-122"/>
              <a:sym typeface="微软雅黑" panose="020B0503020204020204" charset="-122"/>
            </a:endParaRPr>
          </a:p>
        </p:txBody>
      </p:sp>
      <p:sp>
        <p:nvSpPr>
          <p:cNvPr id="3" name="文本框 2"/>
          <p:cNvSpPr txBox="1"/>
          <p:nvPr/>
        </p:nvSpPr>
        <p:spPr>
          <a:xfrm>
            <a:off x="506730" y="2623185"/>
            <a:ext cx="11249025" cy="1863725"/>
          </a:xfrm>
          <a:prstGeom prst="rect">
            <a:avLst/>
          </a:prstGeom>
          <a:noFill/>
        </p:spPr>
        <p:txBody>
          <a:bodyPr wrap="square" rtlCol="0" anchor="t">
            <a:spAutoFit/>
          </a:bodyPr>
          <a:p>
            <a:pPr>
              <a:lnSpc>
                <a:spcPct val="90000"/>
              </a:lnSpc>
            </a:pPr>
            <a:r>
              <a:rPr lang="en-US" altLang="zh-CN" sz="3200" b="1" spc="150">
                <a:solidFill>
                  <a:srgbClr val="0B06DE"/>
                </a:solidFill>
                <a:latin typeface="华文中宋" panose="02010600040101010101" charset="-122"/>
                <a:ea typeface="华文中宋" panose="02010600040101010101" charset="-122"/>
                <a:sym typeface="微软雅黑" panose="020B0503020204020204" charset="-122"/>
              </a:rPr>
              <a:t>4</a:t>
            </a:r>
            <a:r>
              <a:rPr lang="zh-CN" altLang="en-US" sz="3200" b="1" spc="150">
                <a:solidFill>
                  <a:srgbClr val="0B06DE"/>
                </a:solidFill>
                <a:latin typeface="华文中宋" panose="02010600040101010101" charset="-122"/>
                <a:ea typeface="华文中宋" panose="02010600040101010101" charset="-122"/>
                <a:sym typeface="微软雅黑" panose="020B0503020204020204" charset="-122"/>
              </a:rPr>
              <a:t>、老船夫即刻把船拉过来，一面拉船一面哑声儿喊问：“翠翠，翠翠，是不是你？” 翠翠不理会祖父，口中却轻轻的说：“不是翠翠，不是翠翠，翠翠早被大河里鲤鱼吃去了。”</a:t>
            </a:r>
            <a:endParaRPr lang="zh-CN" altLang="en-US" sz="3200" b="1" spc="150">
              <a:solidFill>
                <a:srgbClr val="0B06DE"/>
              </a:solidFill>
              <a:latin typeface="华文中宋" panose="02010600040101010101" charset="-122"/>
              <a:ea typeface="华文中宋" panose="02010600040101010101" charset="-122"/>
              <a:sym typeface="微软雅黑" panose="020B0503020204020204" charset="-122"/>
            </a:endParaRPr>
          </a:p>
        </p:txBody>
      </p:sp>
      <p:sp>
        <p:nvSpPr>
          <p:cNvPr id="4" name="文本框 3"/>
          <p:cNvSpPr txBox="1"/>
          <p:nvPr/>
        </p:nvSpPr>
        <p:spPr>
          <a:xfrm>
            <a:off x="435610" y="4486910"/>
            <a:ext cx="11320145" cy="2285365"/>
          </a:xfrm>
          <a:prstGeom prst="rect">
            <a:avLst/>
          </a:prstGeom>
          <a:noFill/>
        </p:spPr>
        <p:txBody>
          <a:bodyPr wrap="square" rtlCol="0" anchor="t">
            <a:spAutoFit/>
          </a:bodyPr>
          <a:p>
            <a:pPr marL="171450" marR="0" indent="-171450" algn="l" defTabSz="685800" rtl="0" eaLnBrk="1" fontAlgn="auto" latinLnBrk="0" hangingPunct="1">
              <a:lnSpc>
                <a:spcPct val="80000"/>
              </a:lnSpc>
              <a:spcBef>
                <a:spcPts val="0"/>
              </a:spcBef>
              <a:spcAft>
                <a:spcPts val="1000"/>
              </a:spcAft>
              <a:buClrTx/>
              <a:buSzTx/>
              <a:buFont typeface="Arial" panose="020B0604020202020204" pitchFamily="34" charset="0"/>
              <a:buNone/>
            </a:pPr>
            <a:r>
              <a:rPr lang="en-US" altLang="zh-CN" sz="2800" b="1" spc="150">
                <a:uFillTx/>
                <a:latin typeface="华文中宋" panose="02010600040101010101" charset="-122"/>
                <a:ea typeface="华文中宋" panose="02010600040101010101" charset="-122"/>
                <a:sym typeface="微软雅黑" panose="020B0503020204020204" charset="-122"/>
              </a:rPr>
              <a:t>       </a:t>
            </a:r>
            <a:r>
              <a:rPr lang="zh-CN" altLang="en-US" sz="2800" b="1" spc="150">
                <a:uFillTx/>
                <a:latin typeface="华文中宋" panose="02010600040101010101" charset="-122"/>
                <a:ea typeface="华文中宋" panose="02010600040101010101" charset="-122"/>
                <a:sym typeface="微软雅黑" panose="020B0503020204020204" charset="-122"/>
              </a:rPr>
              <a:t>显示出翠翠调皮、活泼的一面。她不是真的生爷爷的气，只是表现出小女孩特有的娇气和顽皮，让人忍俊不禁。</a:t>
            </a:r>
            <a:endParaRPr kumimoji="0" lang="zh-CN" altLang="en-US" sz="28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endParaRPr>
          </a:p>
          <a:p>
            <a:pPr marL="171450" marR="0" indent="-171450" algn="l" defTabSz="685800" rtl="0" eaLnBrk="1" fontAlgn="auto" latinLnBrk="0" hangingPunct="1">
              <a:lnSpc>
                <a:spcPct val="80000"/>
              </a:lnSpc>
              <a:spcBef>
                <a:spcPts val="0"/>
              </a:spcBef>
              <a:spcAft>
                <a:spcPts val="1000"/>
              </a:spcAft>
              <a:buClrTx/>
              <a:buSzTx/>
              <a:buFont typeface="Arial" panose="020B0604020202020204" pitchFamily="34" charset="0"/>
              <a:buNone/>
            </a:pPr>
            <a:r>
              <a:rPr lang="zh-CN" altLang="en-US" sz="2800" b="1" spc="150">
                <a:uFillTx/>
                <a:latin typeface="华文中宋" panose="02010600040101010101" charset="-122"/>
                <a:ea typeface="华文中宋" panose="02010600040101010101" charset="-122"/>
                <a:sym typeface="微软雅黑" panose="020B0503020204020204" charset="-122"/>
              </a:rPr>
              <a:t>       </a:t>
            </a:r>
            <a:r>
              <a:rPr lang="zh-CN" altLang="en-US" sz="2800" b="1" spc="150">
                <a:uFillTx/>
                <a:latin typeface="华文中宋" panose="02010600040101010101" charset="-122"/>
                <a:ea typeface="华文中宋" panose="02010600040101010101" charset="-122"/>
                <a:sym typeface="+mn-ea"/>
              </a:rPr>
              <a:t>另外我们也可以从这句中体会出翠翠对二老的喜欢，虽然这种喜欢是淡淡的。“大鱼咬你”这句话对翠翠而言已经成为了一种温柔的回忆，而且，这句话带有俏皮味，也成了翠翠和二老以后相爱的一个隐喻。</a:t>
            </a:r>
            <a:endParaRPr lang="zh-CN" altLang="en-US" sz="2800" b="1" spc="150">
              <a:uFillTx/>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4"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5" dur="1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000" fill="hold">
                                          <p:stCondLst>
                                            <p:cond delay="0"/>
                                          </p:stCondLst>
                                        </p:cTn>
                                        <p:tgtEl>
                                          <p:spTgt spid="2">
                                            <p:txEl>
                                              <p:pRg st="1" end="1"/>
                                            </p:txEl>
                                          </p:spTgt>
                                        </p:tgtEl>
                                        <p:attrNameLst>
                                          <p:attrName>style.visibility</p:attrName>
                                        </p:attrNameLst>
                                      </p:cBhvr>
                                      <p:to>
                                        <p:strVal val="visible"/>
                                      </p:to>
                                    </p:set>
                                    <p:anim calcmode="lin" valueType="num">
                                      <p:cBhvr additive="base">
                                        <p:cTn id="20"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000" fill="hold">
                                          <p:stCondLst>
                                            <p:cond delay="0"/>
                                          </p:stCondLst>
                                        </p:cTn>
                                        <p:tgtEl>
                                          <p:spTgt spid="4">
                                            <p:txEl>
                                              <p:pRg st="0" end="0"/>
                                            </p:txEl>
                                          </p:spTgt>
                                        </p:tgtEl>
                                        <p:attrNameLst>
                                          <p:attrName>style.visibility</p:attrName>
                                        </p:attrNameLst>
                                      </p:cBhvr>
                                      <p:to>
                                        <p:strVal val="visible"/>
                                      </p:to>
                                    </p:set>
                                    <p:anim calcmode="lin" valueType="num">
                                      <p:cBhvr additive="base">
                                        <p:cTn id="2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 presetClass="entr" presetSubtype="4" fill="hold" nodeType="afterEffect">
                                  <p:stCondLst>
                                    <p:cond delay="0"/>
                                  </p:stCondLst>
                                  <p:childTnLst>
                                    <p:set>
                                      <p:cBhvr>
                                        <p:cTn id="30" dur="1000" fill="hold">
                                          <p:stCondLst>
                                            <p:cond delay="0"/>
                                          </p:stCondLst>
                                        </p:cTn>
                                        <p:tgtEl>
                                          <p:spTgt spid="4">
                                            <p:txEl>
                                              <p:pRg st="1" end="1"/>
                                            </p:txEl>
                                          </p:spTgt>
                                        </p:tgtEl>
                                        <p:attrNameLst>
                                          <p:attrName>style.visibility</p:attrName>
                                        </p:attrNameLst>
                                      </p:cBhvr>
                                      <p:to>
                                        <p:strVal val="visible"/>
                                      </p:to>
                                    </p:set>
                                    <p:anim calcmode="lin" valueType="num">
                                      <p:cBhvr additive="base">
                                        <p:cTn id="31"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标题 47106"/>
          <p:cNvSpPr>
            <a:spLocks noGrp="1"/>
          </p:cNvSpPr>
          <p:nvPr>
            <p:ph type="title"/>
          </p:nvPr>
        </p:nvSpPr>
        <p:spPr>
          <a:xfrm>
            <a:off x="914400" y="269875"/>
            <a:ext cx="10732135" cy="1108075"/>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sz="3200" b="1" i="0" u="none" strike="noStrike" kern="1200" cap="none" spc="200" normalizeH="0" baseline="0" noProof="1">
                <a:solidFill>
                  <a:srgbClr val="C00000"/>
                </a:solidFill>
                <a:uFillTx/>
                <a:latin typeface="黑体" panose="02010609060101010101" charset="-122"/>
                <a:ea typeface="+mj-ea"/>
                <a:cs typeface="+mj-cs"/>
                <a:sym typeface="微软雅黑" panose="020B0503020204020204" charset="-122"/>
              </a:rPr>
              <a:t>拓展延伸：</a:t>
            </a:r>
            <a:r>
              <a:rPr kumimoji="0" lang="zh-CN" altLang="en-US" sz="3600" b="1" i="0" u="none" strike="noStrike" kern="1200" cap="none" spc="200" normalizeH="0" baseline="0" noProof="1">
                <a:solidFill>
                  <a:srgbClr val="FF0000"/>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试把翠翠心理与以下诗歌的主人公心理相比较</a:t>
            </a:r>
            <a:endParaRPr kumimoji="0" lang="zh-CN" altLang="en-US" sz="3600" b="1" i="0" u="none" strike="noStrike" kern="1200" cap="none" spc="200" normalizeH="0" baseline="0" noProof="1">
              <a:solidFill>
                <a:srgbClr val="FF0000"/>
              </a:solidFill>
              <a:uFillTx/>
              <a:latin typeface="华文中宋" panose="02010600040101010101" charset="-122"/>
              <a:ea typeface="华文中宋" panose="02010600040101010101" charset="-122"/>
              <a:cs typeface="华文中宋" panose="02010600040101010101" charset="-122"/>
              <a:sym typeface="微软雅黑" panose="020B0503020204020204" charset="-122"/>
            </a:endParaRPr>
          </a:p>
        </p:txBody>
      </p:sp>
      <p:sp>
        <p:nvSpPr>
          <p:cNvPr id="50179" name="文本占位符 47107"/>
          <p:cNvSpPr>
            <a:spLocks noGrp="1"/>
          </p:cNvSpPr>
          <p:nvPr>
            <p:ph sz="half" idx="1"/>
          </p:nvPr>
        </p:nvSpPr>
        <p:spPr>
          <a:xfrm>
            <a:off x="1029335" y="1819275"/>
            <a:ext cx="4548505" cy="4625975"/>
          </a:xfrm>
          <a:ln>
            <a:solidFill>
              <a:srgbClr val="0B06DE"/>
            </a:solidFill>
            <a:miter/>
          </a:ln>
        </p:spPr>
        <p:txBody>
          <a:bodyPr lIns="101600" tIns="0" rIns="82550" bIns="0" rtlCol="0" anchor="t">
            <a:noAutofit/>
          </a:bodyPr>
          <a:p>
            <a:pPr marL="171450" marR="0" indent="-171450" algn="l" defTabSz="685800" rtl="0" eaLnBrk="1" fontAlgn="auto" latinLnBrk="0" hangingPunct="1">
              <a:lnSpc>
                <a:spcPct val="100000"/>
              </a:lnSpc>
              <a:spcBef>
                <a:spcPts val="0"/>
              </a:spcBef>
              <a:spcAft>
                <a:spcPts val="1000"/>
              </a:spcAft>
              <a:buClrTx/>
              <a:buSzTx/>
              <a:buFontTx/>
              <a:buNone/>
            </a:pPr>
            <a:r>
              <a:rPr kumimoji="0" lang="en-US" altLang="zh-CN" sz="2800" b="1" i="0" u="none" strike="noStrike" kern="1200" cap="none" spc="150" normalizeH="0" baseline="0" noProof="1">
                <a:solidFill>
                  <a:srgbClr val="FF0000"/>
                </a:solidFill>
                <a:uFillTx/>
                <a:latin typeface="楷体_GB2312" pitchFamily="1" charset="-122"/>
                <a:ea typeface="楷体_GB2312" pitchFamily="1" charset="-122"/>
                <a:cs typeface="+mn-cs"/>
                <a:sym typeface="微软雅黑" panose="020B0503020204020204" charset="-122"/>
              </a:rPr>
              <a:t>  </a:t>
            </a:r>
            <a:r>
              <a:rPr kumimoji="0" lang="zh-CN" altLang="en-US" sz="28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rPr>
              <a:t>诗经</a:t>
            </a:r>
            <a:r>
              <a:rPr kumimoji="0" lang="en-US" altLang="zh-CN" sz="28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rPr>
              <a:t>·</a:t>
            </a:r>
            <a:r>
              <a:rPr kumimoji="0" lang="zh-CN" altLang="en-US" sz="28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rPr>
              <a:t>郑凤</a:t>
            </a:r>
            <a:r>
              <a:rPr kumimoji="0" lang="en-US" altLang="zh-CN" sz="28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rPr>
              <a:t>·</a:t>
            </a:r>
            <a:r>
              <a:rPr kumimoji="0" lang="zh-CN" altLang="en-US" sz="28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rPr>
              <a:t>子衿</a:t>
            </a:r>
            <a:endParaRPr kumimoji="0" lang="zh-CN" altLang="en-US" sz="28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sym typeface="微软雅黑" panose="020B0503020204020204" charset="-122"/>
            </a:endParaRPr>
          </a:p>
          <a:p>
            <a:pPr marL="171450" marR="0" indent="-171450" algn="l" defTabSz="685800" rtl="0" eaLnBrk="1" fontAlgn="auto" latinLnBrk="0" hangingPunct="1">
              <a:lnSpc>
                <a:spcPct val="100000"/>
              </a:lnSpc>
              <a:spcBef>
                <a:spcPts val="0"/>
              </a:spcBef>
              <a:spcAft>
                <a:spcPts val="1000"/>
              </a:spcAft>
              <a:buClrTx/>
              <a:buSzTx/>
              <a:buFontTx/>
              <a:buNone/>
            </a:pPr>
            <a:endParaRPr kumimoji="0" lang="zh-CN" altLang="en-US" sz="2800" b="1" i="0" u="none" strike="noStrike" kern="1200" cap="none" spc="150" normalizeH="0" baseline="0" noProof="1">
              <a:solidFill>
                <a:srgbClr val="404040"/>
              </a:solidFill>
              <a:uFillTx/>
              <a:latin typeface="华文中宋" panose="02010600040101010101" charset="-122"/>
              <a:ea typeface="华文中宋" panose="02010600040101010101" charset="-122"/>
              <a:cs typeface="+mn-cs"/>
              <a:sym typeface="微软雅黑" panose="020B0503020204020204" charset="-122"/>
            </a:endParaRPr>
          </a:p>
          <a:p>
            <a:pPr marL="171450" marR="0" indent="-171450" algn="l" defTabSz="685800" rtl="0" eaLnBrk="1" fontAlgn="auto" latinLnBrk="0" hangingPunct="1">
              <a:lnSpc>
                <a:spcPct val="100000"/>
              </a:lnSpc>
              <a:spcBef>
                <a:spcPts val="0"/>
              </a:spcBef>
              <a:spcAft>
                <a:spcPts val="1000"/>
              </a:spcAft>
              <a:buClrTx/>
              <a:buSzTx/>
              <a:buFontTx/>
              <a:buNone/>
            </a:pPr>
            <a:r>
              <a:rPr kumimoji="0" lang="zh-CN" altLang="en-US" sz="28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rPr>
              <a:t>青青子衿，悠悠我心。</a:t>
            </a:r>
            <a:endParaRPr kumimoji="0" lang="zh-CN" altLang="en-US" sz="28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endParaRPr>
          </a:p>
          <a:p>
            <a:pPr marL="171450" marR="0" indent="-171450" algn="l" defTabSz="685800" rtl="0" eaLnBrk="1" fontAlgn="auto" latinLnBrk="0" hangingPunct="1">
              <a:lnSpc>
                <a:spcPct val="100000"/>
              </a:lnSpc>
              <a:spcBef>
                <a:spcPts val="0"/>
              </a:spcBef>
              <a:spcAft>
                <a:spcPts val="1000"/>
              </a:spcAft>
              <a:buClrTx/>
              <a:buSzTx/>
              <a:buFontTx/>
              <a:buNone/>
            </a:pPr>
            <a:r>
              <a:rPr kumimoji="0" lang="zh-CN" altLang="en-US" sz="28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rPr>
              <a:t>纵我不往，子宁不嗣音？ </a:t>
            </a:r>
            <a:endParaRPr kumimoji="0" lang="zh-CN" altLang="en-US" sz="28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endParaRPr>
          </a:p>
          <a:p>
            <a:pPr marL="171450" marR="0" indent="-171450" algn="l" defTabSz="685800" rtl="0" eaLnBrk="1" fontAlgn="auto" latinLnBrk="0" hangingPunct="1">
              <a:lnSpc>
                <a:spcPct val="100000"/>
              </a:lnSpc>
              <a:spcBef>
                <a:spcPts val="0"/>
              </a:spcBef>
              <a:spcAft>
                <a:spcPts val="1000"/>
              </a:spcAft>
              <a:buClrTx/>
              <a:buSzTx/>
              <a:buFontTx/>
              <a:buNone/>
            </a:pPr>
            <a:r>
              <a:rPr kumimoji="0" lang="zh-CN" altLang="en-US" sz="28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rPr>
              <a:t>青青子佩，悠悠我思。</a:t>
            </a:r>
            <a:endParaRPr kumimoji="0" lang="zh-CN" altLang="en-US" sz="28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endParaRPr>
          </a:p>
          <a:p>
            <a:pPr marL="171450" marR="0" indent="-171450" algn="l" defTabSz="685800" rtl="0" eaLnBrk="1" fontAlgn="auto" latinLnBrk="0" hangingPunct="1">
              <a:lnSpc>
                <a:spcPct val="100000"/>
              </a:lnSpc>
              <a:spcBef>
                <a:spcPts val="0"/>
              </a:spcBef>
              <a:spcAft>
                <a:spcPts val="1000"/>
              </a:spcAft>
              <a:buClrTx/>
              <a:buSzTx/>
              <a:buFontTx/>
              <a:buNone/>
            </a:pPr>
            <a:r>
              <a:rPr kumimoji="0" lang="zh-CN" altLang="en-US" sz="28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rPr>
              <a:t>纵我不往，子宁不来？ </a:t>
            </a:r>
            <a:endParaRPr kumimoji="0" lang="zh-CN" altLang="en-US" sz="28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endParaRPr>
          </a:p>
          <a:p>
            <a:pPr marL="171450" marR="0" indent="-171450" algn="l" defTabSz="685800" rtl="0" eaLnBrk="1" fontAlgn="auto" latinLnBrk="0" hangingPunct="1">
              <a:lnSpc>
                <a:spcPct val="100000"/>
              </a:lnSpc>
              <a:spcBef>
                <a:spcPts val="0"/>
              </a:spcBef>
              <a:spcAft>
                <a:spcPts val="1000"/>
              </a:spcAft>
              <a:buClrTx/>
              <a:buSzTx/>
              <a:buFontTx/>
              <a:buNone/>
            </a:pPr>
            <a:r>
              <a:rPr kumimoji="0" lang="zh-CN" altLang="en-US" sz="28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rPr>
              <a:t>挑兮达兮，在城阙兮。</a:t>
            </a:r>
            <a:endParaRPr kumimoji="0" lang="zh-CN" altLang="en-US" sz="28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endParaRPr>
          </a:p>
          <a:p>
            <a:pPr marL="171450" marR="0" indent="-171450" algn="l" defTabSz="685800" rtl="0" eaLnBrk="1" fontAlgn="auto" latinLnBrk="0" hangingPunct="1">
              <a:lnSpc>
                <a:spcPct val="100000"/>
              </a:lnSpc>
              <a:spcBef>
                <a:spcPts val="0"/>
              </a:spcBef>
              <a:spcAft>
                <a:spcPts val="1000"/>
              </a:spcAft>
              <a:buClrTx/>
              <a:buSzTx/>
              <a:buFontTx/>
              <a:buNone/>
            </a:pPr>
            <a:r>
              <a:rPr kumimoji="0" lang="zh-CN" altLang="en-US" sz="28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sym typeface="微软雅黑" panose="020B0503020204020204" charset="-122"/>
              </a:rPr>
              <a:t>一日不见，如三月兮。</a:t>
            </a:r>
            <a:endParaRPr kumimoji="0" lang="zh-CN" altLang="en-US" sz="2800" b="1" i="0" u="none" strike="noStrike" kern="1200" cap="none" spc="150" normalizeH="0" baseline="0" noProof="1">
              <a:solidFill>
                <a:srgbClr val="404040"/>
              </a:solidFill>
              <a:uFillTx/>
              <a:latin typeface="楷体_GB2312" pitchFamily="1" charset="-122"/>
              <a:ea typeface="楷体_GB2312" pitchFamily="1" charset="-122"/>
              <a:cs typeface="+mn-cs"/>
              <a:sym typeface="微软雅黑" panose="020B0503020204020204" charset="-122"/>
            </a:endParaRPr>
          </a:p>
        </p:txBody>
      </p:sp>
      <p:sp>
        <p:nvSpPr>
          <p:cNvPr id="50180" name="文本占位符 47108"/>
          <p:cNvSpPr>
            <a:spLocks noGrp="1"/>
          </p:cNvSpPr>
          <p:nvPr>
            <p:ph sz="half" idx="2"/>
          </p:nvPr>
        </p:nvSpPr>
        <p:spPr>
          <a:xfrm>
            <a:off x="6916420" y="1724025"/>
            <a:ext cx="4016375" cy="4721225"/>
          </a:xfrm>
          <a:ln>
            <a:solidFill>
              <a:srgbClr val="0B06DE"/>
            </a:solidFill>
            <a:miter/>
          </a:ln>
        </p:spPr>
        <p:txBody>
          <a:bodyPr vert="horz" lIns="101600" tIns="0" rIns="82550" bIns="0" anchor="t">
            <a:noAutofit/>
          </a:bodyPr>
          <a:p>
            <a:pPr marL="171450" marR="0" indent="-171450" algn="ctr" defTabSz="685800" rtl="0" eaLnBrk="1" fontAlgn="auto" latinLnBrk="0" hangingPunct="1">
              <a:lnSpc>
                <a:spcPct val="130000"/>
              </a:lnSpc>
              <a:spcBef>
                <a:spcPts val="0"/>
              </a:spcBef>
              <a:spcAft>
                <a:spcPts val="1000"/>
              </a:spcAft>
              <a:buClrTx/>
              <a:buSzTx/>
              <a:buFontTx/>
              <a:buNone/>
            </a:pPr>
            <a:r>
              <a:rPr kumimoji="0" lang="zh-CN" altLang="en-US" sz="3200" b="1" i="0" u="none" strike="noStrike" kern="1200" cap="none" spc="150" normalizeH="0" baseline="0" noProof="1">
                <a:solidFill>
                  <a:srgbClr val="0B06DE"/>
                </a:solidFill>
                <a:uFillTx/>
                <a:latin typeface="华文中宋" panose="02010600040101010101" charset="-122"/>
                <a:ea typeface="华文中宋" panose="02010600040101010101" charset="-122"/>
                <a:cs typeface="+mn-cs"/>
              </a:rPr>
              <a:t>上邪</a:t>
            </a:r>
            <a:endParaRPr kumimoji="0" lang="zh-CN" altLang="en-US" sz="3200" b="1" i="0" u="none" strike="noStrike" kern="1200" cap="none" spc="150" normalizeH="0" baseline="0" noProof="1">
              <a:solidFill>
                <a:srgbClr val="FF0000"/>
              </a:solidFill>
              <a:uFillTx/>
              <a:latin typeface="华文中宋" panose="02010600040101010101" charset="-122"/>
              <a:ea typeface="华文中宋" panose="02010600040101010101" charset="-122"/>
              <a:cs typeface="+mn-cs"/>
            </a:endParaRPr>
          </a:p>
          <a:p>
            <a:pPr marL="171450" marR="0" indent="-171450" algn="l" defTabSz="685800" rtl="0" eaLnBrk="1" fontAlgn="auto" latinLnBrk="0" hangingPunct="1">
              <a:lnSpc>
                <a:spcPct val="130000"/>
              </a:lnSpc>
              <a:spcBef>
                <a:spcPts val="0"/>
              </a:spcBef>
              <a:spcAft>
                <a:spcPts val="1000"/>
              </a:spcAft>
              <a:buClrTx/>
              <a:buSzTx/>
              <a:buFontTx/>
              <a:buNone/>
            </a:pPr>
            <a:r>
              <a:rPr kumimoji="0" lang="zh-CN" altLang="en-US" sz="3200" b="1" i="0" u="none" strike="noStrike" kern="1200" cap="none" spc="150" normalizeH="0" baseline="0" noProof="1">
                <a:solidFill>
                  <a:srgbClr val="FF3300"/>
                </a:solidFill>
                <a:uFillTx/>
                <a:latin typeface="华文中宋" panose="02010600040101010101" charset="-122"/>
                <a:ea typeface="华文中宋" panose="02010600040101010101" charset="-122"/>
                <a:cs typeface="+mn-cs"/>
              </a:rPr>
              <a:t>    </a:t>
            </a:r>
            <a:r>
              <a:rPr kumimoji="0" lang="zh-CN" altLang="en-US" sz="32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rPr>
              <a:t>上邪！ 我欲与君相知，长命无绝衰。 山无陵，江水为竭，冬雷阵阵，夏雨雪，天地和，乃敢与君绝！ </a:t>
            </a:r>
            <a:endParaRPr kumimoji="0" lang="zh-CN" altLang="en-US" sz="32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0178"/>
                                        </p:tgtEl>
                                        <p:attrNameLst>
                                          <p:attrName>style.visibility</p:attrName>
                                        </p:attrNameLst>
                                      </p:cBhvr>
                                      <p:to>
                                        <p:strVal val="visible"/>
                                      </p:to>
                                    </p:set>
                                    <p:anim calcmode="lin" valueType="num">
                                      <p:cBhvr additive="base">
                                        <p:cTn id="7" dur="1000" fill="hold"/>
                                        <p:tgtEl>
                                          <p:spTgt spid="50178"/>
                                        </p:tgtEl>
                                        <p:attrNameLst>
                                          <p:attrName>ppt_x</p:attrName>
                                        </p:attrNameLst>
                                      </p:cBhvr>
                                      <p:tavLst>
                                        <p:tav tm="0">
                                          <p:val>
                                            <p:strVal val="#ppt_x"/>
                                          </p:val>
                                        </p:tav>
                                        <p:tav tm="100000">
                                          <p:val>
                                            <p:strVal val="#ppt_x"/>
                                          </p:val>
                                        </p:tav>
                                      </p:tavLst>
                                    </p:anim>
                                    <p:anim calcmode="lin" valueType="num">
                                      <p:cBhvr additive="base">
                                        <p:cTn id="8" dur="1000" fill="hold"/>
                                        <p:tgtEl>
                                          <p:spTgt spid="5017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50179"/>
                                        </p:tgtEl>
                                        <p:attrNameLst>
                                          <p:attrName>style.visibility</p:attrName>
                                        </p:attrNameLst>
                                      </p:cBhvr>
                                      <p:to>
                                        <p:strVal val="visible"/>
                                      </p:to>
                                    </p:set>
                                    <p:anim calcmode="lin" valueType="num">
                                      <p:cBhvr>
                                        <p:cTn id="12" dur="1000" fill="hold"/>
                                        <p:tgtEl>
                                          <p:spTgt spid="50179"/>
                                        </p:tgtEl>
                                        <p:attrNameLst>
                                          <p:attrName>ppt_w</p:attrName>
                                        </p:attrNameLst>
                                      </p:cBhvr>
                                      <p:tavLst>
                                        <p:tav tm="0">
                                          <p:val>
                                            <p:strVal val="#ppt_w*0.70"/>
                                          </p:val>
                                        </p:tav>
                                        <p:tav tm="100000">
                                          <p:val>
                                            <p:strVal val="#ppt_w"/>
                                          </p:val>
                                        </p:tav>
                                      </p:tavLst>
                                    </p:anim>
                                    <p:anim calcmode="lin" valueType="num">
                                      <p:cBhvr>
                                        <p:cTn id="13" dur="1000" fill="hold"/>
                                        <p:tgtEl>
                                          <p:spTgt spid="50179"/>
                                        </p:tgtEl>
                                        <p:attrNameLst>
                                          <p:attrName>ppt_h</p:attrName>
                                        </p:attrNameLst>
                                      </p:cBhvr>
                                      <p:tavLst>
                                        <p:tav tm="0">
                                          <p:val>
                                            <p:strVal val="#ppt_h"/>
                                          </p:val>
                                        </p:tav>
                                        <p:tav tm="100000">
                                          <p:val>
                                            <p:strVal val="#ppt_h"/>
                                          </p:val>
                                        </p:tav>
                                      </p:tavLst>
                                    </p:anim>
                                    <p:animEffect transition="in" filter="fade">
                                      <p:cBhvr>
                                        <p:cTn id="14" dur="1000"/>
                                        <p:tgtEl>
                                          <p:spTgt spid="50179"/>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50179">
                                            <p:txEl>
                                              <p:charRg st="0" end="11"/>
                                            </p:txEl>
                                          </p:spTgt>
                                        </p:tgtEl>
                                        <p:attrNameLst>
                                          <p:attrName>style.visibility</p:attrName>
                                        </p:attrNameLst>
                                      </p:cBhvr>
                                      <p:to>
                                        <p:strVal val="visible"/>
                                      </p:to>
                                    </p:set>
                                    <p:anim calcmode="lin" valueType="num">
                                      <p:cBhvr>
                                        <p:cTn id="17" dur="1000" fill="hold"/>
                                        <p:tgtEl>
                                          <p:spTgt spid="50179">
                                            <p:txEl>
                                              <p:charRg st="0" end="11"/>
                                            </p:txEl>
                                          </p:spTgt>
                                        </p:tgtEl>
                                        <p:attrNameLst>
                                          <p:attrName>ppt_w</p:attrName>
                                        </p:attrNameLst>
                                      </p:cBhvr>
                                      <p:tavLst>
                                        <p:tav tm="0">
                                          <p:val>
                                            <p:strVal val="#ppt_w*0.70"/>
                                          </p:val>
                                        </p:tav>
                                        <p:tav tm="100000">
                                          <p:val>
                                            <p:strVal val="#ppt_w"/>
                                          </p:val>
                                        </p:tav>
                                      </p:tavLst>
                                    </p:anim>
                                    <p:anim calcmode="lin" valueType="num">
                                      <p:cBhvr>
                                        <p:cTn id="18" dur="1000" fill="hold"/>
                                        <p:tgtEl>
                                          <p:spTgt spid="50179">
                                            <p:txEl>
                                              <p:charRg st="0" end="11"/>
                                            </p:txEl>
                                          </p:spTgt>
                                        </p:tgtEl>
                                        <p:attrNameLst>
                                          <p:attrName>ppt_h</p:attrName>
                                        </p:attrNameLst>
                                      </p:cBhvr>
                                      <p:tavLst>
                                        <p:tav tm="0">
                                          <p:val>
                                            <p:strVal val="#ppt_h"/>
                                          </p:val>
                                        </p:tav>
                                        <p:tav tm="100000">
                                          <p:val>
                                            <p:strVal val="#ppt_h"/>
                                          </p:val>
                                        </p:tav>
                                      </p:tavLst>
                                    </p:anim>
                                    <p:animEffect transition="in" filter="fade">
                                      <p:cBhvr>
                                        <p:cTn id="19" dur="1000"/>
                                        <p:tgtEl>
                                          <p:spTgt spid="50179">
                                            <p:txEl>
                                              <p:charRg st="0" end="11"/>
                                            </p:txEl>
                                          </p:spTgt>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50179">
                                            <p:txEl>
                                              <p:charRg st="12" end="23"/>
                                            </p:txEl>
                                          </p:spTgt>
                                        </p:tgtEl>
                                        <p:attrNameLst>
                                          <p:attrName>style.visibility</p:attrName>
                                        </p:attrNameLst>
                                      </p:cBhvr>
                                      <p:to>
                                        <p:strVal val="visible"/>
                                      </p:to>
                                    </p:set>
                                    <p:anim calcmode="lin" valueType="num">
                                      <p:cBhvr>
                                        <p:cTn id="22" dur="1000" fill="hold"/>
                                        <p:tgtEl>
                                          <p:spTgt spid="50179">
                                            <p:txEl>
                                              <p:charRg st="12" end="23"/>
                                            </p:txEl>
                                          </p:spTgt>
                                        </p:tgtEl>
                                        <p:attrNameLst>
                                          <p:attrName>ppt_w</p:attrName>
                                        </p:attrNameLst>
                                      </p:cBhvr>
                                      <p:tavLst>
                                        <p:tav tm="0">
                                          <p:val>
                                            <p:strVal val="#ppt_w*0.70"/>
                                          </p:val>
                                        </p:tav>
                                        <p:tav tm="100000">
                                          <p:val>
                                            <p:strVal val="#ppt_w"/>
                                          </p:val>
                                        </p:tav>
                                      </p:tavLst>
                                    </p:anim>
                                    <p:anim calcmode="lin" valueType="num">
                                      <p:cBhvr>
                                        <p:cTn id="23" dur="1000" fill="hold"/>
                                        <p:tgtEl>
                                          <p:spTgt spid="50179">
                                            <p:txEl>
                                              <p:charRg st="12" end="23"/>
                                            </p:txEl>
                                          </p:spTgt>
                                        </p:tgtEl>
                                        <p:attrNameLst>
                                          <p:attrName>ppt_h</p:attrName>
                                        </p:attrNameLst>
                                      </p:cBhvr>
                                      <p:tavLst>
                                        <p:tav tm="0">
                                          <p:val>
                                            <p:strVal val="#ppt_h"/>
                                          </p:val>
                                        </p:tav>
                                        <p:tav tm="100000">
                                          <p:val>
                                            <p:strVal val="#ppt_h"/>
                                          </p:val>
                                        </p:tav>
                                      </p:tavLst>
                                    </p:anim>
                                    <p:animEffect transition="in" filter="fade">
                                      <p:cBhvr>
                                        <p:cTn id="24" dur="1000"/>
                                        <p:tgtEl>
                                          <p:spTgt spid="50179">
                                            <p:txEl>
                                              <p:charRg st="12" end="23"/>
                                            </p:txEl>
                                          </p:spTgt>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50179">
                                            <p:txEl>
                                              <p:charRg st="23" end="36"/>
                                            </p:txEl>
                                          </p:spTgt>
                                        </p:tgtEl>
                                        <p:attrNameLst>
                                          <p:attrName>style.visibility</p:attrName>
                                        </p:attrNameLst>
                                      </p:cBhvr>
                                      <p:to>
                                        <p:strVal val="visible"/>
                                      </p:to>
                                    </p:set>
                                    <p:anim calcmode="lin" valueType="num">
                                      <p:cBhvr>
                                        <p:cTn id="27" dur="1000" fill="hold"/>
                                        <p:tgtEl>
                                          <p:spTgt spid="50179">
                                            <p:txEl>
                                              <p:charRg st="23" end="36"/>
                                            </p:txEl>
                                          </p:spTgt>
                                        </p:tgtEl>
                                        <p:attrNameLst>
                                          <p:attrName>ppt_w</p:attrName>
                                        </p:attrNameLst>
                                      </p:cBhvr>
                                      <p:tavLst>
                                        <p:tav tm="0">
                                          <p:val>
                                            <p:strVal val="#ppt_w*0.70"/>
                                          </p:val>
                                        </p:tav>
                                        <p:tav tm="100000">
                                          <p:val>
                                            <p:strVal val="#ppt_w"/>
                                          </p:val>
                                        </p:tav>
                                      </p:tavLst>
                                    </p:anim>
                                    <p:anim calcmode="lin" valueType="num">
                                      <p:cBhvr>
                                        <p:cTn id="28" dur="1000" fill="hold"/>
                                        <p:tgtEl>
                                          <p:spTgt spid="50179">
                                            <p:txEl>
                                              <p:charRg st="23" end="36"/>
                                            </p:txEl>
                                          </p:spTgt>
                                        </p:tgtEl>
                                        <p:attrNameLst>
                                          <p:attrName>ppt_h</p:attrName>
                                        </p:attrNameLst>
                                      </p:cBhvr>
                                      <p:tavLst>
                                        <p:tav tm="0">
                                          <p:val>
                                            <p:strVal val="#ppt_h"/>
                                          </p:val>
                                        </p:tav>
                                        <p:tav tm="100000">
                                          <p:val>
                                            <p:strVal val="#ppt_h"/>
                                          </p:val>
                                        </p:tav>
                                      </p:tavLst>
                                    </p:anim>
                                    <p:animEffect transition="in" filter="fade">
                                      <p:cBhvr>
                                        <p:cTn id="29" dur="1000"/>
                                        <p:tgtEl>
                                          <p:spTgt spid="50179">
                                            <p:txEl>
                                              <p:charRg st="23" end="36"/>
                                            </p:txEl>
                                          </p:spTgt>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50179">
                                            <p:txEl>
                                              <p:charRg st="36" end="47"/>
                                            </p:txEl>
                                          </p:spTgt>
                                        </p:tgtEl>
                                        <p:attrNameLst>
                                          <p:attrName>style.visibility</p:attrName>
                                        </p:attrNameLst>
                                      </p:cBhvr>
                                      <p:to>
                                        <p:strVal val="visible"/>
                                      </p:to>
                                    </p:set>
                                    <p:anim calcmode="lin" valueType="num">
                                      <p:cBhvr>
                                        <p:cTn id="32" dur="1000" fill="hold"/>
                                        <p:tgtEl>
                                          <p:spTgt spid="50179">
                                            <p:txEl>
                                              <p:charRg st="36" end="47"/>
                                            </p:txEl>
                                          </p:spTgt>
                                        </p:tgtEl>
                                        <p:attrNameLst>
                                          <p:attrName>ppt_w</p:attrName>
                                        </p:attrNameLst>
                                      </p:cBhvr>
                                      <p:tavLst>
                                        <p:tav tm="0">
                                          <p:val>
                                            <p:strVal val="#ppt_w*0.70"/>
                                          </p:val>
                                        </p:tav>
                                        <p:tav tm="100000">
                                          <p:val>
                                            <p:strVal val="#ppt_w"/>
                                          </p:val>
                                        </p:tav>
                                      </p:tavLst>
                                    </p:anim>
                                    <p:anim calcmode="lin" valueType="num">
                                      <p:cBhvr>
                                        <p:cTn id="33" dur="1000" fill="hold"/>
                                        <p:tgtEl>
                                          <p:spTgt spid="50179">
                                            <p:txEl>
                                              <p:charRg st="36" end="47"/>
                                            </p:txEl>
                                          </p:spTgt>
                                        </p:tgtEl>
                                        <p:attrNameLst>
                                          <p:attrName>ppt_h</p:attrName>
                                        </p:attrNameLst>
                                      </p:cBhvr>
                                      <p:tavLst>
                                        <p:tav tm="0">
                                          <p:val>
                                            <p:strVal val="#ppt_h"/>
                                          </p:val>
                                        </p:tav>
                                        <p:tav tm="100000">
                                          <p:val>
                                            <p:strVal val="#ppt_h"/>
                                          </p:val>
                                        </p:tav>
                                      </p:tavLst>
                                    </p:anim>
                                    <p:animEffect transition="in" filter="fade">
                                      <p:cBhvr>
                                        <p:cTn id="34" dur="1000"/>
                                        <p:tgtEl>
                                          <p:spTgt spid="50179">
                                            <p:txEl>
                                              <p:charRg st="36" end="47"/>
                                            </p:txEl>
                                          </p:spTgt>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50179">
                                            <p:txEl>
                                              <p:charRg st="47" end="59"/>
                                            </p:txEl>
                                          </p:spTgt>
                                        </p:tgtEl>
                                        <p:attrNameLst>
                                          <p:attrName>style.visibility</p:attrName>
                                        </p:attrNameLst>
                                      </p:cBhvr>
                                      <p:to>
                                        <p:strVal val="visible"/>
                                      </p:to>
                                    </p:set>
                                    <p:anim calcmode="lin" valueType="num">
                                      <p:cBhvr>
                                        <p:cTn id="37" dur="1000" fill="hold"/>
                                        <p:tgtEl>
                                          <p:spTgt spid="50179">
                                            <p:txEl>
                                              <p:charRg st="47" end="59"/>
                                            </p:txEl>
                                          </p:spTgt>
                                        </p:tgtEl>
                                        <p:attrNameLst>
                                          <p:attrName>ppt_w</p:attrName>
                                        </p:attrNameLst>
                                      </p:cBhvr>
                                      <p:tavLst>
                                        <p:tav tm="0">
                                          <p:val>
                                            <p:strVal val="#ppt_w*0.70"/>
                                          </p:val>
                                        </p:tav>
                                        <p:tav tm="100000">
                                          <p:val>
                                            <p:strVal val="#ppt_w"/>
                                          </p:val>
                                        </p:tav>
                                      </p:tavLst>
                                    </p:anim>
                                    <p:anim calcmode="lin" valueType="num">
                                      <p:cBhvr>
                                        <p:cTn id="38" dur="1000" fill="hold"/>
                                        <p:tgtEl>
                                          <p:spTgt spid="50179">
                                            <p:txEl>
                                              <p:charRg st="47" end="59"/>
                                            </p:txEl>
                                          </p:spTgt>
                                        </p:tgtEl>
                                        <p:attrNameLst>
                                          <p:attrName>ppt_h</p:attrName>
                                        </p:attrNameLst>
                                      </p:cBhvr>
                                      <p:tavLst>
                                        <p:tav tm="0">
                                          <p:val>
                                            <p:strVal val="#ppt_h"/>
                                          </p:val>
                                        </p:tav>
                                        <p:tav tm="100000">
                                          <p:val>
                                            <p:strVal val="#ppt_h"/>
                                          </p:val>
                                        </p:tav>
                                      </p:tavLst>
                                    </p:anim>
                                    <p:animEffect transition="in" filter="fade">
                                      <p:cBhvr>
                                        <p:cTn id="39" dur="1000"/>
                                        <p:tgtEl>
                                          <p:spTgt spid="50179">
                                            <p:txEl>
                                              <p:charRg st="47" end="59"/>
                                            </p:txEl>
                                          </p:spTgt>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50179">
                                            <p:txEl>
                                              <p:charRg st="59" end="70"/>
                                            </p:txEl>
                                          </p:spTgt>
                                        </p:tgtEl>
                                        <p:attrNameLst>
                                          <p:attrName>style.visibility</p:attrName>
                                        </p:attrNameLst>
                                      </p:cBhvr>
                                      <p:to>
                                        <p:strVal val="visible"/>
                                      </p:to>
                                    </p:set>
                                    <p:anim calcmode="lin" valueType="num">
                                      <p:cBhvr>
                                        <p:cTn id="42" dur="1000" fill="hold"/>
                                        <p:tgtEl>
                                          <p:spTgt spid="50179">
                                            <p:txEl>
                                              <p:charRg st="59" end="70"/>
                                            </p:txEl>
                                          </p:spTgt>
                                        </p:tgtEl>
                                        <p:attrNameLst>
                                          <p:attrName>ppt_w</p:attrName>
                                        </p:attrNameLst>
                                      </p:cBhvr>
                                      <p:tavLst>
                                        <p:tav tm="0">
                                          <p:val>
                                            <p:strVal val="#ppt_w*0.70"/>
                                          </p:val>
                                        </p:tav>
                                        <p:tav tm="100000">
                                          <p:val>
                                            <p:strVal val="#ppt_w"/>
                                          </p:val>
                                        </p:tav>
                                      </p:tavLst>
                                    </p:anim>
                                    <p:anim calcmode="lin" valueType="num">
                                      <p:cBhvr>
                                        <p:cTn id="43" dur="1000" fill="hold"/>
                                        <p:tgtEl>
                                          <p:spTgt spid="50179">
                                            <p:txEl>
                                              <p:charRg st="59" end="70"/>
                                            </p:txEl>
                                          </p:spTgt>
                                        </p:tgtEl>
                                        <p:attrNameLst>
                                          <p:attrName>ppt_h</p:attrName>
                                        </p:attrNameLst>
                                      </p:cBhvr>
                                      <p:tavLst>
                                        <p:tav tm="0">
                                          <p:val>
                                            <p:strVal val="#ppt_h"/>
                                          </p:val>
                                        </p:tav>
                                        <p:tav tm="100000">
                                          <p:val>
                                            <p:strVal val="#ppt_h"/>
                                          </p:val>
                                        </p:tav>
                                      </p:tavLst>
                                    </p:anim>
                                    <p:animEffect transition="in" filter="fade">
                                      <p:cBhvr>
                                        <p:cTn id="44" dur="1000"/>
                                        <p:tgtEl>
                                          <p:spTgt spid="50179">
                                            <p:txEl>
                                              <p:charRg st="59" end="70"/>
                                            </p:txEl>
                                          </p:spTgt>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50179">
                                            <p:txEl>
                                              <p:charRg st="70" end="81"/>
                                            </p:txEl>
                                          </p:spTgt>
                                        </p:tgtEl>
                                        <p:attrNameLst>
                                          <p:attrName>style.visibility</p:attrName>
                                        </p:attrNameLst>
                                      </p:cBhvr>
                                      <p:to>
                                        <p:strVal val="visible"/>
                                      </p:to>
                                    </p:set>
                                    <p:anim calcmode="lin" valueType="num">
                                      <p:cBhvr>
                                        <p:cTn id="47" dur="1000" fill="hold"/>
                                        <p:tgtEl>
                                          <p:spTgt spid="50179">
                                            <p:txEl>
                                              <p:charRg st="70" end="81"/>
                                            </p:txEl>
                                          </p:spTgt>
                                        </p:tgtEl>
                                        <p:attrNameLst>
                                          <p:attrName>ppt_w</p:attrName>
                                        </p:attrNameLst>
                                      </p:cBhvr>
                                      <p:tavLst>
                                        <p:tav tm="0">
                                          <p:val>
                                            <p:strVal val="#ppt_w*0.70"/>
                                          </p:val>
                                        </p:tav>
                                        <p:tav tm="100000">
                                          <p:val>
                                            <p:strVal val="#ppt_w"/>
                                          </p:val>
                                        </p:tav>
                                      </p:tavLst>
                                    </p:anim>
                                    <p:anim calcmode="lin" valueType="num">
                                      <p:cBhvr>
                                        <p:cTn id="48" dur="1000" fill="hold"/>
                                        <p:tgtEl>
                                          <p:spTgt spid="50179">
                                            <p:txEl>
                                              <p:charRg st="70" end="81"/>
                                            </p:txEl>
                                          </p:spTgt>
                                        </p:tgtEl>
                                        <p:attrNameLst>
                                          <p:attrName>ppt_h</p:attrName>
                                        </p:attrNameLst>
                                      </p:cBhvr>
                                      <p:tavLst>
                                        <p:tav tm="0">
                                          <p:val>
                                            <p:strVal val="#ppt_h"/>
                                          </p:val>
                                        </p:tav>
                                        <p:tav tm="100000">
                                          <p:val>
                                            <p:strVal val="#ppt_h"/>
                                          </p:val>
                                        </p:tav>
                                      </p:tavLst>
                                    </p:anim>
                                    <p:animEffect transition="in" filter="fade">
                                      <p:cBhvr>
                                        <p:cTn id="49" dur="1000"/>
                                        <p:tgtEl>
                                          <p:spTgt spid="50179">
                                            <p:txEl>
                                              <p:charRg st="70" end="81"/>
                                            </p:txEl>
                                          </p:spTgt>
                                        </p:tgtEl>
                                      </p:cBhvr>
                                    </p:animEffect>
                                  </p:childTnLst>
                                </p:cTn>
                              </p:par>
                            </p:childTnLst>
                          </p:cTn>
                        </p:par>
                        <p:par>
                          <p:cTn id="50" fill="hold">
                            <p:stCondLst>
                              <p:cond delay="2000"/>
                            </p:stCondLst>
                            <p:childTnLst>
                              <p:par>
                                <p:cTn id="51" presetID="55" presetClass="entr" presetSubtype="0" fill="hold" grpId="0" nodeType="afterEffect">
                                  <p:stCondLst>
                                    <p:cond delay="0"/>
                                  </p:stCondLst>
                                  <p:childTnLst>
                                    <p:set>
                                      <p:cBhvr>
                                        <p:cTn id="52" dur="1" fill="hold">
                                          <p:stCondLst>
                                            <p:cond delay="0"/>
                                          </p:stCondLst>
                                        </p:cTn>
                                        <p:tgtEl>
                                          <p:spTgt spid="50180"/>
                                        </p:tgtEl>
                                        <p:attrNameLst>
                                          <p:attrName>style.visibility</p:attrName>
                                        </p:attrNameLst>
                                      </p:cBhvr>
                                      <p:to>
                                        <p:strVal val="visible"/>
                                      </p:to>
                                    </p:set>
                                    <p:anim calcmode="lin" valueType="num">
                                      <p:cBhvr>
                                        <p:cTn id="53" dur="1000" fill="hold"/>
                                        <p:tgtEl>
                                          <p:spTgt spid="50180"/>
                                        </p:tgtEl>
                                        <p:attrNameLst>
                                          <p:attrName>ppt_w</p:attrName>
                                        </p:attrNameLst>
                                      </p:cBhvr>
                                      <p:tavLst>
                                        <p:tav tm="0">
                                          <p:val>
                                            <p:strVal val="#ppt_w*0.70"/>
                                          </p:val>
                                        </p:tav>
                                        <p:tav tm="100000">
                                          <p:val>
                                            <p:strVal val="#ppt_w"/>
                                          </p:val>
                                        </p:tav>
                                      </p:tavLst>
                                    </p:anim>
                                    <p:anim calcmode="lin" valueType="num">
                                      <p:cBhvr>
                                        <p:cTn id="54" dur="1000" fill="hold"/>
                                        <p:tgtEl>
                                          <p:spTgt spid="50180"/>
                                        </p:tgtEl>
                                        <p:attrNameLst>
                                          <p:attrName>ppt_h</p:attrName>
                                        </p:attrNameLst>
                                      </p:cBhvr>
                                      <p:tavLst>
                                        <p:tav tm="0">
                                          <p:val>
                                            <p:strVal val="#ppt_h"/>
                                          </p:val>
                                        </p:tav>
                                        <p:tav tm="100000">
                                          <p:val>
                                            <p:strVal val="#ppt_h"/>
                                          </p:val>
                                        </p:tav>
                                      </p:tavLst>
                                    </p:anim>
                                    <p:animEffect transition="in" filter="fade">
                                      <p:cBhvr>
                                        <p:cTn id="55" dur="1000"/>
                                        <p:tgtEl>
                                          <p:spTgt spid="50180"/>
                                        </p:tgtEl>
                                      </p:cBhvr>
                                    </p:animEffect>
                                  </p:childTnLst>
                                </p:cTn>
                              </p:par>
                              <p:par>
                                <p:cTn id="56" presetID="55" presetClass="entr" presetSubtype="0" fill="hold" grpId="0" nodeType="withEffect">
                                  <p:stCondLst>
                                    <p:cond delay="0"/>
                                  </p:stCondLst>
                                  <p:childTnLst>
                                    <p:set>
                                      <p:cBhvr>
                                        <p:cTn id="57" dur="1" fill="hold">
                                          <p:stCondLst>
                                            <p:cond delay="0"/>
                                          </p:stCondLst>
                                        </p:cTn>
                                        <p:tgtEl>
                                          <p:spTgt spid="50180">
                                            <p:txEl>
                                              <p:charRg st="0" end="3"/>
                                            </p:txEl>
                                          </p:spTgt>
                                        </p:tgtEl>
                                        <p:attrNameLst>
                                          <p:attrName>style.visibility</p:attrName>
                                        </p:attrNameLst>
                                      </p:cBhvr>
                                      <p:to>
                                        <p:strVal val="visible"/>
                                      </p:to>
                                    </p:set>
                                    <p:anim calcmode="lin" valueType="num">
                                      <p:cBhvr>
                                        <p:cTn id="58" dur="1000" fill="hold"/>
                                        <p:tgtEl>
                                          <p:spTgt spid="50180">
                                            <p:txEl>
                                              <p:charRg st="0" end="3"/>
                                            </p:txEl>
                                          </p:spTgt>
                                        </p:tgtEl>
                                        <p:attrNameLst>
                                          <p:attrName>ppt_w</p:attrName>
                                        </p:attrNameLst>
                                      </p:cBhvr>
                                      <p:tavLst>
                                        <p:tav tm="0">
                                          <p:val>
                                            <p:strVal val="#ppt_w*0.70"/>
                                          </p:val>
                                        </p:tav>
                                        <p:tav tm="100000">
                                          <p:val>
                                            <p:strVal val="#ppt_w"/>
                                          </p:val>
                                        </p:tav>
                                      </p:tavLst>
                                    </p:anim>
                                    <p:anim calcmode="lin" valueType="num">
                                      <p:cBhvr>
                                        <p:cTn id="59" dur="1000" fill="hold"/>
                                        <p:tgtEl>
                                          <p:spTgt spid="50180">
                                            <p:txEl>
                                              <p:charRg st="0" end="3"/>
                                            </p:txEl>
                                          </p:spTgt>
                                        </p:tgtEl>
                                        <p:attrNameLst>
                                          <p:attrName>ppt_h</p:attrName>
                                        </p:attrNameLst>
                                      </p:cBhvr>
                                      <p:tavLst>
                                        <p:tav tm="0">
                                          <p:val>
                                            <p:strVal val="#ppt_h"/>
                                          </p:val>
                                        </p:tav>
                                        <p:tav tm="100000">
                                          <p:val>
                                            <p:strVal val="#ppt_h"/>
                                          </p:val>
                                        </p:tav>
                                      </p:tavLst>
                                    </p:anim>
                                    <p:animEffect transition="in" filter="fade">
                                      <p:cBhvr>
                                        <p:cTn id="60" dur="1000"/>
                                        <p:tgtEl>
                                          <p:spTgt spid="50180">
                                            <p:txEl>
                                              <p:charRg st="0" end="3"/>
                                            </p:txEl>
                                          </p:spTgt>
                                        </p:tgtEl>
                                      </p:cBhvr>
                                    </p:animEffect>
                                  </p:childTnLst>
                                </p:cTn>
                              </p:par>
                              <p:par>
                                <p:cTn id="61" presetID="55" presetClass="entr" presetSubtype="0" fill="hold" grpId="0" nodeType="withEffect">
                                  <p:stCondLst>
                                    <p:cond delay="0"/>
                                  </p:stCondLst>
                                  <p:childTnLst>
                                    <p:set>
                                      <p:cBhvr>
                                        <p:cTn id="62" dur="1" fill="hold">
                                          <p:stCondLst>
                                            <p:cond delay="0"/>
                                          </p:stCondLst>
                                        </p:cTn>
                                        <p:tgtEl>
                                          <p:spTgt spid="50180">
                                            <p:txEl>
                                              <p:charRg st="3" end="55"/>
                                            </p:txEl>
                                          </p:spTgt>
                                        </p:tgtEl>
                                        <p:attrNameLst>
                                          <p:attrName>style.visibility</p:attrName>
                                        </p:attrNameLst>
                                      </p:cBhvr>
                                      <p:to>
                                        <p:strVal val="visible"/>
                                      </p:to>
                                    </p:set>
                                    <p:anim calcmode="lin" valueType="num">
                                      <p:cBhvr>
                                        <p:cTn id="63" dur="1000" fill="hold"/>
                                        <p:tgtEl>
                                          <p:spTgt spid="50180">
                                            <p:txEl>
                                              <p:charRg st="3" end="55"/>
                                            </p:txEl>
                                          </p:spTgt>
                                        </p:tgtEl>
                                        <p:attrNameLst>
                                          <p:attrName>ppt_w</p:attrName>
                                        </p:attrNameLst>
                                      </p:cBhvr>
                                      <p:tavLst>
                                        <p:tav tm="0">
                                          <p:val>
                                            <p:strVal val="#ppt_w*0.70"/>
                                          </p:val>
                                        </p:tav>
                                        <p:tav tm="100000">
                                          <p:val>
                                            <p:strVal val="#ppt_w"/>
                                          </p:val>
                                        </p:tav>
                                      </p:tavLst>
                                    </p:anim>
                                    <p:anim calcmode="lin" valueType="num">
                                      <p:cBhvr>
                                        <p:cTn id="64" dur="1000" fill="hold"/>
                                        <p:tgtEl>
                                          <p:spTgt spid="50180">
                                            <p:txEl>
                                              <p:charRg st="3" end="55"/>
                                            </p:txEl>
                                          </p:spTgt>
                                        </p:tgtEl>
                                        <p:attrNameLst>
                                          <p:attrName>ppt_h</p:attrName>
                                        </p:attrNameLst>
                                      </p:cBhvr>
                                      <p:tavLst>
                                        <p:tav tm="0">
                                          <p:val>
                                            <p:strVal val="#ppt_h"/>
                                          </p:val>
                                        </p:tav>
                                        <p:tav tm="100000">
                                          <p:val>
                                            <p:strVal val="#ppt_h"/>
                                          </p:val>
                                        </p:tav>
                                      </p:tavLst>
                                    </p:anim>
                                    <p:animEffect transition="in" filter="fade">
                                      <p:cBhvr>
                                        <p:cTn id="65" dur="1000"/>
                                        <p:tgtEl>
                                          <p:spTgt spid="50180">
                                            <p:txEl>
                                              <p:charRg st="3" end="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79" grpId="0" animBg="1" uiExpand="1" build="p"/>
      <p:bldP spid="50180" grpId="0" animBg="1"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3" name="文本占位符 48130"/>
          <p:cNvSpPr>
            <a:spLocks noGrp="1"/>
          </p:cNvSpPr>
          <p:nvPr>
            <p:ph idx="1"/>
          </p:nvPr>
        </p:nvSpPr>
        <p:spPr>
          <a:xfrm>
            <a:off x="672465" y="452755"/>
            <a:ext cx="11022330" cy="5488305"/>
          </a:xfrm>
        </p:spPr>
        <p:txBody>
          <a:bodyPr lIns="101600" tIns="0" rIns="82550" bIns="0" rtlCol="0" anchor="t">
            <a:noAutofit/>
          </a:bodyPr>
          <a:p>
            <a:pPr marL="171450" marR="0" indent="-171450" algn="l" defTabSz="685800" rtl="0" eaLnBrk="1" fontAlgn="auto" latinLnBrk="0" hangingPunct="1">
              <a:lnSpc>
                <a:spcPct val="250000"/>
              </a:lnSpc>
              <a:spcBef>
                <a:spcPts val="0"/>
              </a:spcBef>
              <a:spcAft>
                <a:spcPts val="1000"/>
              </a:spcAft>
              <a:buClrTx/>
              <a:buSzTx/>
              <a:buFont typeface="Arial" panose="020B0604020202020204" pitchFamily="34" charset="0"/>
              <a:buNone/>
            </a:pPr>
            <a:r>
              <a:rPr kumimoji="0" lang="en-US" altLang="zh-CN" sz="3600" b="1" i="0" u="none" strike="noStrike" kern="1200" cap="none" spc="150" normalizeH="0" baseline="0" noProof="1">
                <a:solidFill>
                  <a:srgbClr val="404040"/>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       </a:t>
            </a:r>
            <a:r>
              <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翠翠和以上两位女子相比，显得</a:t>
            </a:r>
            <a:r>
              <a:rPr kumimoji="0" lang="zh-CN" altLang="en-US" sz="3600" b="1" i="0" u="none" strike="noStrike" kern="1200" cap="none" spc="150" normalizeH="0" baseline="0" noProof="1">
                <a:solidFill>
                  <a:srgbClr val="FF0000"/>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含蓄、羞涩</a:t>
            </a:r>
            <a:r>
              <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，翠翠内心萌动的感情始终没有直接外露，连她最深爱、最依恋的爷爷也没有启齿。作者通过</a:t>
            </a:r>
            <a:r>
              <a:rPr kumimoji="0" lang="zh-CN" altLang="en-US" sz="3600" b="1" i="0" u="none" strike="noStrike" kern="1200" cap="none" spc="150" normalizeH="0" baseline="0" noProof="1">
                <a:solidFill>
                  <a:srgbClr val="FF0000"/>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人物的对话和感情变化</a:t>
            </a:r>
            <a:r>
              <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展示了翠翠微妙而复杂的内心世界。</a:t>
            </a:r>
            <a:endPar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华文中宋" panose="02010600040101010101"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1203">
                                            <p:txEl>
                                              <p:charRg st="0" end="91"/>
                                            </p:txEl>
                                          </p:spTgt>
                                        </p:tgtEl>
                                        <p:attrNameLst>
                                          <p:attrName>style.visibility</p:attrName>
                                        </p:attrNameLst>
                                      </p:cBhvr>
                                      <p:to>
                                        <p:strVal val="visible"/>
                                      </p:to>
                                    </p:set>
                                    <p:anim calcmode="lin" valueType="num">
                                      <p:cBhvr>
                                        <p:cTn id="7" dur="1000" fill="hold"/>
                                        <p:tgtEl>
                                          <p:spTgt spid="51203">
                                            <p:txEl>
                                              <p:charRg st="0" end="91"/>
                                            </p:txEl>
                                          </p:spTgt>
                                        </p:tgtEl>
                                        <p:attrNameLst>
                                          <p:attrName>ppt_w</p:attrName>
                                        </p:attrNameLst>
                                      </p:cBhvr>
                                      <p:tavLst>
                                        <p:tav tm="0">
                                          <p:val>
                                            <p:strVal val="#ppt_w*0.70"/>
                                          </p:val>
                                        </p:tav>
                                        <p:tav tm="100000">
                                          <p:val>
                                            <p:strVal val="#ppt_w"/>
                                          </p:val>
                                        </p:tav>
                                      </p:tavLst>
                                    </p:anim>
                                    <p:anim calcmode="lin" valueType="num">
                                      <p:cBhvr>
                                        <p:cTn id="8" dur="1000" fill="hold"/>
                                        <p:tgtEl>
                                          <p:spTgt spid="51203">
                                            <p:txEl>
                                              <p:charRg st="0" end="91"/>
                                            </p:txEl>
                                          </p:spTgt>
                                        </p:tgtEl>
                                        <p:attrNameLst>
                                          <p:attrName>ppt_h</p:attrName>
                                        </p:attrNameLst>
                                      </p:cBhvr>
                                      <p:tavLst>
                                        <p:tav tm="0">
                                          <p:val>
                                            <p:strVal val="#ppt_h"/>
                                          </p:val>
                                        </p:tav>
                                        <p:tav tm="100000">
                                          <p:val>
                                            <p:strVal val="#ppt_h"/>
                                          </p:val>
                                        </p:tav>
                                      </p:tavLst>
                                    </p:anim>
                                    <p:animEffect transition="in" filter="fade">
                                      <p:cBhvr>
                                        <p:cTn id="9" dur="1000"/>
                                        <p:tgtEl>
                                          <p:spTgt spid="51203">
                                            <p:txEl>
                                              <p:charRg st="0" end="9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标题 49153"/>
          <p:cNvSpPr>
            <a:spLocks noGrp="1"/>
          </p:cNvSpPr>
          <p:nvPr>
            <p:ph type="title"/>
          </p:nvPr>
        </p:nvSpPr>
        <p:spPr>
          <a:xfrm>
            <a:off x="4319588" y="276225"/>
            <a:ext cx="3230563"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sz="4000" b="1" i="0" u="none" strike="noStrike" kern="1200" cap="none" spc="200" normalizeH="0" baseline="0" noProof="1">
                <a:solidFill>
                  <a:srgbClr val="FF0000"/>
                </a:solidFill>
                <a:uFillTx/>
                <a:latin typeface="微软雅黑" panose="020B0503020204020204" charset="-122"/>
                <a:ea typeface="微软雅黑" panose="020B0503020204020204" charset="-122"/>
                <a:cs typeface="+mj-cs"/>
                <a:sym typeface="微软雅黑" panose="020B0503020204020204" charset="-122"/>
              </a:rPr>
              <a:t>天保和傩送</a:t>
            </a:r>
            <a:endParaRPr kumimoji="0" lang="zh-CN" altLang="en-US" sz="4000" b="1" i="0" u="none" strike="noStrike" kern="1200" cap="none" spc="200" normalizeH="0" baseline="0" noProof="1">
              <a:solidFill>
                <a:srgbClr val="FF0000"/>
              </a:solidFill>
              <a:uFillTx/>
              <a:latin typeface="微软雅黑" panose="020B0503020204020204" charset="-122"/>
              <a:ea typeface="微软雅黑" panose="020B0503020204020204" charset="-122"/>
              <a:cs typeface="+mj-cs"/>
              <a:sym typeface="微软雅黑" panose="020B0503020204020204" charset="-122"/>
            </a:endParaRPr>
          </a:p>
        </p:txBody>
      </p:sp>
      <p:sp>
        <p:nvSpPr>
          <p:cNvPr id="49155" name="内容占位符 49154"/>
          <p:cNvSpPr>
            <a:spLocks noGrp="1"/>
          </p:cNvSpPr>
          <p:nvPr>
            <p:ph idx="1"/>
          </p:nvPr>
        </p:nvSpPr>
        <p:spPr>
          <a:xfrm>
            <a:off x="626745" y="1025525"/>
            <a:ext cx="11171555" cy="5510530"/>
          </a:xfrm>
        </p:spPr>
        <p:txBody>
          <a:bodyPr lIns="101600" tIns="0" rIns="82550" bIns="0" rtlCol="0" anchor="t">
            <a:noAutofit/>
          </a:bodyPr>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kumimoji="0" lang="en-US" altLang="zh-CN" sz="3600" b="1" i="0" u="none" strike="noStrike" kern="1200" cap="none" spc="150" normalizeH="0" baseline="0" noProof="1">
                <a:solidFill>
                  <a:srgbClr val="404040"/>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     </a:t>
            </a:r>
            <a:r>
              <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天保和傩送突然发现两人爱上的竟是同一个姑娘，眼看兄弟要变成情敌，他们没有反目成仇，也没有像流行小说写的那样，其中一个慷慨“出让”，他们懂得，</a:t>
            </a:r>
            <a:r>
              <a:rPr kumimoji="0" lang="zh-CN" altLang="en-US" sz="3600" b="1" i="0" u="none" strike="noStrike" kern="1200" cap="none" spc="150" normalizeH="0" baseline="0" noProof="1">
                <a:solidFill>
                  <a:srgbClr val="FF0000"/>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姑娘不是财产，感情没有价格</a:t>
            </a:r>
            <a:r>
              <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，你必须接受姑娘的选择，而不能代替姑娘做出选择。于是他们公平地、正大光明地做了竞争，</a:t>
            </a:r>
            <a:r>
              <a:rPr kumimoji="0" lang="zh-CN" altLang="en-US" sz="3600" b="1" i="0" u="none" strike="noStrike" kern="1200" cap="none" spc="150" normalizeH="0" baseline="0" noProof="1">
                <a:solidFill>
                  <a:srgbClr val="FF0000"/>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哥哥走了车路占了先，就一定让弟弟走马路先开口</a:t>
            </a:r>
            <a:r>
              <a:rPr kumimoji="0" lang="zh-CN" altLang="en-US"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，结果一唱定乾坤，这里没有裁判，没有评委，没有公证人，只有良心和道德，再加上血浓于水的手足深情。为了成全弟弟，哥哥带着失恋的忧伤远走他乡</a:t>
            </a:r>
            <a:r>
              <a:rPr kumimoji="0" lang="en-US" altLang="zh-CN"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a:t>
            </a:r>
            <a:r>
              <a:rPr kumimoji="0" lang="en-US" altLang="zh-CN"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 </a:t>
            </a:r>
            <a:endParaRPr kumimoji="0" lang="en-US" altLang="zh-CN" sz="3600" b="1" i="0" u="none" strike="noStrike" kern="1200" cap="none" spc="150" normalizeH="0" baseline="0" noProof="1">
              <a:solidFill>
                <a:schemeClr val="tx1"/>
              </a:solidFill>
              <a:uFillTx/>
              <a:latin typeface="华文中宋" panose="02010600040101010101" charset="-122"/>
              <a:ea typeface="华文中宋" panose="02010600040101010101" charset="-122"/>
              <a:cs typeface="华文中宋" panose="02010600040101010101"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2225"/>
                                        </p:tgtEl>
                                        <p:attrNameLst>
                                          <p:attrName>style.visibility</p:attrName>
                                        </p:attrNameLst>
                                      </p:cBhvr>
                                      <p:to>
                                        <p:strVal val="visible"/>
                                      </p:to>
                                    </p:set>
                                    <p:anim calcmode="lin" valueType="num">
                                      <p:cBhvr additive="base">
                                        <p:cTn id="7" dur="1000" fill="hold"/>
                                        <p:tgtEl>
                                          <p:spTgt spid="52225"/>
                                        </p:tgtEl>
                                        <p:attrNameLst>
                                          <p:attrName>ppt_x</p:attrName>
                                        </p:attrNameLst>
                                      </p:cBhvr>
                                      <p:tavLst>
                                        <p:tav tm="0">
                                          <p:val>
                                            <p:strVal val="#ppt_x"/>
                                          </p:val>
                                        </p:tav>
                                        <p:tav tm="100000">
                                          <p:val>
                                            <p:strVal val="#ppt_x"/>
                                          </p:val>
                                        </p:tav>
                                      </p:tavLst>
                                    </p:anim>
                                    <p:anim calcmode="lin" valueType="num">
                                      <p:cBhvr additive="base">
                                        <p:cTn id="8" dur="1000" fill="hold"/>
                                        <p:tgtEl>
                                          <p:spTgt spid="5222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9155">
                                            <p:txEl>
                                              <p:charRg st="0" end="220"/>
                                            </p:txEl>
                                          </p:spTgt>
                                        </p:tgtEl>
                                        <p:attrNameLst>
                                          <p:attrName>style.visibility</p:attrName>
                                        </p:attrNameLst>
                                      </p:cBhvr>
                                      <p:to>
                                        <p:strVal val="visible"/>
                                      </p:to>
                                    </p:set>
                                    <p:anim calcmode="lin" valueType="num">
                                      <p:cBhvr>
                                        <p:cTn id="12" dur="1000" fill="hold"/>
                                        <p:tgtEl>
                                          <p:spTgt spid="49155">
                                            <p:txEl>
                                              <p:charRg st="0" end="220"/>
                                            </p:txEl>
                                          </p:spTgt>
                                        </p:tgtEl>
                                        <p:attrNameLst>
                                          <p:attrName>ppt_w</p:attrName>
                                        </p:attrNameLst>
                                      </p:cBhvr>
                                      <p:tavLst>
                                        <p:tav tm="0">
                                          <p:val>
                                            <p:strVal val="#ppt_w*0.70"/>
                                          </p:val>
                                        </p:tav>
                                        <p:tav tm="100000">
                                          <p:val>
                                            <p:strVal val="#ppt_w"/>
                                          </p:val>
                                        </p:tav>
                                      </p:tavLst>
                                    </p:anim>
                                    <p:anim calcmode="lin" valueType="num">
                                      <p:cBhvr>
                                        <p:cTn id="13" dur="1000" fill="hold"/>
                                        <p:tgtEl>
                                          <p:spTgt spid="49155">
                                            <p:txEl>
                                              <p:charRg st="0" end="220"/>
                                            </p:txEl>
                                          </p:spTgt>
                                        </p:tgtEl>
                                        <p:attrNameLst>
                                          <p:attrName>ppt_h</p:attrName>
                                        </p:attrNameLst>
                                      </p:cBhvr>
                                      <p:tavLst>
                                        <p:tav tm="0">
                                          <p:val>
                                            <p:strVal val="#ppt_h"/>
                                          </p:val>
                                        </p:tav>
                                        <p:tav tm="100000">
                                          <p:val>
                                            <p:strVal val="#ppt_h"/>
                                          </p:val>
                                        </p:tav>
                                      </p:tavLst>
                                    </p:anim>
                                    <p:animEffect transition="in" filter="fade">
                                      <p:cBhvr>
                                        <p:cTn id="14" dur="1000"/>
                                        <p:tgtEl>
                                          <p:spTgt spid="49155">
                                            <p:txEl>
                                              <p:charRg st="0" end="2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P spid="5222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文本框 50177"/>
          <p:cNvSpPr txBox="1"/>
          <p:nvPr/>
        </p:nvSpPr>
        <p:spPr>
          <a:xfrm>
            <a:off x="1184275" y="721360"/>
            <a:ext cx="1439863" cy="768350"/>
          </a:xfrm>
          <a:prstGeom prst="rect">
            <a:avLst/>
          </a:prstGeom>
          <a:noFill/>
          <a:ln w="9525">
            <a:noFill/>
          </a:ln>
        </p:spPr>
        <p:txBody>
          <a:bodyPr wrap="square" anchor="t" anchorCtr="0">
            <a:spAutoFit/>
          </a:bodyPr>
          <a:p>
            <a:pPr>
              <a:spcBef>
                <a:spcPct val="50000"/>
              </a:spcBef>
            </a:pPr>
            <a:r>
              <a:rPr lang="zh-CN" altLang="en-US" sz="4400" b="1">
                <a:solidFill>
                  <a:srgbClr val="FF0000"/>
                </a:solidFill>
                <a:latin typeface="华文中宋" panose="02010600040101010101" charset="-122"/>
                <a:ea typeface="华文中宋" panose="02010600040101010101" charset="-122"/>
              </a:rPr>
              <a:t>天保：</a:t>
            </a:r>
            <a:endParaRPr lang="zh-CN" altLang="en-US" sz="4400" b="1">
              <a:solidFill>
                <a:srgbClr val="FF0000"/>
              </a:solidFill>
              <a:latin typeface="华文中宋" panose="02010600040101010101" charset="-122"/>
              <a:ea typeface="华文中宋" panose="02010600040101010101" charset="-122"/>
            </a:endParaRPr>
          </a:p>
        </p:txBody>
      </p:sp>
      <p:sp>
        <p:nvSpPr>
          <p:cNvPr id="49154" name="文本框 50178"/>
          <p:cNvSpPr txBox="1"/>
          <p:nvPr/>
        </p:nvSpPr>
        <p:spPr>
          <a:xfrm>
            <a:off x="1351598" y="4239895"/>
            <a:ext cx="1447800" cy="768350"/>
          </a:xfrm>
          <a:prstGeom prst="rect">
            <a:avLst/>
          </a:prstGeom>
          <a:noFill/>
          <a:ln w="9525">
            <a:noFill/>
          </a:ln>
        </p:spPr>
        <p:txBody>
          <a:bodyPr anchor="t" anchorCtr="0">
            <a:spAutoFit/>
          </a:bodyPr>
          <a:p>
            <a:pPr>
              <a:spcBef>
                <a:spcPct val="50000"/>
              </a:spcBef>
            </a:pPr>
            <a:r>
              <a:rPr lang="zh-CN" altLang="en-US" sz="4400" b="1">
                <a:solidFill>
                  <a:srgbClr val="FF0000"/>
                </a:solidFill>
                <a:latin typeface="华文中宋" panose="02010600040101010101" charset="-122"/>
                <a:ea typeface="华文中宋" panose="02010600040101010101" charset="-122"/>
              </a:rPr>
              <a:t>傩送：</a:t>
            </a:r>
            <a:endParaRPr lang="zh-CN" altLang="en-US" sz="4400" b="1">
              <a:solidFill>
                <a:srgbClr val="FF0000"/>
              </a:solidFill>
              <a:latin typeface="华文中宋" panose="02010600040101010101" charset="-122"/>
              <a:ea typeface="华文中宋" panose="02010600040101010101" charset="-122"/>
            </a:endParaRPr>
          </a:p>
        </p:txBody>
      </p:sp>
      <p:sp>
        <p:nvSpPr>
          <p:cNvPr id="50180" name="文本框 50179"/>
          <p:cNvSpPr txBox="1"/>
          <p:nvPr/>
        </p:nvSpPr>
        <p:spPr>
          <a:xfrm>
            <a:off x="2967355" y="475615"/>
            <a:ext cx="8522970" cy="3082290"/>
          </a:xfrm>
          <a:prstGeom prst="rect">
            <a:avLst/>
          </a:prstGeom>
          <a:noFill/>
          <a:ln w="9525">
            <a:noFill/>
          </a:ln>
        </p:spPr>
        <p:txBody>
          <a:bodyPr wrap="square" anchor="t" anchorCtr="0">
            <a:spAutoFit/>
          </a:bodyPr>
          <a:p>
            <a:pPr>
              <a:lnSpc>
                <a:spcPct val="180000"/>
              </a:lnSpc>
              <a:spcBef>
                <a:spcPct val="50000"/>
              </a:spcBef>
            </a:pPr>
            <a:r>
              <a:rPr lang="zh-CN" altLang="en-US" sz="3600" b="1">
                <a:latin typeface="华文中宋" panose="02010600040101010101" charset="-122"/>
                <a:ea typeface="华文中宋" panose="02010600040101010101" charset="-122"/>
              </a:rPr>
              <a:t>痴情、豪爽、慷慨。既大胆表露爱情，又爱惜手足之情，在不知情中陷入爱情的矛盾中，最后孤独地离开并死于意外。</a:t>
            </a:r>
            <a:endParaRPr lang="zh-CN" altLang="en-US" sz="3600" b="1">
              <a:latin typeface="华文中宋" panose="02010600040101010101" charset="-122"/>
              <a:ea typeface="华文中宋" panose="02010600040101010101" charset="-122"/>
            </a:endParaRPr>
          </a:p>
        </p:txBody>
      </p:sp>
      <p:sp>
        <p:nvSpPr>
          <p:cNvPr id="50181" name="文本框 50180"/>
          <p:cNvSpPr txBox="1"/>
          <p:nvPr/>
        </p:nvSpPr>
        <p:spPr>
          <a:xfrm>
            <a:off x="3140710" y="4006850"/>
            <a:ext cx="8554720" cy="1863725"/>
          </a:xfrm>
          <a:prstGeom prst="rect">
            <a:avLst/>
          </a:prstGeom>
          <a:noFill/>
          <a:ln w="9525">
            <a:noFill/>
          </a:ln>
        </p:spPr>
        <p:txBody>
          <a:bodyPr wrap="square" anchor="t" anchorCtr="0">
            <a:spAutoFit/>
          </a:bodyPr>
          <a:p>
            <a:pPr>
              <a:lnSpc>
                <a:spcPct val="160000"/>
              </a:lnSpc>
              <a:spcBef>
                <a:spcPct val="50000"/>
              </a:spcBef>
            </a:pPr>
            <a:r>
              <a:rPr lang="zh-CN" altLang="en-US" sz="3600" b="1">
                <a:latin typeface="华文中宋" panose="02010600040101010101" charset="-122"/>
                <a:ea typeface="华文中宋" panose="02010600040101010101" charset="-122"/>
              </a:rPr>
              <a:t>多才多艺，性格与天保很相似，孤独地追求爱情，最后为亲情放弃爱情。</a:t>
            </a:r>
            <a:endParaRPr lang="zh-CN" altLang="en-US" sz="3600" b="1">
              <a:latin typeface="华文中宋" panose="02010600040101010101" charset="-122"/>
              <a:ea typeface="华文中宋"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49153"/>
                                        </p:tgtEl>
                                        <p:attrNameLst>
                                          <p:attrName>style.visibility</p:attrName>
                                        </p:attrNameLst>
                                      </p:cBhvr>
                                      <p:to>
                                        <p:strVal val="visible"/>
                                      </p:to>
                                    </p:set>
                                    <p:anim calcmode="lin" valueType="num">
                                      <p:cBhvr>
                                        <p:cTn id="7" dur="1000" fill="hold"/>
                                        <p:tgtEl>
                                          <p:spTgt spid="49153"/>
                                        </p:tgtEl>
                                        <p:attrNameLst>
                                          <p:attrName>ppt_w</p:attrName>
                                        </p:attrNameLst>
                                      </p:cBhvr>
                                      <p:tavLst>
                                        <p:tav tm="0">
                                          <p:val>
                                            <p:fltVal val="0.000000"/>
                                          </p:val>
                                        </p:tav>
                                        <p:tav tm="100000">
                                          <p:val>
                                            <p:strVal val="#ppt_w"/>
                                          </p:val>
                                        </p:tav>
                                      </p:tavLst>
                                    </p:anim>
                                    <p:anim calcmode="lin" valueType="num">
                                      <p:cBhvr>
                                        <p:cTn id="8" dur="1000" fill="hold"/>
                                        <p:tgtEl>
                                          <p:spTgt spid="49153"/>
                                        </p:tgtEl>
                                        <p:attrNameLst>
                                          <p:attrName>ppt_h</p:attrName>
                                        </p:attrNameLst>
                                      </p:cBhvr>
                                      <p:tavLst>
                                        <p:tav tm="0">
                                          <p:val>
                                            <p:fltVal val="0.000000"/>
                                          </p:val>
                                        </p:tav>
                                        <p:tav tm="100000">
                                          <p:val>
                                            <p:strVal val="#ppt_h"/>
                                          </p:val>
                                        </p:tav>
                                      </p:tavLst>
                                    </p:anim>
                                  </p:childTnLst>
                                </p:cTn>
                              </p:par>
                              <p:par>
                                <p:cTn id="9" presetID="55" presetClass="entr" presetSubtype="0" fill="hold" grpId="0" nodeType="withEffect">
                                  <p:stCondLst>
                                    <p:cond delay="0"/>
                                  </p:stCondLst>
                                  <p:childTnLst>
                                    <p:set>
                                      <p:cBhvr>
                                        <p:cTn id="10" dur="1" fill="hold">
                                          <p:stCondLst>
                                            <p:cond delay="0"/>
                                          </p:stCondLst>
                                        </p:cTn>
                                        <p:tgtEl>
                                          <p:spTgt spid="50180"/>
                                        </p:tgtEl>
                                        <p:attrNameLst>
                                          <p:attrName>style.visibility</p:attrName>
                                        </p:attrNameLst>
                                      </p:cBhvr>
                                      <p:to>
                                        <p:strVal val="visible"/>
                                      </p:to>
                                    </p:set>
                                    <p:anim calcmode="lin" valueType="num">
                                      <p:cBhvr>
                                        <p:cTn id="11" dur="1000" fill="hold"/>
                                        <p:tgtEl>
                                          <p:spTgt spid="50180"/>
                                        </p:tgtEl>
                                        <p:attrNameLst>
                                          <p:attrName>ppt_w</p:attrName>
                                        </p:attrNameLst>
                                      </p:cBhvr>
                                      <p:tavLst>
                                        <p:tav tm="0">
                                          <p:val>
                                            <p:strVal val="#ppt_w*0.70"/>
                                          </p:val>
                                        </p:tav>
                                        <p:tav tm="100000">
                                          <p:val>
                                            <p:strVal val="#ppt_w"/>
                                          </p:val>
                                        </p:tav>
                                      </p:tavLst>
                                    </p:anim>
                                    <p:anim calcmode="lin" valueType="num">
                                      <p:cBhvr>
                                        <p:cTn id="12" dur="1000" fill="hold"/>
                                        <p:tgtEl>
                                          <p:spTgt spid="50180"/>
                                        </p:tgtEl>
                                        <p:attrNameLst>
                                          <p:attrName>ppt_h</p:attrName>
                                        </p:attrNameLst>
                                      </p:cBhvr>
                                      <p:tavLst>
                                        <p:tav tm="0">
                                          <p:val>
                                            <p:strVal val="#ppt_h"/>
                                          </p:val>
                                        </p:tav>
                                        <p:tav tm="100000">
                                          <p:val>
                                            <p:strVal val="#ppt_h"/>
                                          </p:val>
                                        </p:tav>
                                      </p:tavLst>
                                    </p:anim>
                                    <p:animEffect transition="in" filter="fade">
                                      <p:cBhvr>
                                        <p:cTn id="13" dur="1000"/>
                                        <p:tgtEl>
                                          <p:spTgt spid="50180"/>
                                        </p:tgtEl>
                                      </p:cBhvr>
                                    </p:animEffect>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000" fill="hold">
                                          <p:stCondLst>
                                            <p:cond delay="0"/>
                                          </p:stCondLst>
                                        </p:cTn>
                                        <p:tgtEl>
                                          <p:spTgt spid="49154"/>
                                        </p:tgtEl>
                                        <p:attrNameLst>
                                          <p:attrName>style.visibility</p:attrName>
                                        </p:attrNameLst>
                                      </p:cBhvr>
                                      <p:to>
                                        <p:strVal val="visible"/>
                                      </p:to>
                                    </p:set>
                                    <p:anim calcmode="lin" valueType="num">
                                      <p:cBhvr>
                                        <p:cTn id="17" dur="1000" fill="hold"/>
                                        <p:tgtEl>
                                          <p:spTgt spid="49154"/>
                                        </p:tgtEl>
                                        <p:attrNameLst>
                                          <p:attrName>ppt_w</p:attrName>
                                        </p:attrNameLst>
                                      </p:cBhvr>
                                      <p:tavLst>
                                        <p:tav tm="0">
                                          <p:val>
                                            <p:fltVal val="0.000000"/>
                                          </p:val>
                                        </p:tav>
                                        <p:tav tm="100000">
                                          <p:val>
                                            <p:strVal val="#ppt_w"/>
                                          </p:val>
                                        </p:tav>
                                      </p:tavLst>
                                    </p:anim>
                                    <p:anim calcmode="lin" valueType="num">
                                      <p:cBhvr>
                                        <p:cTn id="18" dur="1000" fill="hold"/>
                                        <p:tgtEl>
                                          <p:spTgt spid="49154"/>
                                        </p:tgtEl>
                                        <p:attrNameLst>
                                          <p:attrName>ppt_h</p:attrName>
                                        </p:attrNameLst>
                                      </p:cBhvr>
                                      <p:tavLst>
                                        <p:tav tm="0">
                                          <p:val>
                                            <p:fltVal val="0.000000"/>
                                          </p:val>
                                        </p:tav>
                                        <p:tav tm="100000">
                                          <p:val>
                                            <p:strVal val="#ppt_h"/>
                                          </p:val>
                                        </p:tav>
                                      </p:tavLst>
                                    </p:anim>
                                  </p:childTnLst>
                                </p:cTn>
                              </p:par>
                              <p:par>
                                <p:cTn id="19" presetID="55" presetClass="entr" presetSubtype="0" fill="hold" grpId="0" nodeType="withEffect">
                                  <p:stCondLst>
                                    <p:cond delay="0"/>
                                  </p:stCondLst>
                                  <p:childTnLst>
                                    <p:set>
                                      <p:cBhvr>
                                        <p:cTn id="20" dur="1" fill="hold">
                                          <p:stCondLst>
                                            <p:cond delay="0"/>
                                          </p:stCondLst>
                                        </p:cTn>
                                        <p:tgtEl>
                                          <p:spTgt spid="50181"/>
                                        </p:tgtEl>
                                        <p:attrNameLst>
                                          <p:attrName>style.visibility</p:attrName>
                                        </p:attrNameLst>
                                      </p:cBhvr>
                                      <p:to>
                                        <p:strVal val="visible"/>
                                      </p:to>
                                    </p:set>
                                    <p:anim calcmode="lin" valueType="num">
                                      <p:cBhvr>
                                        <p:cTn id="21" dur="1000" fill="hold"/>
                                        <p:tgtEl>
                                          <p:spTgt spid="50181"/>
                                        </p:tgtEl>
                                        <p:attrNameLst>
                                          <p:attrName>ppt_w</p:attrName>
                                        </p:attrNameLst>
                                      </p:cBhvr>
                                      <p:tavLst>
                                        <p:tav tm="0">
                                          <p:val>
                                            <p:strVal val="#ppt_w*0.70"/>
                                          </p:val>
                                        </p:tav>
                                        <p:tav tm="100000">
                                          <p:val>
                                            <p:strVal val="#ppt_w"/>
                                          </p:val>
                                        </p:tav>
                                      </p:tavLst>
                                    </p:anim>
                                    <p:anim calcmode="lin" valueType="num">
                                      <p:cBhvr>
                                        <p:cTn id="22" dur="1000" fill="hold"/>
                                        <p:tgtEl>
                                          <p:spTgt spid="50181"/>
                                        </p:tgtEl>
                                        <p:attrNameLst>
                                          <p:attrName>ppt_h</p:attrName>
                                        </p:attrNameLst>
                                      </p:cBhvr>
                                      <p:tavLst>
                                        <p:tav tm="0">
                                          <p:val>
                                            <p:strVal val="#ppt_h"/>
                                          </p:val>
                                        </p:tav>
                                        <p:tav tm="100000">
                                          <p:val>
                                            <p:strVal val="#ppt_h"/>
                                          </p:val>
                                        </p:tav>
                                      </p:tavLst>
                                    </p:anim>
                                    <p:animEffect transition="in" filter="fade">
                                      <p:cBhvr>
                                        <p:cTn id="23" dur="1000"/>
                                        <p:tgtEl>
                                          <p:spTgt spid="50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p:bldP spid="50181" grpId="0"/>
      <p:bldP spid="49153" grpId="0"/>
      <p:bldP spid="491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文本框 5121"/>
          <p:cNvSpPr txBox="1"/>
          <p:nvPr/>
        </p:nvSpPr>
        <p:spPr>
          <a:xfrm>
            <a:off x="4547870" y="303530"/>
            <a:ext cx="7213600" cy="6459855"/>
          </a:xfrm>
          <a:prstGeom prst="rect">
            <a:avLst/>
          </a:prstGeom>
          <a:noFill/>
          <a:ln w="9525">
            <a:noFill/>
          </a:ln>
        </p:spPr>
        <p:txBody>
          <a:bodyPr wrap="square" anchor="t" anchorCtr="0">
            <a:spAutoFit/>
          </a:bodyPr>
          <a:p>
            <a:pPr>
              <a:lnSpc>
                <a:spcPct val="110000"/>
              </a:lnSpc>
              <a:spcBef>
                <a:spcPct val="50000"/>
              </a:spcBef>
            </a:pPr>
            <a:r>
              <a:rPr lang="en-US" altLang="zh-CN" sz="3600" b="1">
                <a:latin typeface="华文中宋" panose="02010600040101010101" charset="-122"/>
                <a:ea typeface="华文中宋" panose="02010600040101010101" charset="-122"/>
                <a:cs typeface="华文中宋" panose="02010600040101010101" charset="-122"/>
              </a:rPr>
              <a:t>  </a:t>
            </a:r>
            <a:r>
              <a:rPr lang="zh-CN" altLang="en-US" sz="3600" b="1">
                <a:solidFill>
                  <a:srgbClr val="FF0000"/>
                </a:solidFill>
                <a:latin typeface="华文中宋" panose="02010600040101010101" charset="-122"/>
                <a:ea typeface="华文中宋" panose="02010600040101010101" charset="-122"/>
                <a:cs typeface="华文中宋" panose="02010600040101010101" charset="-122"/>
              </a:rPr>
              <a:t>沈从文</a:t>
            </a:r>
            <a:r>
              <a:rPr lang="zh-CN" altLang="en-US" sz="3600" b="1">
                <a:latin typeface="华文中宋" panose="02010600040101010101" charset="-122"/>
                <a:ea typeface="华文中宋" panose="02010600040101010101" charset="-122"/>
                <a:cs typeface="华文中宋" panose="02010600040101010101" charset="-122"/>
              </a:rPr>
              <a:t>（</a:t>
            </a:r>
            <a:r>
              <a:rPr lang="en-US" altLang="zh-CN" sz="3600" b="1">
                <a:latin typeface="华文中宋" panose="02010600040101010101" charset="-122"/>
                <a:ea typeface="华文中宋" panose="02010600040101010101" charset="-122"/>
                <a:cs typeface="华文中宋" panose="02010600040101010101" charset="-122"/>
              </a:rPr>
              <a:t>1902--1988</a:t>
            </a:r>
            <a:r>
              <a:rPr lang="zh-CN" altLang="en-US" sz="3600" b="1">
                <a:latin typeface="华文中宋" panose="02010600040101010101" charset="-122"/>
                <a:ea typeface="华文中宋" panose="02010600040101010101" charset="-122"/>
                <a:cs typeface="华文中宋" panose="02010600040101010101" charset="-122"/>
              </a:rPr>
              <a:t>），原名沈岳焕，湖南凤凰人，现代小说家、散文家、文物研究家，“京派作家群”发起人。</a:t>
            </a:r>
            <a:endParaRPr lang="zh-CN" altLang="en-US" sz="3600" b="1">
              <a:latin typeface="华文中宋" panose="02010600040101010101" charset="-122"/>
              <a:ea typeface="华文中宋" panose="02010600040101010101" charset="-122"/>
              <a:cs typeface="华文中宋" panose="02010600040101010101" charset="-122"/>
            </a:endParaRPr>
          </a:p>
          <a:p>
            <a:pPr>
              <a:lnSpc>
                <a:spcPct val="110000"/>
              </a:lnSpc>
              <a:spcBef>
                <a:spcPct val="50000"/>
              </a:spcBef>
            </a:pPr>
            <a:r>
              <a:rPr lang="zh-CN" altLang="en-US" sz="3600" b="1">
                <a:latin typeface="华文中宋" panose="02010600040101010101" charset="-122"/>
                <a:ea typeface="华文中宋" panose="02010600040101010101" charset="-122"/>
                <a:cs typeface="华文中宋" panose="02010600040101010101" charset="-122"/>
              </a:rPr>
              <a:t>    其小说大多</a:t>
            </a:r>
            <a:r>
              <a:rPr lang="zh-CN" altLang="en-US" sz="3600" b="1">
                <a:solidFill>
                  <a:srgbClr val="FF0000"/>
                </a:solidFill>
                <a:latin typeface="华文中宋" panose="02010600040101010101" charset="-122"/>
                <a:ea typeface="华文中宋" panose="02010600040101010101" charset="-122"/>
                <a:cs typeface="华文中宋" panose="02010600040101010101" charset="-122"/>
              </a:rPr>
              <a:t>以湘西生活为背景，</a:t>
            </a:r>
            <a:r>
              <a:rPr lang="zh-CN" altLang="en-US" sz="3600" b="1">
                <a:latin typeface="华文中宋" panose="02010600040101010101" charset="-122"/>
                <a:ea typeface="华文中宋" panose="02010600040101010101" charset="-122"/>
                <a:cs typeface="华文中宋" panose="02010600040101010101" charset="-122"/>
              </a:rPr>
              <a:t>熔生动丰富的社会风俗画和优美清新的风情风景画为一炉，展示人性的粗犷强悍，民俗的淳厚善良，使浓郁的乡土气息和返璞归真的牧歌情调。</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5123" name="文本框 5122"/>
          <p:cNvSpPr txBox="1"/>
          <p:nvPr/>
        </p:nvSpPr>
        <p:spPr>
          <a:xfrm>
            <a:off x="1183005" y="390525"/>
            <a:ext cx="2261235" cy="706755"/>
          </a:xfrm>
          <a:prstGeom prst="rect">
            <a:avLst/>
          </a:prstGeom>
          <a:noFill/>
          <a:ln w="9525">
            <a:noFill/>
          </a:ln>
        </p:spPr>
        <p:txBody>
          <a:bodyPr wrap="square">
            <a:spAutoFit/>
          </a:bodyPr>
          <a:p>
            <a:pPr>
              <a:spcBef>
                <a:spcPct val="50000"/>
              </a:spcBef>
            </a:pPr>
            <a:r>
              <a:rPr lang="zh-CN" altLang="en-US" sz="4000" b="1" noProof="1">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rPr>
              <a:t>作者简介</a:t>
            </a:r>
            <a:r>
              <a:rPr lang="zh-CN" altLang="en-US" sz="4000" noProof="1">
                <a:solidFill>
                  <a:schemeClr val="bg1"/>
                </a:solidFill>
                <a:latin typeface="微软雅黑" panose="020B0503020204020204" charset="-122"/>
                <a:ea typeface="微软雅黑" panose="020B0503020204020204" charset="-122"/>
                <a:cs typeface="+mn-cs"/>
              </a:rPr>
              <a:t>】</a:t>
            </a:r>
            <a:endParaRPr lang="zh-CN" altLang="en-US" sz="4000" noProof="1">
              <a:solidFill>
                <a:schemeClr val="bg1"/>
              </a:solidFill>
              <a:latin typeface="微软雅黑" panose="020B0503020204020204" charset="-122"/>
              <a:ea typeface="微软雅黑" panose="020B0503020204020204" charset="-122"/>
            </a:endParaRPr>
          </a:p>
        </p:txBody>
      </p:sp>
      <p:pic>
        <p:nvPicPr>
          <p:cNvPr id="4099" name="图片 5123" descr="001ec949f8470bc55fa71f"/>
          <p:cNvPicPr>
            <a:picLocks noChangeAspect="1"/>
          </p:cNvPicPr>
          <p:nvPr/>
        </p:nvPicPr>
        <p:blipFill>
          <a:blip r:embed="rId1"/>
          <a:stretch>
            <a:fillRect/>
          </a:stretch>
        </p:blipFill>
        <p:spPr>
          <a:xfrm>
            <a:off x="438785" y="1504950"/>
            <a:ext cx="3749040" cy="5107305"/>
          </a:xfrm>
          <a:prstGeom prst="rect">
            <a:avLst/>
          </a:prstGeom>
          <a:noFill/>
          <a:ln w="9525">
            <a:noFill/>
          </a:ln>
        </p:spPr>
      </p:pic>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123"/>
                                        </p:tgtEl>
                                        <p:attrNameLst>
                                          <p:attrName>style.visibility</p:attrName>
                                        </p:attrNameLst>
                                      </p:cBhvr>
                                      <p:to>
                                        <p:strVal val="visible"/>
                                      </p:to>
                                    </p:set>
                                    <p:anim calcmode="lin" valueType="num">
                                      <p:cBhvr additive="base">
                                        <p:cTn id="7" dur="1000" fill="hold"/>
                                        <p:tgtEl>
                                          <p:spTgt spid="5123"/>
                                        </p:tgtEl>
                                        <p:attrNameLst>
                                          <p:attrName>ppt_x</p:attrName>
                                        </p:attrNameLst>
                                      </p:cBhvr>
                                      <p:tavLst>
                                        <p:tav tm="0">
                                          <p:val>
                                            <p:strVal val="#ppt_x"/>
                                          </p:val>
                                        </p:tav>
                                        <p:tav tm="100000">
                                          <p:val>
                                            <p:strVal val="#ppt_x"/>
                                          </p:val>
                                        </p:tav>
                                      </p:tavLst>
                                    </p:anim>
                                    <p:anim calcmode="lin" valueType="num">
                                      <p:cBhvr additive="base">
                                        <p:cTn id="8" dur="1000" fill="hold"/>
                                        <p:tgtEl>
                                          <p:spTgt spid="512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4099"/>
                                        </p:tgtEl>
                                        <p:attrNameLst>
                                          <p:attrName>style.visibility</p:attrName>
                                        </p:attrNameLst>
                                      </p:cBhvr>
                                      <p:to>
                                        <p:strVal val="visible"/>
                                      </p:to>
                                    </p:set>
                                    <p:anim calcmode="lin" valueType="num">
                                      <p:cBhvr additive="base">
                                        <p:cTn id="11" dur="1000" fill="hold"/>
                                        <p:tgtEl>
                                          <p:spTgt spid="4099"/>
                                        </p:tgtEl>
                                        <p:attrNameLst>
                                          <p:attrName>ppt_x</p:attrName>
                                        </p:attrNameLst>
                                      </p:cBhvr>
                                      <p:tavLst>
                                        <p:tav tm="0">
                                          <p:val>
                                            <p:strVal val="#ppt_x"/>
                                          </p:val>
                                        </p:tav>
                                        <p:tav tm="100000">
                                          <p:val>
                                            <p:strVal val="#ppt_x"/>
                                          </p:val>
                                        </p:tav>
                                      </p:tavLst>
                                    </p:anim>
                                    <p:anim calcmode="lin" valueType="num">
                                      <p:cBhvr additive="base">
                                        <p:cTn id="12" dur="1000" fill="hold"/>
                                        <p:tgtEl>
                                          <p:spTgt spid="409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5" presetClass="entr" presetSubtype="0" fill="hold" nodeType="afterEffect">
                                  <p:stCondLst>
                                    <p:cond delay="0"/>
                                  </p:stCondLst>
                                  <p:childTnLst>
                                    <p:set>
                                      <p:cBhvr>
                                        <p:cTn id="15" dur="1" fill="hold">
                                          <p:stCondLst>
                                            <p:cond delay="0"/>
                                          </p:stCondLst>
                                        </p:cTn>
                                        <p:tgtEl>
                                          <p:spTgt spid="4097">
                                            <p:txEl>
                                              <p:pRg st="0" end="0"/>
                                            </p:txEl>
                                          </p:spTgt>
                                        </p:tgtEl>
                                        <p:attrNameLst>
                                          <p:attrName>style.visibility</p:attrName>
                                        </p:attrNameLst>
                                      </p:cBhvr>
                                      <p:to>
                                        <p:strVal val="visible"/>
                                      </p:to>
                                    </p:set>
                                    <p:anim calcmode="lin" valueType="num">
                                      <p:cBhvr>
                                        <p:cTn id="16" dur="1000" fill="hold"/>
                                        <p:tgtEl>
                                          <p:spTgt spid="4097">
                                            <p:txEl>
                                              <p:pRg st="0" end="0"/>
                                            </p:txEl>
                                          </p:spTgt>
                                        </p:tgtEl>
                                        <p:attrNameLst>
                                          <p:attrName>ppt_w</p:attrName>
                                        </p:attrNameLst>
                                      </p:cBhvr>
                                      <p:tavLst>
                                        <p:tav tm="0">
                                          <p:val>
                                            <p:strVal val="#ppt_w*0.70"/>
                                          </p:val>
                                        </p:tav>
                                        <p:tav tm="100000">
                                          <p:val>
                                            <p:strVal val="#ppt_w"/>
                                          </p:val>
                                        </p:tav>
                                      </p:tavLst>
                                    </p:anim>
                                    <p:anim calcmode="lin" valueType="num">
                                      <p:cBhvr>
                                        <p:cTn id="17" dur="1000" fill="hold"/>
                                        <p:tgtEl>
                                          <p:spTgt spid="4097">
                                            <p:txEl>
                                              <p:pRg st="0" end="0"/>
                                            </p:txEl>
                                          </p:spTgt>
                                        </p:tgtEl>
                                        <p:attrNameLst>
                                          <p:attrName>ppt_h</p:attrName>
                                        </p:attrNameLst>
                                      </p:cBhvr>
                                      <p:tavLst>
                                        <p:tav tm="0">
                                          <p:val>
                                            <p:strVal val="#ppt_h"/>
                                          </p:val>
                                        </p:tav>
                                        <p:tav tm="100000">
                                          <p:val>
                                            <p:strVal val="#ppt_h"/>
                                          </p:val>
                                        </p:tav>
                                      </p:tavLst>
                                    </p:anim>
                                    <p:animEffect transition="in" filter="fade">
                                      <p:cBhvr>
                                        <p:cTn id="18" dur="1000"/>
                                        <p:tgtEl>
                                          <p:spTgt spid="4097">
                                            <p:txEl>
                                              <p:pRg st="0" end="0"/>
                                            </p:txEl>
                                          </p:spTgt>
                                        </p:tgtEl>
                                      </p:cBhvr>
                                    </p:animEffect>
                                  </p:childTnLst>
                                </p:cTn>
                              </p:par>
                            </p:childTnLst>
                          </p:cTn>
                        </p:par>
                        <p:par>
                          <p:cTn id="19" fill="hold">
                            <p:stCondLst>
                              <p:cond delay="2000"/>
                            </p:stCondLst>
                            <p:childTnLst>
                              <p:par>
                                <p:cTn id="20" presetID="55" presetClass="entr" presetSubtype="0" fill="hold" nodeType="afterEffect">
                                  <p:stCondLst>
                                    <p:cond delay="0"/>
                                  </p:stCondLst>
                                  <p:childTnLst>
                                    <p:set>
                                      <p:cBhvr>
                                        <p:cTn id="21" dur="1" fill="hold">
                                          <p:stCondLst>
                                            <p:cond delay="0"/>
                                          </p:stCondLst>
                                        </p:cTn>
                                        <p:tgtEl>
                                          <p:spTgt spid="4097">
                                            <p:txEl>
                                              <p:pRg st="1" end="1"/>
                                            </p:txEl>
                                          </p:spTgt>
                                        </p:tgtEl>
                                        <p:attrNameLst>
                                          <p:attrName>style.visibility</p:attrName>
                                        </p:attrNameLst>
                                      </p:cBhvr>
                                      <p:to>
                                        <p:strVal val="visible"/>
                                      </p:to>
                                    </p:set>
                                    <p:anim calcmode="lin" valueType="num">
                                      <p:cBhvr>
                                        <p:cTn id="22" dur="1000" fill="hold"/>
                                        <p:tgtEl>
                                          <p:spTgt spid="4097">
                                            <p:txEl>
                                              <p:pRg st="1" end="1"/>
                                            </p:txEl>
                                          </p:spTgt>
                                        </p:tgtEl>
                                        <p:attrNameLst>
                                          <p:attrName>ppt_w</p:attrName>
                                        </p:attrNameLst>
                                      </p:cBhvr>
                                      <p:tavLst>
                                        <p:tav tm="0">
                                          <p:val>
                                            <p:strVal val="#ppt_w*0.70"/>
                                          </p:val>
                                        </p:tav>
                                        <p:tav tm="100000">
                                          <p:val>
                                            <p:strVal val="#ppt_w"/>
                                          </p:val>
                                        </p:tav>
                                      </p:tavLst>
                                    </p:anim>
                                    <p:anim calcmode="lin" valueType="num">
                                      <p:cBhvr>
                                        <p:cTn id="23" dur="1000" fill="hold"/>
                                        <p:tgtEl>
                                          <p:spTgt spid="4097">
                                            <p:txEl>
                                              <p:pRg st="1" end="1"/>
                                            </p:txEl>
                                          </p:spTgt>
                                        </p:tgtEl>
                                        <p:attrNameLst>
                                          <p:attrName>ppt_h</p:attrName>
                                        </p:attrNameLst>
                                      </p:cBhvr>
                                      <p:tavLst>
                                        <p:tav tm="0">
                                          <p:val>
                                            <p:strVal val="#ppt_h"/>
                                          </p:val>
                                        </p:tav>
                                        <p:tav tm="100000">
                                          <p:val>
                                            <p:strVal val="#ppt_h"/>
                                          </p:val>
                                        </p:tav>
                                      </p:tavLst>
                                    </p:anim>
                                    <p:animEffect transition="in" filter="fade">
                                      <p:cBhvr>
                                        <p:cTn id="24" dur="1000"/>
                                        <p:tgtEl>
                                          <p:spTgt spid="409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文本框 52225"/>
          <p:cNvSpPr txBox="1"/>
          <p:nvPr/>
        </p:nvSpPr>
        <p:spPr>
          <a:xfrm>
            <a:off x="4870450" y="366713"/>
            <a:ext cx="1600200" cy="829945"/>
          </a:xfrm>
          <a:prstGeom prst="rect">
            <a:avLst/>
          </a:prstGeom>
          <a:noFill/>
          <a:ln w="9525">
            <a:noFill/>
          </a:ln>
        </p:spPr>
        <p:txBody>
          <a:bodyPr>
            <a:spAutoFit/>
          </a:bodyPr>
          <a:p>
            <a:pPr>
              <a:spcBef>
                <a:spcPct val="50000"/>
              </a:spcBef>
            </a:pPr>
            <a:r>
              <a:rPr lang="zh-CN" altLang="en-US" sz="4800" b="1" noProof="1">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rPr>
              <a:t>外公：</a:t>
            </a:r>
            <a:endParaRPr lang="zh-CN" altLang="en-US" sz="4800" b="1" noProof="1">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endParaRPr>
          </a:p>
        </p:txBody>
      </p:sp>
      <p:sp>
        <p:nvSpPr>
          <p:cNvPr id="52227" name="文本框 52226"/>
          <p:cNvSpPr txBox="1"/>
          <p:nvPr/>
        </p:nvSpPr>
        <p:spPr>
          <a:xfrm>
            <a:off x="3171825" y="1350963"/>
            <a:ext cx="5584825" cy="1511935"/>
          </a:xfrm>
          <a:prstGeom prst="rect">
            <a:avLst/>
          </a:prstGeom>
          <a:noFill/>
          <a:ln w="9525">
            <a:noFill/>
          </a:ln>
        </p:spPr>
        <p:txBody>
          <a:bodyPr wrap="square">
            <a:spAutoFit/>
          </a:bodyPr>
          <a:p>
            <a:pPr>
              <a:lnSpc>
                <a:spcPct val="80000"/>
              </a:lnSpc>
              <a:spcBef>
                <a:spcPct val="50000"/>
              </a:spcBef>
            </a:pPr>
            <a:r>
              <a:rPr lang="zh-CN" altLang="en-US" sz="4400" b="1" noProof="1">
                <a:effectLst>
                  <a:outerShdw blurRad="38100" dist="38100" dir="2700000">
                    <a:srgbClr val="FFFFFF"/>
                  </a:outerShdw>
                </a:effectLst>
                <a:latin typeface="华文中宋" panose="02010600040101010101" charset="-122"/>
                <a:ea typeface="华文中宋" panose="02010600040101010101" charset="-122"/>
                <a:cs typeface="+mn-cs"/>
              </a:rPr>
              <a:t>善良淳朴、工作尽职</a:t>
            </a:r>
            <a:endParaRPr lang="zh-CN" altLang="en-US" sz="4400" b="1" noProof="1">
              <a:effectLst>
                <a:outerShdw blurRad="38100" dist="38100" dir="2700000">
                  <a:srgbClr val="FFFFFF"/>
                </a:outerShdw>
              </a:effectLst>
              <a:latin typeface="华文中宋" panose="02010600040101010101" charset="-122"/>
              <a:ea typeface="华文中宋" panose="02010600040101010101" charset="-122"/>
            </a:endParaRPr>
          </a:p>
          <a:p>
            <a:pPr>
              <a:lnSpc>
                <a:spcPct val="80000"/>
              </a:lnSpc>
              <a:spcBef>
                <a:spcPct val="50000"/>
              </a:spcBef>
            </a:pPr>
            <a:r>
              <a:rPr lang="zh-CN" altLang="en-US" sz="4400" b="1" noProof="1">
                <a:effectLst>
                  <a:outerShdw blurRad="38100" dist="38100" dir="2700000">
                    <a:srgbClr val="FFFFFF"/>
                  </a:outerShdw>
                </a:effectLst>
                <a:latin typeface="华文中宋" panose="02010600040101010101" charset="-122"/>
                <a:ea typeface="华文中宋" panose="02010600040101010101" charset="-122"/>
                <a:cs typeface="+mn-cs"/>
              </a:rPr>
              <a:t>慈善仁厚、重义轻利</a:t>
            </a:r>
            <a:endParaRPr lang="zh-CN" altLang="en-US" sz="4400" b="1" noProof="1">
              <a:effectLst>
                <a:outerShdw blurRad="38100" dist="38100" dir="2700000">
                  <a:srgbClr val="FFFFFF"/>
                </a:outerShdw>
              </a:effectLst>
              <a:latin typeface="华文中宋" panose="02010600040101010101" charset="-122"/>
              <a:ea typeface="华文中宋" panose="02010600040101010101" charset="-122"/>
              <a:cs typeface="+mn-cs"/>
            </a:endParaRPr>
          </a:p>
        </p:txBody>
      </p:sp>
      <p:pic>
        <p:nvPicPr>
          <p:cNvPr id="51203" name="图片 52227" descr="a_left">
            <a:hlinkClick r:id="rId1" action="ppaction://hlinksldjump"/>
          </p:cNvPr>
          <p:cNvPicPr>
            <a:picLocks noChangeAspect="1"/>
          </p:cNvPicPr>
          <p:nvPr/>
        </p:nvPicPr>
        <p:blipFill>
          <a:blip r:embed="rId2"/>
          <a:stretch>
            <a:fillRect/>
          </a:stretch>
        </p:blipFill>
        <p:spPr>
          <a:xfrm>
            <a:off x="9906000" y="6477000"/>
            <a:ext cx="381000" cy="381000"/>
          </a:xfrm>
          <a:prstGeom prst="rect">
            <a:avLst/>
          </a:prstGeom>
          <a:noFill/>
          <a:ln w="9525">
            <a:noFill/>
          </a:ln>
        </p:spPr>
      </p:pic>
      <p:pic>
        <p:nvPicPr>
          <p:cNvPr id="50180" name="图片 52228" descr="35010"/>
          <p:cNvPicPr>
            <a:picLocks noChangeAspect="1"/>
          </p:cNvPicPr>
          <p:nvPr/>
        </p:nvPicPr>
        <p:blipFill>
          <a:blip r:embed="rId3"/>
          <a:stretch>
            <a:fillRect/>
          </a:stretch>
        </p:blipFill>
        <p:spPr>
          <a:xfrm>
            <a:off x="680085" y="3017520"/>
            <a:ext cx="10904220" cy="37528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2226"/>
                                        </p:tgtEl>
                                        <p:attrNameLst>
                                          <p:attrName>style.visibility</p:attrName>
                                        </p:attrNameLst>
                                      </p:cBhvr>
                                      <p:to>
                                        <p:strVal val="visible"/>
                                      </p:to>
                                    </p:set>
                                    <p:anim calcmode="lin" valueType="num">
                                      <p:cBhvr additive="base">
                                        <p:cTn id="7" dur="1000" fill="hold"/>
                                        <p:tgtEl>
                                          <p:spTgt spid="52226"/>
                                        </p:tgtEl>
                                        <p:attrNameLst>
                                          <p:attrName>ppt_x</p:attrName>
                                        </p:attrNameLst>
                                      </p:cBhvr>
                                      <p:tavLst>
                                        <p:tav tm="0">
                                          <p:val>
                                            <p:strVal val="#ppt_x"/>
                                          </p:val>
                                        </p:tav>
                                        <p:tav tm="100000">
                                          <p:val>
                                            <p:strVal val="#ppt_x"/>
                                          </p:val>
                                        </p:tav>
                                      </p:tavLst>
                                    </p:anim>
                                    <p:anim calcmode="lin" valueType="num">
                                      <p:cBhvr additive="base">
                                        <p:cTn id="8" dur="1000" fill="hold"/>
                                        <p:tgtEl>
                                          <p:spTgt spid="52226"/>
                                        </p:tgtEl>
                                        <p:attrNameLst>
                                          <p:attrName>ppt_y</p:attrName>
                                        </p:attrNameLst>
                                      </p:cBhvr>
                                      <p:tavLst>
                                        <p:tav tm="0">
                                          <p:val>
                                            <p:strVal val="1+#ppt_h/2"/>
                                          </p:val>
                                        </p:tav>
                                        <p:tav tm="100000">
                                          <p:val>
                                            <p:strVal val="#ppt_y"/>
                                          </p:val>
                                        </p:tav>
                                      </p:tavLst>
                                    </p:anim>
                                  </p:childTnLst>
                                </p:cTn>
                              </p:par>
                              <p:par>
                                <p:cTn id="9" presetID="6" presetClass="entr" presetSubtype="16" fill="hold" nodeType="withEffect">
                                  <p:stCondLst>
                                    <p:cond delay="0"/>
                                  </p:stCondLst>
                                  <p:childTnLst>
                                    <p:set>
                                      <p:cBhvr>
                                        <p:cTn id="10" dur="1000" fill="hold">
                                          <p:stCondLst>
                                            <p:cond delay="0"/>
                                          </p:stCondLst>
                                        </p:cTn>
                                        <p:tgtEl>
                                          <p:spTgt spid="50180"/>
                                        </p:tgtEl>
                                        <p:attrNameLst>
                                          <p:attrName>style.visibility</p:attrName>
                                        </p:attrNameLst>
                                      </p:cBhvr>
                                      <p:to>
                                        <p:strVal val="visible"/>
                                      </p:to>
                                    </p:set>
                                    <p:animEffect transition="in" filter="circle(in)">
                                      <p:cBhvr>
                                        <p:cTn id="11" dur="1000"/>
                                        <p:tgtEl>
                                          <p:spTgt spid="50180"/>
                                        </p:tgtEl>
                                      </p:cBhvr>
                                    </p:animEffect>
                                  </p:childTnLst>
                                </p:cTn>
                              </p:par>
                            </p:childTnLst>
                          </p:cTn>
                        </p:par>
                        <p:par>
                          <p:cTn id="12" fill="hold">
                            <p:stCondLst>
                              <p:cond delay="1000"/>
                            </p:stCondLst>
                            <p:childTnLst>
                              <p:par>
                                <p:cTn id="13" presetID="55" presetClass="entr" presetSubtype="0" fill="hold" grpId="0" nodeType="afterEffect">
                                  <p:stCondLst>
                                    <p:cond delay="0"/>
                                  </p:stCondLst>
                                  <p:childTnLst>
                                    <p:set>
                                      <p:cBhvr>
                                        <p:cTn id="14" dur="1" fill="hold">
                                          <p:stCondLst>
                                            <p:cond delay="0"/>
                                          </p:stCondLst>
                                        </p:cTn>
                                        <p:tgtEl>
                                          <p:spTgt spid="52227"/>
                                        </p:tgtEl>
                                        <p:attrNameLst>
                                          <p:attrName>style.visibility</p:attrName>
                                        </p:attrNameLst>
                                      </p:cBhvr>
                                      <p:to>
                                        <p:strVal val="visible"/>
                                      </p:to>
                                    </p:set>
                                    <p:anim calcmode="lin" valueType="num">
                                      <p:cBhvr>
                                        <p:cTn id="15" dur="1000" fill="hold"/>
                                        <p:tgtEl>
                                          <p:spTgt spid="52227"/>
                                        </p:tgtEl>
                                        <p:attrNameLst>
                                          <p:attrName>ppt_w</p:attrName>
                                        </p:attrNameLst>
                                      </p:cBhvr>
                                      <p:tavLst>
                                        <p:tav tm="0">
                                          <p:val>
                                            <p:strVal val="#ppt_w*0.70"/>
                                          </p:val>
                                        </p:tav>
                                        <p:tav tm="100000">
                                          <p:val>
                                            <p:strVal val="#ppt_w"/>
                                          </p:val>
                                        </p:tav>
                                      </p:tavLst>
                                    </p:anim>
                                    <p:anim calcmode="lin" valueType="num">
                                      <p:cBhvr>
                                        <p:cTn id="16" dur="1000" fill="hold"/>
                                        <p:tgtEl>
                                          <p:spTgt spid="52227"/>
                                        </p:tgtEl>
                                        <p:attrNameLst>
                                          <p:attrName>ppt_h</p:attrName>
                                        </p:attrNameLst>
                                      </p:cBhvr>
                                      <p:tavLst>
                                        <p:tav tm="0">
                                          <p:val>
                                            <p:strVal val="#ppt_h"/>
                                          </p:val>
                                        </p:tav>
                                        <p:tav tm="100000">
                                          <p:val>
                                            <p:strVal val="#ppt_h"/>
                                          </p:val>
                                        </p:tav>
                                      </p:tavLst>
                                    </p:anim>
                                    <p:animEffect transition="in" filter="fade">
                                      <p:cBhvr>
                                        <p:cTn id="17" dur="1000"/>
                                        <p:tgtEl>
                                          <p:spTgt spid="52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animBg="1"/>
      <p:bldP spid="5222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内容占位符 51201"/>
          <p:cNvSpPr>
            <a:spLocks noGrp="1"/>
          </p:cNvSpPr>
          <p:nvPr>
            <p:ph idx="1"/>
          </p:nvPr>
        </p:nvSpPr>
        <p:spPr>
          <a:xfrm>
            <a:off x="475615" y="113030"/>
            <a:ext cx="11416030" cy="6530340"/>
          </a:xfrm>
        </p:spPr>
        <p:txBody>
          <a:bodyPr lIns="101600" tIns="0" rIns="82550" bIns="0" rtlCol="0" anchor="t">
            <a:noAutofit/>
          </a:bodyPr>
          <a:p>
            <a:pPr marL="0" marR="0" indent="0" algn="l" defTabSz="685800" rtl="0" eaLnBrk="1" fontAlgn="auto" latinLnBrk="0" hangingPunct="1">
              <a:lnSpc>
                <a:spcPct val="120000"/>
              </a:lnSpc>
              <a:spcBef>
                <a:spcPts val="0"/>
              </a:spcBef>
              <a:spcAft>
                <a:spcPts val="1000"/>
              </a:spcAft>
              <a:buClrTx/>
              <a:buSzTx/>
              <a:buFont typeface="Arial" panose="020B0604020202020204" pitchFamily="34" charset="0"/>
              <a:buNone/>
            </a:pPr>
            <a:r>
              <a:rPr kumimoji="0" lang="en-US" altLang="zh-CN" sz="3200" b="0" i="0" u="none" strike="noStrike" kern="1200" cap="none" spc="150" normalizeH="0" baseline="0" noProof="1">
                <a:solidFill>
                  <a:srgbClr val="404040"/>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 </a:t>
            </a:r>
            <a:r>
              <a:rPr kumimoji="0" lang="en-US" altLang="zh-CN" sz="3200" b="1" i="0" u="none" strike="noStrike" kern="1200" cap="none" spc="150" normalizeH="0" baseline="0" noProof="1">
                <a:solidFill>
                  <a:srgbClr val="404040"/>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    </a:t>
            </a:r>
            <a:r>
              <a:rPr kumimoji="0" lang="zh-CN" altLang="en-US" sz="3200" b="1" i="0" u="none" strike="noStrike" kern="1200" cap="none" spc="150" normalizeH="0" baseline="0" noProof="1">
                <a:solidFill>
                  <a:schemeClr val="tx1"/>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他是溪边渡口的摆渡人，</a:t>
            </a:r>
            <a:r>
              <a:rPr kumimoji="0" lang="zh-CN" altLang="en-US" sz="3200" b="1" i="0" u="none" strike="noStrike" kern="1200" cap="none" spc="150" normalizeH="0" baseline="0" noProof="1">
                <a:solidFill>
                  <a:srgbClr val="404040"/>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a:t>
            </a:r>
            <a:r>
              <a:rPr kumimoji="0" lang="zh-CN" altLang="en-US" sz="3200" b="1" i="0" u="none" strike="noStrike" kern="1200" cap="none" spc="150" normalizeH="0" baseline="0" noProof="1">
                <a:solidFill>
                  <a:srgbClr val="FF0000"/>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在职务上毫不儿戏</a:t>
            </a:r>
            <a:r>
              <a:rPr kumimoji="0" lang="zh-CN" altLang="en-US" sz="3200" b="1" i="0" u="none" strike="noStrike" kern="1200" cap="none" spc="150" normalizeH="0" baseline="0" noProof="1">
                <a:solidFill>
                  <a:srgbClr val="404040"/>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a:t>
            </a:r>
            <a:r>
              <a:rPr kumimoji="0" lang="zh-CN" altLang="en-US" sz="3200" b="1" i="0" u="none" strike="noStrike" kern="1200" cap="none" spc="150" normalizeH="0" baseline="0" noProof="1">
                <a:solidFill>
                  <a:srgbClr val="FF0000"/>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因为明白过渡人是要赶回城中吃晚饭的，人来一个就渡一个，不便要人站在那岸边呆等</a:t>
            </a:r>
            <a:r>
              <a:rPr kumimoji="0" lang="zh-CN" altLang="en-US" sz="3200" b="1" i="0" u="none" strike="noStrike" kern="1200" cap="none" spc="150" normalizeH="0" baseline="0" noProof="1">
                <a:solidFill>
                  <a:srgbClr val="404040"/>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a:t>
            </a:r>
            <a:r>
              <a:rPr kumimoji="0" lang="zh-CN" altLang="en-US" sz="3200" b="1" i="0" u="none" strike="noStrike" kern="1200" cap="none" spc="150" normalizeH="0" baseline="0" noProof="1">
                <a:solidFill>
                  <a:schemeClr val="tx1"/>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因此，即使外孙女几次三番地唤他回去，即使看到她情绪异常，他也会坚持渡完最后一个人才收工。但他也不是工作狂，而是一个深爱着至亲的、心细如发的老人。他观察到外孙女的情绪反常，明白其原因，他会不失时机地采用符合外祖父身份的方式，诱导处于青春萌动期的外孙女怎样正确面对；尽管他赞赏天保，但只要外孙女不乐意，他决不勉强；翠翠爱听傩送的情歌，他就天天夜里等候；当傩送在爱神面前犹豫时，他就焦急、盼望，甚至会为外孙女连唱十首歌曲。</a:t>
            </a:r>
            <a:endParaRPr kumimoji="0" lang="zh-CN" altLang="en-US" sz="3200" b="1" i="0" u="none" strike="noStrike" kern="1200" cap="none" spc="150" normalizeH="0" baseline="0" noProof="1">
              <a:solidFill>
                <a:schemeClr val="tx1"/>
              </a:solidFill>
              <a:uFillTx/>
              <a:latin typeface="华文中宋" panose="02010600040101010101" charset="-122"/>
              <a:ea typeface="华文中宋" panose="02010600040101010101" charset="-122"/>
              <a:cs typeface="华文中宋" panose="02010600040101010101" charset="-122"/>
              <a:sym typeface="微软雅黑" panose="020B0503020204020204" charset="-122"/>
            </a:endParaRPr>
          </a:p>
          <a:p>
            <a:pPr marL="171450" marR="0" indent="-171450" algn="l" defTabSz="685800" rtl="0" eaLnBrk="1" fontAlgn="auto" latinLnBrk="0" hangingPunct="1">
              <a:lnSpc>
                <a:spcPct val="80000"/>
              </a:lnSpc>
              <a:spcBef>
                <a:spcPts val="0"/>
              </a:spcBef>
              <a:spcAft>
                <a:spcPts val="1000"/>
              </a:spcAft>
              <a:buClrTx/>
              <a:buSzTx/>
              <a:buFont typeface="Arial" panose="020B0604020202020204" pitchFamily="34" charset="0"/>
              <a:buChar char="•"/>
            </a:pPr>
            <a:endParaRPr kumimoji="0" lang="zh-CN" altLang="en-US" sz="3200" b="1" i="0" u="none" strike="noStrike" kern="1200" cap="none" spc="150" normalizeH="0" baseline="0" noProof="1">
              <a:solidFill>
                <a:schemeClr val="tx1"/>
              </a:solidFill>
              <a:uFillTx/>
              <a:latin typeface="华文中宋" panose="02010600040101010101" charset="-122"/>
              <a:ea typeface="华文中宋" panose="02010600040101010101" charset="-122"/>
              <a:cs typeface="华文中宋" panose="02010600040101010101"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1" nodeType="afterEffect">
                                  <p:stCondLst>
                                    <p:cond delay="0"/>
                                  </p:stCondLst>
                                  <p:childTnLst>
                                    <p:set>
                                      <p:cBhvr>
                                        <p:cTn id="6" dur="1" fill="hold">
                                          <p:stCondLst>
                                            <p:cond delay="0"/>
                                          </p:stCondLst>
                                        </p:cTn>
                                        <p:tgtEl>
                                          <p:spTgt spid="51202">
                                            <p:txEl>
                                              <p:charRg st="0" end="276"/>
                                            </p:txEl>
                                          </p:spTgt>
                                        </p:tgtEl>
                                        <p:attrNameLst>
                                          <p:attrName>style.visibility</p:attrName>
                                        </p:attrNameLst>
                                      </p:cBhvr>
                                      <p:to>
                                        <p:strVal val="visible"/>
                                      </p:to>
                                    </p:set>
                                    <p:anim calcmode="lin" valueType="num">
                                      <p:cBhvr>
                                        <p:cTn id="7" dur="1000" fill="hold"/>
                                        <p:tgtEl>
                                          <p:spTgt spid="51202">
                                            <p:txEl>
                                              <p:charRg st="0" end="276"/>
                                            </p:txEl>
                                          </p:spTgt>
                                        </p:tgtEl>
                                        <p:attrNameLst>
                                          <p:attrName>ppt_w</p:attrName>
                                        </p:attrNameLst>
                                      </p:cBhvr>
                                      <p:tavLst>
                                        <p:tav tm="0">
                                          <p:val>
                                            <p:strVal val="#ppt_w*0.70"/>
                                          </p:val>
                                        </p:tav>
                                        <p:tav tm="100000">
                                          <p:val>
                                            <p:strVal val="#ppt_w"/>
                                          </p:val>
                                        </p:tav>
                                      </p:tavLst>
                                    </p:anim>
                                    <p:anim calcmode="lin" valueType="num">
                                      <p:cBhvr>
                                        <p:cTn id="8" dur="1000" fill="hold"/>
                                        <p:tgtEl>
                                          <p:spTgt spid="51202">
                                            <p:txEl>
                                              <p:charRg st="0" end="276"/>
                                            </p:txEl>
                                          </p:spTgt>
                                        </p:tgtEl>
                                        <p:attrNameLst>
                                          <p:attrName>ppt_h</p:attrName>
                                        </p:attrNameLst>
                                      </p:cBhvr>
                                      <p:tavLst>
                                        <p:tav tm="0">
                                          <p:val>
                                            <p:strVal val="#ppt_h"/>
                                          </p:val>
                                        </p:tav>
                                        <p:tav tm="100000">
                                          <p:val>
                                            <p:strVal val="#ppt_h"/>
                                          </p:val>
                                        </p:tav>
                                      </p:tavLst>
                                    </p:anim>
                                    <p:animEffect transition="in" filter="fade">
                                      <p:cBhvr>
                                        <p:cTn id="9" dur="1000"/>
                                        <p:tgtEl>
                                          <p:spTgt spid="51202">
                                            <p:txEl>
                                              <p:charRg st="0" end="27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文本框 45057"/>
          <p:cNvSpPr txBox="1"/>
          <p:nvPr/>
        </p:nvSpPr>
        <p:spPr>
          <a:xfrm>
            <a:off x="4657725" y="142875"/>
            <a:ext cx="2876550" cy="706755"/>
          </a:xfrm>
          <a:prstGeom prst="rect">
            <a:avLst/>
          </a:prstGeom>
          <a:noFill/>
          <a:ln w="9525">
            <a:noFill/>
          </a:ln>
        </p:spPr>
        <p:txBody>
          <a:bodyPr wrap="square">
            <a:spAutoFit/>
          </a:bodyPr>
          <a:p>
            <a:pPr>
              <a:spcBef>
                <a:spcPct val="50000"/>
              </a:spcBef>
            </a:pPr>
            <a:r>
              <a:rPr lang="zh-CN" altLang="en-US" sz="4000" b="1" noProof="1">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rPr>
              <a:t>孤寂的翠翠</a:t>
            </a:r>
            <a:endParaRPr lang="zh-CN" altLang="en-US" sz="4000" b="1" noProof="1">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endParaRPr>
          </a:p>
        </p:txBody>
      </p:sp>
      <p:sp>
        <p:nvSpPr>
          <p:cNvPr id="45059" name="文本框 45058"/>
          <p:cNvSpPr txBox="1"/>
          <p:nvPr/>
        </p:nvSpPr>
        <p:spPr>
          <a:xfrm>
            <a:off x="560705" y="850900"/>
            <a:ext cx="11229340" cy="5898515"/>
          </a:xfrm>
          <a:prstGeom prst="rect">
            <a:avLst/>
          </a:prstGeom>
          <a:noFill/>
          <a:ln w="9525">
            <a:noFill/>
          </a:ln>
        </p:spPr>
        <p:txBody>
          <a:bodyPr wrap="square">
            <a:spAutoFit/>
          </a:bodyPr>
          <a:p>
            <a:pPr>
              <a:lnSpc>
                <a:spcPct val="120000"/>
              </a:lnSpc>
              <a:spcBef>
                <a:spcPct val="50000"/>
              </a:spcBef>
            </a:pPr>
            <a:r>
              <a:rPr lang="en-US" altLang="zh-CN" sz="3200" b="1" noProof="1">
                <a:solidFill>
                  <a:srgbClr val="CC99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a:t>
            </a:r>
            <a:r>
              <a:rPr lang="zh-CN" altLang="en-US" sz="3200" b="1" noProof="1">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翠翠自幼父母双亡，</a:t>
            </a:r>
            <a:r>
              <a:rPr lang="zh-CN" altLang="en-US" sz="3200" b="1" noProof="1">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内心无比孤独</a:t>
            </a:r>
            <a:r>
              <a:rPr lang="zh-CN" altLang="en-US" sz="3200" b="1" noProof="1">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。虽然有外公无微不至的照顾，但是并不能真正理解她作为一个青春少女的情怀。没有人能体会</a:t>
            </a:r>
            <a:r>
              <a:rPr lang="zh-CN" altLang="en-US" sz="3200" b="1" noProof="1">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一个思春少女的感情</a:t>
            </a:r>
            <a:r>
              <a:rPr lang="zh-CN" altLang="en-US" sz="3200" b="1" noProof="1">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。她为这无奈的生活而痛哭，外公不能明白她内心的哀痛。</a:t>
            </a:r>
            <a:endParaRPr lang="zh-CN" altLang="en-US" sz="3200" b="1" noProof="1">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nSpc>
                <a:spcPct val="120000"/>
              </a:lnSpc>
              <a:spcBef>
                <a:spcPct val="50000"/>
              </a:spcBef>
            </a:pPr>
            <a:r>
              <a:rPr lang="zh-CN" altLang="en-US" sz="3200" b="1" noProof="1">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      天保和傩送为了她而唱歌“决斗”，她却毫不知情，只能</a:t>
            </a:r>
            <a:r>
              <a:rPr lang="zh-CN" altLang="en-US" sz="3200" b="1" noProof="1">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在梦中希望爱情的实现，现实似乎与她无关。</a:t>
            </a:r>
            <a:endParaRPr lang="zh-CN" altLang="en-US" sz="3200" b="1" noProof="1">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a:p>
            <a:pPr>
              <a:lnSpc>
                <a:spcPct val="120000"/>
              </a:lnSpc>
              <a:spcBef>
                <a:spcPct val="50000"/>
              </a:spcBef>
            </a:pPr>
            <a:r>
              <a:rPr lang="zh-CN" altLang="en-US" sz="3200" b="1" noProof="1">
                <a:solidFill>
                  <a:srgbClr val="0B06DE"/>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      </a:t>
            </a:r>
            <a:r>
              <a:rPr lang="zh-CN" altLang="en-US" sz="3200" b="1" noProof="1">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天保闯滩而死，傩送离家出走，外公为她的婚事忧愁而死，她却并</a:t>
            </a:r>
            <a:r>
              <a:rPr lang="zh-CN" altLang="en-US" sz="3200" b="1" noProof="1">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不理解这一切前因后果</a:t>
            </a:r>
            <a:r>
              <a:rPr lang="zh-CN" altLang="en-US" sz="3200" b="1" noProof="1">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rPr>
              <a:t>，只能凄凉地守着渡船，等待着心上人的归来。没有人能告诉她要孤独等待到什么时候。</a:t>
            </a:r>
            <a:endParaRPr lang="zh-CN" altLang="en-US" sz="3200" b="1" noProof="1">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5058"/>
                                        </p:tgtEl>
                                        <p:attrNameLst>
                                          <p:attrName>style.visibility</p:attrName>
                                        </p:attrNameLst>
                                      </p:cBhvr>
                                      <p:to>
                                        <p:strVal val="visible"/>
                                      </p:to>
                                    </p:set>
                                    <p:anim calcmode="lin" valueType="num">
                                      <p:cBhvr additive="base">
                                        <p:cTn id="7" dur="1000" fill="hold"/>
                                        <p:tgtEl>
                                          <p:spTgt spid="45058"/>
                                        </p:tgtEl>
                                        <p:attrNameLst>
                                          <p:attrName>ppt_x</p:attrName>
                                        </p:attrNameLst>
                                      </p:cBhvr>
                                      <p:tavLst>
                                        <p:tav tm="0">
                                          <p:val>
                                            <p:strVal val="#ppt_x"/>
                                          </p:val>
                                        </p:tav>
                                        <p:tav tm="100000">
                                          <p:val>
                                            <p:strVal val="#ppt_x"/>
                                          </p:val>
                                        </p:tav>
                                      </p:tavLst>
                                    </p:anim>
                                    <p:anim calcmode="lin" valueType="num">
                                      <p:cBhvr additive="base">
                                        <p:cTn id="8" dur="1000" fill="hold"/>
                                        <p:tgtEl>
                                          <p:spTgt spid="4505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5059"/>
                                        </p:tgtEl>
                                        <p:attrNameLst>
                                          <p:attrName>style.visibility</p:attrName>
                                        </p:attrNameLst>
                                      </p:cBhvr>
                                      <p:to>
                                        <p:strVal val="visible"/>
                                      </p:to>
                                    </p:set>
                                    <p:anim calcmode="lin" valueType="num">
                                      <p:cBhvr>
                                        <p:cTn id="12" dur="1000" fill="hold"/>
                                        <p:tgtEl>
                                          <p:spTgt spid="45059"/>
                                        </p:tgtEl>
                                        <p:attrNameLst>
                                          <p:attrName>ppt_w</p:attrName>
                                        </p:attrNameLst>
                                      </p:cBhvr>
                                      <p:tavLst>
                                        <p:tav tm="0">
                                          <p:val>
                                            <p:strVal val="#ppt_w*0.70"/>
                                          </p:val>
                                        </p:tav>
                                        <p:tav tm="100000">
                                          <p:val>
                                            <p:strVal val="#ppt_w"/>
                                          </p:val>
                                        </p:tav>
                                      </p:tavLst>
                                    </p:anim>
                                    <p:anim calcmode="lin" valueType="num">
                                      <p:cBhvr>
                                        <p:cTn id="13" dur="1000" fill="hold"/>
                                        <p:tgtEl>
                                          <p:spTgt spid="45059"/>
                                        </p:tgtEl>
                                        <p:attrNameLst>
                                          <p:attrName>ppt_h</p:attrName>
                                        </p:attrNameLst>
                                      </p:cBhvr>
                                      <p:tavLst>
                                        <p:tav tm="0">
                                          <p:val>
                                            <p:strVal val="#ppt_h"/>
                                          </p:val>
                                        </p:tav>
                                        <p:tav tm="100000">
                                          <p:val>
                                            <p:strVal val="#ppt_h"/>
                                          </p:val>
                                        </p:tav>
                                      </p:tavLst>
                                    </p:anim>
                                    <p:animEffect transition="in" filter="fade">
                                      <p:cBhvr>
                                        <p:cTn id="14" dur="10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59"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54273" name="文本框 53249"/>
          <p:cNvSpPr txBox="1"/>
          <p:nvPr/>
        </p:nvSpPr>
        <p:spPr>
          <a:xfrm>
            <a:off x="4367213" y="1844675"/>
            <a:ext cx="1296987" cy="368300"/>
          </a:xfrm>
          <a:prstGeom prst="rect">
            <a:avLst/>
          </a:prstGeom>
          <a:noFill/>
          <a:ln w="9525">
            <a:noFill/>
          </a:ln>
        </p:spPr>
        <p:txBody>
          <a:bodyPr anchor="t" anchorCtr="0">
            <a:spAutoFit/>
          </a:bodyPr>
          <a:p>
            <a:pPr>
              <a:spcBef>
                <a:spcPct val="50000"/>
              </a:spcBef>
            </a:pPr>
            <a:endParaRPr lang="zh-CN" altLang="zh-CN">
              <a:latin typeface="Arial" panose="020B0604020202020204" pitchFamily="34" charset="0"/>
              <a:ea typeface="宋体" panose="02010600030101010101" pitchFamily="2" charset="-122"/>
            </a:endParaRPr>
          </a:p>
        </p:txBody>
      </p:sp>
      <p:sp>
        <p:nvSpPr>
          <p:cNvPr id="53251" name="矩形 53250"/>
          <p:cNvSpPr/>
          <p:nvPr/>
        </p:nvSpPr>
        <p:spPr>
          <a:xfrm>
            <a:off x="4727575" y="1341438"/>
            <a:ext cx="2160588" cy="647700"/>
          </a:xfrm>
          <a:prstGeom prst="rect">
            <a:avLst/>
          </a:prstGeom>
          <a:gradFill rotWithShape="1">
            <a:gsLst>
              <a:gs pos="0">
                <a:schemeClr val="accent1">
                  <a:gamma/>
                  <a:shade val="57255"/>
                  <a:invGamma/>
                </a:schemeClr>
              </a:gs>
              <a:gs pos="50000">
                <a:schemeClr val="accent1"/>
              </a:gs>
              <a:gs pos="100000">
                <a:schemeClr val="accent1">
                  <a:gamma/>
                  <a:shade val="57255"/>
                  <a:invGamma/>
                </a:schemeClr>
              </a:gs>
            </a:gsLst>
            <a:lin ang="5400000" scaled="1"/>
            <a:tileRect/>
          </a:gradFill>
          <a:ln w="9525">
            <a:noFill/>
          </a:ln>
        </p:spPr>
        <p:txBody>
          <a:bodyPr wrap="none" anchor="ctr"/>
          <a:p>
            <a:pPr algn="ctr" fontAlgn="base"/>
            <a:r>
              <a:rPr lang="zh-CN" altLang="en-US" sz="3600" b="1" strike="noStrike" noProof="1">
                <a:solidFill>
                  <a:srgbClr val="0000CC"/>
                </a:solidFill>
                <a:effectLst>
                  <a:outerShdw blurRad="38100" dist="38100" dir="2700000">
                    <a:srgbClr val="000000"/>
                  </a:outerShdw>
                </a:effectLst>
                <a:latin typeface="Arial" panose="020B0604020202020204" pitchFamily="34" charset="0"/>
                <a:ea typeface="宋体" panose="02010600030101010101" pitchFamily="2" charset="-122"/>
                <a:cs typeface="+mn-cs"/>
              </a:rPr>
              <a:t>祖    父</a:t>
            </a:r>
            <a:endParaRPr lang="zh-CN" altLang="en-US" sz="3600" b="1" strike="noStrike" noProof="1">
              <a:solidFill>
                <a:srgbClr val="0000CC"/>
              </a:solidFill>
              <a:effectLst>
                <a:outerShdw blurRad="38100" dist="38100" dir="2700000">
                  <a:srgbClr val="000000"/>
                </a:outerShdw>
              </a:effectLst>
              <a:latin typeface="Arial" panose="020B0604020202020204" pitchFamily="34" charset="0"/>
            </a:endParaRPr>
          </a:p>
        </p:txBody>
      </p:sp>
      <p:sp>
        <p:nvSpPr>
          <p:cNvPr id="53252" name="矩形 53251"/>
          <p:cNvSpPr/>
          <p:nvPr/>
        </p:nvSpPr>
        <p:spPr>
          <a:xfrm>
            <a:off x="4727575" y="3141663"/>
            <a:ext cx="2160588" cy="647700"/>
          </a:xfrm>
          <a:prstGeom prst="rect">
            <a:avLst/>
          </a:prstGeom>
          <a:gradFill rotWithShape="1">
            <a:gsLst>
              <a:gs pos="0">
                <a:srgbClr val="F973E9">
                  <a:gamma/>
                  <a:shade val="66667"/>
                  <a:invGamma/>
                </a:srgbClr>
              </a:gs>
              <a:gs pos="50000">
                <a:srgbClr val="F973E9"/>
              </a:gs>
              <a:gs pos="100000">
                <a:srgbClr val="F973E9">
                  <a:gamma/>
                  <a:shade val="66667"/>
                  <a:invGamma/>
                </a:srgbClr>
              </a:gs>
            </a:gsLst>
            <a:lin ang="5400000" scaled="1"/>
            <a:tileRect/>
          </a:gradFill>
          <a:ln w="9525">
            <a:noFill/>
          </a:ln>
        </p:spPr>
        <p:txBody>
          <a:bodyPr wrap="none" anchor="ctr"/>
          <a:p>
            <a:pPr algn="ctr" fontAlgn="base"/>
            <a:r>
              <a:rPr lang="zh-CN" altLang="en-US" sz="3600" b="1" strike="noStrike" noProof="1">
                <a:solidFill>
                  <a:srgbClr val="00FF00"/>
                </a:solidFill>
                <a:effectLst>
                  <a:outerShdw blurRad="38100" dist="38100" dir="2700000">
                    <a:srgbClr val="000000"/>
                  </a:outerShdw>
                </a:effectLst>
                <a:latin typeface="Arial" panose="020B0604020202020204" pitchFamily="34" charset="0"/>
                <a:ea typeface="宋体" panose="02010600030101010101" pitchFamily="2" charset="-122"/>
                <a:cs typeface="+mn-cs"/>
              </a:rPr>
              <a:t>翠   翠</a:t>
            </a:r>
            <a:endParaRPr lang="zh-CN" altLang="en-US" sz="3600" b="1" strike="noStrike" noProof="1">
              <a:solidFill>
                <a:srgbClr val="00FF00"/>
              </a:solidFill>
              <a:effectLst>
                <a:outerShdw blurRad="38100" dist="38100" dir="2700000">
                  <a:srgbClr val="000000"/>
                </a:outerShdw>
              </a:effectLst>
              <a:latin typeface="Arial" panose="020B0604020202020204" pitchFamily="34" charset="0"/>
            </a:endParaRPr>
          </a:p>
        </p:txBody>
      </p:sp>
      <p:sp>
        <p:nvSpPr>
          <p:cNvPr id="53253" name="矩形 53252"/>
          <p:cNvSpPr/>
          <p:nvPr/>
        </p:nvSpPr>
        <p:spPr>
          <a:xfrm>
            <a:off x="2063750" y="5229225"/>
            <a:ext cx="2160588" cy="647700"/>
          </a:xfrm>
          <a:prstGeom prst="rect">
            <a:avLst/>
          </a:prstGeom>
          <a:gradFill rotWithShape="1">
            <a:gsLst>
              <a:gs pos="0">
                <a:srgbClr val="69D3E1"/>
              </a:gs>
              <a:gs pos="50000">
                <a:srgbClr val="316268"/>
              </a:gs>
              <a:gs pos="100000">
                <a:srgbClr val="69D3E1"/>
              </a:gs>
            </a:gsLst>
            <a:lin ang="5400000" scaled="1"/>
            <a:tileRect/>
          </a:gradFill>
          <a:ln w="9525">
            <a:noFill/>
          </a:ln>
        </p:spPr>
        <p:txBody>
          <a:bodyPr wrap="none" anchor="ctr" anchorCtr="0"/>
          <a:p>
            <a:pPr algn="ctr"/>
            <a:r>
              <a:rPr lang="zh-CN" altLang="en-US" sz="3600" b="1">
                <a:solidFill>
                  <a:srgbClr val="FFFF00"/>
                </a:solidFill>
                <a:latin typeface="Arial" panose="020B0604020202020204" pitchFamily="34" charset="0"/>
                <a:ea typeface="宋体" panose="02010600030101010101" pitchFamily="2" charset="-122"/>
              </a:rPr>
              <a:t>天    保</a:t>
            </a:r>
            <a:endParaRPr lang="zh-CN" altLang="en-US" sz="3600" b="1">
              <a:solidFill>
                <a:srgbClr val="FFFF00"/>
              </a:solidFill>
              <a:latin typeface="Arial" panose="020B0604020202020204" pitchFamily="34" charset="0"/>
              <a:ea typeface="宋体" panose="02010600030101010101" pitchFamily="2" charset="-122"/>
            </a:endParaRPr>
          </a:p>
        </p:txBody>
      </p:sp>
      <p:sp>
        <p:nvSpPr>
          <p:cNvPr id="53254" name="矩形 53253"/>
          <p:cNvSpPr/>
          <p:nvPr/>
        </p:nvSpPr>
        <p:spPr>
          <a:xfrm>
            <a:off x="7175500" y="5229225"/>
            <a:ext cx="2160588" cy="647700"/>
          </a:xfrm>
          <a:prstGeom prst="rect">
            <a:avLst/>
          </a:prstGeom>
          <a:gradFill rotWithShape="1">
            <a:gsLst>
              <a:gs pos="0">
                <a:srgbClr val="007676"/>
              </a:gs>
              <a:gs pos="50000">
                <a:srgbClr val="00FFFF"/>
              </a:gs>
              <a:gs pos="100000">
                <a:srgbClr val="007676"/>
              </a:gs>
            </a:gsLst>
            <a:lin ang="5400000" scaled="1"/>
            <a:tileRect/>
          </a:gradFill>
          <a:ln w="9525">
            <a:noFill/>
          </a:ln>
        </p:spPr>
        <p:txBody>
          <a:bodyPr wrap="none" anchor="ctr" anchorCtr="0"/>
          <a:p>
            <a:pPr algn="ctr"/>
            <a:r>
              <a:rPr lang="zh-CN" altLang="en-US" sz="3600" b="1">
                <a:solidFill>
                  <a:srgbClr val="FFFF00"/>
                </a:solidFill>
                <a:latin typeface="Arial" panose="020B0604020202020204" pitchFamily="34" charset="0"/>
                <a:ea typeface="宋体" panose="02010600030101010101" pitchFamily="2" charset="-122"/>
              </a:rPr>
              <a:t>傩    送</a:t>
            </a:r>
            <a:endParaRPr lang="zh-CN" altLang="en-US" sz="3600" b="1">
              <a:solidFill>
                <a:srgbClr val="FFFF00"/>
              </a:solidFill>
              <a:latin typeface="Arial" panose="020B0604020202020204" pitchFamily="34" charset="0"/>
              <a:ea typeface="宋体" panose="02010600030101010101" pitchFamily="2" charset="-122"/>
            </a:endParaRPr>
          </a:p>
        </p:txBody>
      </p:sp>
      <p:sp>
        <p:nvSpPr>
          <p:cNvPr id="53255" name="上下箭头 53254"/>
          <p:cNvSpPr/>
          <p:nvPr/>
        </p:nvSpPr>
        <p:spPr>
          <a:xfrm>
            <a:off x="5591175" y="1989138"/>
            <a:ext cx="360363" cy="1079500"/>
          </a:xfrm>
          <a:prstGeom prst="upDownArrow">
            <a:avLst>
              <a:gd name="adj1" fmla="val 50000"/>
              <a:gd name="adj2" fmla="val 59800"/>
            </a:avLst>
          </a:prstGeom>
          <a:solidFill>
            <a:srgbClr val="FFCC00"/>
          </a:solidFill>
          <a:ln w="9525" cap="flat" cmpd="sng">
            <a:solidFill>
              <a:srgbClr val="FFCC00"/>
            </a:solidFill>
            <a:prstDash val="solid"/>
            <a:miter/>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53256" name="右箭头 53255"/>
          <p:cNvSpPr/>
          <p:nvPr/>
        </p:nvSpPr>
        <p:spPr>
          <a:xfrm rot="-2522953">
            <a:off x="3503613" y="4221163"/>
            <a:ext cx="1152525" cy="433387"/>
          </a:xfrm>
          <a:prstGeom prst="rightArrow">
            <a:avLst>
              <a:gd name="adj1" fmla="val 50000"/>
              <a:gd name="adj2" fmla="val 66385"/>
            </a:avLst>
          </a:prstGeom>
          <a:solidFill>
            <a:srgbClr val="FFCC00"/>
          </a:solidFill>
          <a:ln w="9525" cap="flat" cmpd="sng">
            <a:solidFill>
              <a:srgbClr val="FFCC00"/>
            </a:solidFill>
            <a:prstDash val="solid"/>
            <a:miter/>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53257" name="上下箭头 53256"/>
          <p:cNvSpPr/>
          <p:nvPr/>
        </p:nvSpPr>
        <p:spPr>
          <a:xfrm rot="-2846689">
            <a:off x="7542213" y="3897313"/>
            <a:ext cx="360362" cy="1296987"/>
          </a:xfrm>
          <a:prstGeom prst="upDownArrow">
            <a:avLst>
              <a:gd name="adj1" fmla="val 50000"/>
              <a:gd name="adj2" fmla="val 71849"/>
            </a:avLst>
          </a:prstGeom>
          <a:solidFill>
            <a:srgbClr val="FFCC00"/>
          </a:solidFill>
          <a:ln w="9525" cap="flat" cmpd="sng">
            <a:solidFill>
              <a:srgbClr val="FFCC00"/>
            </a:solidFill>
            <a:prstDash val="solid"/>
            <a:miter/>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53258" name="上下箭头 53257"/>
          <p:cNvSpPr/>
          <p:nvPr/>
        </p:nvSpPr>
        <p:spPr>
          <a:xfrm rot="5400000">
            <a:off x="5592763" y="4579938"/>
            <a:ext cx="431800" cy="2017712"/>
          </a:xfrm>
          <a:prstGeom prst="upDownArrow">
            <a:avLst>
              <a:gd name="adj1" fmla="val 50000"/>
              <a:gd name="adj2" fmla="val 93282"/>
            </a:avLst>
          </a:prstGeom>
          <a:solidFill>
            <a:srgbClr val="FFCC00"/>
          </a:solidFill>
          <a:ln w="9525" cap="flat" cmpd="sng">
            <a:solidFill>
              <a:srgbClr val="FFCC00"/>
            </a:solidFill>
            <a:prstDash val="solid"/>
            <a:miter/>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53259" name="文本框 53258"/>
          <p:cNvSpPr txBox="1"/>
          <p:nvPr/>
        </p:nvSpPr>
        <p:spPr>
          <a:xfrm>
            <a:off x="4943475" y="2276475"/>
            <a:ext cx="1728788" cy="583565"/>
          </a:xfrm>
          <a:prstGeom prst="rect">
            <a:avLst/>
          </a:prstGeom>
          <a:noFill/>
          <a:ln w="9525">
            <a:noFill/>
          </a:ln>
        </p:spPr>
        <p:txBody>
          <a:bodyPr anchor="t" anchorCtr="0">
            <a:spAutoFit/>
          </a:bodyPr>
          <a:p>
            <a:pPr>
              <a:spcBef>
                <a:spcPct val="50000"/>
              </a:spcBef>
            </a:pPr>
            <a:r>
              <a:rPr lang="zh-CN" altLang="en-US" sz="3200" b="1">
                <a:solidFill>
                  <a:srgbClr val="CC0099"/>
                </a:solidFill>
                <a:latin typeface="楷体_GB2312" pitchFamily="1" charset="-122"/>
                <a:ea typeface="楷体_GB2312" pitchFamily="1" charset="-122"/>
              </a:rPr>
              <a:t>亲   情</a:t>
            </a:r>
            <a:endParaRPr lang="zh-CN" altLang="en-US" sz="3200" b="1">
              <a:solidFill>
                <a:srgbClr val="CC0099"/>
              </a:solidFill>
              <a:latin typeface="楷体_GB2312" pitchFamily="1" charset="-122"/>
              <a:ea typeface="楷体_GB2312" pitchFamily="1" charset="-122"/>
            </a:endParaRPr>
          </a:p>
        </p:txBody>
      </p:sp>
      <p:sp>
        <p:nvSpPr>
          <p:cNvPr id="53260" name="文本框 53259"/>
          <p:cNvSpPr txBox="1"/>
          <p:nvPr/>
        </p:nvSpPr>
        <p:spPr>
          <a:xfrm>
            <a:off x="5087938" y="4865688"/>
            <a:ext cx="1584325" cy="583565"/>
          </a:xfrm>
          <a:prstGeom prst="rect">
            <a:avLst/>
          </a:prstGeom>
          <a:noFill/>
          <a:ln w="9525">
            <a:noFill/>
          </a:ln>
        </p:spPr>
        <p:txBody>
          <a:bodyPr anchor="t" anchorCtr="0">
            <a:spAutoFit/>
          </a:bodyPr>
          <a:p>
            <a:pPr>
              <a:spcBef>
                <a:spcPct val="50000"/>
              </a:spcBef>
            </a:pPr>
            <a:r>
              <a:rPr lang="zh-CN" altLang="en-US" sz="3200" b="1">
                <a:solidFill>
                  <a:srgbClr val="CC0099"/>
                </a:solidFill>
                <a:latin typeface="Arial" panose="020B0604020202020204" pitchFamily="34" charset="0"/>
                <a:ea typeface="楷体_GB2312" pitchFamily="1" charset="-122"/>
              </a:rPr>
              <a:t>手足情</a:t>
            </a:r>
            <a:endParaRPr lang="zh-CN" altLang="en-US" sz="3200" b="1">
              <a:solidFill>
                <a:srgbClr val="CC0099"/>
              </a:solidFill>
              <a:latin typeface="Arial" panose="020B0604020202020204" pitchFamily="34" charset="0"/>
              <a:ea typeface="楷体_GB2312" pitchFamily="1" charset="-122"/>
            </a:endParaRPr>
          </a:p>
        </p:txBody>
      </p:sp>
      <p:sp>
        <p:nvSpPr>
          <p:cNvPr id="53261" name="文本框 53260"/>
          <p:cNvSpPr txBox="1"/>
          <p:nvPr/>
        </p:nvSpPr>
        <p:spPr>
          <a:xfrm rot="-2447234">
            <a:off x="3051175" y="3571875"/>
            <a:ext cx="1584325" cy="583565"/>
          </a:xfrm>
          <a:prstGeom prst="rect">
            <a:avLst/>
          </a:prstGeom>
          <a:noFill/>
          <a:ln w="9525">
            <a:noFill/>
          </a:ln>
        </p:spPr>
        <p:txBody>
          <a:bodyPr anchor="t" anchorCtr="0">
            <a:spAutoFit/>
          </a:bodyPr>
          <a:p>
            <a:pPr>
              <a:spcBef>
                <a:spcPct val="50000"/>
              </a:spcBef>
            </a:pPr>
            <a:r>
              <a:rPr lang="zh-CN" altLang="en-US" sz="3200" b="1">
                <a:solidFill>
                  <a:srgbClr val="E70FBE"/>
                </a:solidFill>
                <a:latin typeface="Arial" panose="020B0604020202020204" pitchFamily="34" charset="0"/>
                <a:ea typeface="楷体_GB2312" pitchFamily="1" charset="-122"/>
              </a:rPr>
              <a:t>爱情</a:t>
            </a:r>
            <a:endParaRPr lang="zh-CN" altLang="en-US" sz="3200" b="1">
              <a:solidFill>
                <a:srgbClr val="E70FBE"/>
              </a:solidFill>
              <a:latin typeface="Arial" panose="020B0604020202020204" pitchFamily="34" charset="0"/>
              <a:ea typeface="楷体_GB2312" pitchFamily="1" charset="-122"/>
            </a:endParaRPr>
          </a:p>
        </p:txBody>
      </p:sp>
      <p:sp>
        <p:nvSpPr>
          <p:cNvPr id="53262" name="文本框 53261"/>
          <p:cNvSpPr txBox="1"/>
          <p:nvPr/>
        </p:nvSpPr>
        <p:spPr>
          <a:xfrm rot="2651322">
            <a:off x="7410450" y="4070350"/>
            <a:ext cx="1584325" cy="583565"/>
          </a:xfrm>
          <a:prstGeom prst="rect">
            <a:avLst/>
          </a:prstGeom>
          <a:noFill/>
          <a:ln w="9525">
            <a:noFill/>
          </a:ln>
        </p:spPr>
        <p:txBody>
          <a:bodyPr anchor="t" anchorCtr="0">
            <a:spAutoFit/>
          </a:bodyPr>
          <a:p>
            <a:pPr>
              <a:spcBef>
                <a:spcPct val="50000"/>
              </a:spcBef>
            </a:pPr>
            <a:r>
              <a:rPr lang="zh-CN" altLang="en-US" sz="3200" b="1">
                <a:solidFill>
                  <a:srgbClr val="CC0099"/>
                </a:solidFill>
                <a:latin typeface="Arial" panose="020B0604020202020204" pitchFamily="34" charset="0"/>
                <a:ea typeface="楷体_GB2312" pitchFamily="1" charset="-122"/>
              </a:rPr>
              <a:t>爱情</a:t>
            </a:r>
            <a:endParaRPr lang="zh-CN" altLang="en-US" sz="3200" b="1">
              <a:solidFill>
                <a:srgbClr val="CC0099"/>
              </a:solidFill>
              <a:latin typeface="Arial" panose="020B0604020202020204" pitchFamily="34" charset="0"/>
              <a:ea typeface="楷体_GB2312" pitchFamily="1" charset="-122"/>
            </a:endParaRPr>
          </a:p>
        </p:txBody>
      </p:sp>
      <p:sp>
        <p:nvSpPr>
          <p:cNvPr id="53263" name="矩形 53262"/>
          <p:cNvSpPr/>
          <p:nvPr/>
        </p:nvSpPr>
        <p:spPr>
          <a:xfrm>
            <a:off x="2135188" y="269717"/>
            <a:ext cx="7735888" cy="706755"/>
          </a:xfrm>
          <a:prstGeom prst="rect">
            <a:avLst/>
          </a:prstGeom>
          <a:noFill/>
          <a:ln w="9525">
            <a:noFill/>
          </a:ln>
        </p:spPr>
        <p:txBody>
          <a:bodyPr wrap="square" anchor="ctr">
            <a:spAutoFit/>
          </a:bodyPr>
          <a:p>
            <a:pPr fontAlgn="base"/>
            <a:r>
              <a:rPr lang="zh-CN" altLang="en-US" sz="4000" b="1" strike="noStrike" noProof="1">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rPr>
              <a:t>小说是怎样体现纯朴的人性之美</a:t>
            </a:r>
            <a:endParaRPr lang="zh-CN" altLang="en-US" sz="4000" b="1" strike="noStrike" noProof="1">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3263"/>
                                        </p:tgtEl>
                                        <p:attrNameLst>
                                          <p:attrName>style.visibility</p:attrName>
                                        </p:attrNameLst>
                                      </p:cBhvr>
                                      <p:to>
                                        <p:strVal val="visible"/>
                                      </p:to>
                                    </p:set>
                                    <p:anim calcmode="lin" valueType="num">
                                      <p:cBhvr additive="base">
                                        <p:cTn id="7" dur="1000" fill="hold"/>
                                        <p:tgtEl>
                                          <p:spTgt spid="53263"/>
                                        </p:tgtEl>
                                        <p:attrNameLst>
                                          <p:attrName>ppt_x</p:attrName>
                                        </p:attrNameLst>
                                      </p:cBhvr>
                                      <p:tavLst>
                                        <p:tav tm="0">
                                          <p:val>
                                            <p:strVal val="#ppt_x"/>
                                          </p:val>
                                        </p:tav>
                                        <p:tav tm="100000">
                                          <p:val>
                                            <p:strVal val="#ppt_x"/>
                                          </p:val>
                                        </p:tav>
                                      </p:tavLst>
                                    </p:anim>
                                    <p:anim calcmode="lin" valueType="num">
                                      <p:cBhvr additive="base">
                                        <p:cTn id="8" dur="1000" fill="hold"/>
                                        <p:tgtEl>
                                          <p:spTgt spid="5326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3" presetClass="entr" presetSubtype="10" fill="hold" grpId="0" nodeType="afterEffect">
                                  <p:stCondLst>
                                    <p:cond delay="0"/>
                                  </p:stCondLst>
                                  <p:childTnLst>
                                    <p:set>
                                      <p:cBhvr>
                                        <p:cTn id="11" dur="1" fill="hold">
                                          <p:stCondLst>
                                            <p:cond delay="0"/>
                                          </p:stCondLst>
                                        </p:cTn>
                                        <p:tgtEl>
                                          <p:spTgt spid="53251"/>
                                        </p:tgtEl>
                                        <p:attrNameLst>
                                          <p:attrName>style.visibility</p:attrName>
                                        </p:attrNameLst>
                                      </p:cBhvr>
                                      <p:to>
                                        <p:strVal val="visible"/>
                                      </p:to>
                                    </p:set>
                                    <p:animEffect transition="in" filter="blinds(horizontal)">
                                      <p:cBhvr>
                                        <p:cTn id="12" dur="500"/>
                                        <p:tgtEl>
                                          <p:spTgt spid="53251"/>
                                        </p:tgtEl>
                                      </p:cBhvr>
                                    </p:animEffect>
                                  </p:childTnLst>
                                </p:cTn>
                              </p:par>
                            </p:childTnLst>
                          </p:cTn>
                        </p:par>
                        <p:par>
                          <p:cTn id="13" fill="hold">
                            <p:stCondLst>
                              <p:cond delay="1500"/>
                            </p:stCondLst>
                            <p:childTnLst>
                              <p:par>
                                <p:cTn id="14" presetID="3" presetClass="entr" presetSubtype="10" fill="hold" grpId="0" nodeType="afterEffect">
                                  <p:stCondLst>
                                    <p:cond delay="0"/>
                                  </p:stCondLst>
                                  <p:childTnLst>
                                    <p:set>
                                      <p:cBhvr>
                                        <p:cTn id="15" dur="1" fill="hold">
                                          <p:stCondLst>
                                            <p:cond delay="0"/>
                                          </p:stCondLst>
                                        </p:cTn>
                                        <p:tgtEl>
                                          <p:spTgt spid="53252"/>
                                        </p:tgtEl>
                                        <p:attrNameLst>
                                          <p:attrName>style.visibility</p:attrName>
                                        </p:attrNameLst>
                                      </p:cBhvr>
                                      <p:to>
                                        <p:strVal val="visible"/>
                                      </p:to>
                                    </p:set>
                                    <p:animEffect transition="in" filter="blinds(horizontal)">
                                      <p:cBhvr>
                                        <p:cTn id="16" dur="500"/>
                                        <p:tgtEl>
                                          <p:spTgt spid="53252"/>
                                        </p:tgtEl>
                                      </p:cBhvr>
                                    </p:animEffect>
                                  </p:childTnLst>
                                </p:cTn>
                              </p:par>
                            </p:childTnLst>
                          </p:cTn>
                        </p:par>
                        <p:par>
                          <p:cTn id="17" fill="hold">
                            <p:stCondLst>
                              <p:cond delay="2000"/>
                            </p:stCondLst>
                            <p:childTnLst>
                              <p:par>
                                <p:cTn id="18" presetID="3" presetClass="entr" presetSubtype="10" fill="hold" grpId="0" nodeType="afterEffect">
                                  <p:stCondLst>
                                    <p:cond delay="0"/>
                                  </p:stCondLst>
                                  <p:childTnLst>
                                    <p:set>
                                      <p:cBhvr>
                                        <p:cTn id="19" dur="1" fill="hold">
                                          <p:stCondLst>
                                            <p:cond delay="0"/>
                                          </p:stCondLst>
                                        </p:cTn>
                                        <p:tgtEl>
                                          <p:spTgt spid="53253"/>
                                        </p:tgtEl>
                                        <p:attrNameLst>
                                          <p:attrName>style.visibility</p:attrName>
                                        </p:attrNameLst>
                                      </p:cBhvr>
                                      <p:to>
                                        <p:strVal val="visible"/>
                                      </p:to>
                                    </p:set>
                                    <p:animEffect transition="in" filter="blinds(horizontal)">
                                      <p:cBhvr>
                                        <p:cTn id="20" dur="500"/>
                                        <p:tgtEl>
                                          <p:spTgt spid="53253"/>
                                        </p:tgtEl>
                                      </p:cBhvr>
                                    </p:animEffect>
                                  </p:childTnLst>
                                </p:cTn>
                              </p:par>
                            </p:childTnLst>
                          </p:cTn>
                        </p:par>
                        <p:par>
                          <p:cTn id="21" fill="hold">
                            <p:stCondLst>
                              <p:cond delay="2500"/>
                            </p:stCondLst>
                            <p:childTnLst>
                              <p:par>
                                <p:cTn id="22" presetID="3" presetClass="entr" presetSubtype="10" fill="hold" grpId="0" nodeType="afterEffect">
                                  <p:stCondLst>
                                    <p:cond delay="0"/>
                                  </p:stCondLst>
                                  <p:childTnLst>
                                    <p:set>
                                      <p:cBhvr>
                                        <p:cTn id="23" dur="1" fill="hold">
                                          <p:stCondLst>
                                            <p:cond delay="0"/>
                                          </p:stCondLst>
                                        </p:cTn>
                                        <p:tgtEl>
                                          <p:spTgt spid="53254"/>
                                        </p:tgtEl>
                                        <p:attrNameLst>
                                          <p:attrName>style.visibility</p:attrName>
                                        </p:attrNameLst>
                                      </p:cBhvr>
                                      <p:to>
                                        <p:strVal val="visible"/>
                                      </p:to>
                                    </p:set>
                                    <p:animEffect transition="in" filter="blinds(horizontal)">
                                      <p:cBhvr>
                                        <p:cTn id="24" dur="500"/>
                                        <p:tgtEl>
                                          <p:spTgt spid="53254"/>
                                        </p:tgtEl>
                                      </p:cBhvr>
                                    </p:animEffect>
                                  </p:childTnLst>
                                </p:cTn>
                              </p:par>
                            </p:childTnLst>
                          </p:cTn>
                        </p:par>
                        <p:par>
                          <p:cTn id="25" fill="hold">
                            <p:stCondLst>
                              <p:cond delay="3000"/>
                            </p:stCondLst>
                            <p:childTnLst>
                              <p:par>
                                <p:cTn id="26" presetID="22" presetClass="entr" presetSubtype="4" fill="hold" nodeType="afterEffect">
                                  <p:stCondLst>
                                    <p:cond delay="0"/>
                                  </p:stCondLst>
                                  <p:childTnLst>
                                    <p:set>
                                      <p:cBhvr>
                                        <p:cTn id="27" dur="1" fill="hold">
                                          <p:stCondLst>
                                            <p:cond delay="0"/>
                                          </p:stCondLst>
                                        </p:cTn>
                                        <p:tgtEl>
                                          <p:spTgt spid="53255"/>
                                        </p:tgtEl>
                                        <p:attrNameLst>
                                          <p:attrName>style.visibility</p:attrName>
                                        </p:attrNameLst>
                                      </p:cBhvr>
                                      <p:to>
                                        <p:strVal val="visible"/>
                                      </p:to>
                                    </p:set>
                                    <p:animEffect transition="in" filter="wipe(down)">
                                      <p:cBhvr>
                                        <p:cTn id="28" dur="500"/>
                                        <p:tgtEl>
                                          <p:spTgt spid="53255"/>
                                        </p:tgtEl>
                                      </p:cBhvr>
                                    </p:animEffect>
                                  </p:childTnLst>
                                </p:cTn>
                              </p:par>
                              <p:par>
                                <p:cTn id="29" presetID="2" presetClass="entr" presetSubtype="4" fill="hold" grpId="0" nodeType="withEffect">
                                  <p:stCondLst>
                                    <p:cond delay="0"/>
                                  </p:stCondLst>
                                  <p:childTnLst>
                                    <p:set>
                                      <p:cBhvr>
                                        <p:cTn id="30" dur="1" fill="hold">
                                          <p:stCondLst>
                                            <p:cond delay="0"/>
                                          </p:stCondLst>
                                        </p:cTn>
                                        <p:tgtEl>
                                          <p:spTgt spid="53259"/>
                                        </p:tgtEl>
                                        <p:attrNameLst>
                                          <p:attrName>style.visibility</p:attrName>
                                        </p:attrNameLst>
                                      </p:cBhvr>
                                      <p:to>
                                        <p:strVal val="visible"/>
                                      </p:to>
                                    </p:set>
                                    <p:anim calcmode="lin" valueType="num">
                                      <p:cBhvr additive="base">
                                        <p:cTn id="31" dur="500" fill="hold"/>
                                        <p:tgtEl>
                                          <p:spTgt spid="53259"/>
                                        </p:tgtEl>
                                        <p:attrNameLst>
                                          <p:attrName>ppt_x</p:attrName>
                                        </p:attrNameLst>
                                      </p:cBhvr>
                                      <p:tavLst>
                                        <p:tav tm="0">
                                          <p:val>
                                            <p:strVal val="#ppt_x"/>
                                          </p:val>
                                        </p:tav>
                                        <p:tav tm="100000">
                                          <p:val>
                                            <p:strVal val="#ppt_x"/>
                                          </p:val>
                                        </p:tav>
                                      </p:tavLst>
                                    </p:anim>
                                    <p:anim calcmode="lin" valueType="num">
                                      <p:cBhvr additive="base">
                                        <p:cTn id="32" dur="500" fill="hold"/>
                                        <p:tgtEl>
                                          <p:spTgt spid="53259"/>
                                        </p:tgtEl>
                                        <p:attrNameLst>
                                          <p:attrName>ppt_y</p:attrName>
                                        </p:attrNameLst>
                                      </p:cBhvr>
                                      <p:tavLst>
                                        <p:tav tm="0">
                                          <p:val>
                                            <p:strVal val="1+#ppt_h/2"/>
                                          </p:val>
                                        </p:tav>
                                        <p:tav tm="100000">
                                          <p:val>
                                            <p:strVal val="#ppt_y"/>
                                          </p:val>
                                        </p:tav>
                                      </p:tavLst>
                                    </p:anim>
                                  </p:childTnLst>
                                </p:cTn>
                              </p:par>
                            </p:childTnLst>
                          </p:cTn>
                        </p:par>
                        <p:par>
                          <p:cTn id="33" fill="hold">
                            <p:stCondLst>
                              <p:cond delay="3500"/>
                            </p:stCondLst>
                            <p:childTnLst>
                              <p:par>
                                <p:cTn id="34" presetID="22" presetClass="entr" presetSubtype="4" fill="hold" nodeType="afterEffect">
                                  <p:stCondLst>
                                    <p:cond delay="0"/>
                                  </p:stCondLst>
                                  <p:childTnLst>
                                    <p:set>
                                      <p:cBhvr>
                                        <p:cTn id="35" dur="1" fill="hold">
                                          <p:stCondLst>
                                            <p:cond delay="0"/>
                                          </p:stCondLst>
                                        </p:cTn>
                                        <p:tgtEl>
                                          <p:spTgt spid="53256"/>
                                        </p:tgtEl>
                                        <p:attrNameLst>
                                          <p:attrName>style.visibility</p:attrName>
                                        </p:attrNameLst>
                                      </p:cBhvr>
                                      <p:to>
                                        <p:strVal val="visible"/>
                                      </p:to>
                                    </p:set>
                                    <p:animEffect transition="in" filter="wipe(down)">
                                      <p:cBhvr>
                                        <p:cTn id="36" dur="500"/>
                                        <p:tgtEl>
                                          <p:spTgt spid="53256"/>
                                        </p:tgtEl>
                                      </p:cBhvr>
                                    </p:animEffect>
                                  </p:childTnLst>
                                </p:cTn>
                              </p:par>
                              <p:par>
                                <p:cTn id="37" presetID="2" presetClass="entr" presetSubtype="4" fill="hold" grpId="0" nodeType="withEffect">
                                  <p:stCondLst>
                                    <p:cond delay="0"/>
                                  </p:stCondLst>
                                  <p:childTnLst>
                                    <p:set>
                                      <p:cBhvr>
                                        <p:cTn id="38" dur="1" fill="hold">
                                          <p:stCondLst>
                                            <p:cond delay="0"/>
                                          </p:stCondLst>
                                        </p:cTn>
                                        <p:tgtEl>
                                          <p:spTgt spid="53261"/>
                                        </p:tgtEl>
                                        <p:attrNameLst>
                                          <p:attrName>style.visibility</p:attrName>
                                        </p:attrNameLst>
                                      </p:cBhvr>
                                      <p:to>
                                        <p:strVal val="visible"/>
                                      </p:to>
                                    </p:set>
                                    <p:anim calcmode="lin" valueType="num">
                                      <p:cBhvr additive="base">
                                        <p:cTn id="39" dur="500" fill="hold"/>
                                        <p:tgtEl>
                                          <p:spTgt spid="53261"/>
                                        </p:tgtEl>
                                        <p:attrNameLst>
                                          <p:attrName>ppt_x</p:attrName>
                                        </p:attrNameLst>
                                      </p:cBhvr>
                                      <p:tavLst>
                                        <p:tav tm="0">
                                          <p:val>
                                            <p:strVal val="#ppt_x"/>
                                          </p:val>
                                        </p:tav>
                                        <p:tav tm="100000">
                                          <p:val>
                                            <p:strVal val="#ppt_x"/>
                                          </p:val>
                                        </p:tav>
                                      </p:tavLst>
                                    </p:anim>
                                    <p:anim calcmode="lin" valueType="num">
                                      <p:cBhvr additive="base">
                                        <p:cTn id="40" dur="500" fill="hold"/>
                                        <p:tgtEl>
                                          <p:spTgt spid="53261"/>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2" presetClass="entr" presetSubtype="4" fill="hold" nodeType="afterEffect">
                                  <p:stCondLst>
                                    <p:cond delay="0"/>
                                  </p:stCondLst>
                                  <p:childTnLst>
                                    <p:set>
                                      <p:cBhvr>
                                        <p:cTn id="43" dur="1" fill="hold">
                                          <p:stCondLst>
                                            <p:cond delay="0"/>
                                          </p:stCondLst>
                                        </p:cTn>
                                        <p:tgtEl>
                                          <p:spTgt spid="53257"/>
                                        </p:tgtEl>
                                        <p:attrNameLst>
                                          <p:attrName>style.visibility</p:attrName>
                                        </p:attrNameLst>
                                      </p:cBhvr>
                                      <p:to>
                                        <p:strVal val="visible"/>
                                      </p:to>
                                    </p:set>
                                    <p:animEffect transition="in" filter="wipe(down)">
                                      <p:cBhvr>
                                        <p:cTn id="44" dur="500"/>
                                        <p:tgtEl>
                                          <p:spTgt spid="53257"/>
                                        </p:tgtEl>
                                      </p:cBhvr>
                                    </p:animEffect>
                                  </p:childTnLst>
                                </p:cTn>
                              </p:par>
                              <p:par>
                                <p:cTn id="45" presetID="2" presetClass="entr" presetSubtype="4" fill="hold" grpId="0" nodeType="withEffect">
                                  <p:stCondLst>
                                    <p:cond delay="0"/>
                                  </p:stCondLst>
                                  <p:childTnLst>
                                    <p:set>
                                      <p:cBhvr>
                                        <p:cTn id="46" dur="1" fill="hold">
                                          <p:stCondLst>
                                            <p:cond delay="0"/>
                                          </p:stCondLst>
                                        </p:cTn>
                                        <p:tgtEl>
                                          <p:spTgt spid="53262"/>
                                        </p:tgtEl>
                                        <p:attrNameLst>
                                          <p:attrName>style.visibility</p:attrName>
                                        </p:attrNameLst>
                                      </p:cBhvr>
                                      <p:to>
                                        <p:strVal val="visible"/>
                                      </p:to>
                                    </p:set>
                                    <p:anim calcmode="lin" valueType="num">
                                      <p:cBhvr additive="base">
                                        <p:cTn id="47" dur="500" fill="hold"/>
                                        <p:tgtEl>
                                          <p:spTgt spid="53262"/>
                                        </p:tgtEl>
                                        <p:attrNameLst>
                                          <p:attrName>ppt_x</p:attrName>
                                        </p:attrNameLst>
                                      </p:cBhvr>
                                      <p:tavLst>
                                        <p:tav tm="0">
                                          <p:val>
                                            <p:strVal val="#ppt_x"/>
                                          </p:val>
                                        </p:tav>
                                        <p:tav tm="100000">
                                          <p:val>
                                            <p:strVal val="#ppt_x"/>
                                          </p:val>
                                        </p:tav>
                                      </p:tavLst>
                                    </p:anim>
                                    <p:anim calcmode="lin" valueType="num">
                                      <p:cBhvr additive="base">
                                        <p:cTn id="48" dur="500" fill="hold"/>
                                        <p:tgtEl>
                                          <p:spTgt spid="53262"/>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4" presetClass="entr" presetSubtype="32" fill="hold" nodeType="afterEffect">
                                  <p:stCondLst>
                                    <p:cond delay="0"/>
                                  </p:stCondLst>
                                  <p:childTnLst>
                                    <p:set>
                                      <p:cBhvr>
                                        <p:cTn id="51" dur="1" fill="hold">
                                          <p:stCondLst>
                                            <p:cond delay="0"/>
                                          </p:stCondLst>
                                        </p:cTn>
                                        <p:tgtEl>
                                          <p:spTgt spid="53258"/>
                                        </p:tgtEl>
                                        <p:attrNameLst>
                                          <p:attrName>style.visibility</p:attrName>
                                        </p:attrNameLst>
                                      </p:cBhvr>
                                      <p:to>
                                        <p:strVal val="visible"/>
                                      </p:to>
                                    </p:set>
                                    <p:animEffect transition="in" filter="box(out)">
                                      <p:cBhvr>
                                        <p:cTn id="52" dur="500"/>
                                        <p:tgtEl>
                                          <p:spTgt spid="53258"/>
                                        </p:tgtEl>
                                      </p:cBhvr>
                                    </p:animEffect>
                                  </p:childTnLst>
                                </p:cTn>
                              </p:par>
                              <p:par>
                                <p:cTn id="53" presetID="2" presetClass="entr" presetSubtype="4" fill="hold" grpId="0" nodeType="withEffect">
                                  <p:stCondLst>
                                    <p:cond delay="0"/>
                                  </p:stCondLst>
                                  <p:childTnLst>
                                    <p:set>
                                      <p:cBhvr>
                                        <p:cTn id="54" dur="1" fill="hold">
                                          <p:stCondLst>
                                            <p:cond delay="0"/>
                                          </p:stCondLst>
                                        </p:cTn>
                                        <p:tgtEl>
                                          <p:spTgt spid="53260"/>
                                        </p:tgtEl>
                                        <p:attrNameLst>
                                          <p:attrName>style.visibility</p:attrName>
                                        </p:attrNameLst>
                                      </p:cBhvr>
                                      <p:to>
                                        <p:strVal val="visible"/>
                                      </p:to>
                                    </p:set>
                                    <p:anim calcmode="lin" valueType="num">
                                      <p:cBhvr additive="base">
                                        <p:cTn id="55" dur="500" fill="hold"/>
                                        <p:tgtEl>
                                          <p:spTgt spid="53260"/>
                                        </p:tgtEl>
                                        <p:attrNameLst>
                                          <p:attrName>ppt_x</p:attrName>
                                        </p:attrNameLst>
                                      </p:cBhvr>
                                      <p:tavLst>
                                        <p:tav tm="0">
                                          <p:val>
                                            <p:strVal val="#ppt_x"/>
                                          </p:val>
                                        </p:tav>
                                        <p:tav tm="100000">
                                          <p:val>
                                            <p:strVal val="#ppt_x"/>
                                          </p:val>
                                        </p:tav>
                                      </p:tavLst>
                                    </p:anim>
                                    <p:anim calcmode="lin" valueType="num">
                                      <p:cBhvr additive="base">
                                        <p:cTn id="56" dur="500" fill="hold"/>
                                        <p:tgtEl>
                                          <p:spTgt spid="532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ldLvl="0" animBg="1"/>
      <p:bldP spid="53252" grpId="0" bldLvl="0" animBg="1"/>
      <p:bldP spid="53253" grpId="0" bldLvl="0" animBg="1"/>
      <p:bldP spid="53254" grpId="0" bldLvl="0" animBg="1"/>
      <p:bldP spid="53259" grpId="0"/>
      <p:bldP spid="53260" grpId="0"/>
      <p:bldP spid="53261" grpId="0"/>
      <p:bldP spid="53262" grpId="0"/>
      <p:bldP spid="5326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标题 54273"/>
          <p:cNvSpPr>
            <a:spLocks noGrp="1"/>
          </p:cNvSpPr>
          <p:nvPr>
            <p:ph type="title"/>
          </p:nvPr>
        </p:nvSpPr>
        <p:spPr>
          <a:xfrm>
            <a:off x="2986405" y="403225"/>
            <a:ext cx="643255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sz="4000" b="1" i="0" u="none" strike="noStrike" kern="1200" cap="none" spc="200" normalizeH="0" baseline="0" noProof="1">
                <a:solidFill>
                  <a:srgbClr val="FF0000"/>
                </a:solidFill>
                <a:uFillTx/>
                <a:latin typeface="+mj-lt"/>
                <a:ea typeface="+mj-ea"/>
                <a:cs typeface="+mj-cs"/>
                <a:sym typeface="微软雅黑" panose="020B0503020204020204" charset="-122"/>
              </a:rPr>
              <a:t>小说意象分析（主题探讨）</a:t>
            </a:r>
            <a:endParaRPr kumimoji="0" lang="zh-CN" altLang="en-US" sz="4000" b="1" i="0" u="none" strike="noStrike" kern="1200" cap="none" spc="200" normalizeH="0" baseline="0" noProof="1">
              <a:solidFill>
                <a:srgbClr val="FF0000"/>
              </a:solidFill>
              <a:uFillTx/>
              <a:latin typeface="+mj-lt"/>
              <a:ea typeface="+mj-ea"/>
              <a:cs typeface="+mj-cs"/>
              <a:sym typeface="微软雅黑" panose="020B0503020204020204" charset="-122"/>
            </a:endParaRPr>
          </a:p>
        </p:txBody>
      </p:sp>
      <p:sp>
        <p:nvSpPr>
          <p:cNvPr id="2" name="文本框 1"/>
          <p:cNvSpPr txBox="1"/>
          <p:nvPr/>
        </p:nvSpPr>
        <p:spPr>
          <a:xfrm>
            <a:off x="1104265" y="1252220"/>
            <a:ext cx="10196830" cy="2445385"/>
          </a:xfrm>
          <a:prstGeom prst="rect">
            <a:avLst/>
          </a:prstGeom>
          <a:noFill/>
        </p:spPr>
        <p:txBody>
          <a:bodyPr wrap="square" rtlCol="0" anchor="t">
            <a:spAutoFit/>
          </a:bodyPr>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zh-CN" altLang="en-US" sz="3200" b="1" spc="150">
                <a:solidFill>
                  <a:srgbClr val="0B06DE"/>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翠翠的意象象征着什么呢？</a:t>
            </a:r>
            <a:endParaRPr kumimoji="0" lang="zh-CN" altLang="en-US" sz="3200" b="1" i="0" u="none" strike="noStrike" kern="1200" cap="none" spc="150" normalizeH="0" baseline="0" noProof="1">
              <a:solidFill>
                <a:srgbClr val="404040"/>
              </a:solidFill>
              <a:uFillTx/>
              <a:latin typeface="华文中宋" panose="02010600040101010101" charset="-122"/>
              <a:ea typeface="华文中宋" panose="02010600040101010101" charset="-122"/>
              <a:cs typeface="华文中宋" panose="02010600040101010101" charset="-122"/>
              <a:sym typeface="微软雅黑" panose="020B0503020204020204" charset="-122"/>
            </a:endParaRPr>
          </a:p>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en-US" altLang="zh-CN" sz="3200" b="1" spc="150">
                <a:uFillTx/>
                <a:latin typeface="华文中宋" panose="02010600040101010101" charset="-122"/>
                <a:ea typeface="华文中宋" panose="02010600040101010101" charset="-122"/>
                <a:cs typeface="华文中宋" panose="02010600040101010101" charset="-122"/>
                <a:sym typeface="微软雅黑" panose="020B0503020204020204" charset="-122"/>
              </a:rPr>
              <a:t>1</a:t>
            </a:r>
            <a:r>
              <a:rPr lang="zh-CN" altLang="en-US" sz="3200" b="1" spc="150">
                <a:uFillTx/>
                <a:latin typeface="华文中宋" panose="02010600040101010101" charset="-122"/>
                <a:ea typeface="华文中宋" panose="02010600040101010101" charset="-122"/>
                <a:cs typeface="华文中宋" panose="02010600040101010101" charset="-122"/>
                <a:sym typeface="微软雅黑" panose="020B0503020204020204" charset="-122"/>
              </a:rPr>
              <a:t>、爱与美</a:t>
            </a:r>
            <a:endParaRPr kumimoji="0" lang="zh-CN" altLang="en-US" sz="3200" b="1" i="0" u="none" strike="noStrike" kern="1200" cap="none" spc="150" normalizeH="0" baseline="0" noProof="1">
              <a:solidFill>
                <a:schemeClr val="tx1"/>
              </a:solidFill>
              <a:uFillTx/>
              <a:latin typeface="华文中宋" panose="02010600040101010101" charset="-122"/>
              <a:ea typeface="华文中宋" panose="02010600040101010101" charset="-122"/>
              <a:cs typeface="华文中宋" panose="02010600040101010101" charset="-122"/>
              <a:sym typeface="微软雅黑" panose="020B0503020204020204" charset="-122"/>
            </a:endParaRPr>
          </a:p>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en-US" altLang="zh-CN" sz="3200" b="1" spc="150">
                <a:uFillTx/>
                <a:latin typeface="华文中宋" panose="02010600040101010101" charset="-122"/>
                <a:ea typeface="华文中宋" panose="02010600040101010101" charset="-122"/>
                <a:cs typeface="华文中宋" panose="02010600040101010101" charset="-122"/>
                <a:sym typeface="微软雅黑" panose="020B0503020204020204" charset="-122"/>
              </a:rPr>
              <a:t>2</a:t>
            </a:r>
            <a:r>
              <a:rPr lang="zh-CN" altLang="en-US" sz="3200" b="1" spc="150">
                <a:uFillTx/>
                <a:latin typeface="华文中宋" panose="02010600040101010101" charset="-122"/>
                <a:ea typeface="华文中宋" panose="02010600040101010101" charset="-122"/>
                <a:cs typeface="华文中宋" panose="02010600040101010101" charset="-122"/>
                <a:sym typeface="微软雅黑" panose="020B0503020204020204" charset="-122"/>
              </a:rPr>
              <a:t>、人性与人生优美的极致</a:t>
            </a:r>
            <a:endParaRPr kumimoji="0" lang="zh-CN" altLang="en-US" sz="3200" b="1" i="0" u="none" strike="noStrike" kern="1200" cap="none" spc="150" normalizeH="0" baseline="0" noProof="1">
              <a:solidFill>
                <a:schemeClr val="tx1"/>
              </a:solidFill>
              <a:uFillTx/>
              <a:latin typeface="华文中宋" panose="02010600040101010101" charset="-122"/>
              <a:ea typeface="华文中宋" panose="02010600040101010101" charset="-122"/>
              <a:cs typeface="华文中宋" panose="02010600040101010101" charset="-122"/>
              <a:sym typeface="微软雅黑" panose="020B0503020204020204" charset="-122"/>
            </a:endParaRPr>
          </a:p>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en-US" altLang="zh-CN" sz="3200" b="1" spc="150">
                <a:uFillTx/>
                <a:latin typeface="华文中宋" panose="02010600040101010101" charset="-122"/>
                <a:ea typeface="华文中宋" panose="02010600040101010101" charset="-122"/>
                <a:cs typeface="华文中宋" panose="02010600040101010101" charset="-122"/>
                <a:sym typeface="微软雅黑" panose="020B0503020204020204" charset="-122"/>
              </a:rPr>
              <a:t>3</a:t>
            </a:r>
            <a:r>
              <a:rPr lang="zh-CN" altLang="en-US" sz="3200" b="1" spc="150">
                <a:uFillTx/>
                <a:latin typeface="华文中宋" panose="02010600040101010101" charset="-122"/>
                <a:ea typeface="华文中宋" panose="02010600040101010101" charset="-122"/>
                <a:cs typeface="华文中宋" panose="02010600040101010101" charset="-122"/>
                <a:sym typeface="微软雅黑" panose="020B0503020204020204" charset="-122"/>
              </a:rPr>
              <a:t>、翠翠凝聚了沈从文对湘西文化的无尽伤逝和眷恋 </a:t>
            </a:r>
            <a:endParaRPr lang="zh-CN" altLang="en-US" sz="3200" b="1" spc="150">
              <a:uFillTx/>
              <a:latin typeface="华文中宋" panose="02010600040101010101" charset="-122"/>
              <a:ea typeface="华文中宋" panose="02010600040101010101" charset="-122"/>
              <a:cs typeface="华文中宋" panose="02010600040101010101" charset="-122"/>
              <a:sym typeface="微软雅黑" panose="020B0503020204020204" charset="-122"/>
            </a:endParaRPr>
          </a:p>
        </p:txBody>
      </p:sp>
      <p:sp>
        <p:nvSpPr>
          <p:cNvPr id="3" name="文本框 2"/>
          <p:cNvSpPr txBox="1"/>
          <p:nvPr/>
        </p:nvSpPr>
        <p:spPr>
          <a:xfrm>
            <a:off x="1031240" y="3989070"/>
            <a:ext cx="10342245" cy="632460"/>
          </a:xfrm>
          <a:prstGeom prst="rect">
            <a:avLst/>
          </a:prstGeom>
          <a:noFill/>
        </p:spPr>
        <p:txBody>
          <a:bodyPr wrap="square" rtlCol="0" anchor="t">
            <a:spAutoFit/>
          </a:bodyPr>
          <a:p>
            <a:pPr marR="0" defTabSz="685800" rtl="0" eaLnBrk="1" fontAlgn="auto" latinLnBrk="0" hangingPunct="1">
              <a:lnSpc>
                <a:spcPct val="110000"/>
              </a:lnSpc>
              <a:spcBef>
                <a:spcPct val="0"/>
              </a:spcBef>
              <a:spcAft>
                <a:spcPct val="0"/>
              </a:spcAft>
            </a:pPr>
            <a:r>
              <a:rPr lang="en-US" altLang="zh-CN" sz="3200" b="1" spc="200">
                <a:solidFill>
                  <a:srgbClr val="0B06DE"/>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a:t>
            </a:r>
            <a:r>
              <a:rPr lang="zh-CN" altLang="en-US" sz="3200" b="1" spc="200">
                <a:solidFill>
                  <a:srgbClr val="0B06DE"/>
                </a:solidFill>
                <a:uFillTx/>
                <a:latin typeface="华文中宋" panose="02010600040101010101" charset="-122"/>
                <a:ea typeface="华文中宋" panose="02010600040101010101" charset="-122"/>
                <a:cs typeface="华文中宋" panose="02010600040101010101" charset="-122"/>
                <a:sym typeface="微软雅黑" panose="020B0503020204020204" charset="-122"/>
              </a:rPr>
              <a:t>渡船，爷爷，端午节”这些意象象征着什么呢？</a:t>
            </a:r>
            <a:endParaRPr lang="zh-CN" altLang="en-US" sz="3200" b="1" spc="200">
              <a:solidFill>
                <a:srgbClr val="0B06DE"/>
              </a:solidFill>
              <a:uFillTx/>
              <a:latin typeface="华文中宋" panose="02010600040101010101" charset="-122"/>
              <a:ea typeface="华文中宋" panose="02010600040101010101" charset="-122"/>
              <a:cs typeface="华文中宋" panose="02010600040101010101" charset="-122"/>
              <a:sym typeface="微软雅黑" panose="020B0503020204020204" charset="-122"/>
            </a:endParaRPr>
          </a:p>
        </p:txBody>
      </p:sp>
      <p:sp>
        <p:nvSpPr>
          <p:cNvPr id="4" name="文本框 3"/>
          <p:cNvSpPr txBox="1"/>
          <p:nvPr/>
        </p:nvSpPr>
        <p:spPr>
          <a:xfrm>
            <a:off x="1104265" y="4766945"/>
            <a:ext cx="10023475" cy="1105535"/>
          </a:xfrm>
          <a:prstGeom prst="rect">
            <a:avLst/>
          </a:prstGeom>
          <a:noFill/>
        </p:spPr>
        <p:txBody>
          <a:bodyPr wrap="square" rtlCol="0" anchor="t">
            <a:spAutoFit/>
          </a:bodyPr>
          <a:p>
            <a:pPr marL="0" marR="0" indent="0" algn="l" defTabSz="685800" rtl="0" eaLnBrk="1" fontAlgn="base" latinLnBrk="0" hangingPunct="1">
              <a:lnSpc>
                <a:spcPct val="90000"/>
              </a:lnSpc>
              <a:spcBef>
                <a:spcPts val="0"/>
              </a:spcBef>
              <a:spcAft>
                <a:spcPts val="1000"/>
              </a:spcAft>
              <a:buClrTx/>
              <a:buSzTx/>
              <a:buFont typeface="Arial" panose="020B0604020202020204" pitchFamily="34" charset="0"/>
              <a:buNone/>
            </a:pPr>
            <a:r>
              <a:rPr lang="en-US" altLang="zh-CN" sz="3200" b="1" spc="150">
                <a:uFillTx/>
                <a:latin typeface="华文中宋" panose="02010600040101010101" charset="-122"/>
                <a:ea typeface="华文中宋" panose="02010600040101010101" charset="-122"/>
                <a:sym typeface="+mn-ea"/>
              </a:rPr>
              <a:t>1</a:t>
            </a:r>
            <a:r>
              <a:rPr lang="zh-CN" altLang="en-US" sz="3200" b="1" spc="150">
                <a:uFillTx/>
                <a:latin typeface="华文中宋" panose="02010600040101010101" charset="-122"/>
                <a:ea typeface="华文中宋" panose="02010600040101010101" charset="-122"/>
                <a:sym typeface="+mn-ea"/>
              </a:rPr>
              <a:t>、少数民族古老的历史</a:t>
            </a:r>
            <a:endParaRPr kumimoji="0" lang="zh-CN" altLang="en-US" sz="3200" b="1" i="0" u="none" strike="noStrike" kern="1200" cap="none" spc="150" normalizeH="0" baseline="0" noProof="1">
              <a:solidFill>
                <a:schemeClr val="tx1"/>
              </a:solidFill>
              <a:uFillTx/>
              <a:latin typeface="华文中宋" panose="02010600040101010101" charset="-122"/>
              <a:ea typeface="华文中宋" panose="02010600040101010101" charset="-122"/>
              <a:cs typeface="+mn-cs"/>
            </a:endParaRPr>
          </a:p>
          <a:p>
            <a:pPr marL="0" marR="0" indent="0" algn="l" defTabSz="685800" rtl="0" eaLnBrk="1" fontAlgn="base" latinLnBrk="0" hangingPunct="1">
              <a:lnSpc>
                <a:spcPct val="90000"/>
              </a:lnSpc>
              <a:spcBef>
                <a:spcPts val="0"/>
              </a:spcBef>
              <a:spcAft>
                <a:spcPts val="1000"/>
              </a:spcAft>
              <a:buClrTx/>
              <a:buSzTx/>
              <a:buFont typeface="Arial" panose="020B0604020202020204" pitchFamily="34" charset="0"/>
              <a:buNone/>
            </a:pPr>
            <a:r>
              <a:rPr lang="en-US" altLang="zh-CN" sz="3200" b="1" spc="150">
                <a:uFillTx/>
                <a:latin typeface="华文中宋" panose="02010600040101010101" charset="-122"/>
                <a:ea typeface="华文中宋" panose="02010600040101010101" charset="-122"/>
                <a:sym typeface="+mn-ea"/>
              </a:rPr>
              <a:t>2</a:t>
            </a:r>
            <a:r>
              <a:rPr lang="zh-CN" altLang="en-US" sz="3200" b="1" spc="150">
                <a:uFillTx/>
                <a:latin typeface="华文中宋" panose="02010600040101010101" charset="-122"/>
                <a:ea typeface="华文中宋" panose="02010600040101010101" charset="-122"/>
                <a:sym typeface="+mn-ea"/>
              </a:rPr>
              <a:t>、风俗淳朴、重义轻利、正直素朴的人情美</a:t>
            </a:r>
            <a:endParaRPr lang="zh-CN" altLang="en-US" sz="3200" b="1" spc="150">
              <a:uFillTx/>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4274"/>
                                        </p:tgtEl>
                                        <p:attrNameLst>
                                          <p:attrName>style.visibility</p:attrName>
                                        </p:attrNameLst>
                                      </p:cBhvr>
                                      <p:to>
                                        <p:strVal val="visible"/>
                                      </p:to>
                                    </p:set>
                                    <p:anim calcmode="lin" valueType="num">
                                      <p:cBhvr additive="base">
                                        <p:cTn id="7" dur="1000" fill="hold"/>
                                        <p:tgtEl>
                                          <p:spTgt spid="54274"/>
                                        </p:tgtEl>
                                        <p:attrNameLst>
                                          <p:attrName>ppt_x</p:attrName>
                                        </p:attrNameLst>
                                      </p:cBhvr>
                                      <p:tavLst>
                                        <p:tav tm="0">
                                          <p:val>
                                            <p:strVal val="#ppt_x"/>
                                          </p:val>
                                        </p:tav>
                                        <p:tav tm="100000">
                                          <p:val>
                                            <p:strVal val="#ppt_x"/>
                                          </p:val>
                                        </p:tav>
                                      </p:tavLst>
                                    </p:anim>
                                    <p:anim calcmode="lin" valueType="num">
                                      <p:cBhvr additive="base">
                                        <p:cTn id="8" dur="1000" fill="hold"/>
                                        <p:tgtEl>
                                          <p:spTgt spid="5427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strVal val="#ppt_w*0.70"/>
                                          </p:val>
                                        </p:tav>
                                        <p:tav tm="100000">
                                          <p:val>
                                            <p:strVal val="#ppt_w"/>
                                          </p:val>
                                        </p:tav>
                                      </p:tavLst>
                                    </p:anim>
                                    <p:anim calcmode="lin" valueType="num">
                                      <p:cBhvr>
                                        <p:cTn id="19" dur="1000" fill="hold"/>
                                        <p:tgtEl>
                                          <p:spTgt spid="3"/>
                                        </p:tgtEl>
                                        <p:attrNameLst>
                                          <p:attrName>ppt_h</p:attrName>
                                        </p:attrNameLst>
                                      </p:cBhvr>
                                      <p:tavLst>
                                        <p:tav tm="0">
                                          <p:val>
                                            <p:strVal val="#ppt_h"/>
                                          </p:val>
                                        </p:tav>
                                        <p:tav tm="100000">
                                          <p:val>
                                            <p:strVal val="#ppt_h"/>
                                          </p:val>
                                        </p:tav>
                                      </p:tavLst>
                                    </p:anim>
                                    <p:animEffect transition="in" filter="fade">
                                      <p:cBhvr>
                                        <p:cTn id="20" dur="10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000" fill="hold">
                                          <p:stCondLst>
                                            <p:cond delay="0"/>
                                          </p:stCondLst>
                                        </p:cTn>
                                        <p:tgtEl>
                                          <p:spTgt spid="2">
                                            <p:txEl>
                                              <p:pRg st="1" end="1"/>
                                            </p:txEl>
                                          </p:spTgt>
                                        </p:tgtEl>
                                        <p:attrNameLst>
                                          <p:attrName>style.visibility</p:attrName>
                                        </p:attrNameLst>
                                      </p:cBhvr>
                                      <p:to>
                                        <p:strVal val="visible"/>
                                      </p:to>
                                    </p:set>
                                    <p:anim calcmode="lin" valueType="num">
                                      <p:cBhvr additive="base">
                                        <p:cTn id="2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2">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000" fill="hold">
                                          <p:stCondLst>
                                            <p:cond delay="0"/>
                                          </p:stCondLst>
                                        </p:cTn>
                                        <p:tgtEl>
                                          <p:spTgt spid="2">
                                            <p:txEl>
                                              <p:pRg st="2" end="2"/>
                                            </p:txEl>
                                          </p:spTgt>
                                        </p:tgtEl>
                                        <p:attrNameLst>
                                          <p:attrName>style.visibility</p:attrName>
                                        </p:attrNameLst>
                                      </p:cBhvr>
                                      <p:to>
                                        <p:strVal val="visible"/>
                                      </p:to>
                                    </p:set>
                                    <p:anim calcmode="lin" valueType="num">
                                      <p:cBhvr additive="base">
                                        <p:cTn id="29"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2">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000" fill="hold">
                                          <p:stCondLst>
                                            <p:cond delay="0"/>
                                          </p:stCondLst>
                                        </p:cTn>
                                        <p:tgtEl>
                                          <p:spTgt spid="2">
                                            <p:txEl>
                                              <p:pRg st="3" end="3"/>
                                            </p:txEl>
                                          </p:spTgt>
                                        </p:tgtEl>
                                        <p:attrNameLst>
                                          <p:attrName>style.visibility</p:attrName>
                                        </p:attrNameLst>
                                      </p:cBhvr>
                                      <p:to>
                                        <p:strVal val="visible"/>
                                      </p:to>
                                    </p:set>
                                    <p:anim calcmode="lin" valueType="num">
                                      <p:cBhvr additive="base">
                                        <p:cTn id="3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4" dur="10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000" fill="hold">
                                          <p:stCondLst>
                                            <p:cond delay="0"/>
                                          </p:stCondLst>
                                        </p:cTn>
                                        <p:tgtEl>
                                          <p:spTgt spid="4">
                                            <p:txEl>
                                              <p:pRg st="0" end="0"/>
                                            </p:txEl>
                                          </p:spTgt>
                                        </p:tgtEl>
                                        <p:attrNameLst>
                                          <p:attrName>style.visibility</p:attrName>
                                        </p:attrNameLst>
                                      </p:cBhvr>
                                      <p:to>
                                        <p:strVal val="visible"/>
                                      </p:to>
                                    </p:set>
                                    <p:anim calcmode="lin" valueType="num">
                                      <p:cBhvr additive="base">
                                        <p:cTn id="39"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40" dur="1000" fill="hold"/>
                                        <p:tgtEl>
                                          <p:spTgt spid="4">
                                            <p:txEl>
                                              <p:pRg st="0" end="0"/>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000" fill="hold">
                                          <p:stCondLst>
                                            <p:cond delay="0"/>
                                          </p:stCondLst>
                                        </p:cTn>
                                        <p:tgtEl>
                                          <p:spTgt spid="4">
                                            <p:txEl>
                                              <p:pRg st="1" end="1"/>
                                            </p:txEl>
                                          </p:spTgt>
                                        </p:tgtEl>
                                        <p:attrNameLst>
                                          <p:attrName>style.visibility</p:attrName>
                                        </p:attrNameLst>
                                      </p:cBhvr>
                                      <p:to>
                                        <p:strVal val="visible"/>
                                      </p:to>
                                    </p:set>
                                    <p:anim calcmode="lin" valueType="num">
                                      <p:cBhvr additive="base">
                                        <p:cTn id="4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9" name="Rectangle 3"/>
          <p:cNvSpPr/>
          <p:nvPr/>
        </p:nvSpPr>
        <p:spPr>
          <a:xfrm>
            <a:off x="665480" y="1025525"/>
            <a:ext cx="10833735" cy="1586230"/>
          </a:xfrm>
          <a:prstGeom prst="rect">
            <a:avLst/>
          </a:prstGeom>
          <a:noFill/>
          <a:ln w="9525">
            <a:noFill/>
          </a:ln>
        </p:spPr>
        <p:txBody>
          <a:bodyPr wrap="square" anchor="t" anchorCtr="0">
            <a:spAutoFit/>
          </a:bodyPr>
          <a:p>
            <a:pPr algn="just">
              <a:lnSpc>
                <a:spcPct val="135000"/>
              </a:lnSpc>
            </a:pPr>
            <a:r>
              <a:rPr lang="en-US" altLang="zh-CN" sz="3600" b="1" dirty="0">
                <a:solidFill>
                  <a:srgbClr val="0B06DE"/>
                </a:solidFill>
                <a:latin typeface="华文中宋" panose="02010600040101010101" charset="-122"/>
                <a:ea typeface="华文中宋" panose="02010600040101010101" charset="-122"/>
              </a:rPr>
              <a:t>1</a:t>
            </a:r>
            <a:r>
              <a:rPr lang="zh-CN" altLang="en-US" sz="3600" b="1" dirty="0">
                <a:solidFill>
                  <a:srgbClr val="0B06DE"/>
                </a:solidFill>
                <a:latin typeface="华文中宋" panose="02010600040101010101" charset="-122"/>
                <a:ea typeface="华文中宋" panose="02010600040101010101" charset="-122"/>
              </a:rPr>
              <a:t>、节选部分用大量笔墨描写的，是保留多年的节日习俗，请找出相关语句，了解风俗特点。</a:t>
            </a:r>
            <a:endParaRPr lang="zh-CN" altLang="en-US" sz="3600" b="1" dirty="0">
              <a:solidFill>
                <a:srgbClr val="0B06DE"/>
              </a:solidFill>
              <a:latin typeface="华文中宋" panose="02010600040101010101" charset="-122"/>
              <a:ea typeface="华文中宋" panose="02010600040101010101" charset="-122"/>
            </a:endParaRPr>
          </a:p>
        </p:txBody>
      </p:sp>
      <p:sp>
        <p:nvSpPr>
          <p:cNvPr id="34820" name="Rectangle 4"/>
          <p:cNvSpPr>
            <a:spLocks noChangeArrowheads="1"/>
          </p:cNvSpPr>
          <p:nvPr/>
        </p:nvSpPr>
        <p:spPr bwMode="auto">
          <a:xfrm>
            <a:off x="885190" y="2650490"/>
            <a:ext cx="10614025" cy="3659505"/>
          </a:xfrm>
          <a:prstGeom prst="rect">
            <a:avLst/>
          </a:prstGeom>
          <a:noFill/>
          <a:ln w="9525">
            <a:noFill/>
            <a:miter lim="800000"/>
          </a:ln>
          <a:effectLst/>
        </p:spPr>
        <p:txBody>
          <a:bodyPr wrap="square">
            <a:spAutoFit/>
          </a:bodyPr>
          <a:lstStyle/>
          <a:p>
            <a:pPr marL="0" marR="0" lvl="0" indent="0" algn="just" defTabSz="914400" rtl="0" eaLnBrk="1" fontAlgn="base" latinLnBrk="0" hangingPunct="1">
              <a:lnSpc>
                <a:spcPct val="145000"/>
              </a:lnSpc>
              <a:spcBef>
                <a:spcPct val="0"/>
              </a:spcBef>
              <a:spcAft>
                <a:spcPct val="0"/>
              </a:spcAft>
              <a:buClrTx/>
              <a:buSzTx/>
              <a:buFontTx/>
              <a:buNone/>
              <a:defRPr/>
            </a:pPr>
            <a:r>
              <a:rPr kumimoji="1" lang="en-US" altLang="zh-CN" sz="32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rPr>
              <a:t>a.</a:t>
            </a:r>
            <a:r>
              <a:rPr kumimoji="1" lang="zh-CN" altLang="en-US" sz="32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华文中宋" panose="02010600040101010101" charset="-122"/>
              </a:rPr>
              <a:t>端午节，家家锁门闭户到河边，上吊脚楼观赏年轻小伙子龙舟竞赛。</a:t>
            </a:r>
            <a:endParaRPr kumimoji="1" lang="zh-CN" altLang="en-US" sz="32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华文中宋" panose="02010600040101010101" charset="-122"/>
            </a:endParaRPr>
          </a:p>
          <a:p>
            <a:pPr marL="0" marR="0" lvl="0" indent="0" algn="just" defTabSz="914400" rtl="0" eaLnBrk="1" fontAlgn="base" latinLnBrk="0" hangingPunct="1">
              <a:lnSpc>
                <a:spcPct val="145000"/>
              </a:lnSpc>
              <a:spcBef>
                <a:spcPct val="0"/>
              </a:spcBef>
              <a:spcAft>
                <a:spcPct val="0"/>
              </a:spcAft>
              <a:buClrTx/>
              <a:buSzTx/>
              <a:buFontTx/>
              <a:buNone/>
              <a:defRPr/>
            </a:pPr>
            <a:r>
              <a:rPr kumimoji="1" lang="en-US" altLang="zh-CN" sz="32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rPr>
              <a:t>b.</a:t>
            </a:r>
            <a:r>
              <a:rPr kumimoji="1" lang="zh-CN" altLang="en-US" sz="32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华文中宋" panose="02010600040101010101" charset="-122"/>
              </a:rPr>
              <a:t>端午节，在河中捉鸭子。</a:t>
            </a:r>
            <a:endParaRPr kumimoji="1" lang="zh-CN" altLang="en-US" sz="32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华文中宋" panose="02010600040101010101" charset="-122"/>
            </a:endParaRPr>
          </a:p>
          <a:p>
            <a:pPr marL="0" marR="0" lvl="0" indent="0" algn="just" defTabSz="914400" rtl="0" eaLnBrk="1" fontAlgn="base" latinLnBrk="0" hangingPunct="1">
              <a:lnSpc>
                <a:spcPct val="145000"/>
              </a:lnSpc>
              <a:spcBef>
                <a:spcPct val="0"/>
              </a:spcBef>
              <a:spcAft>
                <a:spcPct val="0"/>
              </a:spcAft>
              <a:buClrTx/>
              <a:buSzTx/>
              <a:buFontTx/>
              <a:buNone/>
              <a:defRPr/>
            </a:pPr>
            <a:r>
              <a:rPr kumimoji="1" lang="en-US" altLang="zh-CN" sz="32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rPr>
              <a:t>c.</a:t>
            </a:r>
            <a:r>
              <a:rPr kumimoji="1" lang="zh-CN" altLang="en-US" sz="32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华文中宋" panose="02010600040101010101" charset="-122"/>
              </a:rPr>
              <a:t>正月十五夜晚，舞龙、耍狮子、放烟火。</a:t>
            </a:r>
            <a:endParaRPr kumimoji="1" lang="zh-CN" altLang="en-US" sz="32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华文中宋" panose="02010600040101010101" charset="-122"/>
            </a:endParaRPr>
          </a:p>
          <a:p>
            <a:pPr marL="0" marR="0" lvl="0" indent="0" algn="just" defTabSz="914400" rtl="0" eaLnBrk="1" fontAlgn="base" latinLnBrk="0" hangingPunct="1">
              <a:lnSpc>
                <a:spcPct val="145000"/>
              </a:lnSpc>
              <a:spcBef>
                <a:spcPct val="0"/>
              </a:spcBef>
              <a:spcAft>
                <a:spcPct val="0"/>
              </a:spcAft>
              <a:buClrTx/>
              <a:buSzTx/>
              <a:buFontTx/>
              <a:buNone/>
              <a:defRPr/>
            </a:pPr>
            <a:r>
              <a:rPr kumimoji="0" lang="en-US" altLang="zh-CN" sz="3200" b="1" i="0" u="none" strike="noStrike" kern="1200" cap="none" spc="0" normalizeH="0" baseline="0" noProof="0">
                <a:ln>
                  <a:noFill/>
                </a:ln>
                <a:solidFill>
                  <a:srgbClr val="FF0000"/>
                </a:solidFill>
                <a:effectLst>
                  <a:outerShdw blurRad="38100" dist="38100" dir="2700000" algn="tl">
                    <a:srgbClr val="C0C0C0"/>
                  </a:outerShdw>
                </a:effectLst>
                <a:uLnTx/>
                <a:uFillTx/>
                <a:latin typeface="华文中宋" panose="02010600040101010101" charset="-122"/>
                <a:ea typeface="华文中宋" panose="02010600040101010101" charset="-122"/>
                <a:cs typeface="华文中宋" panose="02010600040101010101" charset="-122"/>
              </a:rPr>
              <a:t>d.</a:t>
            </a:r>
            <a:r>
              <a:rPr kumimoji="0" lang="zh-CN" altLang="en-US" sz="3200" b="1" i="0" u="none" strike="noStrike" kern="1200" cap="none" spc="0" normalizeH="0" baseline="0" noProof="0">
                <a:ln>
                  <a:noFill/>
                </a:ln>
                <a:solidFill>
                  <a:schemeClr val="tx1"/>
                </a:solidFill>
                <a:effectLst>
                  <a:outerShdw blurRad="38100" dist="38100" dir="2700000" algn="tl">
                    <a:srgbClr val="C0C0C0"/>
                  </a:outerShdw>
                </a:effectLst>
                <a:uLnTx/>
                <a:uFillTx/>
                <a:latin typeface="华文中宋" panose="02010600040101010101" charset="-122"/>
                <a:ea typeface="华文中宋" panose="02010600040101010101" charset="-122"/>
                <a:cs typeface="华文中宋" panose="02010600040101010101" charset="-122"/>
              </a:rPr>
              <a:t>中秋月夜，</a:t>
            </a:r>
            <a:r>
              <a:rPr kumimoji="1" lang="zh-CN" altLang="en-US" sz="32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华文中宋" panose="02010600040101010101" charset="-122"/>
              </a:rPr>
              <a:t>青年男女用对歌方式在月夜倾吐爱慕之情。</a:t>
            </a:r>
            <a:endParaRPr kumimoji="1" lang="zh-CN" altLang="en-US" sz="32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华文中宋" panose="02010600040101010101" charset="-122"/>
            </a:endParaRPr>
          </a:p>
        </p:txBody>
      </p:sp>
      <p:sp>
        <p:nvSpPr>
          <p:cNvPr id="34821" name="Text Box 5"/>
          <p:cNvSpPr txBox="1"/>
          <p:nvPr/>
        </p:nvSpPr>
        <p:spPr>
          <a:xfrm>
            <a:off x="4785360" y="180658"/>
            <a:ext cx="2214880" cy="706755"/>
          </a:xfrm>
          <a:prstGeom prst="rect">
            <a:avLst/>
          </a:prstGeom>
          <a:noFill/>
          <a:ln w="9525">
            <a:noFill/>
          </a:ln>
        </p:spPr>
        <p:txBody>
          <a:bodyPr wrap="none" anchor="t" anchorCtr="0">
            <a:spAutoFit/>
          </a:bodyPr>
          <a:p>
            <a:r>
              <a:rPr lang="zh-CN" altLang="en-US" sz="4000" b="1" dirty="0">
                <a:solidFill>
                  <a:srgbClr val="FF0000"/>
                </a:solidFill>
                <a:latin typeface="微软雅黑" panose="020B0503020204020204" charset="-122"/>
                <a:ea typeface="微软雅黑" panose="020B0503020204020204" charset="-122"/>
              </a:rPr>
              <a:t>具体研读</a:t>
            </a:r>
            <a:endParaRPr lang="zh-CN" altLang="en-US" sz="4000" b="1" dirty="0">
              <a:solidFill>
                <a:srgbClr val="FF0000"/>
              </a:solidFill>
              <a:latin typeface="微软雅黑" panose="020B0503020204020204" charset="-122"/>
              <a:ea typeface="微软雅黑" panose="020B0503020204020204" charset="-122"/>
            </a:endParaRP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4821"/>
                                        </p:tgtEl>
                                        <p:attrNameLst>
                                          <p:attrName>style.visibility</p:attrName>
                                        </p:attrNameLst>
                                      </p:cBhvr>
                                      <p:to>
                                        <p:strVal val="visible"/>
                                      </p:to>
                                    </p:set>
                                    <p:anim calcmode="lin" valueType="num">
                                      <p:cBhvr additive="base">
                                        <p:cTn id="7" dur="1000" fill="hold"/>
                                        <p:tgtEl>
                                          <p:spTgt spid="34821"/>
                                        </p:tgtEl>
                                        <p:attrNameLst>
                                          <p:attrName>ppt_x</p:attrName>
                                        </p:attrNameLst>
                                      </p:cBhvr>
                                      <p:tavLst>
                                        <p:tav tm="0">
                                          <p:val>
                                            <p:strVal val="#ppt_x"/>
                                          </p:val>
                                        </p:tav>
                                        <p:tav tm="100000">
                                          <p:val>
                                            <p:strVal val="#ppt_x"/>
                                          </p:val>
                                        </p:tav>
                                      </p:tavLst>
                                    </p:anim>
                                    <p:anim calcmode="lin" valueType="num">
                                      <p:cBhvr additive="base">
                                        <p:cTn id="8" dur="1000" fill="hold"/>
                                        <p:tgtEl>
                                          <p:spTgt spid="3482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4819"/>
                                        </p:tgtEl>
                                        <p:attrNameLst>
                                          <p:attrName>style.visibility</p:attrName>
                                        </p:attrNameLst>
                                      </p:cBhvr>
                                      <p:to>
                                        <p:strVal val="visible"/>
                                      </p:to>
                                    </p:set>
                                    <p:anim calcmode="lin" valueType="num">
                                      <p:cBhvr>
                                        <p:cTn id="12" dur="1000" fill="hold"/>
                                        <p:tgtEl>
                                          <p:spTgt spid="34819"/>
                                        </p:tgtEl>
                                        <p:attrNameLst>
                                          <p:attrName>ppt_w</p:attrName>
                                        </p:attrNameLst>
                                      </p:cBhvr>
                                      <p:tavLst>
                                        <p:tav tm="0">
                                          <p:val>
                                            <p:strVal val="#ppt_w*0.70"/>
                                          </p:val>
                                        </p:tav>
                                        <p:tav tm="100000">
                                          <p:val>
                                            <p:strVal val="#ppt_w"/>
                                          </p:val>
                                        </p:tav>
                                      </p:tavLst>
                                    </p:anim>
                                    <p:anim calcmode="lin" valueType="num">
                                      <p:cBhvr>
                                        <p:cTn id="13" dur="1000" fill="hold"/>
                                        <p:tgtEl>
                                          <p:spTgt spid="34819"/>
                                        </p:tgtEl>
                                        <p:attrNameLst>
                                          <p:attrName>ppt_h</p:attrName>
                                        </p:attrNameLst>
                                      </p:cBhvr>
                                      <p:tavLst>
                                        <p:tav tm="0">
                                          <p:val>
                                            <p:strVal val="#ppt_h"/>
                                          </p:val>
                                        </p:tav>
                                        <p:tav tm="100000">
                                          <p:val>
                                            <p:strVal val="#ppt_h"/>
                                          </p:val>
                                        </p:tav>
                                      </p:tavLst>
                                    </p:anim>
                                    <p:animEffect transition="in" filter="fade">
                                      <p:cBhvr>
                                        <p:cTn id="14" dur="1000"/>
                                        <p:tgtEl>
                                          <p:spTgt spid="3481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000" fill="hold">
                                          <p:stCondLst>
                                            <p:cond delay="0"/>
                                          </p:stCondLst>
                                        </p:cTn>
                                        <p:tgtEl>
                                          <p:spTgt spid="34820"/>
                                        </p:tgtEl>
                                        <p:attrNameLst>
                                          <p:attrName>style.visibility</p:attrName>
                                        </p:attrNameLst>
                                      </p:cBhvr>
                                      <p:to>
                                        <p:strVal val="visible"/>
                                      </p:to>
                                    </p:set>
                                    <p:anim calcmode="lin" valueType="num">
                                      <p:cBhvr additive="base">
                                        <p:cTn id="19" dur="1000" fill="hold"/>
                                        <p:tgtEl>
                                          <p:spTgt spid="34820"/>
                                        </p:tgtEl>
                                        <p:attrNameLst>
                                          <p:attrName>ppt_x</p:attrName>
                                        </p:attrNameLst>
                                      </p:cBhvr>
                                      <p:tavLst>
                                        <p:tav tm="0">
                                          <p:val>
                                            <p:strVal val="#ppt_x"/>
                                          </p:val>
                                        </p:tav>
                                        <p:tav tm="100000">
                                          <p:val>
                                            <p:strVal val="#ppt_x"/>
                                          </p:val>
                                        </p:tav>
                                      </p:tavLst>
                                    </p:anim>
                                    <p:anim calcmode="lin" valueType="num">
                                      <p:cBhvr additive="base">
                                        <p:cTn id="20" dur="1000" fill="hold"/>
                                        <p:tgtEl>
                                          <p:spTgt spid="348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P spid="34820" grpId="0" bldLvl="0" animBg="1"/>
      <p:bldP spid="3482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4" name="Rectangle 4"/>
          <p:cNvSpPr/>
          <p:nvPr/>
        </p:nvSpPr>
        <p:spPr>
          <a:xfrm>
            <a:off x="574675" y="3034030"/>
            <a:ext cx="11158855" cy="3412490"/>
          </a:xfrm>
          <a:prstGeom prst="rect">
            <a:avLst/>
          </a:prstGeom>
          <a:noFill/>
          <a:ln w="9525">
            <a:noFill/>
          </a:ln>
        </p:spPr>
        <p:txBody>
          <a:bodyPr wrap="square" anchor="t" anchorCtr="0">
            <a:spAutoFit/>
          </a:bodyPr>
          <a:p>
            <a:pPr algn="just">
              <a:lnSpc>
                <a:spcPct val="135000"/>
              </a:lnSpc>
            </a:pPr>
            <a:r>
              <a:rPr lang="en-US" altLang="zh-CN" sz="2200" dirty="0">
                <a:latin typeface="Arial" panose="020B0604020202020204" pitchFamily="34" charset="0"/>
                <a:ea typeface="楷体_GB2312" pitchFamily="1" charset="-122"/>
              </a:rPr>
              <a:t>      </a:t>
            </a:r>
            <a:r>
              <a:rPr lang="en-US" altLang="zh-CN" sz="2800" b="1" dirty="0">
                <a:latin typeface="华文中宋" panose="02010600040101010101" charset="-122"/>
                <a:ea typeface="华文中宋" panose="02010600040101010101" charset="-122"/>
              </a:rPr>
              <a:t> </a:t>
            </a:r>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大鱼咬你”这句话反复出现，一则前后照应，使故事情节连贯紧凑；二则在看似简单的重复中，促进故事情节的发展，使翠翠的感情倾向愈加明朗化；三则在天意和人为的错综中展示人物性格，充满含蓄之美，而最终对爱情的强烈追求与人性含蓄化的矛盾，又无意加剧了当事者内心的痛苦。</a:t>
            </a:r>
            <a:endParaRPr lang="zh-CN" altLang="en-US" sz="3200" b="1" dirty="0">
              <a:latin typeface="华文中宋" panose="02010600040101010101" charset="-122"/>
              <a:ea typeface="华文中宋" panose="02010600040101010101" charset="-122"/>
            </a:endParaRPr>
          </a:p>
        </p:txBody>
      </p:sp>
      <p:sp>
        <p:nvSpPr>
          <p:cNvPr id="40965" name="Rectangle 5"/>
          <p:cNvSpPr/>
          <p:nvPr/>
        </p:nvSpPr>
        <p:spPr>
          <a:xfrm>
            <a:off x="575310" y="299720"/>
            <a:ext cx="11041380" cy="2637790"/>
          </a:xfrm>
          <a:prstGeom prst="rect">
            <a:avLst/>
          </a:prstGeom>
          <a:noFill/>
          <a:ln w="9525">
            <a:noFill/>
          </a:ln>
        </p:spPr>
        <p:txBody>
          <a:bodyPr wrap="square" anchor="t" anchorCtr="0">
            <a:spAutoFit/>
          </a:bodyPr>
          <a:p>
            <a:pPr algn="just">
              <a:lnSpc>
                <a:spcPct val="115000"/>
              </a:lnSpc>
            </a:pPr>
            <a:r>
              <a:rPr lang="en-US" altLang="zh-CN" sz="3600" b="1" dirty="0">
                <a:solidFill>
                  <a:srgbClr val="0B06DE"/>
                </a:solidFill>
                <a:latin typeface="华文中宋" panose="02010600040101010101" charset="-122"/>
                <a:ea typeface="华文中宋" panose="02010600040101010101" charset="-122"/>
              </a:rPr>
              <a:t>2</a:t>
            </a:r>
            <a:r>
              <a:rPr lang="zh-CN" altLang="en-US" sz="3600" b="1" dirty="0">
                <a:solidFill>
                  <a:srgbClr val="0B06DE"/>
                </a:solidFill>
                <a:latin typeface="华文中宋" panose="02010600040101010101" charset="-122"/>
                <a:ea typeface="华文中宋" panose="02010600040101010101" charset="-122"/>
              </a:rPr>
              <a:t>、闻一多先生说，古代“鱼”是“匹偶”或“情侣”的隐语。小说中傩送对翠翠说了一句“大鱼咬你”，请体会这句话的含意以及其在文中反复出现所起的作用。</a:t>
            </a:r>
            <a:endParaRPr lang="zh-CN" altLang="en-US" sz="3600" b="1" dirty="0">
              <a:solidFill>
                <a:srgbClr val="0B06DE"/>
              </a:solidFill>
              <a:latin typeface="华文中宋" panose="02010600040101010101" charset="-122"/>
              <a:ea typeface="华文中宋" panose="02010600040101010101" charset="-122"/>
            </a:endParaRP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0965"/>
                                        </p:tgtEl>
                                        <p:attrNameLst>
                                          <p:attrName>style.visibility</p:attrName>
                                        </p:attrNameLst>
                                      </p:cBhvr>
                                      <p:to>
                                        <p:strVal val="visible"/>
                                      </p:to>
                                    </p:set>
                                    <p:anim calcmode="lin" valueType="num">
                                      <p:cBhvr>
                                        <p:cTn id="7" dur="1000" fill="hold"/>
                                        <p:tgtEl>
                                          <p:spTgt spid="40965"/>
                                        </p:tgtEl>
                                        <p:attrNameLst>
                                          <p:attrName>ppt_w</p:attrName>
                                        </p:attrNameLst>
                                      </p:cBhvr>
                                      <p:tavLst>
                                        <p:tav tm="0">
                                          <p:val>
                                            <p:strVal val="#ppt_w*0.70"/>
                                          </p:val>
                                        </p:tav>
                                        <p:tav tm="100000">
                                          <p:val>
                                            <p:strVal val="#ppt_w"/>
                                          </p:val>
                                        </p:tav>
                                      </p:tavLst>
                                    </p:anim>
                                    <p:anim calcmode="lin" valueType="num">
                                      <p:cBhvr>
                                        <p:cTn id="8" dur="1000" fill="hold"/>
                                        <p:tgtEl>
                                          <p:spTgt spid="40965"/>
                                        </p:tgtEl>
                                        <p:attrNameLst>
                                          <p:attrName>ppt_h</p:attrName>
                                        </p:attrNameLst>
                                      </p:cBhvr>
                                      <p:tavLst>
                                        <p:tav tm="0">
                                          <p:val>
                                            <p:strVal val="#ppt_h"/>
                                          </p:val>
                                        </p:tav>
                                        <p:tav tm="100000">
                                          <p:val>
                                            <p:strVal val="#ppt_h"/>
                                          </p:val>
                                        </p:tav>
                                      </p:tavLst>
                                    </p:anim>
                                    <p:animEffect transition="in" filter="fade">
                                      <p:cBhvr>
                                        <p:cTn id="9" dur="1000"/>
                                        <p:tgtEl>
                                          <p:spTgt spid="4096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40964"/>
                                        </p:tgtEl>
                                        <p:attrNameLst>
                                          <p:attrName>style.visibility</p:attrName>
                                        </p:attrNameLst>
                                      </p:cBhvr>
                                      <p:to>
                                        <p:strVal val="visible"/>
                                      </p:to>
                                    </p:set>
                                    <p:anim calcmode="lin" valueType="num">
                                      <p:cBhvr additive="base">
                                        <p:cTn id="14" dur="1000" fill="hold"/>
                                        <p:tgtEl>
                                          <p:spTgt spid="40964"/>
                                        </p:tgtEl>
                                        <p:attrNameLst>
                                          <p:attrName>ppt_x</p:attrName>
                                        </p:attrNameLst>
                                      </p:cBhvr>
                                      <p:tavLst>
                                        <p:tav tm="0">
                                          <p:val>
                                            <p:strVal val="#ppt_x"/>
                                          </p:val>
                                        </p:tav>
                                        <p:tav tm="100000">
                                          <p:val>
                                            <p:strVal val="#ppt_x"/>
                                          </p:val>
                                        </p:tav>
                                      </p:tavLst>
                                    </p:anim>
                                    <p:anim calcmode="lin" valueType="num">
                                      <p:cBhvr additive="base">
                                        <p:cTn id="15" dur="1000" fill="hold"/>
                                        <p:tgtEl>
                                          <p:spTgt spid="409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P spid="4096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1" name="Rectangle 3"/>
          <p:cNvSpPr/>
          <p:nvPr/>
        </p:nvSpPr>
        <p:spPr>
          <a:xfrm>
            <a:off x="582930" y="876935"/>
            <a:ext cx="11026140" cy="5815965"/>
          </a:xfrm>
          <a:prstGeom prst="rect">
            <a:avLst/>
          </a:prstGeom>
          <a:noFill/>
          <a:ln w="9525">
            <a:noFill/>
          </a:ln>
        </p:spPr>
        <p:txBody>
          <a:bodyPr wrap="square">
            <a:spAutoFit/>
          </a:bodyPr>
          <a:p>
            <a:pPr algn="just" fontAlgn="base">
              <a:lnSpc>
                <a:spcPct val="155000"/>
              </a:lnSpc>
            </a:pPr>
            <a:r>
              <a:rPr lang="en-US" altLang="zh-CN" sz="3600" strike="noStrike" noProof="1" dirty="0">
                <a:latin typeface="Arial" panose="020B0604020202020204" pitchFamily="34" charset="0"/>
                <a:ea typeface="楷体_GB2312" pitchFamily="1" charset="-122"/>
                <a:cs typeface="+mn-cs"/>
              </a:rPr>
              <a:t> </a:t>
            </a:r>
            <a:r>
              <a:rPr lang="en-US" altLang="zh-CN" sz="3600" strike="noStrike" noProof="1" dirty="0">
                <a:ln w="22225">
                  <a:solidFill>
                    <a:schemeClr val="accent2"/>
                  </a:solidFill>
                  <a:prstDash val="solid"/>
                </a:ln>
                <a:solidFill>
                  <a:schemeClr val="accent2">
                    <a:lumMod val="40000"/>
                    <a:lumOff val="60000"/>
                  </a:schemeClr>
                </a:solidFill>
                <a:effectLst/>
                <a:latin typeface="Arial" panose="020B0604020202020204" pitchFamily="34" charset="0"/>
                <a:ea typeface="楷体_GB2312" pitchFamily="1" charset="-122"/>
                <a:cs typeface="+mn-cs"/>
              </a:rPr>
              <a:t>   </a:t>
            </a:r>
            <a:r>
              <a:rPr lang="en-US" altLang="zh-CN" sz="3600"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楷体_GB2312" pitchFamily="1" charset="-122"/>
                <a:cs typeface="+mn-cs"/>
              </a:rPr>
              <a:t>    </a:t>
            </a:r>
            <a:r>
              <a:rPr lang="zh-CN" altLang="en-US" sz="4000" b="1" strike="noStrike" noProof="1" dirty="0">
                <a:ln w="10160">
                  <a:solidFill>
                    <a:schemeClr val="accent5"/>
                  </a:solidFill>
                  <a:prstDash val="solid"/>
                </a:ln>
                <a:solidFill>
                  <a:srgbClr val="FF0000"/>
                </a:solidFill>
                <a:effectLst/>
                <a:latin typeface="华文中宋" panose="02010600040101010101" charset="-122"/>
                <a:ea typeface="华文中宋" panose="02010600040101010101" charset="-122"/>
                <a:cs typeface="华文中宋" panose="02010600040101010101" charset="-122"/>
              </a:rPr>
              <a:t>作者描写的湘西，自然风光秀丽、</a:t>
            </a:r>
            <a:r>
              <a:rPr lang="zh-CN" altLang="en-US" sz="4000" b="1" strike="noStrike" noProof="1" dirty="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民风纯朴，人们不讲等级，不谈功利，人与人之间真诚相待，相互友爱</a:t>
            </a:r>
            <a:r>
              <a:rPr lang="zh-CN" altLang="en-US" sz="4000" b="1" strike="noStrike" noProof="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。外公与孙女的爱、翠翠对傩送纯真的爱、天保兄弟对翠翠真挚的爱以及兄弟间诚挚的手足之爱这些都代表着未受污染的农业文明的传统美德。</a:t>
            </a:r>
            <a:r>
              <a:rPr lang="zh-CN" altLang="en-US" sz="3600" b="1" strike="noStrike" noProof="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     </a:t>
            </a:r>
            <a:endParaRPr lang="zh-CN" altLang="en-US" sz="3600" b="1" strike="noStrike" noProof="1" dirty="0">
              <a:solidFill>
                <a:srgbClr val="0B06DE"/>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p:txBody>
      </p:sp>
      <p:sp>
        <p:nvSpPr>
          <p:cNvPr id="61442" name="文本框 1"/>
          <p:cNvSpPr txBox="1"/>
          <p:nvPr/>
        </p:nvSpPr>
        <p:spPr>
          <a:xfrm>
            <a:off x="5191125" y="169863"/>
            <a:ext cx="1984375" cy="706755"/>
          </a:xfrm>
          <a:prstGeom prst="rect">
            <a:avLst/>
          </a:prstGeom>
          <a:noFill/>
          <a:ln w="9525">
            <a:noFill/>
          </a:ln>
        </p:spPr>
        <p:txBody>
          <a:bodyPr wrap="square" anchor="t" anchorCtr="0">
            <a:spAutoFit/>
          </a:bodyPr>
          <a:p>
            <a:r>
              <a:rPr lang="zh-CN" altLang="en-US" sz="4000" b="1">
                <a:solidFill>
                  <a:srgbClr val="FF0000"/>
                </a:solidFill>
                <a:latin typeface="微软雅黑" panose="020B0503020204020204" charset="-122"/>
                <a:ea typeface="微软雅黑" panose="020B0503020204020204" charset="-122"/>
              </a:rPr>
              <a:t>结   语</a:t>
            </a:r>
            <a:endParaRPr lang="zh-CN" altLang="en-US" sz="4000" b="1">
              <a:solidFill>
                <a:srgbClr val="FF0000"/>
              </a:solidFill>
              <a:latin typeface="微软雅黑" panose="020B0503020204020204" charset="-122"/>
              <a:ea typeface="微软雅黑" panose="020B0503020204020204" charset="-122"/>
            </a:endParaRP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1442"/>
                                        </p:tgtEl>
                                        <p:attrNameLst>
                                          <p:attrName>style.visibility</p:attrName>
                                        </p:attrNameLst>
                                      </p:cBhvr>
                                      <p:to>
                                        <p:strVal val="visible"/>
                                      </p:to>
                                    </p:set>
                                    <p:anim calcmode="lin" valueType="num">
                                      <p:cBhvr additive="base">
                                        <p:cTn id="7" dur="1000" fill="hold"/>
                                        <p:tgtEl>
                                          <p:spTgt spid="61442"/>
                                        </p:tgtEl>
                                        <p:attrNameLst>
                                          <p:attrName>ppt_x</p:attrName>
                                        </p:attrNameLst>
                                      </p:cBhvr>
                                      <p:tavLst>
                                        <p:tav tm="0">
                                          <p:val>
                                            <p:strVal val="#ppt_x"/>
                                          </p:val>
                                        </p:tav>
                                        <p:tav tm="100000">
                                          <p:val>
                                            <p:strVal val="#ppt_x"/>
                                          </p:val>
                                        </p:tav>
                                      </p:tavLst>
                                    </p:anim>
                                    <p:anim calcmode="lin" valueType="num">
                                      <p:cBhvr additive="base">
                                        <p:cTn id="8" dur="1000" fill="hold"/>
                                        <p:tgtEl>
                                          <p:spTgt spid="6144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8131"/>
                                        </p:tgtEl>
                                        <p:attrNameLst>
                                          <p:attrName>style.visibility</p:attrName>
                                        </p:attrNameLst>
                                      </p:cBhvr>
                                      <p:to>
                                        <p:strVal val="visible"/>
                                      </p:to>
                                    </p:set>
                                    <p:anim calcmode="lin" valueType="num">
                                      <p:cBhvr>
                                        <p:cTn id="12" dur="1000" fill="hold"/>
                                        <p:tgtEl>
                                          <p:spTgt spid="48131"/>
                                        </p:tgtEl>
                                        <p:attrNameLst>
                                          <p:attrName>ppt_w</p:attrName>
                                        </p:attrNameLst>
                                      </p:cBhvr>
                                      <p:tavLst>
                                        <p:tav tm="0">
                                          <p:val>
                                            <p:strVal val="#ppt_w*0.70"/>
                                          </p:val>
                                        </p:tav>
                                        <p:tav tm="100000">
                                          <p:val>
                                            <p:strVal val="#ppt_w"/>
                                          </p:val>
                                        </p:tav>
                                      </p:tavLst>
                                    </p:anim>
                                    <p:anim calcmode="lin" valueType="num">
                                      <p:cBhvr>
                                        <p:cTn id="13" dur="1000" fill="hold"/>
                                        <p:tgtEl>
                                          <p:spTgt spid="48131"/>
                                        </p:tgtEl>
                                        <p:attrNameLst>
                                          <p:attrName>ppt_h</p:attrName>
                                        </p:attrNameLst>
                                      </p:cBhvr>
                                      <p:tavLst>
                                        <p:tav tm="0">
                                          <p:val>
                                            <p:strVal val="#ppt_h"/>
                                          </p:val>
                                        </p:tav>
                                        <p:tav tm="100000">
                                          <p:val>
                                            <p:strVal val="#ppt_h"/>
                                          </p:val>
                                        </p:tav>
                                      </p:tavLst>
                                    </p:anim>
                                    <p:animEffect transition="in" filter="fade">
                                      <p:cBhvr>
                                        <p:cTn id="14" dur="10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p:bldP spid="6144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文本框 56321"/>
          <p:cNvSpPr txBox="1"/>
          <p:nvPr/>
        </p:nvSpPr>
        <p:spPr>
          <a:xfrm>
            <a:off x="521335" y="186055"/>
            <a:ext cx="11149330" cy="6485890"/>
          </a:xfrm>
          <a:prstGeom prst="rect">
            <a:avLst/>
          </a:prstGeom>
          <a:noFill/>
          <a:ln w="9525">
            <a:noFill/>
          </a:ln>
        </p:spPr>
        <p:txBody>
          <a:bodyPr wrap="square">
            <a:spAutoFit/>
          </a:bodyPr>
          <a:p>
            <a:pPr>
              <a:lnSpc>
                <a:spcPct val="130000"/>
              </a:lnSpc>
              <a:spcBef>
                <a:spcPct val="50000"/>
              </a:spcBef>
            </a:pPr>
            <a:r>
              <a:rPr lang="en-US" altLang="zh-CN" sz="2800" b="1" noProof="1">
                <a:latin typeface="Times New Roman" panose="02020603050405020304" pitchFamily="2" charset="0"/>
                <a:ea typeface="宋体" panose="02010600030101010101" pitchFamily="2" charset="-122"/>
                <a:cs typeface="+mn-cs"/>
              </a:rPr>
              <a:t>       </a:t>
            </a:r>
            <a:r>
              <a:rPr lang="en-US" altLang="zh-CN" sz="4000" b="1"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华文中宋" panose="02010600040101010101" charset="-122"/>
                <a:ea typeface="华文中宋" panose="02010600040101010101" charset="-122"/>
                <a:cs typeface="华文中宋" panose="02010600040101010101" charset="-122"/>
              </a:rPr>
              <a:t>   </a:t>
            </a:r>
            <a:r>
              <a:rPr lang="zh-CN" altLang="en-US" sz="3600" b="1" noProof="1" dirty="0">
                <a:solidFill>
                  <a:srgbClr val="0B06DE"/>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作者极力状写湘西自然之明净，也是为了状写湘西人的心灵之明净。</a:t>
            </a:r>
            <a:endParaRPr lang="zh-CN" altLang="en-US" sz="3600" b="1" noProof="1" dirty="0">
              <a:solidFill>
                <a:srgbClr val="0B06DE"/>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a:p>
            <a:pPr>
              <a:lnSpc>
                <a:spcPct val="130000"/>
              </a:lnSpc>
              <a:spcBef>
                <a:spcPct val="50000"/>
              </a:spcBef>
            </a:pPr>
            <a:r>
              <a:rPr lang="zh-CN" altLang="en-US" sz="3600" b="1" noProof="1">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      极力讴歌传统文化中残留至今的美德</a:t>
            </a:r>
            <a:r>
              <a:rPr lang="zh-CN" altLang="en-US" sz="3600" b="1" noProof="1">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，是相对于现代传统美德受到破坏，到处充满着物欲金钱主义的浅薄、庸俗和腐化堕落的现实而言的。</a:t>
            </a:r>
            <a:endParaRPr lang="zh-CN" altLang="en-US" sz="3600" b="1" noProof="1">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a:p>
            <a:pPr>
              <a:lnSpc>
                <a:spcPct val="130000"/>
              </a:lnSpc>
              <a:spcBef>
                <a:spcPct val="50000"/>
              </a:spcBef>
            </a:pPr>
            <a:r>
              <a:rPr lang="zh-CN" altLang="en-US" sz="3600" b="1" noProof="1">
                <a:solidFill>
                  <a:srgbClr val="0B06DE"/>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      </a:t>
            </a:r>
            <a:r>
              <a:rPr lang="zh-CN" altLang="en-US" sz="3600" b="1" noProof="1">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推崇湘西人的人生方式</a:t>
            </a:r>
            <a:r>
              <a:rPr lang="zh-CN" altLang="en-US" sz="3600" b="1" noProof="1">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，隐含了对现实生活古老美德和价值观失落的痛心，是对重建民族品德和人格的希望。</a:t>
            </a:r>
            <a:endParaRPr lang="zh-CN" altLang="en-US" sz="3600" b="1" noProof="1">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p:cTn id="7" dur="1000" fill="hold"/>
                                        <p:tgtEl>
                                          <p:spTgt spid="56322"/>
                                        </p:tgtEl>
                                        <p:attrNameLst>
                                          <p:attrName>ppt_w</p:attrName>
                                        </p:attrNameLst>
                                      </p:cBhvr>
                                      <p:tavLst>
                                        <p:tav tm="0">
                                          <p:val>
                                            <p:strVal val="#ppt_w*0.70"/>
                                          </p:val>
                                        </p:tav>
                                        <p:tav tm="100000">
                                          <p:val>
                                            <p:strVal val="#ppt_w"/>
                                          </p:val>
                                        </p:tav>
                                      </p:tavLst>
                                    </p:anim>
                                    <p:anim calcmode="lin" valueType="num">
                                      <p:cBhvr>
                                        <p:cTn id="8" dur="1000" fill="hold"/>
                                        <p:tgtEl>
                                          <p:spTgt spid="56322"/>
                                        </p:tgtEl>
                                        <p:attrNameLst>
                                          <p:attrName>ppt_h</p:attrName>
                                        </p:attrNameLst>
                                      </p:cBhvr>
                                      <p:tavLst>
                                        <p:tav tm="0">
                                          <p:val>
                                            <p:strVal val="#ppt_h"/>
                                          </p:val>
                                        </p:tav>
                                        <p:tav tm="100000">
                                          <p:val>
                                            <p:strVal val="#ppt_h"/>
                                          </p:val>
                                        </p:tav>
                                      </p:tavLst>
                                    </p:anim>
                                    <p:animEffect transition="in" filter="fade">
                                      <p:cBhvr>
                                        <p:cTn id="9" dur="1000"/>
                                        <p:tgtEl>
                                          <p:spTgt spid="56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36" name="图片 26635" descr="2601"/>
          <p:cNvPicPr>
            <a:picLocks noChangeAspect="1"/>
          </p:cNvPicPr>
          <p:nvPr/>
        </p:nvPicPr>
        <p:blipFill>
          <a:blip r:embed="rId1"/>
          <a:stretch>
            <a:fillRect/>
          </a:stretch>
        </p:blipFill>
        <p:spPr>
          <a:xfrm>
            <a:off x="423545" y="204470"/>
            <a:ext cx="11460480" cy="6394450"/>
          </a:xfrm>
          <a:prstGeom prst="rect">
            <a:avLst/>
          </a:prstGeom>
          <a:noFill/>
          <a:ln w="9525">
            <a:noFill/>
          </a:ln>
        </p:spPr>
      </p:pic>
      <p:sp>
        <p:nvSpPr>
          <p:cNvPr id="27650" name="文本框 1"/>
          <p:cNvSpPr txBox="1"/>
          <p:nvPr/>
        </p:nvSpPr>
        <p:spPr>
          <a:xfrm>
            <a:off x="2819718" y="1650365"/>
            <a:ext cx="6667500" cy="3153410"/>
          </a:xfrm>
          <a:prstGeom prst="rect">
            <a:avLst/>
          </a:prstGeom>
          <a:noFill/>
          <a:ln w="9525">
            <a:noFill/>
          </a:ln>
        </p:spPr>
        <p:txBody>
          <a:bodyPr wrap="square" anchor="t" anchorCtr="0">
            <a:spAutoFit/>
          </a:bodyPr>
          <a:p>
            <a:r>
              <a:rPr lang="zh-CN" altLang="en-US" sz="19900" b="1">
                <a:solidFill>
                  <a:srgbClr val="FF0000"/>
                </a:solidFill>
                <a:latin typeface="华文行楷" panose="02010800040101010101" pitchFamily="2" charset="-122"/>
                <a:ea typeface="华文行楷" panose="02010800040101010101" pitchFamily="2" charset="-122"/>
              </a:rPr>
              <a:t>谢  谢</a:t>
            </a:r>
            <a:endParaRPr lang="zh-CN" altLang="en-US" sz="19900" b="1">
              <a:solidFill>
                <a:srgbClr val="FF0000"/>
              </a:solidFill>
              <a:latin typeface="华文行楷" panose="02010800040101010101" pitchFamily="2" charset="-122"/>
              <a:ea typeface="华文行楷" panose="0201080004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6636"/>
                                        </p:tgtEl>
                                        <p:attrNameLst>
                                          <p:attrName>style.visibility</p:attrName>
                                        </p:attrNameLst>
                                      </p:cBhvr>
                                      <p:to>
                                        <p:strVal val="visible"/>
                                      </p:to>
                                    </p:set>
                                    <p:animEffect transition="in" filter="dissolve">
                                      <p:cBhvr>
                                        <p:cTn id="7" dur="500"/>
                                        <p:tgtEl>
                                          <p:spTgt spid="26636"/>
                                        </p:tgtEl>
                                      </p:cBhvr>
                                    </p:animEffect>
                                  </p:childTnLst>
                                </p:cTn>
                              </p:par>
                              <p:par>
                                <p:cTn id="8" presetID="23" presetClass="entr" presetSubtype="16" fill="hold" grpId="0" nodeType="withEffect">
                                  <p:stCondLst>
                                    <p:cond delay="0"/>
                                  </p:stCondLst>
                                  <p:childTnLst>
                                    <p:set>
                                      <p:cBhvr>
                                        <p:cTn id="9" dur="1000" fill="hold">
                                          <p:stCondLst>
                                            <p:cond delay="0"/>
                                          </p:stCondLst>
                                        </p:cTn>
                                        <p:tgtEl>
                                          <p:spTgt spid="27650"/>
                                        </p:tgtEl>
                                        <p:attrNameLst>
                                          <p:attrName>style.visibility</p:attrName>
                                        </p:attrNameLst>
                                      </p:cBhvr>
                                      <p:to>
                                        <p:strVal val="visible"/>
                                      </p:to>
                                    </p:set>
                                    <p:anim calcmode="lin" valueType="num">
                                      <p:cBhvr>
                                        <p:cTn id="10" dur="1000" fill="hold"/>
                                        <p:tgtEl>
                                          <p:spTgt spid="27650"/>
                                        </p:tgtEl>
                                        <p:attrNameLst>
                                          <p:attrName>ppt_w</p:attrName>
                                        </p:attrNameLst>
                                      </p:cBhvr>
                                      <p:tavLst>
                                        <p:tav tm="0">
                                          <p:val>
                                            <p:fltVal val="0.000000"/>
                                          </p:val>
                                        </p:tav>
                                        <p:tav tm="100000">
                                          <p:val>
                                            <p:strVal val="#ppt_w"/>
                                          </p:val>
                                        </p:tav>
                                      </p:tavLst>
                                    </p:anim>
                                    <p:anim calcmode="lin" valueType="num">
                                      <p:cBhvr>
                                        <p:cTn id="11" dur="1000" fill="hold"/>
                                        <p:tgtEl>
                                          <p:spTgt spid="27650"/>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5121" name="文本框 6145"/>
          <p:cNvSpPr txBox="1"/>
          <p:nvPr/>
        </p:nvSpPr>
        <p:spPr>
          <a:xfrm>
            <a:off x="438785" y="136525"/>
            <a:ext cx="11315065" cy="6585585"/>
          </a:xfrm>
          <a:prstGeom prst="rect">
            <a:avLst/>
          </a:prstGeom>
          <a:noFill/>
          <a:ln w="9525">
            <a:noFill/>
          </a:ln>
        </p:spPr>
        <p:txBody>
          <a:bodyPr wrap="square" anchor="t" anchorCtr="0">
            <a:spAutoFit/>
          </a:bodyPr>
          <a:p>
            <a:pPr>
              <a:lnSpc>
                <a:spcPct val="110000"/>
              </a:lnSpc>
              <a:spcBef>
                <a:spcPct val="50000"/>
              </a:spcBef>
            </a:pPr>
            <a:r>
              <a:rPr lang="en-US" altLang="zh-CN" sz="3200" b="1">
                <a:latin typeface="华文中宋" panose="02010600040101010101" charset="-122"/>
                <a:ea typeface="华文中宋" panose="02010600040101010101" charset="-122"/>
                <a:cs typeface="华文中宋" panose="02010600040101010101" charset="-122"/>
              </a:rPr>
              <a:t>      1926</a:t>
            </a:r>
            <a:r>
              <a:rPr lang="zh-CN" altLang="en-US" sz="3200" b="1">
                <a:latin typeface="华文中宋" panose="02010600040101010101" charset="-122"/>
                <a:ea typeface="华文中宋" panose="02010600040101010101" charset="-122"/>
                <a:cs typeface="华文中宋" panose="02010600040101010101" charset="-122"/>
              </a:rPr>
              <a:t>年出版第一本创作集</a:t>
            </a:r>
            <a:r>
              <a:rPr lang="en-US" altLang="zh-CN" sz="3200" b="1">
                <a:latin typeface="华文中宋" panose="02010600040101010101" charset="-122"/>
                <a:ea typeface="华文中宋" panose="02010600040101010101" charset="-122"/>
                <a:cs typeface="华文中宋" panose="02010600040101010101" charset="-122"/>
              </a:rPr>
              <a:t>《</a:t>
            </a:r>
            <a:r>
              <a:rPr lang="zh-CN" altLang="en-US" sz="3200" b="1">
                <a:latin typeface="华文中宋" panose="02010600040101010101" charset="-122"/>
                <a:ea typeface="华文中宋" panose="02010600040101010101" charset="-122"/>
                <a:cs typeface="华文中宋" panose="02010600040101010101" charset="-122"/>
              </a:rPr>
              <a:t>鸭子</a:t>
            </a:r>
            <a:r>
              <a:rPr lang="en-US" altLang="zh-CN" sz="3200" b="1">
                <a:latin typeface="华文中宋" panose="02010600040101010101" charset="-122"/>
                <a:ea typeface="华文中宋" panose="02010600040101010101" charset="-122"/>
                <a:cs typeface="华文中宋" panose="02010600040101010101" charset="-122"/>
              </a:rPr>
              <a:t>》</a:t>
            </a:r>
            <a:r>
              <a:rPr lang="zh-CN" altLang="en-US" sz="3200" b="1">
                <a:latin typeface="华文中宋" panose="02010600040101010101" charset="-122"/>
                <a:ea typeface="华文中宋" panose="02010600040101010101" charset="-122"/>
                <a:cs typeface="华文中宋" panose="02010600040101010101" charset="-122"/>
              </a:rPr>
              <a:t>，有</a:t>
            </a:r>
            <a:r>
              <a:rPr lang="en-US" altLang="zh-CN" sz="3200" b="1">
                <a:latin typeface="华文中宋" panose="02010600040101010101" charset="-122"/>
                <a:ea typeface="华文中宋" panose="02010600040101010101" charset="-122"/>
                <a:cs typeface="华文中宋" panose="02010600040101010101" charset="-122"/>
              </a:rPr>
              <a:t>7O</a:t>
            </a:r>
            <a:r>
              <a:rPr lang="zh-CN" altLang="en-US" sz="3200" b="1">
                <a:latin typeface="华文中宋" panose="02010600040101010101" charset="-122"/>
                <a:ea typeface="华文中宋" panose="02010600040101010101" charset="-122"/>
                <a:cs typeface="华文中宋" panose="02010600040101010101" charset="-122"/>
              </a:rPr>
              <a:t>余种作品集，被人称为多产作家。主要代表作有： 短篇小说</a:t>
            </a:r>
            <a:r>
              <a:rPr lang="en-US" altLang="zh-CN" sz="3200" b="1">
                <a:latin typeface="华文中宋" panose="02010600040101010101" charset="-122"/>
                <a:ea typeface="华文中宋" panose="02010600040101010101" charset="-122"/>
                <a:cs typeface="华文中宋" panose="02010600040101010101" charset="-122"/>
              </a:rPr>
              <a:t>《</a:t>
            </a:r>
            <a:r>
              <a:rPr lang="zh-CN" altLang="en-US" sz="3200" b="1">
                <a:latin typeface="华文中宋" panose="02010600040101010101" charset="-122"/>
                <a:ea typeface="华文中宋" panose="02010600040101010101" charset="-122"/>
                <a:cs typeface="华文中宋" panose="02010600040101010101" charset="-122"/>
              </a:rPr>
              <a:t>丈夫</a:t>
            </a:r>
            <a:r>
              <a:rPr lang="en-US" altLang="zh-CN" sz="3200" b="1">
                <a:latin typeface="华文中宋" panose="02010600040101010101" charset="-122"/>
                <a:ea typeface="华文中宋" panose="02010600040101010101" charset="-122"/>
                <a:cs typeface="华文中宋" panose="02010600040101010101" charset="-122"/>
              </a:rPr>
              <a:t>》</a:t>
            </a:r>
            <a:r>
              <a:rPr lang="zh-CN" altLang="en-US" sz="3200" b="1">
                <a:latin typeface="华文中宋" panose="02010600040101010101" charset="-122"/>
                <a:ea typeface="华文中宋" panose="02010600040101010101" charset="-122"/>
                <a:cs typeface="华文中宋" panose="02010600040101010101" charset="-122"/>
              </a:rPr>
              <a:t>、</a:t>
            </a:r>
            <a:r>
              <a:rPr lang="en-US" altLang="zh-CN" sz="3200" b="1">
                <a:latin typeface="华文中宋" panose="02010600040101010101" charset="-122"/>
                <a:ea typeface="华文中宋" panose="02010600040101010101" charset="-122"/>
                <a:cs typeface="华文中宋" panose="02010600040101010101" charset="-122"/>
              </a:rPr>
              <a:t>《</a:t>
            </a:r>
            <a:r>
              <a:rPr lang="zh-CN" altLang="en-US" sz="3200" b="1">
                <a:latin typeface="华文中宋" panose="02010600040101010101" charset="-122"/>
                <a:ea typeface="华文中宋" panose="02010600040101010101" charset="-122"/>
                <a:cs typeface="华文中宋" panose="02010600040101010101" charset="-122"/>
              </a:rPr>
              <a:t>贵生</a:t>
            </a:r>
            <a:r>
              <a:rPr lang="en-US" altLang="zh-CN" sz="3200" b="1">
                <a:latin typeface="华文中宋" panose="02010600040101010101" charset="-122"/>
                <a:ea typeface="华文中宋" panose="02010600040101010101" charset="-122"/>
                <a:cs typeface="华文中宋" panose="02010600040101010101" charset="-122"/>
              </a:rPr>
              <a:t>》</a:t>
            </a:r>
            <a:r>
              <a:rPr lang="zh-CN" altLang="en-US" sz="3200" b="1">
                <a:latin typeface="华文中宋" panose="02010600040101010101" charset="-122"/>
                <a:ea typeface="华文中宋" panose="02010600040101010101" charset="-122"/>
                <a:cs typeface="华文中宋" panose="02010600040101010101" charset="-122"/>
              </a:rPr>
              <a:t>、</a:t>
            </a:r>
            <a:r>
              <a:rPr lang="en-US" altLang="zh-CN" sz="3200" b="1">
                <a:latin typeface="华文中宋" panose="02010600040101010101" charset="-122"/>
                <a:ea typeface="华文中宋" panose="02010600040101010101" charset="-122"/>
                <a:cs typeface="华文中宋" panose="02010600040101010101" charset="-122"/>
              </a:rPr>
              <a:t>《</a:t>
            </a:r>
            <a:r>
              <a:rPr lang="zh-CN" altLang="en-US" sz="3200" b="1">
                <a:latin typeface="华文中宋" panose="02010600040101010101" charset="-122"/>
                <a:ea typeface="华文中宋" panose="02010600040101010101" charset="-122"/>
                <a:cs typeface="华文中宋" panose="02010600040101010101" charset="-122"/>
              </a:rPr>
              <a:t>三三</a:t>
            </a:r>
            <a:r>
              <a:rPr lang="en-US" altLang="zh-CN" sz="3200" b="1">
                <a:latin typeface="华文中宋" panose="02010600040101010101" charset="-122"/>
                <a:ea typeface="华文中宋" panose="02010600040101010101" charset="-122"/>
                <a:cs typeface="华文中宋" panose="02010600040101010101" charset="-122"/>
              </a:rPr>
              <a:t>》</a:t>
            </a:r>
            <a:r>
              <a:rPr lang="zh-CN" altLang="en-US" sz="3200" b="1">
                <a:latin typeface="华文中宋" panose="02010600040101010101" charset="-122"/>
                <a:ea typeface="华文中宋" panose="02010600040101010101" charset="-122"/>
                <a:cs typeface="华文中宋" panose="02010600040101010101" charset="-122"/>
              </a:rPr>
              <a:t>，长篇小说</a:t>
            </a:r>
            <a:r>
              <a:rPr lang="en-US" altLang="zh-CN" sz="3200" b="1">
                <a:latin typeface="华文中宋" panose="02010600040101010101" charset="-122"/>
                <a:ea typeface="华文中宋" panose="02010600040101010101" charset="-122"/>
                <a:cs typeface="华文中宋" panose="02010600040101010101" charset="-122"/>
              </a:rPr>
              <a:t>《</a:t>
            </a:r>
            <a:r>
              <a:rPr lang="zh-CN" altLang="en-US" sz="3200" b="1">
                <a:latin typeface="华文中宋" panose="02010600040101010101" charset="-122"/>
                <a:ea typeface="华文中宋" panose="02010600040101010101" charset="-122"/>
                <a:cs typeface="华文中宋" panose="02010600040101010101" charset="-122"/>
              </a:rPr>
              <a:t>边城</a:t>
            </a:r>
            <a:r>
              <a:rPr lang="en-US" altLang="zh-CN" sz="3200" b="1">
                <a:latin typeface="华文中宋" panose="02010600040101010101" charset="-122"/>
                <a:ea typeface="华文中宋" panose="02010600040101010101" charset="-122"/>
                <a:cs typeface="华文中宋" panose="02010600040101010101" charset="-122"/>
              </a:rPr>
              <a:t>》</a:t>
            </a:r>
            <a:r>
              <a:rPr lang="zh-CN" altLang="en-US" sz="3200" b="1">
                <a:latin typeface="华文中宋" panose="02010600040101010101" charset="-122"/>
                <a:ea typeface="华文中宋" panose="02010600040101010101" charset="-122"/>
                <a:cs typeface="华文中宋" panose="02010600040101010101" charset="-122"/>
              </a:rPr>
              <a:t>、</a:t>
            </a:r>
            <a:r>
              <a:rPr lang="en-US" altLang="zh-CN" sz="3200" b="1">
                <a:latin typeface="华文中宋" panose="02010600040101010101" charset="-122"/>
                <a:ea typeface="华文中宋" panose="02010600040101010101" charset="-122"/>
                <a:cs typeface="华文中宋" panose="02010600040101010101" charset="-122"/>
              </a:rPr>
              <a:t>《</a:t>
            </a:r>
            <a:r>
              <a:rPr lang="zh-CN" altLang="en-US" sz="3200" b="1">
                <a:latin typeface="华文中宋" panose="02010600040101010101" charset="-122"/>
                <a:ea typeface="华文中宋" panose="02010600040101010101" charset="-122"/>
                <a:cs typeface="华文中宋" panose="02010600040101010101" charset="-122"/>
              </a:rPr>
              <a:t>长河</a:t>
            </a:r>
            <a:r>
              <a:rPr lang="en-US" altLang="zh-CN" sz="3200" b="1">
                <a:latin typeface="华文中宋" panose="02010600040101010101" charset="-122"/>
                <a:ea typeface="华文中宋" panose="02010600040101010101" charset="-122"/>
                <a:cs typeface="华文中宋" panose="02010600040101010101" charset="-122"/>
              </a:rPr>
              <a:t>》</a:t>
            </a:r>
            <a:r>
              <a:rPr lang="zh-CN" altLang="en-US" sz="3200" b="1">
                <a:latin typeface="华文中宋" panose="02010600040101010101" charset="-122"/>
                <a:ea typeface="华文中宋" panose="02010600040101010101" charset="-122"/>
                <a:cs typeface="华文中宋" panose="02010600040101010101" charset="-122"/>
              </a:rPr>
              <a:t>，以反映湘西下层人民生活的作品最具特色。他的创作表现手法不拘一格，文体不拘常例，故事不拘常格，尝试各种体式和结构进行创作，成为现代文学史上不可多得的“文体作家”。在文学态度上，沈从文先生一直坚持自由主义立场，坚持文学要超越政治和商业的影响。 </a:t>
            </a:r>
            <a:r>
              <a:rPr lang="en-US" altLang="zh-CN" sz="3200" b="1">
                <a:latin typeface="华文中宋" panose="02010600040101010101" charset="-122"/>
                <a:ea typeface="华文中宋" panose="02010600040101010101" charset="-122"/>
                <a:cs typeface="华文中宋" panose="02010600040101010101" charset="-122"/>
              </a:rPr>
              <a:t>1948</a:t>
            </a:r>
            <a:r>
              <a:rPr lang="zh-CN" altLang="en-US" sz="3200" b="1">
                <a:latin typeface="华文中宋" panose="02010600040101010101" charset="-122"/>
                <a:ea typeface="华文中宋" panose="02010600040101010101" charset="-122"/>
                <a:cs typeface="华文中宋" panose="02010600040101010101" charset="-122"/>
              </a:rPr>
              <a:t>年沈从文先生受到了左翼文化界猛烈批判，郭沫若斥责沈从文先生：“一直意识的作为反动派而活动着”。下半生从事文物、工艺美术图案及物质文化史的研究工作。</a:t>
            </a:r>
            <a:r>
              <a:rPr lang="en-US" altLang="zh-CN" sz="3200" b="1">
                <a:latin typeface="华文中宋" panose="02010600040101010101" charset="-122"/>
                <a:ea typeface="华文中宋" panose="02010600040101010101" charset="-122"/>
                <a:cs typeface="华文中宋" panose="02010600040101010101" charset="-122"/>
              </a:rPr>
              <a:t>1978</a:t>
            </a:r>
            <a:r>
              <a:rPr lang="zh-CN" altLang="en-US" sz="3200" b="1">
                <a:latin typeface="华文中宋" panose="02010600040101010101" charset="-122"/>
                <a:ea typeface="华文中宋" panose="02010600040101010101" charset="-122"/>
                <a:cs typeface="华文中宋" panose="02010600040101010101" charset="-122"/>
              </a:rPr>
              <a:t>年调中国社会科学院历史研究所任研究员，致力于中国古代服饰及其他史学领域的研究。</a:t>
            </a:r>
            <a:endParaRPr lang="zh-CN" altLang="en-US" sz="3200" b="1">
              <a:latin typeface="华文中宋" panose="02010600040101010101" charset="-122"/>
              <a:ea typeface="华文中宋" panose="02010600040101010101" charset="-122"/>
              <a:cs typeface="华文中宋" panose="02010600040101010101" charset="-122"/>
            </a:endParaRPr>
          </a:p>
        </p:txBody>
      </p:sp>
      <p:sp>
        <p:nvSpPr>
          <p:cNvPr id="5122" name="文本框 6146"/>
          <p:cNvSpPr txBox="1"/>
          <p:nvPr/>
        </p:nvSpPr>
        <p:spPr>
          <a:xfrm>
            <a:off x="1660525" y="3114675"/>
            <a:ext cx="6019800" cy="460375"/>
          </a:xfrm>
          <a:prstGeom prst="rect">
            <a:avLst/>
          </a:prstGeom>
          <a:noFill/>
          <a:ln w="9525">
            <a:noFill/>
          </a:ln>
        </p:spPr>
        <p:txBody>
          <a:bodyPr anchor="t" anchorCtr="0">
            <a:spAutoFit/>
          </a:bodyPr>
          <a:p>
            <a:pPr>
              <a:spcBef>
                <a:spcPct val="50000"/>
              </a:spcBef>
            </a:pPr>
            <a:r>
              <a:rPr lang="en-US" altLang="zh-CN" sz="2400" b="1">
                <a:latin typeface="Times New Roman" panose="02020603050405020304" pitchFamily="2" charset="0"/>
                <a:ea typeface="宋体" panose="02010600030101010101" pitchFamily="2" charset="-122"/>
              </a:rPr>
              <a:t>        </a:t>
            </a:r>
            <a:endParaRPr lang="zh-CN" altLang="en-US" sz="2400" b="1">
              <a:latin typeface="Times New Roman" panose="02020603050405020304" pitchFamily="2"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121"/>
                                        </p:tgtEl>
                                        <p:attrNameLst>
                                          <p:attrName>style.visibility</p:attrName>
                                        </p:attrNameLst>
                                      </p:cBhvr>
                                      <p:to>
                                        <p:strVal val="visible"/>
                                      </p:to>
                                    </p:set>
                                    <p:anim calcmode="lin" valueType="num">
                                      <p:cBhvr>
                                        <p:cTn id="7" dur="1000" fill="hold"/>
                                        <p:tgtEl>
                                          <p:spTgt spid="5121"/>
                                        </p:tgtEl>
                                        <p:attrNameLst>
                                          <p:attrName>ppt_w</p:attrName>
                                        </p:attrNameLst>
                                      </p:cBhvr>
                                      <p:tavLst>
                                        <p:tav tm="0">
                                          <p:val>
                                            <p:strVal val="#ppt_w*0.70"/>
                                          </p:val>
                                        </p:tav>
                                        <p:tav tm="100000">
                                          <p:val>
                                            <p:strVal val="#ppt_w"/>
                                          </p:val>
                                        </p:tav>
                                      </p:tavLst>
                                    </p:anim>
                                    <p:anim calcmode="lin" valueType="num">
                                      <p:cBhvr>
                                        <p:cTn id="8" dur="1000" fill="hold"/>
                                        <p:tgtEl>
                                          <p:spTgt spid="5121"/>
                                        </p:tgtEl>
                                        <p:attrNameLst>
                                          <p:attrName>ppt_h</p:attrName>
                                        </p:attrNameLst>
                                      </p:cBhvr>
                                      <p:tavLst>
                                        <p:tav tm="0">
                                          <p:val>
                                            <p:strVal val="#ppt_h"/>
                                          </p:val>
                                        </p:tav>
                                        <p:tav tm="100000">
                                          <p:val>
                                            <p:strVal val="#ppt_h"/>
                                          </p:val>
                                        </p:tav>
                                      </p:tavLst>
                                    </p:anim>
                                    <p:animEffect transition="in" filter="fade">
                                      <p:cBhvr>
                                        <p:cTn id="9" dur="1000"/>
                                        <p:tgtEl>
                                          <p:spTgt spid="5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7169"/>
          <p:cNvSpPr>
            <a:spLocks noGrp="1"/>
          </p:cNvSpPr>
          <p:nvPr>
            <p:ph type="title"/>
          </p:nvPr>
        </p:nvSpPr>
        <p:spPr>
          <a:xfrm>
            <a:off x="661670" y="3763010"/>
            <a:ext cx="10995025" cy="2830830"/>
          </a:xfrm>
        </p:spPr>
        <p:txBody>
          <a:bodyPr wrap="square" lIns="101600" tIns="38100" rIns="76200" bIns="38100" rtlCol="0" anchor="ctr" anchorCtr="0">
            <a:noAutofit/>
          </a:bodyPr>
          <a:p>
            <a:pPr marL="0" marR="0" indent="0" algn="l" defTabSz="685800" rtl="0" eaLnBrk="1" fontAlgn="auto" latinLnBrk="0" hangingPunct="1">
              <a:lnSpc>
                <a:spcPct val="120000"/>
              </a:lnSpc>
              <a:spcBef>
                <a:spcPct val="0"/>
              </a:spcBef>
              <a:spcAft>
                <a:spcPct val="0"/>
              </a:spcAft>
              <a:buClrTx/>
              <a:buSzTx/>
              <a:buFontTx/>
              <a:buNone/>
            </a:pPr>
            <a:r>
              <a:rPr kumimoji="0" lang="en-US" altLang="zh-CN" sz="3600" b="1" i="0" u="none" strike="noStrike" kern="1200" cap="none" spc="200" normalizeH="0" baseline="0" noProof="1">
                <a:solidFill>
                  <a:schemeClr val="accent1"/>
                </a:solidFill>
                <a:uFillTx/>
                <a:latin typeface="华文中宋" panose="02010600040101010101" charset="-122"/>
                <a:ea typeface="华文中宋" panose="02010600040101010101" charset="-122"/>
                <a:cs typeface="+mj-cs"/>
                <a:sym typeface="微软雅黑" panose="020B0503020204020204" charset="-122"/>
              </a:rPr>
              <a:t>      </a:t>
            </a:r>
            <a:r>
              <a:rPr kumimoji="0" lang="zh-CN" altLang="en-US" sz="3600" b="1" i="0" u="none" strike="noStrike" kern="1200" cap="none" spc="200" normalizeH="0" baseline="0" noProof="1">
                <a:solidFill>
                  <a:srgbClr val="0B06DE"/>
                </a:solidFill>
                <a:uFillTx/>
                <a:latin typeface="华文中宋" panose="02010600040101010101" charset="-122"/>
                <a:ea typeface="华文中宋" panose="02010600040101010101" charset="-122"/>
                <a:cs typeface="+mj-cs"/>
                <a:sym typeface="微软雅黑" panose="020B0503020204020204" charset="-122"/>
              </a:rPr>
              <a:t>沈从文先生一直坚持自由主义立场，坚持文学要超越政治和商业的影响。</a:t>
            </a:r>
            <a:br>
              <a:rPr lang="zh-CN" altLang="en-US" sz="3600" kern="1200" spc="200" normalizeH="0" baseline="0">
                <a:solidFill>
                  <a:srgbClr val="0B06DE"/>
                </a:solidFill>
                <a:latin typeface="华文中宋" panose="02010600040101010101" charset="-122"/>
                <a:ea typeface="华文中宋" panose="02010600040101010101" charset="-122"/>
                <a:cs typeface="+mj-cs"/>
                <a:sym typeface="微软雅黑" panose="020B0503020204020204" charset="-122"/>
              </a:rPr>
            </a:br>
            <a:r>
              <a:rPr kumimoji="0" lang="zh-CN" altLang="en-US" sz="3600" b="1" i="0" u="none" strike="noStrike" kern="1200" cap="none" spc="200" normalizeH="0" baseline="0" noProof="1">
                <a:solidFill>
                  <a:srgbClr val="0B06DE"/>
                </a:solidFill>
                <a:uFillTx/>
                <a:latin typeface="华文中宋" panose="02010600040101010101" charset="-122"/>
                <a:ea typeface="华文中宋" panose="02010600040101010101" charset="-122"/>
                <a:cs typeface="+mj-cs"/>
                <a:sym typeface="微软雅黑" panose="020B0503020204020204" charset="-122"/>
              </a:rPr>
              <a:t>     </a:t>
            </a:r>
            <a:r>
              <a:rPr kumimoji="0" lang="zh-CN" altLang="en-US" sz="3600" b="1" i="0" u="none" strike="noStrike" kern="1200" cap="none" spc="200" normalizeH="0" baseline="0" noProof="1">
                <a:solidFill>
                  <a:srgbClr val="0B06DE"/>
                </a:solidFill>
                <a:uFillTx/>
                <a:latin typeface="华文中宋" panose="02010600040101010101" charset="-122"/>
                <a:ea typeface="华文中宋" panose="02010600040101010101" charset="-122"/>
                <a:cs typeface="+mj-cs"/>
              </a:rPr>
              <a:t>他的作品代表了艺术的良心和知识分子不能淫、不能屈的人格。</a:t>
            </a:r>
            <a:endParaRPr kumimoji="0" lang="zh-CN" altLang="en-US" sz="3600" b="1" i="0" u="none" strike="noStrike" kern="1200" cap="none" spc="200" normalizeH="0" baseline="0" noProof="1">
              <a:solidFill>
                <a:srgbClr val="0B06DE"/>
              </a:solidFill>
              <a:uFillTx/>
              <a:latin typeface="华文中宋" panose="02010600040101010101" charset="-122"/>
              <a:ea typeface="华文中宋" panose="02010600040101010101" charset="-122"/>
              <a:cs typeface="+mj-cs"/>
            </a:endParaRPr>
          </a:p>
        </p:txBody>
      </p:sp>
      <p:sp>
        <p:nvSpPr>
          <p:cNvPr id="6146" name="标题 8193"/>
          <p:cNvSpPr/>
          <p:nvPr/>
        </p:nvSpPr>
        <p:spPr>
          <a:xfrm>
            <a:off x="560070" y="472440"/>
            <a:ext cx="11197590" cy="3290570"/>
          </a:xfrm>
          <a:prstGeom prst="rect">
            <a:avLst/>
          </a:prstGeom>
          <a:noFill/>
          <a:ln w="9525">
            <a:noFill/>
          </a:ln>
        </p:spPr>
        <p:txBody>
          <a:bodyPr wrap="square" lIns="101600" tIns="38100" rIns="76200" bIns="38100" anchor="ctr" anchorCtr="0"/>
          <a:p>
            <a:pPr>
              <a:lnSpc>
                <a:spcPct val="110000"/>
              </a:lnSpc>
            </a:pPr>
            <a:r>
              <a:rPr lang="en-US" altLang="zh-CN" sz="3200" b="1" dirty="0">
                <a:latin typeface="华文中宋" panose="02010600040101010101" charset="-122"/>
                <a:ea typeface="华文中宋" panose="02010600040101010101" charset="-122"/>
                <a:sym typeface="微软雅黑" panose="020B0503020204020204" charset="-122"/>
              </a:rPr>
              <a:t>      </a:t>
            </a:r>
            <a:r>
              <a:rPr lang="zh-CN" altLang="en-US" sz="3200" b="1" dirty="0">
                <a:latin typeface="华文中宋" panose="02010600040101010101" charset="-122"/>
                <a:ea typeface="华文中宋" panose="02010600040101010101" charset="-122"/>
                <a:sym typeface="微软雅黑" panose="020B0503020204020204" charset="-122"/>
              </a:rPr>
              <a:t>他创作一系列以湘西为背景的小说，不仅高产，而且始终保持高质量，短篇小说《丈夫》、《三三》；中长篇小说《边城》、《长河》，散文集《湘行散记》《湘西》。</a:t>
            </a:r>
            <a:br>
              <a:rPr lang="zh-CN" altLang="en-US" sz="3200" b="1" dirty="0">
                <a:latin typeface="华文中宋" panose="02010600040101010101" charset="-122"/>
                <a:ea typeface="华文中宋" panose="02010600040101010101" charset="-122"/>
                <a:sym typeface="微软雅黑" panose="020B0503020204020204" charset="-122"/>
              </a:rPr>
            </a:br>
            <a:br>
              <a:rPr lang="zh-CN" altLang="en-US" sz="3200" b="1" u="sng" dirty="0">
                <a:latin typeface="华文中宋" panose="02010600040101010101" charset="-122"/>
                <a:ea typeface="华文中宋" panose="02010600040101010101" charset="-122"/>
                <a:sym typeface="微软雅黑" panose="020B0503020204020204" charset="-122"/>
              </a:rPr>
            </a:br>
            <a:r>
              <a:rPr lang="zh-CN" altLang="en-US" sz="3200" b="1" dirty="0">
                <a:latin typeface="华文中宋" panose="02010600040101010101" charset="-122"/>
                <a:ea typeface="华文中宋" panose="02010600040101010101" charset="-122"/>
                <a:sym typeface="微软雅黑" panose="020B0503020204020204" charset="-122"/>
              </a:rPr>
              <a:t>    《边城》堪称中国现代小说的扛鼎之作，沈从文也是中国以本土为创作题材可以与世界文学比肩的一代文学巨匠。</a:t>
            </a:r>
            <a:endParaRPr lang="zh-CN" altLang="en-US" sz="3200" b="1" dirty="0">
              <a:latin typeface="华文中宋" panose="02010600040101010101" charset="-122"/>
              <a:ea typeface="华文中宋" panose="02010600040101010101"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1000" fill="hold"/>
                                        <p:tgtEl>
                                          <p:spTgt spid="6146"/>
                                        </p:tgtEl>
                                        <p:attrNameLst>
                                          <p:attrName>ppt_w</p:attrName>
                                        </p:attrNameLst>
                                      </p:cBhvr>
                                      <p:tavLst>
                                        <p:tav tm="0">
                                          <p:val>
                                            <p:strVal val="#ppt_w*0.70"/>
                                          </p:val>
                                        </p:tav>
                                        <p:tav tm="100000">
                                          <p:val>
                                            <p:strVal val="#ppt_w"/>
                                          </p:val>
                                        </p:tav>
                                      </p:tavLst>
                                    </p:anim>
                                    <p:anim calcmode="lin" valueType="num">
                                      <p:cBhvr>
                                        <p:cTn id="8" dur="1000" fill="hold"/>
                                        <p:tgtEl>
                                          <p:spTgt spid="6146"/>
                                        </p:tgtEl>
                                        <p:attrNameLst>
                                          <p:attrName>ppt_h</p:attrName>
                                        </p:attrNameLst>
                                      </p:cBhvr>
                                      <p:tavLst>
                                        <p:tav tm="0">
                                          <p:val>
                                            <p:strVal val="#ppt_h"/>
                                          </p:val>
                                        </p:tav>
                                        <p:tav tm="100000">
                                          <p:val>
                                            <p:strVal val="#ppt_h"/>
                                          </p:val>
                                        </p:tav>
                                      </p:tavLst>
                                    </p:anim>
                                    <p:animEffect transition="in" filter="fade">
                                      <p:cBhvr>
                                        <p:cTn id="9" dur="1000"/>
                                        <p:tgtEl>
                                          <p:spTgt spid="6146"/>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000" fill="hold">
                                          <p:stCondLst>
                                            <p:cond delay="0"/>
                                          </p:stCondLst>
                                        </p:cTn>
                                        <p:tgtEl>
                                          <p:spTgt spid="6145"/>
                                        </p:tgtEl>
                                        <p:attrNameLst>
                                          <p:attrName>style.visibility</p:attrName>
                                        </p:attrNameLst>
                                      </p:cBhvr>
                                      <p:to>
                                        <p:strVal val="visible"/>
                                      </p:to>
                                    </p:set>
                                    <p:anim calcmode="lin" valueType="num">
                                      <p:cBhvr additive="base">
                                        <p:cTn id="13" dur="1000" fill="hold"/>
                                        <p:tgtEl>
                                          <p:spTgt spid="6145"/>
                                        </p:tgtEl>
                                        <p:attrNameLst>
                                          <p:attrName>ppt_x</p:attrName>
                                        </p:attrNameLst>
                                      </p:cBhvr>
                                      <p:tavLst>
                                        <p:tav tm="0">
                                          <p:val>
                                            <p:strVal val="#ppt_x"/>
                                          </p:val>
                                        </p:tav>
                                        <p:tav tm="100000">
                                          <p:val>
                                            <p:strVal val="#ppt_x"/>
                                          </p:val>
                                        </p:tav>
                                      </p:tavLst>
                                    </p:anim>
                                    <p:anim calcmode="lin" valueType="num">
                                      <p:cBhvr additive="base">
                                        <p:cTn id="14" dur="1000" fill="hold"/>
                                        <p:tgtEl>
                                          <p:spTgt spid="61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5"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7169" name="图片 9217" descr="青年沈从文"/>
          <p:cNvPicPr>
            <a:picLocks noChangeAspect="1"/>
          </p:cNvPicPr>
          <p:nvPr/>
        </p:nvPicPr>
        <p:blipFill>
          <a:blip r:embed="rId1"/>
          <a:stretch>
            <a:fillRect/>
          </a:stretch>
        </p:blipFill>
        <p:spPr>
          <a:xfrm>
            <a:off x="8430260" y="144780"/>
            <a:ext cx="3423285" cy="3401695"/>
          </a:xfrm>
          <a:prstGeom prst="rect">
            <a:avLst/>
          </a:prstGeom>
          <a:noFill/>
          <a:ln w="9525">
            <a:noFill/>
          </a:ln>
        </p:spPr>
      </p:pic>
      <p:pic>
        <p:nvPicPr>
          <p:cNvPr id="7170" name="图片 9219" descr="沈从文故居"/>
          <p:cNvPicPr>
            <a:picLocks noChangeAspect="1"/>
          </p:cNvPicPr>
          <p:nvPr/>
        </p:nvPicPr>
        <p:blipFill>
          <a:blip r:embed="rId2"/>
          <a:stretch>
            <a:fillRect/>
          </a:stretch>
        </p:blipFill>
        <p:spPr>
          <a:xfrm>
            <a:off x="400050" y="2030095"/>
            <a:ext cx="7735570" cy="4677410"/>
          </a:xfrm>
          <a:prstGeom prst="rect">
            <a:avLst/>
          </a:prstGeom>
          <a:noFill/>
          <a:ln w="9525">
            <a:noFill/>
          </a:ln>
        </p:spPr>
      </p:pic>
      <p:pic>
        <p:nvPicPr>
          <p:cNvPr id="7171" name="图片 9220" descr="沈从文2"/>
          <p:cNvPicPr>
            <a:picLocks noChangeAspect="1"/>
          </p:cNvPicPr>
          <p:nvPr/>
        </p:nvPicPr>
        <p:blipFill>
          <a:blip r:embed="rId3"/>
          <a:stretch>
            <a:fillRect/>
          </a:stretch>
        </p:blipFill>
        <p:spPr>
          <a:xfrm>
            <a:off x="8429943" y="3654425"/>
            <a:ext cx="3408362" cy="3052763"/>
          </a:xfrm>
          <a:prstGeom prst="rect">
            <a:avLst/>
          </a:prstGeom>
          <a:noFill/>
          <a:ln w="9525">
            <a:noFill/>
          </a:ln>
        </p:spPr>
      </p:pic>
      <p:sp>
        <p:nvSpPr>
          <p:cNvPr id="7172" name="文本框 1"/>
          <p:cNvSpPr txBox="1"/>
          <p:nvPr/>
        </p:nvSpPr>
        <p:spPr>
          <a:xfrm>
            <a:off x="1423829" y="400368"/>
            <a:ext cx="4246880" cy="1383665"/>
          </a:xfrm>
          <a:prstGeom prst="rect">
            <a:avLst/>
          </a:prstGeom>
          <a:noFill/>
          <a:ln w="9525">
            <a:noFill/>
          </a:ln>
        </p:spPr>
        <p:txBody>
          <a:bodyPr wrap="none" anchor="t" anchorCtr="0">
            <a:spAutoFit/>
          </a:bodyPr>
          <a:p>
            <a:pPr algn="ctr">
              <a:lnSpc>
                <a:spcPct val="80000"/>
              </a:lnSpc>
              <a:spcBef>
                <a:spcPct val="50000"/>
              </a:spcBef>
            </a:pPr>
            <a:r>
              <a:rPr lang="zh-CN" altLang="en-US" sz="4000" b="1">
                <a:solidFill>
                  <a:srgbClr val="FF0000"/>
                </a:solidFill>
                <a:latin typeface="微软雅黑" panose="020B0503020204020204" charset="-122"/>
                <a:ea typeface="微软雅黑" panose="020B0503020204020204" charset="-122"/>
              </a:rPr>
              <a:t>沈从文先生</a:t>
            </a:r>
            <a:endParaRPr lang="zh-CN" altLang="en-US" sz="4000" b="1">
              <a:solidFill>
                <a:srgbClr val="FF0000"/>
              </a:solidFill>
              <a:latin typeface="微软雅黑" panose="020B0503020204020204" charset="-122"/>
              <a:ea typeface="微软雅黑" panose="020B0503020204020204" charset="-122"/>
            </a:endParaRPr>
          </a:p>
          <a:p>
            <a:pPr algn="ctr">
              <a:lnSpc>
                <a:spcPct val="80000"/>
              </a:lnSpc>
              <a:spcBef>
                <a:spcPct val="50000"/>
              </a:spcBef>
            </a:pPr>
            <a:r>
              <a:rPr lang="zh-CN" altLang="en-US" sz="4000" b="1">
                <a:solidFill>
                  <a:srgbClr val="FF0000"/>
                </a:solidFill>
                <a:latin typeface="微软雅黑" panose="020B0503020204020204" charset="-122"/>
                <a:ea typeface="微软雅黑" panose="020B0503020204020204" charset="-122"/>
              </a:rPr>
              <a:t>及其在湘西的故居</a:t>
            </a:r>
            <a:endParaRPr lang="zh-CN" altLang="en-US" sz="4000" b="1">
              <a:solidFill>
                <a:srgbClr val="FF0000"/>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1000" fill="hold"/>
                                        <p:tgtEl>
                                          <p:spTgt spid="7172"/>
                                        </p:tgtEl>
                                        <p:attrNameLst>
                                          <p:attrName>ppt_w</p:attrName>
                                        </p:attrNameLst>
                                      </p:cBhvr>
                                      <p:tavLst>
                                        <p:tav tm="0">
                                          <p:val>
                                            <p:strVal val="#ppt_w*0.70"/>
                                          </p:val>
                                        </p:tav>
                                        <p:tav tm="100000">
                                          <p:val>
                                            <p:strVal val="#ppt_w"/>
                                          </p:val>
                                        </p:tav>
                                      </p:tavLst>
                                    </p:anim>
                                    <p:anim calcmode="lin" valueType="num">
                                      <p:cBhvr>
                                        <p:cTn id="8" dur="1000" fill="hold"/>
                                        <p:tgtEl>
                                          <p:spTgt spid="7172"/>
                                        </p:tgtEl>
                                        <p:attrNameLst>
                                          <p:attrName>ppt_h</p:attrName>
                                        </p:attrNameLst>
                                      </p:cBhvr>
                                      <p:tavLst>
                                        <p:tav tm="0">
                                          <p:val>
                                            <p:strVal val="#ppt_h"/>
                                          </p:val>
                                        </p:tav>
                                        <p:tav tm="100000">
                                          <p:val>
                                            <p:strVal val="#ppt_h"/>
                                          </p:val>
                                        </p:tav>
                                      </p:tavLst>
                                    </p:anim>
                                    <p:animEffect transition="in" filter="fade">
                                      <p:cBhvr>
                                        <p:cTn id="9" dur="1000"/>
                                        <p:tgtEl>
                                          <p:spTgt spid="7172"/>
                                        </p:tgtEl>
                                      </p:cBhvr>
                                    </p:animEffect>
                                  </p:childTnLst>
                                </p:cTn>
                              </p:par>
                            </p:childTnLst>
                          </p:cTn>
                        </p:par>
                        <p:par>
                          <p:cTn id="10" fill="hold">
                            <p:stCondLst>
                              <p:cond delay="1000"/>
                            </p:stCondLst>
                            <p:childTnLst>
                              <p:par>
                                <p:cTn id="11" presetID="2" presetClass="entr" presetSubtype="4" fill="hold" nodeType="afterEffect">
                                  <p:stCondLst>
                                    <p:cond delay="0"/>
                                  </p:stCondLst>
                                  <p:childTnLst>
                                    <p:set>
                                      <p:cBhvr>
                                        <p:cTn id="12" dur="1000" fill="hold">
                                          <p:stCondLst>
                                            <p:cond delay="0"/>
                                          </p:stCondLst>
                                        </p:cTn>
                                        <p:tgtEl>
                                          <p:spTgt spid="7170"/>
                                        </p:tgtEl>
                                        <p:attrNameLst>
                                          <p:attrName>style.visibility</p:attrName>
                                        </p:attrNameLst>
                                      </p:cBhvr>
                                      <p:to>
                                        <p:strVal val="visible"/>
                                      </p:to>
                                    </p:set>
                                    <p:anim calcmode="lin" valueType="num">
                                      <p:cBhvr additive="base">
                                        <p:cTn id="13" dur="1000" fill="hold"/>
                                        <p:tgtEl>
                                          <p:spTgt spid="7170"/>
                                        </p:tgtEl>
                                        <p:attrNameLst>
                                          <p:attrName>ppt_x</p:attrName>
                                        </p:attrNameLst>
                                      </p:cBhvr>
                                      <p:tavLst>
                                        <p:tav tm="0">
                                          <p:val>
                                            <p:strVal val="#ppt_x"/>
                                          </p:val>
                                        </p:tav>
                                        <p:tav tm="100000">
                                          <p:val>
                                            <p:strVal val="#ppt_x"/>
                                          </p:val>
                                        </p:tav>
                                      </p:tavLst>
                                    </p:anim>
                                    <p:anim calcmode="lin" valueType="num">
                                      <p:cBhvr additive="base">
                                        <p:cTn id="14" dur="1000" fill="hold"/>
                                        <p:tgtEl>
                                          <p:spTgt spid="7170"/>
                                        </p:tgtEl>
                                        <p:attrNameLst>
                                          <p:attrName>ppt_y</p:attrName>
                                        </p:attrNameLst>
                                      </p:cBhvr>
                                      <p:tavLst>
                                        <p:tav tm="0">
                                          <p:val>
                                            <p:strVal val="1+#ppt_h/2"/>
                                          </p:val>
                                        </p:tav>
                                        <p:tav tm="100000">
                                          <p:val>
                                            <p:strVal val="#ppt_y"/>
                                          </p:val>
                                        </p:tav>
                                      </p:tavLst>
                                    </p:anim>
                                  </p:childTnLst>
                                </p:cTn>
                              </p:par>
                              <p:par>
                                <p:cTn id="15" presetID="2" presetClass="entr" presetSubtype="2" fill="hold" nodeType="withEffect">
                                  <p:stCondLst>
                                    <p:cond delay="0"/>
                                  </p:stCondLst>
                                  <p:childTnLst>
                                    <p:set>
                                      <p:cBhvr>
                                        <p:cTn id="16" dur="1000" fill="hold">
                                          <p:stCondLst>
                                            <p:cond delay="0"/>
                                          </p:stCondLst>
                                        </p:cTn>
                                        <p:tgtEl>
                                          <p:spTgt spid="7169"/>
                                        </p:tgtEl>
                                        <p:attrNameLst>
                                          <p:attrName>style.visibility</p:attrName>
                                        </p:attrNameLst>
                                      </p:cBhvr>
                                      <p:to>
                                        <p:strVal val="visible"/>
                                      </p:to>
                                    </p:set>
                                    <p:anim calcmode="lin" valueType="num">
                                      <p:cBhvr additive="base">
                                        <p:cTn id="17" dur="1000" fill="hold"/>
                                        <p:tgtEl>
                                          <p:spTgt spid="7169"/>
                                        </p:tgtEl>
                                        <p:attrNameLst>
                                          <p:attrName>ppt_x</p:attrName>
                                        </p:attrNameLst>
                                      </p:cBhvr>
                                      <p:tavLst>
                                        <p:tav tm="0">
                                          <p:val>
                                            <p:strVal val="1+#ppt_w/2"/>
                                          </p:val>
                                        </p:tav>
                                        <p:tav tm="100000">
                                          <p:val>
                                            <p:strVal val="#ppt_x"/>
                                          </p:val>
                                        </p:tav>
                                      </p:tavLst>
                                    </p:anim>
                                    <p:anim calcmode="lin" valueType="num">
                                      <p:cBhvr additive="base">
                                        <p:cTn id="18" dur="1000" fill="hold"/>
                                        <p:tgtEl>
                                          <p:spTgt spid="7169"/>
                                        </p:tgtEl>
                                        <p:attrNameLst>
                                          <p:attrName>ppt_y</p:attrName>
                                        </p:attrNameLst>
                                      </p:cBhvr>
                                      <p:tavLst>
                                        <p:tav tm="0">
                                          <p:val>
                                            <p:strVal val="#ppt_y"/>
                                          </p:val>
                                        </p:tav>
                                        <p:tav tm="100000">
                                          <p:val>
                                            <p:strVal val="#ppt_y"/>
                                          </p:val>
                                        </p:tav>
                                      </p:tavLst>
                                    </p:anim>
                                  </p:childTnLst>
                                </p:cTn>
                              </p:par>
                              <p:par>
                                <p:cTn id="19" presetID="2" presetClass="entr" presetSubtype="4" fill="hold" nodeType="withEffect">
                                  <p:stCondLst>
                                    <p:cond delay="0"/>
                                  </p:stCondLst>
                                  <p:childTnLst>
                                    <p:set>
                                      <p:cBhvr>
                                        <p:cTn id="20" dur="1000" fill="hold">
                                          <p:stCondLst>
                                            <p:cond delay="0"/>
                                          </p:stCondLst>
                                        </p:cTn>
                                        <p:tgtEl>
                                          <p:spTgt spid="7171"/>
                                        </p:tgtEl>
                                        <p:attrNameLst>
                                          <p:attrName>style.visibility</p:attrName>
                                        </p:attrNameLst>
                                      </p:cBhvr>
                                      <p:to>
                                        <p:strVal val="visible"/>
                                      </p:to>
                                    </p:set>
                                    <p:anim calcmode="lin" valueType="num">
                                      <p:cBhvr additive="base">
                                        <p:cTn id="21" dur="1000" fill="hold"/>
                                        <p:tgtEl>
                                          <p:spTgt spid="7171"/>
                                        </p:tgtEl>
                                        <p:attrNameLst>
                                          <p:attrName>ppt_x</p:attrName>
                                        </p:attrNameLst>
                                      </p:cBhvr>
                                      <p:tavLst>
                                        <p:tav tm="0">
                                          <p:val>
                                            <p:strVal val="#ppt_x"/>
                                          </p:val>
                                        </p:tav>
                                        <p:tav tm="100000">
                                          <p:val>
                                            <p:strVal val="#ppt_x"/>
                                          </p:val>
                                        </p:tav>
                                      </p:tavLst>
                                    </p:anim>
                                    <p:anim calcmode="lin" valueType="num">
                                      <p:cBhvr additive="base">
                                        <p:cTn id="22" dur="1000" fill="hold"/>
                                        <p:tgtEl>
                                          <p:spTgt spid="7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8193" name="图片 10241" descr="200208210466_192963"/>
          <p:cNvPicPr>
            <a:picLocks noChangeAspect="1"/>
          </p:cNvPicPr>
          <p:nvPr/>
        </p:nvPicPr>
        <p:blipFill>
          <a:blip r:embed="rId1"/>
          <a:stretch>
            <a:fillRect/>
          </a:stretch>
        </p:blipFill>
        <p:spPr>
          <a:xfrm>
            <a:off x="6273800" y="3657600"/>
            <a:ext cx="5563235" cy="2981325"/>
          </a:xfrm>
          <a:prstGeom prst="rect">
            <a:avLst/>
          </a:prstGeom>
          <a:noFill/>
          <a:ln w="19050" cap="flat" cmpd="sng">
            <a:solidFill>
              <a:schemeClr val="tx1"/>
            </a:solidFill>
            <a:prstDash val="solid"/>
            <a:miter/>
            <a:headEnd type="none" w="med" len="med"/>
            <a:tailEnd type="none" w="med" len="med"/>
          </a:ln>
        </p:spPr>
      </p:pic>
      <p:pic>
        <p:nvPicPr>
          <p:cNvPr id="8194" name="图片 10242" descr="1026911113"/>
          <p:cNvPicPr>
            <a:picLocks noChangeAspect="1"/>
          </p:cNvPicPr>
          <p:nvPr/>
        </p:nvPicPr>
        <p:blipFill>
          <a:blip r:embed="rId2"/>
          <a:stretch>
            <a:fillRect/>
          </a:stretch>
        </p:blipFill>
        <p:spPr>
          <a:xfrm>
            <a:off x="511175" y="3657600"/>
            <a:ext cx="5584825" cy="2981325"/>
          </a:xfrm>
          <a:prstGeom prst="rect">
            <a:avLst/>
          </a:prstGeom>
          <a:noFill/>
          <a:ln w="19050" cap="flat" cmpd="sng">
            <a:solidFill>
              <a:schemeClr val="tx1"/>
            </a:solidFill>
            <a:prstDash val="solid"/>
            <a:miter/>
            <a:headEnd type="none" w="med" len="med"/>
            <a:tailEnd type="none" w="med" len="med"/>
          </a:ln>
        </p:spPr>
      </p:pic>
      <p:pic>
        <p:nvPicPr>
          <p:cNvPr id="8195" name="图片 10243" descr="1026913177"/>
          <p:cNvPicPr>
            <a:picLocks noChangeAspect="1"/>
          </p:cNvPicPr>
          <p:nvPr/>
        </p:nvPicPr>
        <p:blipFill>
          <a:blip r:embed="rId3"/>
          <a:stretch>
            <a:fillRect/>
          </a:stretch>
        </p:blipFill>
        <p:spPr>
          <a:xfrm>
            <a:off x="6273800" y="215900"/>
            <a:ext cx="5563235" cy="3279775"/>
          </a:xfrm>
          <a:prstGeom prst="rect">
            <a:avLst/>
          </a:prstGeom>
          <a:noFill/>
          <a:ln w="19050" cap="flat" cmpd="sng">
            <a:solidFill>
              <a:schemeClr val="tx1"/>
            </a:solidFill>
            <a:prstDash val="solid"/>
            <a:miter/>
            <a:headEnd type="none" w="med" len="med"/>
            <a:tailEnd type="none" w="med" len="med"/>
          </a:ln>
        </p:spPr>
      </p:pic>
      <p:pic>
        <p:nvPicPr>
          <p:cNvPr id="8196" name="图片 10244" descr="1027002932"/>
          <p:cNvPicPr>
            <a:picLocks noChangeAspect="1"/>
          </p:cNvPicPr>
          <p:nvPr/>
        </p:nvPicPr>
        <p:blipFill>
          <a:blip r:embed="rId4"/>
          <a:stretch>
            <a:fillRect/>
          </a:stretch>
        </p:blipFill>
        <p:spPr>
          <a:xfrm>
            <a:off x="511175" y="215900"/>
            <a:ext cx="5584825" cy="3279775"/>
          </a:xfrm>
          <a:prstGeom prst="rect">
            <a:avLst/>
          </a:prstGeom>
          <a:noFill/>
          <a:ln w="19050" cap="flat" cmpd="sng">
            <a:solidFill>
              <a:schemeClr val="tx1"/>
            </a:solidFill>
            <a:prstDash val="solid"/>
            <a:miter/>
            <a:headEnd type="none" w="med" len="med"/>
            <a:tailEnd type="none" w="med" len="me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000" fill="hold">
                                          <p:stCondLst>
                                            <p:cond delay="0"/>
                                          </p:stCondLst>
                                        </p:cTn>
                                        <p:tgtEl>
                                          <p:spTgt spid="8196"/>
                                        </p:tgtEl>
                                        <p:attrNameLst>
                                          <p:attrName>style.visibility</p:attrName>
                                        </p:attrNameLst>
                                      </p:cBhvr>
                                      <p:to>
                                        <p:strVal val="visible"/>
                                      </p:to>
                                    </p:set>
                                    <p:anim calcmode="lin" valueType="num">
                                      <p:cBhvr additive="base">
                                        <p:cTn id="7" dur="1000" fill="hold"/>
                                        <p:tgtEl>
                                          <p:spTgt spid="8196"/>
                                        </p:tgtEl>
                                        <p:attrNameLst>
                                          <p:attrName>ppt_x</p:attrName>
                                        </p:attrNameLst>
                                      </p:cBhvr>
                                      <p:tavLst>
                                        <p:tav tm="0">
                                          <p:val>
                                            <p:strVal val="0-#ppt_w/2"/>
                                          </p:val>
                                        </p:tav>
                                        <p:tav tm="100000">
                                          <p:val>
                                            <p:strVal val="#ppt_x"/>
                                          </p:val>
                                        </p:tav>
                                      </p:tavLst>
                                    </p:anim>
                                    <p:anim calcmode="lin" valueType="num">
                                      <p:cBhvr additive="base">
                                        <p:cTn id="8" dur="1000" fill="hold"/>
                                        <p:tgtEl>
                                          <p:spTgt spid="8196"/>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000" fill="hold">
                                          <p:stCondLst>
                                            <p:cond delay="0"/>
                                          </p:stCondLst>
                                        </p:cTn>
                                        <p:tgtEl>
                                          <p:spTgt spid="8194"/>
                                        </p:tgtEl>
                                        <p:attrNameLst>
                                          <p:attrName>style.visibility</p:attrName>
                                        </p:attrNameLst>
                                      </p:cBhvr>
                                      <p:to>
                                        <p:strVal val="visible"/>
                                      </p:to>
                                    </p:set>
                                    <p:anim calcmode="lin" valueType="num">
                                      <p:cBhvr additive="base">
                                        <p:cTn id="11" dur="1000" fill="hold"/>
                                        <p:tgtEl>
                                          <p:spTgt spid="8194"/>
                                        </p:tgtEl>
                                        <p:attrNameLst>
                                          <p:attrName>ppt_x</p:attrName>
                                        </p:attrNameLst>
                                      </p:cBhvr>
                                      <p:tavLst>
                                        <p:tav tm="0">
                                          <p:val>
                                            <p:strVal val="0-#ppt_w/2"/>
                                          </p:val>
                                        </p:tav>
                                        <p:tav tm="100000">
                                          <p:val>
                                            <p:strVal val="#ppt_x"/>
                                          </p:val>
                                        </p:tav>
                                      </p:tavLst>
                                    </p:anim>
                                    <p:anim calcmode="lin" valueType="num">
                                      <p:cBhvr additive="base">
                                        <p:cTn id="12" dur="1000" fill="hold"/>
                                        <p:tgtEl>
                                          <p:spTgt spid="8194"/>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000" fill="hold">
                                          <p:stCondLst>
                                            <p:cond delay="0"/>
                                          </p:stCondLst>
                                        </p:cTn>
                                        <p:tgtEl>
                                          <p:spTgt spid="8195"/>
                                        </p:tgtEl>
                                        <p:attrNameLst>
                                          <p:attrName>style.visibility</p:attrName>
                                        </p:attrNameLst>
                                      </p:cBhvr>
                                      <p:to>
                                        <p:strVal val="visible"/>
                                      </p:to>
                                    </p:set>
                                    <p:anim calcmode="lin" valueType="num">
                                      <p:cBhvr additive="base">
                                        <p:cTn id="15" dur="1000" fill="hold"/>
                                        <p:tgtEl>
                                          <p:spTgt spid="8195"/>
                                        </p:tgtEl>
                                        <p:attrNameLst>
                                          <p:attrName>ppt_x</p:attrName>
                                        </p:attrNameLst>
                                      </p:cBhvr>
                                      <p:tavLst>
                                        <p:tav tm="0">
                                          <p:val>
                                            <p:strVal val="1+#ppt_w/2"/>
                                          </p:val>
                                        </p:tav>
                                        <p:tav tm="100000">
                                          <p:val>
                                            <p:strVal val="#ppt_x"/>
                                          </p:val>
                                        </p:tav>
                                      </p:tavLst>
                                    </p:anim>
                                    <p:anim calcmode="lin" valueType="num">
                                      <p:cBhvr additive="base">
                                        <p:cTn id="16" dur="1000" fill="hold"/>
                                        <p:tgtEl>
                                          <p:spTgt spid="8195"/>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000" fill="hold">
                                          <p:stCondLst>
                                            <p:cond delay="0"/>
                                          </p:stCondLst>
                                        </p:cTn>
                                        <p:tgtEl>
                                          <p:spTgt spid="8193"/>
                                        </p:tgtEl>
                                        <p:attrNameLst>
                                          <p:attrName>style.visibility</p:attrName>
                                        </p:attrNameLst>
                                      </p:cBhvr>
                                      <p:to>
                                        <p:strVal val="visible"/>
                                      </p:to>
                                    </p:set>
                                    <p:anim calcmode="lin" valueType="num">
                                      <p:cBhvr additive="base">
                                        <p:cTn id="19" dur="1000" fill="hold"/>
                                        <p:tgtEl>
                                          <p:spTgt spid="8193"/>
                                        </p:tgtEl>
                                        <p:attrNameLst>
                                          <p:attrName>ppt_x</p:attrName>
                                        </p:attrNameLst>
                                      </p:cBhvr>
                                      <p:tavLst>
                                        <p:tav tm="0">
                                          <p:val>
                                            <p:strVal val="1+#ppt_w/2"/>
                                          </p:val>
                                        </p:tav>
                                        <p:tav tm="100000">
                                          <p:val>
                                            <p:strVal val="#ppt_x"/>
                                          </p:val>
                                        </p:tav>
                                      </p:tavLst>
                                    </p:anim>
                                    <p:anim calcmode="lin" valueType="num">
                                      <p:cBhvr additive="base">
                                        <p:cTn id="20" dur="1000" fill="hold"/>
                                        <p:tgtEl>
                                          <p:spTgt spid="81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6644</Words>
  <Application>WPS 演示</Application>
  <PresentationFormat>宽屏</PresentationFormat>
  <Paragraphs>415</Paragraphs>
  <Slides>59</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59</vt:i4>
      </vt:variant>
    </vt:vector>
  </HeadingPairs>
  <TitlesOfParts>
    <vt:vector size="73" baseType="lpstr">
      <vt:lpstr>Arial</vt:lpstr>
      <vt:lpstr>宋体</vt:lpstr>
      <vt:lpstr>Wingdings</vt:lpstr>
      <vt:lpstr>华文行楷</vt:lpstr>
      <vt:lpstr>华文中宋</vt:lpstr>
      <vt:lpstr>微软雅黑</vt:lpstr>
      <vt:lpstr>Times New Roman</vt:lpstr>
      <vt:lpstr>Calibri</vt:lpstr>
      <vt:lpstr>Arial Unicode MS</vt:lpstr>
      <vt:lpstr>方正黄草简体</vt:lpstr>
      <vt:lpstr>楷体_GB2312</vt:lpstr>
      <vt:lpstr>新宋体</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      沈从文先生一直坚持自由主义立场，坚持文学要超越政治和商业的影响。      他的作品代表了艺术的良心和知识分子不能淫、不能屈的人格。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正  字  音</vt:lpstr>
      <vt:lpstr>小说节选部分梗概</vt:lpstr>
      <vt:lpstr>PowerPoint 演示文稿</vt:lpstr>
      <vt:lpstr>课文节选面后的故事</vt:lpstr>
      <vt:lpstr>浏览课文，回答问题</vt:lpstr>
      <vt:lpstr>PowerPoint 演示文稿</vt:lpstr>
      <vt:lpstr>PowerPoint 演示文稿</vt:lpstr>
      <vt:lpstr>PowerPoint 演示文稿</vt:lpstr>
      <vt:lpstr>人物形象</vt:lpstr>
      <vt:lpstr>翠翠形象</vt:lpstr>
      <vt:lpstr>分析翠翠、傩送、外祖父的人物形象</vt:lpstr>
      <vt:lpstr>PowerPoint 演示文稿</vt:lpstr>
      <vt:lpstr>   阅读第四部分内容， 分析翠翠是个怎样的女孩？</vt:lpstr>
      <vt:lpstr>PowerPoint 演示文稿</vt:lpstr>
      <vt:lpstr>拓展延伸：试把翠翠心理与以下诗歌的主人公心理相比较</vt:lpstr>
      <vt:lpstr>PowerPoint 演示文稿</vt:lpstr>
      <vt:lpstr>天保和傩送</vt:lpstr>
      <vt:lpstr>PowerPoint 演示文稿</vt:lpstr>
      <vt:lpstr>PowerPoint 演示文稿</vt:lpstr>
      <vt:lpstr>PowerPoint 演示文稿</vt:lpstr>
      <vt:lpstr>PowerPoint 演示文稿</vt:lpstr>
      <vt:lpstr>PowerPoint 演示文稿</vt:lpstr>
      <vt:lpstr>小说意象分析（主题探讨）</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ASUS</dc:creator>
  <cp:lastModifiedBy>赵生勤  高中语文  潇洒走一回</cp:lastModifiedBy>
  <cp:revision>3</cp:revision>
  <dcterms:created xsi:type="dcterms:W3CDTF">2021-12-25T08:35:00Z</dcterms:created>
  <dcterms:modified xsi:type="dcterms:W3CDTF">2022-04-13T01:05:41Z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24391DF57F3B4E269B72320EABD61033</vt:lpwstr>
  </property>
  <property fmtid="{D5CDD505-2E9C-101B-9397-08002B2CF9AE}" pid="3" name="KSOProductBuildVer">
    <vt:lpwstr>2052-11.1.0.11365</vt:lpwstr>
  </property>
</Properties>
</file>