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3"/>
    <p:sldId id="275" r:id="rId4"/>
    <p:sldId id="276" r:id="rId5"/>
    <p:sldId id="277" r:id="rId6"/>
    <p:sldId id="259" r:id="rId7"/>
    <p:sldId id="262" r:id="rId8"/>
    <p:sldId id="278" r:id="rId9"/>
    <p:sldId id="260" r:id="rId10"/>
    <p:sldId id="279" r:id="rId11"/>
    <p:sldId id="280" r:id="rId12"/>
    <p:sldId id="281" r:id="rId13"/>
    <p:sldId id="265" r:id="rId14"/>
    <p:sldId id="283" r:id="rId15"/>
    <p:sldId id="282" r:id="rId16"/>
    <p:sldId id="285" r:id="rId17"/>
    <p:sldId id="284"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88" d="100"/>
          <a:sy n="88" d="100"/>
        </p:scale>
        <p:origin x="918" y="96"/>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2.xml"/><Relationship Id="rId1"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2.xml"/><Relationship Id="rId1"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2.xml"/><Relationship Id="rId1"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2.xml"/><Relationship Id="rId1"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2.xml"/><Relationship Id="rId1"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2.xml"/><Relationship Id="rId1"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2.xml"/><Relationship Id="rId1" Type="http://schemas.openxmlformats.org/officeDocument/2006/relationships/slide" Target="slide8.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3.emf"/><Relationship Id="rId1" Type="http://schemas.openxmlformats.org/officeDocument/2006/relationships/package" Target="../embeddings/Document1.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6.xml"/><Relationship Id="rId1"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6.xml"/><Relationship Id="rId1"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6.xml"/><Relationship Id="rId1"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2.xml"/><Relationship Id="rId1"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2.xml"/><Relationship Id="rId1"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zh-CN" dirty="0"/>
              <a:t>外国消息两篇</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45252"/>
            <a:ext cx="8128000" cy="533607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这是美国记者撰写的一篇报道日本投降的消息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其立场、观点和角度基本上是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美国式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除了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日本投降了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这个主要的新闻事实外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其他信息完全是从美国人主导的角度来报道的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是美国总统宣布日本投降的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美国人主导了战争的进程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日本宣布无条件投降后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盟国陆、海军停止了攻势</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而日本投降后的安排</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则是美国人担任占领日本盟军的总司令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美国人主办受降仪式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其他盟国派人参加。至于日本投降的原因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虽然也有客观的一笔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日本是遵照三强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美、英、苏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的最后通牒投降的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没有把功劳都归在美国一家身上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但强化了美国的因素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美国投了原子弹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一种威力最大的炸弹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而淡化了苏联宣战的因素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百万苏联军队击溃了日本关东军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记者没有提苏军的胜利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更没有提中国人的抗战。全文重点突出美国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作为一名美国的职业记者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他必然如此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也不好苛求。</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《周恩来总理逝世　北京沉浸在悲痛之中》这则消息报道了中国人民对周恩来总理逝世的悲痛之情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它报道的角度很有特色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请给予分析。</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作者报道周恩来总理逝世的角度是很独特的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适合当时中国的社会环境和一名外国记者的工作方法和思想感情。</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作者成功地抓住了两个细节去表现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在法新社大楼开电梯的姑娘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当记者告诉她时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顿时放声恸哭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顿时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表明这是突如其来的噩耗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她情不自已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绝无虚伪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放声恸哭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则表现悲痛之深之重。另一位中国口译人员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表现得比较含蓄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眼中含着泪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嘴唇颤抖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他虽然还说着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杰出的革命家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等惯用语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但是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我们没有料到。我们非常爱戴他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的表白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将他的悲痛心情和对总理的爱戴之情展露无遗。</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251520" y="980728"/>
            <a:ext cx="8565504" cy="5632311"/>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000" dirty="0">
                <a:solidFill>
                  <a:srgbClr val="000000"/>
                </a:solidFill>
                <a:latin typeface="Arial" pitchFamily="34" charset="0"/>
                <a:ea typeface="黑体" pitchFamily="49" charset="-122"/>
                <a:cs typeface="Times New Roman" pitchFamily="18" charset="0"/>
              </a:rPr>
              <a:t>提取新闻关键词</a:t>
            </a:r>
            <a:endParaRPr lang="zh-CN" altLang="zh-CN" sz="20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000" b="1" dirty="0">
                <a:solidFill>
                  <a:srgbClr val="000000"/>
                </a:solidFill>
                <a:latin typeface="Times New Roman" pitchFamily="18" charset="0"/>
                <a:ea typeface="宋体" pitchFamily="2" charset="-122"/>
                <a:cs typeface="Times New Roman" pitchFamily="18" charset="0"/>
              </a:rPr>
              <a:t>1</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宋体" pitchFamily="2" charset="-122"/>
                <a:cs typeface="Times New Roman" pitchFamily="18" charset="0"/>
              </a:rPr>
              <a:t>北欧从气候来讲</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宋体" pitchFamily="2" charset="-122"/>
                <a:cs typeface="Times New Roman" pitchFamily="18" charset="0"/>
              </a:rPr>
              <a:t>每年有半年是冰天雪地的冬季</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宋体" pitchFamily="2" charset="-122"/>
                <a:cs typeface="Times New Roman" pitchFamily="18" charset="0"/>
              </a:rPr>
              <a:t>从地理位置看</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宋体" pitchFamily="2" charset="-122"/>
                <a:cs typeface="Times New Roman" pitchFamily="18" charset="0"/>
              </a:rPr>
              <a:t>僻处于欧洲一角。但经济发展水平在欧洲乃至全球却名列前茅。请根据下列报道</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宋体" pitchFamily="2" charset="-122"/>
                <a:cs typeface="Times New Roman" pitchFamily="18" charset="0"/>
              </a:rPr>
              <a:t>用四个关键词概括其中缘由。</a:t>
            </a:r>
            <a:endParaRPr lang="zh-CN" altLang="zh-CN" sz="20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000" dirty="0">
                <a:solidFill>
                  <a:srgbClr val="000000"/>
                </a:solidFill>
                <a:latin typeface="Times New Roman" pitchFamily="18" charset="0"/>
                <a:ea typeface="楷体" panose="02010609060101010101" pitchFamily="49" charset="-122"/>
                <a:cs typeface="Times New Roman" pitchFamily="18" charset="0"/>
              </a:rPr>
              <a:t>作为高水平教育和研发的有效补充和配套措施</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楷体" panose="02010609060101010101" pitchFamily="49" charset="-122"/>
                <a:cs typeface="Times New Roman" pitchFamily="18" charset="0"/>
              </a:rPr>
              <a:t>北欧五国的科技和产业界一直重视并积极推动国内外同行的交流与协作</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楷体" panose="02010609060101010101" pitchFamily="49" charset="-122"/>
                <a:cs typeface="Times New Roman" pitchFamily="18" charset="0"/>
              </a:rPr>
              <a:t>力争在创意设计以及科技、艺术与市场的结合方面走在世界前列。成立于</a:t>
            </a:r>
            <a:r>
              <a:rPr lang="en-US" altLang="zh-CN" sz="2000" dirty="0">
                <a:solidFill>
                  <a:srgbClr val="000000"/>
                </a:solidFill>
                <a:latin typeface="Times New Roman" pitchFamily="18" charset="0"/>
                <a:ea typeface="宋体" pitchFamily="2" charset="-122"/>
                <a:cs typeface="Times New Roman" pitchFamily="18" charset="0"/>
              </a:rPr>
              <a:t>1845</a:t>
            </a:r>
            <a:r>
              <a:rPr lang="zh-CN" altLang="zh-CN" sz="2000" dirty="0">
                <a:solidFill>
                  <a:srgbClr val="000000"/>
                </a:solidFill>
                <a:latin typeface="Times New Roman" pitchFamily="18" charset="0"/>
                <a:ea typeface="楷体" panose="02010609060101010101" pitchFamily="49" charset="-122"/>
                <a:cs typeface="Times New Roman" pitchFamily="18" charset="0"/>
              </a:rPr>
              <a:t>年的瑞典工业设计协会</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楷体" panose="02010609060101010101" pitchFamily="49" charset="-122"/>
                <a:cs typeface="Times New Roman" pitchFamily="18" charset="0"/>
              </a:rPr>
              <a:t>是全球最早的手工艺行业和创意交流组织</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楷体" panose="02010609060101010101" pitchFamily="49" charset="-122"/>
                <a:cs typeface="Times New Roman" pitchFamily="18" charset="0"/>
              </a:rPr>
              <a:t>成立于</a:t>
            </a:r>
            <a:r>
              <a:rPr lang="en-US" altLang="zh-CN" sz="2000" dirty="0">
                <a:solidFill>
                  <a:srgbClr val="000000"/>
                </a:solidFill>
                <a:latin typeface="Times New Roman" pitchFamily="18" charset="0"/>
                <a:ea typeface="宋体" pitchFamily="2" charset="-122"/>
                <a:cs typeface="Times New Roman" pitchFamily="18" charset="0"/>
              </a:rPr>
              <a:t>1875</a:t>
            </a:r>
            <a:r>
              <a:rPr lang="zh-CN" altLang="zh-CN" sz="2000" dirty="0">
                <a:solidFill>
                  <a:srgbClr val="000000"/>
                </a:solidFill>
                <a:latin typeface="Times New Roman" pitchFamily="18" charset="0"/>
                <a:ea typeface="楷体" panose="02010609060101010101" pitchFamily="49" charset="-122"/>
                <a:cs typeface="Times New Roman" pitchFamily="18" charset="0"/>
              </a:rPr>
              <a:t>年的芬兰手工艺和设计协会</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楷体" panose="02010609060101010101" pitchFamily="49" charset="-122"/>
                <a:cs typeface="Times New Roman" pitchFamily="18" charset="0"/>
              </a:rPr>
              <a:t>在促进国内外工程师、设计师与制造商之间的交流与合作中</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楷体" panose="02010609060101010101" pitchFamily="49" charset="-122"/>
                <a:cs typeface="Times New Roman" pitchFamily="18" charset="0"/>
              </a:rPr>
              <a:t>一直扮演重要的角色。在挪威</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楷体" panose="02010609060101010101" pitchFamily="49" charset="-122"/>
                <a:cs typeface="Times New Roman" pitchFamily="18" charset="0"/>
              </a:rPr>
              <a:t>许多半官方或民间组织致力于形成全国范围的信息和创新服务网络。有的行业组织还同政府驻外机构合作</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楷体" panose="02010609060101010101" pitchFamily="49" charset="-122"/>
                <a:cs typeface="Times New Roman" pitchFamily="18" charset="0"/>
              </a:rPr>
              <a:t>将行业信息和科技创新的服务网络延伸到世界各地。北欧国家还着力发展国际贸易和跨国公司</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楷体" panose="02010609060101010101" pitchFamily="49" charset="-122"/>
                <a:cs typeface="Times New Roman" pitchFamily="18" charset="0"/>
              </a:rPr>
              <a:t>这成为其取得竞争优势的突破口。北欧的进出口贸易依存度一直明显高于英美和欧盟的平均水平。北欧国家特别重视培育具有全球经营能力和竞争力的大型跨国公司</a:t>
            </a:r>
            <a:r>
              <a:rPr lang="en-US" altLang="zh-CN" sz="2000" dirty="0">
                <a:solidFill>
                  <a:srgbClr val="000000"/>
                </a:solidFill>
                <a:latin typeface="Times New Roman" pitchFamily="18" charset="0"/>
                <a:ea typeface="宋体" pitchFamily="2" charset="-122"/>
                <a:cs typeface="Times New Roman" pitchFamily="18" charset="0"/>
              </a:rPr>
              <a:t>,</a:t>
            </a:r>
            <a:r>
              <a:rPr lang="zh-CN" altLang="zh-CN" sz="2000" dirty="0">
                <a:solidFill>
                  <a:srgbClr val="000000"/>
                </a:solidFill>
                <a:latin typeface="Times New Roman" pitchFamily="18" charset="0"/>
                <a:ea typeface="楷体" panose="02010609060101010101" pitchFamily="49" charset="-122"/>
                <a:cs typeface="Times New Roman" pitchFamily="18" charset="0"/>
              </a:rPr>
              <a:t>从而在一些产业领域形成了显著而持久的竞争优势。</a:t>
            </a:r>
            <a:endParaRPr lang="zh-CN" altLang="zh-CN" sz="20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思维提示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从上面这段话我们可以看出这是个偏正结构的段落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第一句话是这段的中心内容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下面的几个句子是对第一个句子的详细陈述。因此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这四个关键词我们就可以在第一个句子里小心寻找。综观第一个句子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前面在讲做法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后面在讲目的或者意图</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因此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重点信息还要在前面寻找。第一个句子的中心意思落在了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北欧五国的科技和产业界一直重视并积极推动国内外同行的交流与协作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主干应是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科技和产业界重视并推动交流与协作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由于是找关键词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主要信息应落在了宾语上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交流与协作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我们可以去掉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就找到了两个关键词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交流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协作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我们还可以找到另外两个关键词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教育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研发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教育</a:t>
            </a:r>
            <a:r>
              <a:rPr lang="zh-CN" altLang="zh-CN" sz="2200" dirty="0">
                <a:solidFill>
                  <a:srgbClr val="000000"/>
                </a:solidFill>
                <a:latin typeface="Arial" pitchFamily="34" charset="0"/>
                <a:ea typeface="黑体" pitchFamily="49" charset="-122"/>
                <a:cs typeface="Times New Roman" pitchFamily="18" charset="0"/>
              </a:rPr>
              <a:t>　</a:t>
            </a:r>
            <a:r>
              <a:rPr lang="zh-CN" altLang="zh-CN" sz="2200" dirty="0">
                <a:solidFill>
                  <a:srgbClr val="000000"/>
                </a:solidFill>
                <a:latin typeface="Times New Roman" pitchFamily="18" charset="0"/>
                <a:ea typeface="宋体" pitchFamily="2" charset="-122"/>
                <a:cs typeface="Times New Roman" pitchFamily="18" charset="0"/>
              </a:rPr>
              <a:t>研发</a:t>
            </a:r>
            <a:r>
              <a:rPr lang="zh-CN" altLang="zh-CN" sz="2200" dirty="0">
                <a:solidFill>
                  <a:srgbClr val="000000"/>
                </a:solidFill>
                <a:latin typeface="Arial" pitchFamily="34" charset="0"/>
                <a:ea typeface="黑体" pitchFamily="49" charset="-122"/>
                <a:cs typeface="Times New Roman" pitchFamily="18" charset="0"/>
              </a:rPr>
              <a:t>　</a:t>
            </a:r>
            <a:r>
              <a:rPr lang="zh-CN" altLang="zh-CN" sz="2200" dirty="0">
                <a:solidFill>
                  <a:srgbClr val="000000"/>
                </a:solidFill>
                <a:latin typeface="Times New Roman" pitchFamily="18" charset="0"/>
                <a:ea typeface="宋体" pitchFamily="2" charset="-122"/>
                <a:cs typeface="Times New Roman" pitchFamily="18" charset="0"/>
              </a:rPr>
              <a:t>交流</a:t>
            </a:r>
            <a:r>
              <a:rPr lang="zh-CN" altLang="zh-CN" sz="2200" dirty="0">
                <a:solidFill>
                  <a:srgbClr val="000000"/>
                </a:solidFill>
                <a:latin typeface="Arial" pitchFamily="34" charset="0"/>
                <a:ea typeface="黑体" pitchFamily="49" charset="-122"/>
                <a:cs typeface="Times New Roman" pitchFamily="18" charset="0"/>
              </a:rPr>
              <a:t>　</a:t>
            </a:r>
            <a:r>
              <a:rPr lang="zh-CN" altLang="zh-CN" sz="2200" dirty="0">
                <a:solidFill>
                  <a:srgbClr val="000000"/>
                </a:solidFill>
                <a:latin typeface="Times New Roman" pitchFamily="18" charset="0"/>
                <a:ea typeface="宋体" pitchFamily="2" charset="-122"/>
                <a:cs typeface="Times New Roman" pitchFamily="18" charset="0"/>
              </a:rPr>
              <a:t>协作</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下面是一则新闻报道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请你从中筛选出能够体现我国免疫学研究已达到较高水平的四个关键词语。</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日前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刚刚出版的新一期国际免疫学领域顶级学术杂志《自然免疫学》以封面标题的形式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a:t>
            </a: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楷体" panose="02010609060101010101" pitchFamily="49" charset="-122"/>
                <a:cs typeface="Times New Roman" pitchFamily="18" charset="0"/>
              </a:rPr>
              <a:t>页篇幅刊登了由第二军医大学免疫学研究所所长暨医学免疫学国家重点实验室主任曹雪涛院士撰写的专题述评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《中国免疫学研究的历史、现状与未来》。文章报道了我国免疫学研究的整体现状与发展趋势</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介绍了我国十余家实验室各自具有创新特色的免疫学研究工作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以及我国目前基金资助体系和免疫学领域研究机构与科研队伍、运行管理机制等内容。据悉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这是我国科学家首次在国际免疫学领域顶级学术杂志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发表介绍中国免疫学研究的专题述评。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700492"/>
            <a:ext cx="8128000" cy="371101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思维提示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这一段话只有三个句子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中心句应该是第一句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紧紧围绕第一个句子去寻找关键词。题干要求找出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能够体现我国免疫学研究已达到较高水平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的关键词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不要脱离这个主题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而第一个句子里能体现这个水平的词语应该是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国际、顶级、封面标题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。还差一个关键词语怎么办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再去阅读这个语段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会发现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结尾句也有总结上文的作用。再把眼光瞄准最后一句话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会发现一个和前面不重复的且能体现出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免疫学研究已达到较高水平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的词语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首次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至此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四个关键词就找出来了。</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国际</a:t>
            </a:r>
            <a:r>
              <a:rPr lang="zh-CN" altLang="zh-CN" sz="2200" dirty="0">
                <a:solidFill>
                  <a:srgbClr val="000000"/>
                </a:solidFill>
                <a:latin typeface="Arial" pitchFamily="34" charset="0"/>
                <a:ea typeface="黑体" pitchFamily="49" charset="-122"/>
                <a:cs typeface="Times New Roman" pitchFamily="18" charset="0"/>
              </a:rPr>
              <a:t>　</a:t>
            </a:r>
            <a:r>
              <a:rPr lang="zh-CN" altLang="zh-CN" sz="2200" dirty="0">
                <a:solidFill>
                  <a:srgbClr val="000000"/>
                </a:solidFill>
                <a:latin typeface="Times New Roman" pitchFamily="18" charset="0"/>
                <a:ea typeface="宋体" pitchFamily="2" charset="-122"/>
                <a:cs typeface="Times New Roman" pitchFamily="18" charset="0"/>
              </a:rPr>
              <a:t>顶级</a:t>
            </a:r>
            <a:r>
              <a:rPr lang="zh-CN" altLang="zh-CN" sz="2200" dirty="0">
                <a:solidFill>
                  <a:srgbClr val="000000"/>
                </a:solidFill>
                <a:latin typeface="Arial" pitchFamily="34" charset="0"/>
                <a:ea typeface="黑体" pitchFamily="49" charset="-122"/>
                <a:cs typeface="Times New Roman" pitchFamily="18" charset="0"/>
              </a:rPr>
              <a:t>　</a:t>
            </a:r>
            <a:r>
              <a:rPr lang="zh-CN" altLang="zh-CN" sz="2200" dirty="0">
                <a:solidFill>
                  <a:srgbClr val="000000"/>
                </a:solidFill>
                <a:latin typeface="Times New Roman" pitchFamily="18" charset="0"/>
                <a:ea typeface="宋体" pitchFamily="2" charset="-122"/>
                <a:cs typeface="Times New Roman" pitchFamily="18" charset="0"/>
              </a:rPr>
              <a:t>封面标题</a:t>
            </a:r>
            <a:r>
              <a:rPr lang="zh-CN" altLang="zh-CN" sz="2200" dirty="0">
                <a:solidFill>
                  <a:srgbClr val="000000"/>
                </a:solidFill>
                <a:latin typeface="Arial" pitchFamily="34" charset="0"/>
                <a:ea typeface="黑体" pitchFamily="49" charset="-122"/>
                <a:cs typeface="Times New Roman" pitchFamily="18" charset="0"/>
              </a:rPr>
              <a:t>　</a:t>
            </a:r>
            <a:r>
              <a:rPr lang="zh-CN" altLang="zh-CN" sz="2200" dirty="0">
                <a:solidFill>
                  <a:srgbClr val="000000"/>
                </a:solidFill>
                <a:latin typeface="Times New Roman" pitchFamily="18" charset="0"/>
                <a:ea typeface="宋体" pitchFamily="2" charset="-122"/>
                <a:cs typeface="Times New Roman" pitchFamily="18" charset="0"/>
              </a:rPr>
              <a:t>首次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467544" y="1268760"/>
            <a:ext cx="8240464" cy="4967514"/>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规律点拨</a:t>
            </a:r>
            <a:r>
              <a:rPr lang="zh-CN" altLang="zh-CN" sz="2200" dirty="0">
                <a:solidFill>
                  <a:srgbClr val="000000"/>
                </a:solidFill>
                <a:latin typeface="Times New Roman" pitchFamily="18" charset="0"/>
                <a:ea typeface="楷体" panose="02010609060101010101" pitchFamily="49" charset="-122"/>
                <a:cs typeface="Times New Roman" pitchFamily="18" charset="0"/>
              </a:rPr>
              <a:t>找新闻关键词首先要求在准确理解文段的基础上找到有效信息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并从中筛选出核心信息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然后用最简洁的语言加以概括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且概括时只能用词或短语。因此具备这两种能力是解答这种试题的前提。答题时还要遵循以下原则</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整体性原则。是指答题者所提取的词语必须包含整个语段的主旨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避免出现过宽或过窄的错误。</a:t>
            </a: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代入反馈原则。是指把选出的关键词带入原文段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看是否与题干要求相符合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要点是否齐全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是否字数超限等。</a:t>
            </a: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数量达标原则。试题所限定的词语数量通常是参照最佳答案设定的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对答题应有一定的暗示作用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一定要按要求提取规定数量的关键词语。</a:t>
            </a: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楷体" panose="02010609060101010101" pitchFamily="49" charset="-122"/>
                <a:cs typeface="Times New Roman" pitchFamily="18" charset="0"/>
              </a:rPr>
              <a:t>次序固定原则。所选择的关键词在填入答案栏时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位置和次序不能颠倒混乱。因为有的所选的词语按照正确语序应是一个主谓宾单句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如果次序颠倒语意就可能发生变化。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467544" y="692696"/>
          <a:ext cx="8128000" cy="2437054"/>
        </p:xfrm>
        <a:graphic>
          <a:graphicData uri="http://schemas.openxmlformats.org/presentationml/2006/ole">
            <mc:AlternateContent xmlns:mc="http://schemas.openxmlformats.org/markup-compatibility/2006">
              <mc:Choice xmlns:v="urn:schemas-microsoft-com:vml" Requires="v">
                <p:oleObj spid="_x0000_s1030" name="Document" r:id="rId1" imgW="3846830" imgH="1158240" progId="Word.Document.12">
                  <p:embed/>
                </p:oleObj>
              </mc:Choice>
              <mc:Fallback>
                <p:oleObj name="Document" r:id="rId1" imgW="3846830" imgH="1158240" progId="Word.Document.12">
                  <p:embed/>
                  <p:pic>
                    <p:nvPicPr>
                      <p:cNvPr id="0" name="图片 1029"/>
                      <p:cNvPicPr/>
                      <p:nvPr/>
                    </p:nvPicPr>
                    <p:blipFill>
                      <a:blip r:embed="rId2"/>
                      <a:stretch>
                        <a:fillRect/>
                      </a:stretch>
                    </p:blipFill>
                    <p:spPr>
                      <a:xfrm>
                        <a:off x="467544" y="692696"/>
                        <a:ext cx="8128000" cy="2437054"/>
                      </a:xfrm>
                      <a:prstGeom prst="rect">
                        <a:avLst/>
                      </a:prstGeom>
                    </p:spPr>
                  </p:pic>
                </p:oleObj>
              </mc:Fallback>
            </mc:AlternateContent>
          </a:graphicData>
        </a:graphic>
      </p:graphicFrame>
      <p:sp>
        <p:nvSpPr>
          <p:cNvPr id="3" name="矩形 2"/>
          <p:cNvSpPr>
            <a:spLocks noChangeAspect="1"/>
          </p:cNvSpPr>
          <p:nvPr/>
        </p:nvSpPr>
        <p:spPr>
          <a:xfrm>
            <a:off x="473561" y="3645024"/>
            <a:ext cx="8128000" cy="208595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8</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18</a:t>
            </a:r>
            <a:r>
              <a:rPr lang="zh-CN" altLang="zh-CN" sz="2200" dirty="0">
                <a:solidFill>
                  <a:srgbClr val="000000"/>
                </a:solidFill>
                <a:latin typeface="Times New Roman" pitchFamily="18" charset="0"/>
                <a:ea typeface="楷体" panose="02010609060101010101" pitchFamily="49" charset="-122"/>
                <a:cs typeface="Times New Roman" pitchFamily="18" charset="0"/>
              </a:rPr>
              <a:t>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在经历了十几天的网络补课以后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晨曦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化名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忍不住伸了一个懒腰说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终于解放了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几个小时前她还端坐在家中的电脑前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头戴耳麦低头做着物理笔记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屏幕那头在线老师在手写板上讲解物理力学大题的解题步骤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密密麻麻的红色板书几乎占满了整个屏幕。</a:t>
            </a:r>
            <a:r>
              <a:rPr lang="en-US" altLang="zh-CN" sz="2200" dirty="0">
                <a:solidFill>
                  <a:srgbClr val="000000"/>
                </a:solidFill>
                <a:latin typeface="Times New Roman" pitchFamily="18" charset="0"/>
                <a:ea typeface="宋体" pitchFamily="2" charset="-122"/>
                <a:cs typeface="Times New Roman" pitchFamily="18" charset="0"/>
              </a:rPr>
              <a:t>(8</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29</a:t>
            </a:r>
            <a:r>
              <a:rPr lang="zh-CN" altLang="zh-CN" sz="2200" dirty="0">
                <a:solidFill>
                  <a:srgbClr val="000000"/>
                </a:solidFill>
                <a:latin typeface="Times New Roman" pitchFamily="18" charset="0"/>
                <a:ea typeface="楷体" panose="02010609060101010101" pitchFamily="49" charset="-122"/>
                <a:cs typeface="Times New Roman" pitchFamily="18" charset="0"/>
              </a:rPr>
              <a:t>日《中国青年报》</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227"/>
            <a:ext cx="8128000" cy="452354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itchFamily="34" charset="0"/>
                <a:ea typeface="黑体" pitchFamily="49" charset="-122"/>
                <a:cs typeface="Times New Roman" pitchFamily="18" charset="0"/>
              </a:rPr>
              <a:t>辣评</a:t>
            </a:r>
            <a:r>
              <a:rPr lang="en-US" altLang="zh-CN" sz="2200" b="1" dirty="0">
                <a:solidFill>
                  <a:srgbClr val="000000"/>
                </a:solidFill>
                <a:latin typeface="Arial" pitchFamily="34" charset="0"/>
                <a:ea typeface="黑体" pitchFamily="49"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有偿补课不仅增加了学生负担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还增加了家长教育压力。正是在这种考量下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教育部才大力实施禁补令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目的就是为了减轻学生压力。可是随着禁补令的实施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现实市场上的有偿补课已经得到了遏制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却在网络</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上泛滥成灾</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而对于网络有偿补课行为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并没有相关的监管和治理措施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存在着监管空白和法规盲区。</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有偿补课换了马甲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监管却不能一成不变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相关部门急需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补课</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转移监管方向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将监管的重点从现实转移到网络上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对网上有偿补课进行监管和治理。实现网上网下一盘棋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同步治理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协调推进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形成整治有偿补课的合力。唯有监管升级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才能有效遏制有偿补课在网络蔓延。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6757"/>
            <a:ext cx="8128000" cy="289848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itchFamily="34" charset="0"/>
                <a:ea typeface="黑体" pitchFamily="49" charset="-122"/>
                <a:cs typeface="Times New Roman" pitchFamily="18" charset="0"/>
              </a:rPr>
              <a:t>辣评</a:t>
            </a:r>
            <a:r>
              <a:rPr lang="en-US" altLang="zh-CN" sz="2200" b="1" dirty="0">
                <a:solidFill>
                  <a:srgbClr val="000000"/>
                </a:solidFill>
                <a:latin typeface="Arial" pitchFamily="34" charset="0"/>
                <a:ea typeface="黑体" pitchFamily="49"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网络补课并非没有存在的必要。对于这种补课行为不能一棍子打死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一味地禁止并非上策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还应该对这一行为进行监管、遏制和规范。比如根据网络的特性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制定出相关监管和治理措施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以此遏制网络有偿补课泛滥。比如规定网络补课的收费行为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比如对补课时间进行限制和明确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比如加强对授课教师资质进行监管审核等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这些都是相关部门应该加强的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也是规范网络补课的有效之举。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1091094"/>
            <a:ext cx="8128000" cy="492981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《东京宣布无条件投降》是美国记者撰写的一篇报道日本投降的消息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其立场、观点和角度基本上是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美国式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的。全文重点突出美国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作为一名美国的职业记者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他必然如此。报道尽管有片面之瑕疵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却也能让我们换个角度了解事实的真相。整篇消息主次分明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层次清晰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叙述井然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信息丰富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充分表现出一名职业新闻工作者的深厚功底。</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《周恩来总理逝世</a:t>
            </a:r>
            <a:r>
              <a:rPr lang="zh-CN" altLang="zh-CN" sz="2200" dirty="0">
                <a:solidFill>
                  <a:srgbClr val="000000"/>
                </a:solidFill>
                <a:latin typeface="Arial" pitchFamily="34" charset="0"/>
                <a:ea typeface="黑体" pitchFamily="49" charset="-122"/>
                <a:cs typeface="Times New Roman" pitchFamily="18" charset="0"/>
              </a:rPr>
              <a:t>　</a:t>
            </a:r>
            <a:r>
              <a:rPr lang="zh-CN" altLang="zh-CN" sz="2200" dirty="0">
                <a:solidFill>
                  <a:srgbClr val="000000"/>
                </a:solidFill>
                <a:latin typeface="Times New Roman" pitchFamily="18" charset="0"/>
                <a:ea typeface="宋体" pitchFamily="2" charset="-122"/>
                <a:cs typeface="Times New Roman" pitchFamily="18" charset="0"/>
              </a:rPr>
              <a:t>北京沉浸在悲痛之中》是法新社一位记者撰写的关于周恩来总理逝世的报道。中国人写的有关周总理逝世的报道、回忆文章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我们见过很多了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这是一篇外国人写的消息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可能让我们感到一种别样的风格。全文重点描写细节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随之做出总结与判断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中国人民对周恩来极其爱戴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预计全中国都将表现出巨大的悲痛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。新闻记者的观察与敏锐可见一斑。</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1294227"/>
            <a:ext cx="8128000" cy="452354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《东京宣布无条件投降》采用的是何种新闻结构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请概括本文报道的新闻事实。</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这是一篇典型的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倒金字塔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结构的消息。</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首先报道最重要的信息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日本投降了</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其次报道次重要的信息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杜鲁门总统今晚</a:t>
            </a:r>
            <a:r>
              <a:rPr lang="en-US" altLang="zh-CN" sz="2200" dirty="0">
                <a:solidFill>
                  <a:srgbClr val="000000"/>
                </a:solidFill>
                <a:latin typeface="Times New Roman" pitchFamily="18" charset="0"/>
                <a:ea typeface="宋体" pitchFamily="2" charset="-122"/>
                <a:cs typeface="Times New Roman" pitchFamily="18" charset="0"/>
              </a:rPr>
              <a:t>(1945</a:t>
            </a:r>
            <a:r>
              <a:rPr lang="zh-CN" altLang="zh-CN" sz="2200" dirty="0">
                <a:solidFill>
                  <a:srgbClr val="000000"/>
                </a:solidFill>
                <a:latin typeface="Times New Roman" pitchFamily="18" charset="0"/>
                <a:ea typeface="楷体" panose="02010609060101010101" pitchFamily="49" charset="-122"/>
                <a:cs typeface="Times New Roman" pitchFamily="18" charset="0"/>
              </a:rPr>
              <a:t>年</a:t>
            </a:r>
            <a:r>
              <a:rPr lang="en-US" altLang="zh-CN" sz="2200" dirty="0">
                <a:solidFill>
                  <a:srgbClr val="000000"/>
                </a:solidFill>
                <a:latin typeface="Times New Roman" pitchFamily="18" charset="0"/>
                <a:ea typeface="宋体" pitchFamily="2" charset="-122"/>
                <a:cs typeface="Times New Roman" pitchFamily="18" charset="0"/>
              </a:rPr>
              <a:t>8</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14</a:t>
            </a:r>
            <a:r>
              <a:rPr lang="zh-CN" altLang="zh-CN" sz="2200" dirty="0">
                <a:solidFill>
                  <a:srgbClr val="000000"/>
                </a:solidFill>
                <a:latin typeface="Times New Roman" pitchFamily="18" charset="0"/>
                <a:ea typeface="楷体" panose="02010609060101010101" pitchFamily="49" charset="-122"/>
                <a:cs typeface="Times New Roman" pitchFamily="18" charset="0"/>
              </a:rPr>
              <a:t>日</a:t>
            </a:r>
            <a:r>
              <a:rPr lang="en-US" altLang="zh-CN" sz="2200" dirty="0">
                <a:solidFill>
                  <a:srgbClr val="000000"/>
                </a:solidFill>
                <a:latin typeface="Times New Roman" pitchFamily="18" charset="0"/>
                <a:ea typeface="宋体" pitchFamily="2" charset="-122"/>
                <a:cs typeface="Times New Roman" pitchFamily="18" charset="0"/>
              </a:rPr>
              <a:t>)7</a:t>
            </a:r>
            <a:r>
              <a:rPr lang="zh-CN" altLang="zh-CN" sz="2200" dirty="0">
                <a:solidFill>
                  <a:srgbClr val="000000"/>
                </a:solidFill>
                <a:latin typeface="Times New Roman" pitchFamily="18" charset="0"/>
                <a:ea typeface="楷体" panose="02010609060101010101" pitchFamily="49" charset="-122"/>
                <a:cs typeface="Times New Roman" pitchFamily="18" charset="0"/>
              </a:rPr>
              <a:t>时宣布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日本已无条件投降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战争结束了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盟国停止了军事行动。</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然后报道次要的信息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日本投降的原因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美国原子弹轰炸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俄国对日宣战。</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最后报道的是再次要的信息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日本投降后的安排</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麦克阿瑟被任命为占领日本的盟军武装部队总司令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将举行日本投降仪式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美、英、俄、中等国将参加受降仪式。</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2513022"/>
            <a:ext cx="8128000" cy="208595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这两则消息分别属于哪种消息类型</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《东京宣布无条件投降》属于综合消息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它不但报道了日本投降的信息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还报道了和此事相关的其他信息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《周恩来总理逝世</a:t>
            </a:r>
            <a:r>
              <a:rPr lang="zh-CN" altLang="zh-CN" sz="2200" dirty="0">
                <a:solidFill>
                  <a:srgbClr val="000000"/>
                </a:solidFill>
                <a:latin typeface="Arial" pitchFamily="34" charset="0"/>
                <a:ea typeface="黑体" pitchFamily="49" charset="-122"/>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北京沉浸在悲痛之中》属于动态消息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全文主要报道了周恩来总理逝世的信息。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《东京宣布无条件投降》的导语给我们什么样的启示</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本文的导语就一句话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日本投降了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可谓简明扼要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虽然字数不多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却传达出了最重要的信息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日本投降了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战争结束了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这是人们期待已久的事情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现在终于实现了。导语点明了全文的中心意思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意义重大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同时也表现出胜利给包括记者在内的人们带来的喜悦和快慰。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39552" y="2348880"/>
            <a:ext cx="8128000" cy="127342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新闻报道的是事实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但是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新闻工作者的立场、观点对事实的报道也有重要的影响。《东京宣布无条件投降》表现出什么样的立场</a:t>
            </a:r>
            <a:r>
              <a:rPr lang="en-US" altLang="zh-CN" sz="2200" dirty="0" smtClean="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节模板</Template>
  <TotalTime>0</TotalTime>
  <Words>3836</Words>
  <Application>Kingsoft Office WPP</Application>
  <PresentationFormat>全屏显示(4:3)</PresentationFormat>
  <Paragraphs>99</Paragraphs>
  <Slides>16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城市剪影</vt:lpstr>
      <vt:lpstr>Word.Document.12</vt:lpstr>
      <vt:lpstr>3.外国消息两篇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3.外国消息两篇</dc:title>
  <dc:creator>Windows User</dc:creator>
  <cp:lastModifiedBy>Administrator</cp:lastModifiedBy>
  <cp:revision>5</cp:revision>
  <dcterms:created xsi:type="dcterms:W3CDTF">2016-10-14T07:14:00Z</dcterms:created>
  <dcterms:modified xsi:type="dcterms:W3CDTF">2017-09-13T01:42:45Z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