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  <p:sldId id="268" r:id="rId12"/>
    <p:sldId id="273" r:id="rId13"/>
    <p:sldId id="269" r:id="rId14"/>
    <p:sldId id="270" r:id="rId15"/>
    <p:sldId id="271" r:id="rId16"/>
    <p:sldId id="272" r:id="rId17"/>
    <p:sldId id="258" r:id="rId18"/>
    <p:sldId id="276" r:id="rId19"/>
    <p:sldId id="274" r:id="rId20"/>
    <p:sldId id="275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hyperlink" Target="http://baike.baidu.com/subview/275137/7583885.htm" TargetMode="External"/><Relationship Id="rId6" Type="http://schemas.openxmlformats.org/officeDocument/2006/relationships/hyperlink" Target="http://baike.baidu.com/view/676889.htm" TargetMode="External"/><Relationship Id="rId5" Type="http://schemas.openxmlformats.org/officeDocument/2006/relationships/hyperlink" Target="http://baike.baidu.com/view/273143.htm" TargetMode="External"/><Relationship Id="rId4" Type="http://schemas.openxmlformats.org/officeDocument/2006/relationships/hyperlink" Target="http://baike.baidu.com/view/5525.htm" TargetMode="External"/><Relationship Id="rId3" Type="http://schemas.openxmlformats.org/officeDocument/2006/relationships/hyperlink" Target="http://baike.baidu.com/view/194371.htm" TargetMode="External"/><Relationship Id="rId2" Type="http://schemas.openxmlformats.org/officeDocument/2006/relationships/hyperlink" Target="http://baike.baidu.com/view/4696.htm" TargetMode="Externa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600">
                <a:latin typeface="黑体" panose="02010609060101010101" charset="-122"/>
                <a:ea typeface="黑体" panose="02010609060101010101" charset="-122"/>
              </a:rPr>
              <a:t>语文园地七</a:t>
            </a:r>
            <a:endParaRPr lang="zh-CN" altLang="en-US" sz="9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3463925" y="476250"/>
            <a:ext cx="38877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比一比，写一写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196" name="文本框 2"/>
          <p:cNvSpPr txBox="1"/>
          <p:nvPr/>
        </p:nvSpPr>
        <p:spPr>
          <a:xfrm>
            <a:off x="3863975" y="1165225"/>
            <a:ext cx="6624638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7200" dirty="0"/>
              <a:t>了       才 </a:t>
            </a:r>
            <a:endParaRPr lang="en-US" altLang="zh-CN" sz="7200"/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7200" dirty="0"/>
              <a:t>长       山</a:t>
            </a:r>
            <a:endParaRPr lang="en-US" altLang="zh-CN" sz="7200"/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7200" dirty="0"/>
              <a:t>儿       四  </a:t>
            </a:r>
            <a:endParaRPr lang="en-US" altLang="zh-CN" sz="7200"/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7200" dirty="0"/>
              <a:t>我       心</a:t>
            </a:r>
            <a:endParaRPr lang="zh-CN" altLang="en-US" sz="7200" dirty="0"/>
          </a:p>
        </p:txBody>
      </p:sp>
      <p:pic>
        <p:nvPicPr>
          <p:cNvPr id="819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0" y="1379538"/>
            <a:ext cx="79216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775" y="2454275"/>
            <a:ext cx="792163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4113" y="3568700"/>
            <a:ext cx="792162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575" y="3525838"/>
            <a:ext cx="792163" cy="795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0013" y="4613275"/>
            <a:ext cx="792162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738" y="4629150"/>
            <a:ext cx="792162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575" y="2398713"/>
            <a:ext cx="792163" cy="795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113" y="1273175"/>
            <a:ext cx="792162" cy="795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5" name="矩形 8204"/>
          <p:cNvSpPr/>
          <p:nvPr/>
        </p:nvSpPr>
        <p:spPr>
          <a:xfrm>
            <a:off x="1847850" y="6597650"/>
            <a:ext cx="62484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815" y="486410"/>
            <a:ext cx="10275570" cy="58845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51088" y="3357563"/>
            <a:ext cx="7777163" cy="1383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种什么，收什么。原为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hlinkClick r:id="rId2"/>
              </a:rPr>
              <a:t>佛教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语，比喻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hlinkClick r:id="rId3"/>
              </a:rPr>
              <a:t>因果报应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关系。后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hlinkClick r:id="rId4"/>
              </a:rPr>
              <a:t>比喻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做了什么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hlinkClick r:id="rId5"/>
              </a:rPr>
              <a:t>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hlinkClick r:id="rId6"/>
              </a:rPr>
              <a:t>得到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什么样的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hlinkClick r:id="rId7"/>
              </a:rPr>
              <a:t>结果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3503613" y="1629093"/>
            <a:ext cx="5262880" cy="9836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</a:rPr>
              <a:t>zhòng guā  d</a:t>
            </a:r>
            <a:r>
              <a:rPr lang="en-US" altLang="zh-CN" sz="1800" b="1" dirty="0">
                <a:solidFill>
                  <a:srgbClr val="000000"/>
                </a:solidFill>
                <a:ea typeface="Arial Unicode MS" pitchFamily="34" charset="-122"/>
              </a:rPr>
              <a:t>é</a:t>
            </a:r>
            <a:r>
              <a:rPr lang="en-US" altLang="zh-CN" sz="18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</a:rPr>
              <a:t>  guā    zhòng dòu d</a:t>
            </a:r>
            <a:r>
              <a:rPr lang="en-US" altLang="zh-CN" sz="1800" b="1" dirty="0">
                <a:solidFill>
                  <a:srgbClr val="000000"/>
                </a:solidFill>
                <a:ea typeface="Arial Unicode MS" pitchFamily="34" charset="-122"/>
              </a:rPr>
              <a:t>é</a:t>
            </a:r>
            <a:r>
              <a:rPr lang="en-US" altLang="zh-CN" sz="18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</a:rPr>
              <a:t> dòu</a:t>
            </a:r>
            <a:endParaRPr lang="en-US" altLang="zh-CN" sz="1800" b="1" dirty="0">
              <a:solidFill>
                <a:srgbClr val="000000"/>
              </a:solidFill>
              <a:latin typeface="Arial Unicode MS" pitchFamily="34" charset="-122"/>
              <a:ea typeface="Arial Unicode MS" pitchFamily="34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种瓜得瓜，种豆得豆。</a:t>
            </a:r>
            <a:endParaRPr lang="zh-CN" altLang="en-US" sz="4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465" y="1270000"/>
            <a:ext cx="2755900" cy="190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10270" y="1270000"/>
            <a:ext cx="28702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2813368" y="988378"/>
            <a:ext cx="5845810" cy="9836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1800" b="1" dirty="0">
                <a:latin typeface="黑体" panose="02010609060101010101" charset="-122"/>
                <a:ea typeface="黑体" panose="02010609060101010101" charset="-122"/>
              </a:rPr>
              <a:t>qián  rén  zāi  shù</a:t>
            </a:r>
            <a:r>
              <a:rPr lang="zh-CN" altLang="en-US" sz="1800" b="1" dirty="0"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lang="en-US" altLang="zh-CN" sz="1800" b="1" dirty="0">
                <a:latin typeface="黑体" panose="02010609060101010101" charset="-122"/>
                <a:ea typeface="黑体" panose="02010609060101010101" charset="-122"/>
              </a:rPr>
              <a:t>hòu rén chéng liáng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前人栽树，后人乘凉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025" y="1972310"/>
            <a:ext cx="5170170" cy="355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3085148" y="1139190"/>
            <a:ext cx="5796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sz="4400" b="1" dirty="0">
                <a:latin typeface="黑体" panose="02010609060101010101" charset="-122"/>
                <a:ea typeface="黑体" panose="02010609060101010101" charset="-122"/>
              </a:rPr>
              <a:t>千里之行，始于足下。</a:t>
            </a:r>
            <a:endParaRPr lang="zh-CN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245" y="2247900"/>
            <a:ext cx="442912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66988" y="1227138"/>
            <a:ext cx="57708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百尺竿头，更进一步。</a:t>
            </a:r>
            <a:endParaRPr lang="zh-CN" altLang="en-US" sz="4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6988" y="704850"/>
            <a:ext cx="46005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800" err="1"/>
              <a:t>bǎi</a:t>
            </a:r>
            <a:r>
              <a:rPr lang="en-US" altLang="zh-CN" sz="2800"/>
              <a:t> </a:t>
            </a:r>
            <a:r>
              <a:rPr lang="en-US" altLang="zh-CN" sz="2800" err="1"/>
              <a:t>chǐ</a:t>
            </a:r>
            <a:r>
              <a:rPr lang="en-US" altLang="zh-CN" sz="2800"/>
              <a:t> </a:t>
            </a:r>
            <a:r>
              <a:rPr lang="en-US" altLang="zh-CN" sz="2800" err="1"/>
              <a:t>gān</a:t>
            </a:r>
            <a:r>
              <a:rPr lang="en-US" altLang="zh-CN" sz="2800"/>
              <a:t> </a:t>
            </a:r>
            <a:r>
              <a:rPr lang="en-US" altLang="zh-CN" sz="2800" err="1"/>
              <a:t>tóu</a:t>
            </a:r>
            <a:r>
              <a:rPr lang="zh-CN" altLang="en-US" sz="2800" dirty="0"/>
              <a:t>     </a:t>
            </a:r>
            <a:r>
              <a:rPr lang="en-US" altLang="zh-CN" sz="2800" err="1"/>
              <a:t>gèng</a:t>
            </a:r>
            <a:r>
              <a:rPr lang="en-US" altLang="zh-CN" sz="2800"/>
              <a:t> </a:t>
            </a:r>
            <a:r>
              <a:rPr lang="en-US" altLang="zh-CN" sz="2800" err="1"/>
              <a:t>jìn</a:t>
            </a:r>
            <a:r>
              <a:rPr lang="en-US" altLang="zh-CN" sz="2800"/>
              <a:t> </a:t>
            </a:r>
            <a:r>
              <a:rPr lang="en-US" altLang="zh-CN" sz="2800" err="1"/>
              <a:t>yī</a:t>
            </a:r>
            <a:r>
              <a:rPr lang="en-US" altLang="zh-CN" sz="2800"/>
              <a:t> </a:t>
            </a:r>
            <a:r>
              <a:rPr lang="en-US" altLang="zh-CN" sz="2800" err="1"/>
              <a:t>bù</a:t>
            </a:r>
            <a:endParaRPr lang="zh-CN" altLang="en-US" sz="2800" dirty="0"/>
          </a:p>
        </p:txBody>
      </p:sp>
      <p:sp>
        <p:nvSpPr>
          <p:cNvPr id="13316" name="矩形 3"/>
          <p:cNvSpPr/>
          <p:nvPr/>
        </p:nvSpPr>
        <p:spPr>
          <a:xfrm>
            <a:off x="1636078" y="2204720"/>
            <a:ext cx="76327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百尺竿头指桅杆或杂技长竿的顶端。比喻极高的官位和功名，或学问、事业有很高的成就。 </a:t>
            </a:r>
            <a:b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解释：佛家语，比喻道行、造诣虽深，仍需修炼提高。比喻虽已达到很高的境地，但不能满足，还要进一步努力。</a:t>
            </a:r>
            <a:b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7" name="矩形 13316"/>
          <p:cNvSpPr/>
          <p:nvPr/>
        </p:nvSpPr>
        <p:spPr>
          <a:xfrm>
            <a:off x="1847850" y="6597650"/>
            <a:ext cx="62484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5670" y="1234440"/>
            <a:ext cx="6862445" cy="420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7210" y="1038860"/>
            <a:ext cx="5085715" cy="3590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6810" y="1038860"/>
            <a:ext cx="5300345" cy="374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200265" y="1510030"/>
            <a:ext cx="3988435" cy="3988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590" y="1361440"/>
            <a:ext cx="4808855" cy="339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162472" y="1973580"/>
            <a:ext cx="997712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96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说说你家都有谁？</a:t>
            </a:r>
            <a:endParaRPr lang="zh-CN" altLang="en-US" sz="96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69" name="组合 4"/>
          <p:cNvGrpSpPr/>
          <p:nvPr/>
        </p:nvGrpSpPr>
        <p:grpSpPr>
          <a:xfrm>
            <a:off x="2465493" y="1768476"/>
            <a:ext cx="2516717" cy="2626783"/>
            <a:chOff x="317986" y="1665630"/>
            <a:chExt cx="1887537" cy="1970088"/>
          </a:xfrm>
        </p:grpSpPr>
        <p:pic>
          <p:nvPicPr>
            <p:cNvPr id="717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1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哥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222413" y="69215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6160" y="3993092"/>
            <a:ext cx="155130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ɡe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哥 哥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0" y="1134110"/>
            <a:ext cx="4381500" cy="271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3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819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姐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94417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jiě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52322" y="4240954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jiě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jie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姐  姐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5" y="1069975"/>
            <a:ext cx="2305050" cy="317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7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921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弟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078567" y="15113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9385" y="4265931"/>
            <a:ext cx="155130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dì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di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弟 弟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4510" y="1148080"/>
            <a:ext cx="4660265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1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024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叔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17700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shū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24263" y="4014894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shū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shu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叔  叔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515" y="367665"/>
            <a:ext cx="3362960" cy="336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65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126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爷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08200" y="15113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yé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5123" y="3498003"/>
            <a:ext cx="155130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yé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ye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爷 爷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415" y="1177290"/>
            <a:ext cx="2464435" cy="346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89" name="Picture 6" descr="http://pic.58pic.com/58pic/14/74/90/82g58PICMRK_102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1" y="5075767"/>
            <a:ext cx="1320800" cy="127211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714500" y="1276351"/>
            <a:ext cx="8763000" cy="4912783"/>
            <a:chOff x="1286181" y="956946"/>
            <a:chExt cx="6571639" cy="3685221"/>
          </a:xfrm>
        </p:grpSpPr>
        <p:pic>
          <p:nvPicPr>
            <p:cNvPr id="12291" name="Picture 4" descr="E:\孙巧灵\2016秋上\上课课件\制作\R一语上\人一语大课堂（正文）\大绿树.t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6181" y="956946"/>
              <a:ext cx="6571639" cy="36852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TextBox 1"/>
            <p:cNvSpPr txBox="1"/>
            <p:nvPr/>
          </p:nvSpPr>
          <p:spPr>
            <a:xfrm>
              <a:off x="2546350" y="1692929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哥哥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3" name="TextBox 8"/>
            <p:cNvSpPr txBox="1"/>
            <p:nvPr/>
          </p:nvSpPr>
          <p:spPr>
            <a:xfrm>
              <a:off x="3606800" y="1692929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姐姐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4" name="TextBox 9"/>
            <p:cNvSpPr txBox="1"/>
            <p:nvPr/>
          </p:nvSpPr>
          <p:spPr>
            <a:xfrm>
              <a:off x="4667250" y="1692929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弟弟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5" name="TextBox 10"/>
            <p:cNvSpPr txBox="1"/>
            <p:nvPr/>
          </p:nvSpPr>
          <p:spPr>
            <a:xfrm>
              <a:off x="5727700" y="1692929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妹妹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6" name="TextBox 11"/>
            <p:cNvSpPr txBox="1"/>
            <p:nvPr/>
          </p:nvSpPr>
          <p:spPr>
            <a:xfrm>
              <a:off x="2546350" y="2466836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爸爸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7" name="TextBox 12"/>
            <p:cNvSpPr txBox="1"/>
            <p:nvPr/>
          </p:nvSpPr>
          <p:spPr>
            <a:xfrm>
              <a:off x="3606800" y="2466836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妈妈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8" name="TextBox 13"/>
            <p:cNvSpPr txBox="1"/>
            <p:nvPr/>
          </p:nvSpPr>
          <p:spPr>
            <a:xfrm>
              <a:off x="4667250" y="2466836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伯伯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9" name="TextBox 14"/>
            <p:cNvSpPr txBox="1"/>
            <p:nvPr/>
          </p:nvSpPr>
          <p:spPr>
            <a:xfrm>
              <a:off x="5727700" y="2466836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叔叔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300" name="TextBox 16"/>
            <p:cNvSpPr txBox="1"/>
            <p:nvPr/>
          </p:nvSpPr>
          <p:spPr>
            <a:xfrm>
              <a:off x="3606800" y="3283604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爷爷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301" name="TextBox 17"/>
            <p:cNvSpPr txBox="1"/>
            <p:nvPr/>
          </p:nvSpPr>
          <p:spPr>
            <a:xfrm>
              <a:off x="4667250" y="3283604"/>
              <a:ext cx="1019175" cy="49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奶奶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37015" y="1263386"/>
              <a:ext cx="496206" cy="499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73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ɡē</a:t>
              </a:r>
              <a:endPara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511649" y="1263386"/>
              <a:ext cx="675736" cy="499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73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jiě</a:t>
              </a:r>
              <a:endPara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667242" y="1263386"/>
              <a:ext cx="496206" cy="499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73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dì</a:t>
              </a:r>
              <a:endPara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684703" y="2073150"/>
              <a:ext cx="496206" cy="499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73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bó</a:t>
              </a:r>
              <a:endPara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651400" y="2073150"/>
              <a:ext cx="675736" cy="499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73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shū</a:t>
              </a:r>
              <a:endPara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92605" y="2911494"/>
              <a:ext cx="496206" cy="499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73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yé</a:t>
              </a:r>
              <a:endPara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308" name="Picture 6" descr="http://pic.58pic.com/58pic/14/74/90/82g58PICMRK_102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2551" y="5554133"/>
            <a:ext cx="1320800" cy="12721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我发现一个规律：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这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些词语都是对家人的称呼，这些称呼的第二个字都要读轻声。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这样的词语还有：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姑姑  婶婶   舅舅  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WPS 演示</Application>
  <PresentationFormat>宽屏</PresentationFormat>
  <Paragraphs>104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黑体</vt:lpstr>
      <vt:lpstr>楷体</vt:lpstr>
      <vt:lpstr>Calibri</vt:lpstr>
      <vt:lpstr>微软雅黑</vt:lpstr>
      <vt:lpstr>Calibri Light</vt:lpstr>
      <vt:lpstr>华文行楷</vt:lpstr>
      <vt:lpstr>Arial Unicode MS</vt:lpstr>
      <vt:lpstr>Office 主题</vt:lpstr>
      <vt:lpstr>语文园地七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我发现一个规律：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7</cp:revision>
  <dcterms:created xsi:type="dcterms:W3CDTF">2017-06-08T06:28:00Z</dcterms:created>
  <dcterms:modified xsi:type="dcterms:W3CDTF">2017-06-10T11:14:05Z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