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288" r:id="rId2"/>
    <p:sldId id="3380" r:id="rId3"/>
    <p:sldId id="3395" r:id="rId4"/>
    <p:sldId id="3376" r:id="rId5"/>
    <p:sldId id="3375" r:id="rId6"/>
    <p:sldId id="3374" r:id="rId7"/>
    <p:sldId id="3373" r:id="rId8"/>
    <p:sldId id="3378" r:id="rId9"/>
    <p:sldId id="3372" r:id="rId10"/>
    <p:sldId id="3396" r:id="rId11"/>
    <p:sldId id="3371" r:id="rId12"/>
    <p:sldId id="3379" r:id="rId13"/>
    <p:sldId id="3368" r:id="rId14"/>
    <p:sldId id="3384" r:id="rId15"/>
    <p:sldId id="3390" r:id="rId16"/>
    <p:sldId id="3391" r:id="rId17"/>
    <p:sldId id="3394" r:id="rId18"/>
    <p:sldId id="3393" r:id="rId19"/>
    <p:sldId id="3388" r:id="rId20"/>
    <p:sldId id="3387" r:id="rId21"/>
    <p:sldId id="3382" r:id="rId22"/>
    <p:sldId id="3381" r:id="rId23"/>
  </p:sldIdLst>
  <p:sldSz cx="6859588" cy="5145088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5295" indent="-12954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2495" indent="-2616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69695" indent="-3943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6895" indent="-526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62560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195072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27584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601595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28">
          <p15:clr>
            <a:srgbClr val="A4A3A4"/>
          </p15:clr>
        </p15:guide>
        <p15:guide id="2" pos="3038">
          <p15:clr>
            <a:srgbClr val="A4A3A4"/>
          </p15:clr>
        </p15:guide>
        <p15:guide id="3" orient="horz" pos="4183">
          <p15:clr>
            <a:srgbClr val="A4A3A4"/>
          </p15:clr>
        </p15:guide>
        <p15:guide id="4" pos="5691">
          <p15:clr>
            <a:srgbClr val="A4A3A4"/>
          </p15:clr>
        </p15:guide>
        <p15:guide id="5" pos="282">
          <p15:clr>
            <a:srgbClr val="A4A3A4"/>
          </p15:clr>
        </p15:guide>
        <p15:guide id="6" pos="1013">
          <p15:clr>
            <a:srgbClr val="A4A3A4"/>
          </p15:clr>
        </p15:guide>
        <p15:guide id="7" orient="horz" pos="233">
          <p15:clr>
            <a:srgbClr val="A4A3A4"/>
          </p15:clr>
        </p15:guide>
        <p15:guide id="8" orient="horz" pos="2976">
          <p15:clr>
            <a:srgbClr val="A4A3A4"/>
          </p15:clr>
        </p15:guide>
        <p15:guide id="9" pos="2161">
          <p15:clr>
            <a:srgbClr val="A4A3A4"/>
          </p15:clr>
        </p15:guide>
        <p15:guide id="10" pos="4048">
          <p15:clr>
            <a:srgbClr val="A4A3A4"/>
          </p15:clr>
        </p15:guide>
        <p15:guide id="11" pos="200">
          <p15:clr>
            <a:srgbClr val="A4A3A4"/>
          </p15:clr>
        </p15:guide>
        <p15:guide id="12" pos="7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4236"/>
    <a:srgbClr val="AE1233"/>
    <a:srgbClr val="9F7B63"/>
    <a:srgbClr val="F48E77"/>
    <a:srgbClr val="A1BD70"/>
    <a:srgbClr val="889EB6"/>
    <a:srgbClr val="169274"/>
    <a:srgbClr val="60AEA9"/>
    <a:srgbClr val="84004C"/>
    <a:srgbClr val="8B2FC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891" autoAdjust="0"/>
    <p:restoredTop sz="94028" autoAdjust="0"/>
  </p:normalViewPr>
  <p:slideViewPr>
    <p:cSldViewPr>
      <p:cViewPr varScale="1">
        <p:scale>
          <a:sx n="131" d="100"/>
          <a:sy n="131" d="100"/>
        </p:scale>
        <p:origin x="-864" y="-96"/>
      </p:cViewPr>
      <p:guideLst>
        <p:guide orient="horz" pos="328"/>
        <p:guide orient="horz" pos="4183"/>
        <p:guide orient="horz" pos="233"/>
        <p:guide orient="horz" pos="2976"/>
        <p:guide pos="3038"/>
        <p:guide pos="5691"/>
        <p:guide pos="282"/>
        <p:guide pos="1013"/>
        <p:guide pos="2161"/>
        <p:guide pos="4048"/>
        <p:guide pos="200"/>
        <p:guide pos="7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62" d="100"/>
        <a:sy n="162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pPr/>
              <a:t>2019-2-20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31867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2019-2-20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144412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2385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4897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7409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29921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62560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5072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27584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60096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678177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1597" y="4768736"/>
            <a:ext cx="1543407" cy="273928"/>
          </a:xfrm>
          <a:prstGeom prst="rect">
            <a:avLst/>
          </a:prstGeom>
        </p:spPr>
        <p:txBody>
          <a:bodyPr/>
          <a:lstStyle/>
          <a:p>
            <a:fld id="{32BF82D2-7A68-459D-A996-9BDDA2518FA4}" type="datetimeFigureOut">
              <a:rPr lang="zh-CN" altLang="en-US" smtClean="0"/>
              <a:pPr/>
              <a:t>2019-2-20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272239" y="4768736"/>
            <a:ext cx="2315111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844584" y="4768736"/>
            <a:ext cx="1543407" cy="273928"/>
          </a:xfrm>
          <a:prstGeom prst="rect">
            <a:avLst/>
          </a:prstGeom>
        </p:spPr>
        <p:txBody>
          <a:bodyPr/>
          <a:lstStyle/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70000" y="2540000"/>
            <a:ext cx="4762500" cy="35718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mc:AlternateContent xmlns:mc="http://schemas.openxmlformats.org/markup-compatibility/2006">
    <mc:Choice xmlns:p14="http://schemas.microsoft.com/office/powerpoint/2010/main" xmlns="" Requires="p14">
      <p:transition spd="slow" p14:dur="1500" advClick="0" advTm="0">
        <p:wipe/>
      </p:transition>
    </mc:Choice>
    <mc:Fallback>
      <p:transition spd="slow" advClick="0" advTm="0">
        <p:wipe/>
      </p:transition>
    </mc:Fallback>
  </mc:AlternateContent>
  <p:txStyles>
    <p:titleStyle>
      <a:lvl1pPr algn="l" defTabSz="487680" rtl="0" eaLnBrk="1" latinLnBrk="0" hangingPunct="1">
        <a:lnSpc>
          <a:spcPct val="90000"/>
        </a:lnSpc>
        <a:spcBef>
          <a:spcPct val="0"/>
        </a:spcBef>
        <a:buNone/>
        <a:defRPr sz="232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1920" indent="-121920" algn="l" defTabSz="487680" rtl="0" eaLnBrk="1" latinLnBrk="0" hangingPunct="1">
        <a:lnSpc>
          <a:spcPct val="90000"/>
        </a:lnSpc>
        <a:spcBef>
          <a:spcPts val="53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6576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275" kern="1200">
          <a:solidFill>
            <a:schemeClr val="tx1"/>
          </a:solidFill>
          <a:latin typeface="+mn-lt"/>
          <a:ea typeface="+mn-ea"/>
          <a:cs typeface="+mn-cs"/>
        </a:defRPr>
      </a:lvl2pPr>
      <a:lvl3pPr marL="60960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85344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34112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58496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207264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1pPr>
      <a:lvl2pPr marL="24384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2pPr>
      <a:lvl3pPr marL="48768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3pPr>
      <a:lvl4pPr marL="73152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97536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21920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46304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70688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195072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43646" y="1885992"/>
            <a:ext cx="6715942" cy="120032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0000FF"/>
                </a:solidFill>
              </a:rPr>
              <a:t>专题</a:t>
            </a:r>
            <a:r>
              <a:rPr lang="en-US" altLang="zh-CN" sz="3600" b="1" dirty="0" smtClean="0">
                <a:solidFill>
                  <a:srgbClr val="0000FF"/>
                </a:solidFill>
              </a:rPr>
              <a:t>17</a:t>
            </a:r>
            <a:r>
              <a:rPr lang="zh-CN" altLang="en-US" sz="3600" b="1" dirty="0" smtClean="0">
                <a:solidFill>
                  <a:srgbClr val="0000FF"/>
                </a:solidFill>
              </a:rPr>
              <a:t>  诗歌</a:t>
            </a:r>
            <a:r>
              <a:rPr lang="zh-CN" altLang="en-US" sz="3600" b="1" dirty="0">
                <a:solidFill>
                  <a:srgbClr val="0000FF"/>
                </a:solidFill>
              </a:rPr>
              <a:t>表达技巧考点</a:t>
            </a:r>
            <a:r>
              <a:rPr lang="en-US" altLang="zh-CN" sz="3600" b="1" dirty="0">
                <a:solidFill>
                  <a:srgbClr val="0000FF"/>
                </a:solidFill>
              </a:rPr>
              <a:t>——</a:t>
            </a:r>
            <a:r>
              <a:rPr lang="zh-CN" altLang="en-US" sz="3600" b="1" dirty="0">
                <a:solidFill>
                  <a:srgbClr val="0000FF"/>
                </a:solidFill>
              </a:rPr>
              <a:t>表达方式</a:t>
            </a:r>
            <a:endParaRPr lang="zh-CN" altLang="zh-CN" sz="3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D8F26DD3-93A7-450E-9990-4AA3A99353B8}"/>
              </a:ext>
            </a:extLst>
          </p:cNvPr>
          <p:cNvSpPr/>
          <p:nvPr/>
        </p:nvSpPr>
        <p:spPr>
          <a:xfrm>
            <a:off x="261442" y="484312"/>
            <a:ext cx="3888432" cy="37279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20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念去去，千里烟波，暮霭沉沉楚天阔。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    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  <a:sym typeface="Arial" pitchFamily="34" charset="0"/>
            </a:endParaRPr>
          </a:p>
          <a:p>
            <a:pPr marL="0" eaLnBrk="1" hangingPunct="1">
              <a:lnSpc>
                <a:spcPct val="200000"/>
              </a:lnSpc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多情自古伤离别，更那堪，冷落清秋节！今宵酒醒何处？杨柳岸，晓风残月。此去经年，应是良辰好景虚设。便纵有千种风情，更与何人说？”     柳永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《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雨霖铃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》</a:t>
            </a:r>
          </a:p>
          <a:p>
            <a:pPr marL="0" eaLnBrk="1" hangingPunct="1">
              <a:lnSpc>
                <a:spcPct val="150000"/>
              </a:lnSpc>
              <a:spcBef>
                <a:spcPts val="0"/>
              </a:spcBef>
              <a:buFont typeface="Wingdings" pitchFamily="2" charset="2"/>
              <a:buNone/>
              <a:defRPr/>
            </a:pPr>
            <a:endParaRPr lang="zh-CN" altLang="en-US" sz="1600" dirty="0">
              <a:latin typeface="仿宋" panose="02010609060101010101" pitchFamily="49" charset="-122"/>
              <a:ea typeface="仿宋" panose="02010609060101010101" pitchFamily="49" charset="-122"/>
              <a:sym typeface="Arial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5901A5FF-83E4-4A68-A042-459C499AD9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9914" y="916360"/>
            <a:ext cx="2088232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31327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05084B53-8790-4928-8DB4-ADB0FB877728}"/>
              </a:ext>
            </a:extLst>
          </p:cNvPr>
          <p:cNvSpPr/>
          <p:nvPr/>
        </p:nvSpPr>
        <p:spPr>
          <a:xfrm>
            <a:off x="189434" y="556320"/>
            <a:ext cx="6480720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⑦细节描写。</a:t>
            </a:r>
          </a:p>
          <a:p>
            <a:pPr algn="ctr"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洛阳城里见秋风，欲作家书意万重。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  <a:sym typeface="Arial" pitchFamily="34" charset="0"/>
            </a:endParaRPr>
          </a:p>
          <a:p>
            <a:pPr algn="ctr"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复恐匆匆说不尽，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行人临发又开封。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Arial" pitchFamily="34" charset="0"/>
              </a:rPr>
              <a:t>                  </a:t>
            </a:r>
            <a:endParaRPr lang="en-US" altLang="zh-CN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sym typeface="Arial" pitchFamily="34" charset="0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en-US" altLang="zh-CN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Arial" pitchFamily="34" charset="0"/>
              </a:rPr>
              <a:t>                                    </a:t>
            </a:r>
            <a:r>
              <a:rPr lang="zh-CN" alt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Arial" pitchFamily="34" charset="0"/>
              </a:rPr>
              <a:t>张籍《秋思》 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C0251A83-B1A3-4B81-819C-5F20B6D24E91}"/>
              </a:ext>
            </a:extLst>
          </p:cNvPr>
          <p:cNvSpPr/>
          <p:nvPr/>
        </p:nvSpPr>
        <p:spPr>
          <a:xfrm>
            <a:off x="333450" y="2560514"/>
            <a:ext cx="4339443" cy="1774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 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蹴罢秋千，起来慵整纤纤手。露浓花瘦，薄汗轻衣透。  见客入来，袜刬金钗溜。和羞走，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倚门回首，却把青梅嗅。</a:t>
            </a:r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Arial" pitchFamily="34" charset="0"/>
              </a:rPr>
              <a:t>        </a:t>
            </a:r>
            <a:endParaRPr lang="en-US" altLang="zh-CN" sz="20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itchFamily="49" charset="-122"/>
              <a:ea typeface="楷体" pitchFamily="49" charset="-122"/>
              <a:sym typeface="Arial" pitchFamily="34" charset="0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en-US" altLang="zh-CN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Arial" pitchFamily="34" charset="0"/>
              </a:rPr>
              <a:t>               </a:t>
            </a:r>
            <a:r>
              <a: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Arial" pitchFamily="34" charset="0"/>
              </a:rPr>
              <a:t>李清照《点绛唇》 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90CF4520-0907-4B3B-AA0D-5562140BF5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3101" y="2500536"/>
            <a:ext cx="1857425" cy="228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477473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1DACEFBC-00B6-4B3F-8AAA-D6728EA531A9}"/>
              </a:ext>
            </a:extLst>
          </p:cNvPr>
          <p:cNvSpPr/>
          <p:nvPr/>
        </p:nvSpPr>
        <p:spPr>
          <a:xfrm>
            <a:off x="117426" y="484312"/>
            <a:ext cx="6624736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en-US" altLang="zh-CN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侧面烘托（烘云托月）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   烘托：从侧面着意描写，作为陪衬，使所需要的事物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鲜明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突出。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FA660D3-5420-4B32-90D2-AFA7989B341D}"/>
              </a:ext>
            </a:extLst>
          </p:cNvPr>
          <p:cNvSpPr/>
          <p:nvPr/>
        </p:nvSpPr>
        <p:spPr>
          <a:xfrm>
            <a:off x="333450" y="1760178"/>
            <a:ext cx="619268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大弦嘈嘈如急雨，小弦切切如私语。嘈嘈切切错杂弹，大珠小珠落玉盘。间关莺语花底滑，幽咽泉流冰下难。冰泉冷涩弦凝绝，凝绝不通声暂歇。别有幽愁暗恨生，此时无声胜有声。银瓶乍破水浆迸，铁骑突出刀枪鸣。曲终收拨当心画，四弦一声如裂帛。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东船西舫悄无言，唯见江心秋月白。    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                   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白居易</a:t>
            </a:r>
            <a:r>
              <a:rPr lang="en-US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琵琶行</a:t>
            </a:r>
            <a:r>
              <a:rPr lang="en-US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lang="zh-CN" altLang="en-US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0503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9AB37928-4CBF-4CAE-AECE-6C490BCA18A8}"/>
              </a:ext>
            </a:extLst>
          </p:cNvPr>
          <p:cNvSpPr/>
          <p:nvPr/>
        </p:nvSpPr>
        <p:spPr>
          <a:xfrm>
            <a:off x="261442" y="484312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0000FF"/>
                </a:solidFill>
              </a:rPr>
              <a:t>抒情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E65F6986-324E-4188-A80B-6774B807BA6C}"/>
              </a:ext>
            </a:extLst>
          </p:cNvPr>
          <p:cNvSpPr/>
          <p:nvPr/>
        </p:nvSpPr>
        <p:spPr>
          <a:xfrm>
            <a:off x="261442" y="913837"/>
            <a:ext cx="2743059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eaLnBrk="1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None/>
              <a:defRPr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1.直接抒情（直抒胸臆）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184607C8-A0CF-4088-A62C-A51E9EEF3A3B}"/>
              </a:ext>
            </a:extLst>
          </p:cNvPr>
          <p:cNvSpPr/>
          <p:nvPr/>
        </p:nvSpPr>
        <p:spPr>
          <a:xfrm>
            <a:off x="189434" y="1315836"/>
            <a:ext cx="6336704" cy="2958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eaLnBrk="1" hangingPunct="1">
              <a:lnSpc>
                <a:spcPct val="200000"/>
              </a:lnSpc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海客谈瀛洲，烟涛微茫信难求；越人语天姥，云霞明灭或可睹。天姥连天向天横，势拔五岳掩赤城。天台四万八千丈，对此欲倒东南倾。我欲因之梦吴越，一夜飞度镜湖月。</a:t>
            </a:r>
            <a:r>
              <a:rPr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……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忽魂悸以魄动，恍惊起而长嗟。惟觉时之枕席，失向来之烟霞。世间行乐亦如此，古来万事东流水。别君去兮何时还？且放白鹿青崖间。须行即骑访名山。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安能摧眉折腰事权贵，使我不得开心颜！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en-US" sz="160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李白</a:t>
            </a:r>
            <a:r>
              <a:rPr lang="en-US" altLang="zh-CN" sz="160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160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梦游天姥吟留别</a:t>
            </a:r>
            <a:r>
              <a:rPr lang="en-US" altLang="zh-CN" sz="160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lang="zh-CN" altLang="en-US" sz="1600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85187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F667C7FF-2118-4C10-87D1-02AFC7AA76D1}"/>
              </a:ext>
            </a:extLst>
          </p:cNvPr>
          <p:cNvSpPr/>
          <p:nvPr/>
        </p:nvSpPr>
        <p:spPr>
          <a:xfrm>
            <a:off x="33710" y="412304"/>
            <a:ext cx="4176464" cy="4359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2.间接抒情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①借景抒情（寓情于景，情景交融）一般情况下，以乐景写乐情，以哀景写哀情。                  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eaLnBrk="1" hangingPunct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   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细草微风岸，危樯独夜舟。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sym typeface="Arial" pitchFamily="34" charset="0"/>
            </a:endParaRPr>
          </a:p>
          <a:p>
            <a:pPr marL="0" eaLnBrk="1" hangingPunct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    星垂平野阔，月涌大江流。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sym typeface="Arial" pitchFamily="34" charset="0"/>
            </a:endParaRPr>
          </a:p>
          <a:p>
            <a:pPr marL="0" eaLnBrk="1" hangingPunct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    </a:t>
            </a:r>
            <a:r>
              <a:rPr lang="zh-CN" altLang="en-US" b="1" dirty="0">
                <a:solidFill>
                  <a:srgbClr val="00B05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名岂文章著，官应老病休。</a:t>
            </a:r>
            <a:endParaRPr lang="en-US" altLang="zh-CN" b="1" dirty="0">
              <a:solidFill>
                <a:srgbClr val="00B050"/>
              </a:solidFill>
              <a:latin typeface="仿宋" panose="02010609060101010101" pitchFamily="49" charset="-122"/>
              <a:ea typeface="仿宋" panose="02010609060101010101" pitchFamily="49" charset="-122"/>
              <a:sym typeface="Arial" pitchFamily="34" charset="0"/>
            </a:endParaRPr>
          </a:p>
          <a:p>
            <a:pPr marL="0" eaLnBrk="1" hangingPunct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zh-CN" altLang="en-US" b="1" dirty="0">
                <a:solidFill>
                  <a:srgbClr val="00B05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    飘飘何所似，天地一沙鸥。         </a:t>
            </a:r>
            <a:endParaRPr lang="en-US" altLang="zh-CN" b="1" dirty="0">
              <a:solidFill>
                <a:srgbClr val="00B050"/>
              </a:solidFill>
              <a:latin typeface="仿宋" panose="02010609060101010101" pitchFamily="49" charset="-122"/>
              <a:ea typeface="仿宋" panose="02010609060101010101" pitchFamily="49" charset="-122"/>
              <a:sym typeface="Arial" pitchFamily="34" charset="0"/>
            </a:endParaRPr>
          </a:p>
          <a:p>
            <a:pPr marL="0" eaLnBrk="1" hangingPunct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en-US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                         </a:t>
            </a:r>
          </a:p>
          <a:p>
            <a:pPr marL="0" eaLnBrk="1" hangingPunct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en-US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       </a:t>
            </a:r>
            <a:r>
              <a:rPr lang="en-US" altLang="zh-CN" sz="200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——</a:t>
            </a:r>
            <a:r>
              <a:rPr lang="zh-CN" altLang="en-US" sz="200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《旅夜抒怀》杜甫</a:t>
            </a:r>
            <a:endParaRPr lang="en-US" altLang="zh-CN" sz="2000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  <a:sym typeface="Arial" pitchFamily="34" charset="0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F8C241ED-5851-4100-8635-90BF4B8150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1802" y="1924472"/>
            <a:ext cx="3219048" cy="1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46342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CABB7320-83A7-4F86-8054-F11B5C4DC169}"/>
              </a:ext>
            </a:extLst>
          </p:cNvPr>
          <p:cNvSpPr/>
          <p:nvPr/>
        </p:nvSpPr>
        <p:spPr>
          <a:xfrm>
            <a:off x="189434" y="556320"/>
            <a:ext cx="6264696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情景交融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   客观景物与诗人的主观感情融合在一起，具有丰富的表现力和强烈的感染力。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绝  句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迟日江山丽，春风花鸟香。</a:t>
            </a:r>
            <a:endParaRPr lang="en-US" altLang="zh-CN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泥融飞燕子，沙暖睡鸳鸯。</a:t>
            </a:r>
            <a:endParaRPr lang="en-US" altLang="zh-CN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    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赏析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】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杜甫这一绝句，初看上去，纯然写景，未露丝毫情意。仔细读来，却如罗大经所说：“上二句见两间莫非生意，下二句见万物莫不适性”，其中寓有诗人的一片“真乐”。</a:t>
            </a: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2608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216A8D4C-831A-4C19-ABDD-FC0A6635D9BF}"/>
              </a:ext>
            </a:extLst>
          </p:cNvPr>
          <p:cNvSpPr/>
          <p:nvPr/>
        </p:nvSpPr>
        <p:spPr>
          <a:xfrm>
            <a:off x="333450" y="556320"/>
            <a:ext cx="6336704" cy="4108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②托物言志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托物言志：借助松、竹、梅、菊、柳、山、月等某种事物的某一特点，融入自己的主观感情，表达自己的志向。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千锤万凿出深山，烈火焚烧若等闲</a:t>
            </a:r>
          </a:p>
          <a:p>
            <a:pPr algn="ctr"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粉身碎骨浑不怕，要留清白在人间。</a:t>
            </a: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              于谦《石灰吟》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    驿外断桥边，寂寞开无主。已是黄昏独自愁，更著风和雨。无意苦争春，一任群芳妒。零落成尘，只有香如故。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b="1" dirty="0">
                <a:solidFill>
                  <a:srgbClr val="00006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            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陆游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卜算子 咏梅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712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390E7565-A897-49A0-8D22-9489CE7BE830}"/>
              </a:ext>
            </a:extLst>
          </p:cNvPr>
          <p:cNvSpPr/>
          <p:nvPr/>
        </p:nvSpPr>
        <p:spPr>
          <a:xfrm>
            <a:off x="261442" y="556320"/>
            <a:ext cx="27991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借古讽今（喻今、伤今） 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2E37CC7B-B022-4A3D-90B2-15A5FEB82358}"/>
              </a:ext>
            </a:extLst>
          </p:cNvPr>
          <p:cNvSpPr/>
          <p:nvPr/>
        </p:nvSpPr>
        <p:spPr>
          <a:xfrm>
            <a:off x="-26590" y="1132384"/>
            <a:ext cx="6768752" cy="2935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台 城</a:t>
            </a: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台城六代竟豪华，结绮临春事最奢。</a:t>
            </a: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万户千门成野草，只缘一曲后庭花。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【</a:t>
            </a:r>
            <a:r>
              <a:rPr lang="zh-CN" altLang="en-US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赏析</a:t>
            </a:r>
            <a:r>
              <a:rPr lang="en-US" altLang="zh-CN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全诗以台城这一六朝帝王起居临政的地方为题，描写了六朝纵情作乐的荒淫生活，和野草丛生的凄凉景象形成了鲜明对比，把严肃的历史教训化做了触目惊心的具体形象，寄托了吊古伤今的无限感慨。</a:t>
            </a:r>
            <a:endParaRPr lang="zh-CN" altLang="en-US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62785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1193AE3D-4E32-49BE-9D50-3A9C5C2289F9}"/>
              </a:ext>
            </a:extLst>
          </p:cNvPr>
          <p:cNvSpPr/>
          <p:nvPr/>
        </p:nvSpPr>
        <p:spPr>
          <a:xfrm>
            <a:off x="189434" y="556320"/>
            <a:ext cx="11144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借古伤己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F1AC2274-FC8C-442F-892A-3C4A74E92BB7}"/>
              </a:ext>
            </a:extLst>
          </p:cNvPr>
          <p:cNvSpPr/>
          <p:nvPr/>
        </p:nvSpPr>
        <p:spPr>
          <a:xfrm>
            <a:off x="201688" y="938402"/>
            <a:ext cx="6336704" cy="31782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念奴娇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赤壁怀古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大江东去，浪淘尽，千古风流人物。 故垒西边，人道是，三国周郎赤壁。 乱石穿空，惊涛拍岸，卷起千堆雪。 江山如画，一时多少豪杰。        遥想公瑾当年，小乔初嫁了，雄姿英发。 羽扇纶巾，谈笑间，樯橹灰飞烟灭。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故国神游，多情应笑我，早生华发。人生如梦，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一尊还酹江月。 </a:t>
            </a:r>
          </a:p>
        </p:txBody>
      </p:sp>
    </p:spTree>
    <p:extLst>
      <p:ext uri="{BB962C8B-B14F-4D97-AF65-F5344CB8AC3E}">
        <p14:creationId xmlns:p14="http://schemas.microsoft.com/office/powerpoint/2010/main" xmlns="" val="1743656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6042C67C-D1DB-489A-A35A-9BC42E4D5AC4}"/>
              </a:ext>
            </a:extLst>
          </p:cNvPr>
          <p:cNvSpPr/>
          <p:nvPr/>
        </p:nvSpPr>
        <p:spPr>
          <a:xfrm>
            <a:off x="261442" y="429425"/>
            <a:ext cx="6120680" cy="4286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④ 用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典抒情</a:t>
            </a:r>
          </a:p>
          <a:p>
            <a:pPr eaLnBrk="1" hangingPunct="1">
              <a:lnSpc>
                <a:spcPct val="200000"/>
              </a:lnSpc>
              <a:buFont typeface="Wingdings" pitchFamily="2" charset="2"/>
              <a:buNone/>
              <a:defRPr/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千古江山，英雄无觅孙仲谋处。舞榭歌台，风流总被雨打风吹去。斜阳草树，寻常巷陌，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人道寄奴曾住。想当年，金戈铁马，气吞万里如虎。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元嘉草草，封狼居胥，赢得仓皇北顾。四十三年，望中犹记，烽火扬州路。可堪回首，佛狸祠下，一片神鸦社鼓！</a:t>
            </a:r>
            <a:r>
              <a:rPr lang="zh-CN" altLang="zh-CN" b="1" dirty="0">
                <a:solidFill>
                  <a:srgbClr val="7030A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凭谁问：廉颇老矣，尚能饭否？</a:t>
            </a:r>
            <a:endParaRPr lang="en-US" altLang="zh-CN" b="1" dirty="0">
              <a:solidFill>
                <a:srgbClr val="7030A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                      </a:t>
            </a: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辛弃疾   《京口北固亭怀古》</a:t>
            </a: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0296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68384364-84C7-40D5-B289-1B5D66A18459}"/>
              </a:ext>
            </a:extLst>
          </p:cNvPr>
          <p:cNvSpPr/>
          <p:nvPr/>
        </p:nvSpPr>
        <p:spPr>
          <a:xfrm>
            <a:off x="1845618" y="571003"/>
            <a:ext cx="27655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诗歌中常用的表达方式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39AAFE24-FE5C-4B1B-8ECA-A7394D86C6EA}"/>
              </a:ext>
            </a:extLst>
          </p:cNvPr>
          <p:cNvSpPr/>
          <p:nvPr/>
        </p:nvSpPr>
        <p:spPr>
          <a:xfrm>
            <a:off x="379557" y="1048217"/>
            <a:ext cx="2723823" cy="3220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zh-CN" altLang="zh-CN" b="1" dirty="0">
                <a:solidFill>
                  <a:srgbClr val="CC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描写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zh-CN" altLang="zh-CN" b="1" dirty="0">
                <a:solidFill>
                  <a:srgbClr val="CC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抒情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、议论、记叙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92AD1E73-B81E-43C5-9E5A-8FEBFF577329}"/>
              </a:ext>
            </a:extLst>
          </p:cNvPr>
          <p:cNvSpPr/>
          <p:nvPr/>
        </p:nvSpPr>
        <p:spPr>
          <a:xfrm>
            <a:off x="244805" y="1519173"/>
            <a:ext cx="6336704" cy="2104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66"/>
                </a:solidFill>
                <a:latin typeface="仿宋" panose="02010609060101010101" pitchFamily="49" charset="-122"/>
                <a:ea typeface="仿宋" panose="02010609060101010101" pitchFamily="49" charset="-122"/>
                <a:cs typeface="华文新魏" panose="02010800040101010101" pitchFamily="2" charset="-122"/>
              </a:rPr>
              <a:t>记叙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  <a:cs typeface="华文新魏" panose="02010800040101010101" pitchFamily="2" charset="-122"/>
              </a:rPr>
              <a:t>    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华文新魏" panose="02010800040101010101" pitchFamily="2" charset="-122"/>
              </a:rPr>
              <a:t>记叙人物的经历或事情的发生、发展、变化过程。一般用于叙事诗的表达。</a:t>
            </a:r>
            <a:endParaRPr lang="en-US" altLang="zh-CN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  <a:cs typeface="华文新魏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华文新魏" panose="02010800040101010101" pitchFamily="2" charset="-122"/>
              </a:rPr>
              <a:t>    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华文新魏" panose="02010800040101010101" pitchFamily="2" charset="-122"/>
              </a:rPr>
              <a:t>以高中课本《琵琶行》《孔雀东南飞》为代表。</a:t>
            </a:r>
            <a:endParaRPr lang="en-US" altLang="zh-CN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  <a:cs typeface="华文新魏" panose="0201080004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zh-CN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  <a:cs typeface="华文新魏" panose="02010800040101010101" pitchFamily="2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3F6C4756-8BB7-455E-9824-B8534A932D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3570" y="3220616"/>
            <a:ext cx="1394053" cy="184493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AFC74547-4CD5-4F77-AEB4-377BBEA4FAA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02528" y="571003"/>
            <a:ext cx="1712255" cy="141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533120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A5132886-BF08-4325-8602-08916EA7C584}"/>
              </a:ext>
            </a:extLst>
          </p:cNvPr>
          <p:cNvSpPr/>
          <p:nvPr/>
        </p:nvSpPr>
        <p:spPr>
          <a:xfrm>
            <a:off x="261442" y="550612"/>
            <a:ext cx="6264696" cy="4043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用典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用典有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用典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和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引用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前人诗句两种。</a:t>
            </a:r>
          </a:p>
          <a:p>
            <a:pPr>
              <a:lnSpc>
                <a:spcPct val="20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用典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是借用历史故事来表达作者的思想感情，包括对现实生活中某些问题的立场和态度、个人的意绪等等和愿望，属于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借古抒怀（讽今）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  <a:p>
            <a:pPr>
              <a:lnSpc>
                <a:spcPct val="20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引用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或化用前人诗句目的是加深诗词中的意境，促使人联想而寻意于言外。      </a:t>
            </a:r>
          </a:p>
          <a:p>
            <a:pPr>
              <a:lnSpc>
                <a:spcPct val="150000"/>
              </a:lnSpc>
            </a:pP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8437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1965F1E4-3EB3-469F-9A4C-D020E6D5AD9D}"/>
              </a:ext>
            </a:extLst>
          </p:cNvPr>
          <p:cNvSpPr/>
          <p:nvPr/>
        </p:nvSpPr>
        <p:spPr>
          <a:xfrm>
            <a:off x="333450" y="55632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用典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DB442296-A4F4-40FE-AF07-ADB75ED50CE8}"/>
              </a:ext>
            </a:extLst>
          </p:cNvPr>
          <p:cNvSpPr/>
          <p:nvPr/>
        </p:nvSpPr>
        <p:spPr>
          <a:xfrm>
            <a:off x="232177" y="894686"/>
            <a:ext cx="6395233" cy="37279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①点化前人语句。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如《孟子》中的“狗彘食人食而不知检，途有饿莩而不知发”，为杜甫点化，在《咏怀五百字》中写出：“朱门酒肉臭，路有冻死骨。” 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②引用神话故事。</a:t>
            </a:r>
          </a:p>
          <a:p>
            <a:pPr eaLnBrk="1" hangingPunct="1">
              <a:lnSpc>
                <a:spcPct val="150000"/>
              </a:lnSpc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如李贺的《李凭弹箜篌引》，有“江娥啼竹素女愁，李凭中国弹箜篌”，有“女娲炼石补天处，石破天惊逗秋雨”，还有“吴质不眠倚佳树，露脚斜飞湿寒兔”的诗句，都是形容李凭弹的好。引用神话传说，能增强诗词的艺术表现力，构成奇特的艺术境界。 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endParaRPr lang="zh-CN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3811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19DF0B4-4C55-425C-9884-74535EE95BBE}"/>
              </a:ext>
            </a:extLst>
          </p:cNvPr>
          <p:cNvSpPr/>
          <p:nvPr/>
        </p:nvSpPr>
        <p:spPr>
          <a:xfrm>
            <a:off x="261442" y="606172"/>
            <a:ext cx="6192688" cy="36283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③运用历史故事。</a:t>
            </a:r>
          </a:p>
          <a:p>
            <a:pPr eaLnBrk="1" hangingPunct="1">
              <a:lnSpc>
                <a:spcPct val="150000"/>
              </a:lnSpc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比如，汉文帝（刘恒）爱贾谊之才，将他从长沙招回，在宣室接见，而李商隐写《贾生》，却用“可怜夜半虚前席，不问苍生问鬼神”的诗句，讽刺汉文帝不能真正重用贾谊，这是对汉文帝接见贾谊的反用。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  <a:buClr>
                <a:schemeClr val="hlink"/>
              </a:buClr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通过反用，实则慨叹自己的怀才不遇。再如《出塞》“秦时明月汉时关，万里长征人未还。但使龙城飞将在，不教胡马度阴山。”三、四句借用飞将军李陵的典故 。</a:t>
            </a: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Clr>
                <a:schemeClr val="hlink"/>
              </a:buClr>
              <a:buFont typeface="Wingdings" panose="05000000000000000000" pitchFamily="2" charset="2"/>
              <a:buNone/>
            </a:pPr>
            <a:endParaRPr lang="zh-CN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2776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2022F714-FE9E-49BA-892E-CC32263FF258}"/>
              </a:ext>
            </a:extLst>
          </p:cNvPr>
          <p:cNvSpPr/>
          <p:nvPr/>
        </p:nvSpPr>
        <p:spPr>
          <a:xfrm>
            <a:off x="261442" y="628328"/>
            <a:ext cx="6440015" cy="21223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早岁那知世事艰，中垢北望气如山。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楼船夜雪瓜洲渡，铁马秋风大散关。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塞上长城空自许，镜中衰鬓已先斑。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出师一表真名世，千载谁堪伯仲间。</a:t>
            </a:r>
            <a:r>
              <a:rPr lang="zh-CN" altLang="en-US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       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                                                           </a:t>
            </a:r>
            <a:r>
              <a:rPr lang="zh-CN" altLang="en-US" dirty="0">
                <a:solidFill>
                  <a:srgbClr val="0000FF"/>
                </a:solidFill>
              </a:rPr>
              <a:t>陆游《书愤》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50256084-0626-431B-8294-F06B2647D956}"/>
              </a:ext>
            </a:extLst>
          </p:cNvPr>
          <p:cNvSpPr/>
          <p:nvPr/>
        </p:nvSpPr>
        <p:spPr>
          <a:xfrm>
            <a:off x="-602654" y="2716560"/>
            <a:ext cx="5926401" cy="21223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昔闻洞庭水，今上岳阳楼。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sym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吴楚东南坼，乾坤日夜浮。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亲朋无一字，老病有孤舟。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  <a:sym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戎马关山北，凭轩涕泗流。</a:t>
            </a:r>
            <a:r>
              <a:rPr lang="zh-CN" altLang="en-US" b="1" dirty="0">
                <a:latin typeface="Times New Roman" panose="02020603050405020304" pitchFamily="18" charset="0"/>
                <a:ea typeface="华文新魏" panose="02010800040101010101" pitchFamily="2" charset="-122"/>
                <a:sym typeface="Arial" panose="020B0604020202020204" pitchFamily="34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                                                                     </a:t>
            </a:r>
            <a:r>
              <a:rPr lang="zh-CN" altLang="en-US" dirty="0">
                <a:solidFill>
                  <a:srgbClr val="0000FF"/>
                </a:solidFill>
              </a:rPr>
              <a:t>杜甫《登岳阳楼》</a:t>
            </a:r>
          </a:p>
        </p:txBody>
      </p:sp>
    </p:spTree>
    <p:extLst>
      <p:ext uri="{BB962C8B-B14F-4D97-AF65-F5344CB8AC3E}">
        <p14:creationId xmlns:p14="http://schemas.microsoft.com/office/powerpoint/2010/main" xmlns="" val="86277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CCAEE301-FFA0-4F91-ADBC-CD53A8B02ED1}"/>
              </a:ext>
            </a:extLst>
          </p:cNvPr>
          <p:cNvSpPr/>
          <p:nvPr/>
        </p:nvSpPr>
        <p:spPr>
          <a:xfrm>
            <a:off x="405458" y="1858767"/>
            <a:ext cx="6192688" cy="1142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秋丛绕舍似陶家，遍绕篱边日渐斜。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不是花中偏爱菊，此花开尽更无花</a:t>
            </a:r>
            <a:endParaRPr lang="en-US" altLang="zh-CN" sz="16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            ——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元稹《菊花》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zh-CN" altLang="zh-CN" sz="1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9DEBB963-4527-4F61-916A-2E86FE7A90F4}"/>
              </a:ext>
            </a:extLst>
          </p:cNvPr>
          <p:cNvSpPr/>
          <p:nvPr/>
        </p:nvSpPr>
        <p:spPr>
          <a:xfrm>
            <a:off x="405458" y="3220616"/>
            <a:ext cx="6336704" cy="1568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纤云弄巧，飞星传恨，银汉迢迢暗度。金风玉露一相逢， 便胜却人间无数。    柔情似水，佳期如梦，忍顾鹊桥归路。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两情若是久长时，又岂在朝朝暮。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        </a:t>
            </a: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              </a:t>
            </a:r>
            <a:r>
              <a:rPr lang="en-US" altLang="zh-CN" sz="160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zh-CN" sz="160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秦观《鹊桥仙》</a:t>
            </a:r>
            <a:endParaRPr lang="zh-CN" altLang="en-US" sz="1600" dirty="0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E20D2C8F-05E4-4C18-9F3D-4F781691977F}"/>
              </a:ext>
            </a:extLst>
          </p:cNvPr>
          <p:cNvSpPr/>
          <p:nvPr/>
        </p:nvSpPr>
        <p:spPr>
          <a:xfrm>
            <a:off x="333450" y="412041"/>
            <a:ext cx="6048672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6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议论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对人和事物的好坏、是非、价值、特点、作用等所表示的意见。</a:t>
            </a:r>
            <a:endParaRPr lang="zh-CN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7772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43E8F00D-E0A8-4955-9406-B307D97AA5D8}"/>
              </a:ext>
            </a:extLst>
          </p:cNvPr>
          <p:cNvSpPr/>
          <p:nvPr/>
        </p:nvSpPr>
        <p:spPr>
          <a:xfrm>
            <a:off x="909514" y="628328"/>
            <a:ext cx="4667622" cy="3766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cs typeface="华文新魏" panose="02010800040101010101" pitchFamily="2" charset="-122"/>
              </a:rPr>
              <a:t>“生当做人杰，死亦为鬼雄，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  <a:cs typeface="华文新魏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cs typeface="华文新魏" panose="02010800040101010101" pitchFamily="2" charset="-122"/>
              </a:rPr>
              <a:t>至今思项羽，不肯过江东。”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  <a:cs typeface="华文新魏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  <a:cs typeface="华文新魏" panose="02010800040101010101" pitchFamily="2" charset="-122"/>
              </a:rPr>
              <a:t>              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cs typeface="华文新魏" panose="02010800040101010101" pitchFamily="2" charset="-122"/>
              </a:rPr>
              <a:t>（李清照《夏日绝句》）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cs typeface="华文新魏" panose="02010800040101010101" pitchFamily="2" charset="-122"/>
              </a:rPr>
              <a:t> “百战疲劳壮士衰，中原一败势难回。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  <a:cs typeface="华文新魏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cs typeface="华文新魏" panose="02010800040101010101" pitchFamily="2" charset="-122"/>
              </a:rPr>
              <a:t>江东弟子今虽在，肯为君王卷土来。”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  <a:cs typeface="华文新魏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cs typeface="华文新魏" panose="02010800040101010101" pitchFamily="2" charset="-122"/>
              </a:rPr>
              <a:t>                （杜牧《题乌江亭》）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cs typeface="华文新魏" panose="02010800040101010101" pitchFamily="2" charset="-122"/>
              </a:rPr>
              <a:t> “胜败兵家事不欺，包羞忍耻是男儿。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  <a:cs typeface="华文新魏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cs typeface="华文新魏" panose="02010800040101010101" pitchFamily="2" charset="-122"/>
              </a:rPr>
              <a:t>江东弟子今虽在，肯为君王卷土来。”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  <a:cs typeface="华文新魏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  <a:cs typeface="华文新魏" panose="02010800040101010101" pitchFamily="2" charset="-122"/>
              </a:rPr>
              <a:t>             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cs typeface="华文新魏" panose="02010800040101010101" pitchFamily="2" charset="-122"/>
              </a:rPr>
              <a:t>（王安石《叠题乌江亭》）</a:t>
            </a:r>
          </a:p>
        </p:txBody>
      </p:sp>
    </p:spTree>
    <p:extLst>
      <p:ext uri="{BB962C8B-B14F-4D97-AF65-F5344CB8AC3E}">
        <p14:creationId xmlns:p14="http://schemas.microsoft.com/office/powerpoint/2010/main" xmlns="" val="19479665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F189D112-A849-4542-ACFE-EAEF5EE39B0E}"/>
              </a:ext>
            </a:extLst>
          </p:cNvPr>
          <p:cNvSpPr/>
          <p:nvPr/>
        </p:nvSpPr>
        <p:spPr>
          <a:xfrm>
            <a:off x="189434" y="412304"/>
            <a:ext cx="6480720" cy="2389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描写：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1.正面描写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①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摹形、拟声、绘色。</a:t>
            </a:r>
          </a:p>
          <a:p>
            <a:pPr algn="ctr"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两个</a:t>
            </a:r>
            <a:r>
              <a:rPr lang="zh-CN" altLang="en-US" sz="1600" b="1" dirty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黄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鹂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鸣</a:t>
            </a:r>
            <a:r>
              <a:rPr lang="zh-CN" altLang="en-US" sz="1600" b="1" dirty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翠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柳，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一行</a:t>
            </a:r>
            <a:r>
              <a:rPr lang="zh-CN" altLang="en-US" sz="1600" b="1" dirty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白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鹭上</a:t>
            </a:r>
            <a:r>
              <a:rPr lang="zh-CN" altLang="en-US" sz="1600" b="1" dirty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青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天。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窗含西岭千秋雪，门泊东吴万里船。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 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                  杜甫《绝句》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760BA7E-7378-4529-A786-9FD294D84E5A}"/>
              </a:ext>
            </a:extLst>
          </p:cNvPr>
          <p:cNvSpPr/>
          <p:nvPr/>
        </p:nvSpPr>
        <p:spPr>
          <a:xfrm>
            <a:off x="261442" y="2716560"/>
            <a:ext cx="64087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eaLnBrk="1" hangingPunct="1">
              <a:lnSpc>
                <a:spcPct val="150000"/>
              </a:lnSpc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大江东去，浪淘尽，千古风流人物。故垒西边，人道是，三国周郎赤壁。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乱石穿空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惊涛拍岸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zh-CN" altLang="en-US" sz="1600" b="1" dirty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卷起千堆雪。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江山如画，一时多少豪杰。    遥想公瑾当年，小乔初嫁了，雄姿英发。羽扇纶巾，谈笑间，樯橹灰飞烟灭。故国神游，多情应笑我，早生华发。人生如梦，一尊还酹江月。</a:t>
            </a:r>
            <a:r>
              <a:rPr lang="zh-CN" altLang="en-US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      </a:t>
            </a:r>
            <a:r>
              <a:rPr lang="en-US" altLang="zh-CN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                 </a:t>
            </a:r>
            <a:r>
              <a:rPr lang="zh-CN" altLang="en-US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苏轼《念奴娇 赤壁怀古》</a:t>
            </a:r>
          </a:p>
        </p:txBody>
      </p:sp>
    </p:spTree>
    <p:extLst>
      <p:ext uri="{BB962C8B-B14F-4D97-AF65-F5344CB8AC3E}">
        <p14:creationId xmlns:p14="http://schemas.microsoft.com/office/powerpoint/2010/main" xmlns="" val="1098303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E703BA4-D025-49D4-8540-E7FC210D0398}"/>
              </a:ext>
            </a:extLst>
          </p:cNvPr>
          <p:cNvSpPr/>
          <p:nvPr/>
        </p:nvSpPr>
        <p:spPr>
          <a:xfrm>
            <a:off x="261442" y="545119"/>
            <a:ext cx="597666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②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Arial" pitchFamily="34" charset="0"/>
              </a:rPr>
              <a:t>调动视、听、嗅、触等感官。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Arial" pitchFamily="34" charset="0"/>
              </a:rPr>
              <a:t>  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风急天高</a:t>
            </a:r>
            <a:r>
              <a:rPr lang="zh-CN" altLang="en-US" b="1" dirty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猿啸哀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渚清沙白鸟飞回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  <a:sym typeface="Arial" pitchFamily="34" charset="0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  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无边落木萧萧下，不尽长江滚滚来。                     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  <a:sym typeface="Arial" pitchFamily="34" charset="0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                                  杜甫《登高》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D5E98E9-0700-4744-AFB4-CEE41C32193B}"/>
              </a:ext>
            </a:extLst>
          </p:cNvPr>
          <p:cNvSpPr/>
          <p:nvPr/>
        </p:nvSpPr>
        <p:spPr>
          <a:xfrm>
            <a:off x="117426" y="2299445"/>
            <a:ext cx="5328592" cy="2151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③观察角度：远近、上下、俯仰、整体局部等。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    独立寒秋，湘江北去，橘子洲头，看万山红遍，层林尽染，漫江碧透，百舸争流，鹰击长空，鱼翔浅底。</a:t>
            </a: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 </a:t>
            </a:r>
            <a:r>
              <a:rPr lang="zh-CN" alt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               </a:t>
            </a:r>
            <a:r>
              <a:rPr lang="zh-CN" alt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Arial" pitchFamily="34" charset="0"/>
              </a:rPr>
              <a:t>      </a:t>
            </a:r>
            <a:endParaRPr lang="en-US" altLang="zh-CN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itchFamily="49" charset="-122"/>
              <a:ea typeface="楷体" pitchFamily="49" charset="-122"/>
              <a:sym typeface="Arial" pitchFamily="34" charset="0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en-US" altLang="zh-CN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Arial" pitchFamily="34" charset="0"/>
              </a:rPr>
              <a:t>                     </a:t>
            </a:r>
            <a:r>
              <a:rPr lang="zh-CN" alt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Arial" pitchFamily="34" charset="0"/>
              </a:rPr>
              <a:t>毛泽东《沁园春  长沙》</a:t>
            </a:r>
          </a:p>
        </p:txBody>
      </p:sp>
    </p:spTree>
    <p:extLst>
      <p:ext uri="{BB962C8B-B14F-4D97-AF65-F5344CB8AC3E}">
        <p14:creationId xmlns:p14="http://schemas.microsoft.com/office/powerpoint/2010/main" xmlns="" val="1870551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554008EA-D1D7-4BBC-A358-EE12D45ED869}"/>
              </a:ext>
            </a:extLst>
          </p:cNvPr>
          <p:cNvSpPr/>
          <p:nvPr/>
        </p:nvSpPr>
        <p:spPr>
          <a:xfrm>
            <a:off x="333450" y="628328"/>
            <a:ext cx="6048672" cy="3813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④动静结合。以动衬静，以有声衬无声。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明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空山新雨后，天气晚来秋。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明月松间照，清泉石上流。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/>
            </a:r>
            <a:b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竹喧归浣女，莲动下渔舟。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随意春芳歇，王孙自可留。</a:t>
            </a:r>
            <a:endParaRPr lang="en-US" altLang="zh-CN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  <a:sym typeface="Arial" pitchFamily="34" charset="0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en-US" altLang="zh-CN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                   </a:t>
            </a: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Arial" pitchFamily="34" charset="0"/>
              </a:rPr>
              <a:t>王维《山居秋暝》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人闲桂花落，</a:t>
            </a:r>
            <a:r>
              <a:rPr lang="zh-CN" altLang="en-US" b="1" dirty="0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夜静春山空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  <a:sym typeface="Arial" pitchFamily="34" charset="0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月出惊山鸟，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时鸣春涧中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。</a:t>
            </a: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Arial" pitchFamily="34" charset="0"/>
              </a:rPr>
              <a:t>  </a:t>
            </a:r>
            <a:endParaRPr lang="en-US" altLang="zh-CN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itchFamily="49" charset="-122"/>
              <a:ea typeface="楷体" pitchFamily="49" charset="-122"/>
              <a:sym typeface="Arial" pitchFamily="34" charset="0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en-US" altLang="zh-CN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Arial" pitchFamily="34" charset="0"/>
              </a:rPr>
              <a:t>                  </a:t>
            </a: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Arial" pitchFamily="34" charset="0"/>
              </a:rPr>
              <a:t>王维《 鸟鸣涧》</a:t>
            </a:r>
            <a:endParaRPr lang="en-US" altLang="zh-CN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itchFamily="49" charset="-122"/>
              <a:ea typeface="楷体" pitchFamily="49" charset="-122"/>
              <a:sym typeface="Arial" pitchFamily="34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A77E6D89-E512-41B2-8838-FBC00A30D2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1922" y="2140496"/>
            <a:ext cx="2105074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66336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E16731E0-6FAA-4198-AFE2-E0924EEF6B3B}"/>
              </a:ext>
            </a:extLst>
          </p:cNvPr>
          <p:cNvSpPr/>
          <p:nvPr/>
        </p:nvSpPr>
        <p:spPr>
          <a:xfrm>
            <a:off x="35992" y="496938"/>
            <a:ext cx="6199732" cy="2566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⑤</a:t>
            </a:r>
            <a:r>
              <a:rPr lang="zh-CN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白描。不加修饰渲染，只是简单勾勒。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dirty="0">
                <a:solidFill>
                  <a:schemeClr val="hlink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晨起动征铎，客行悲故乡。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鸡声茅店月，人迹板桥霜。</a:t>
            </a:r>
            <a:b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槲叶落山路，枳花明驿墙。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因思杜陵梦，凫雁满回塘。</a:t>
            </a:r>
            <a:r>
              <a:rPr lang="zh-CN" altLang="en-US" dirty="0">
                <a:solidFill>
                  <a:schemeClr val="hlink"/>
                </a:solidFill>
                <a:latin typeface="楷体" pitchFamily="49" charset="-122"/>
                <a:ea typeface="楷体" pitchFamily="49" charset="-122"/>
              </a:rPr>
              <a:t>  </a:t>
            </a:r>
            <a:endParaRPr lang="en-US" altLang="zh-CN" dirty="0">
              <a:solidFill>
                <a:schemeClr val="hlink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dirty="0">
                <a:solidFill>
                  <a:schemeClr val="hlink"/>
                </a:solidFill>
                <a:latin typeface="楷体" pitchFamily="49" charset="-122"/>
                <a:ea typeface="楷体" pitchFamily="49" charset="-122"/>
              </a:rPr>
              <a:t>                          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温庭筠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商山早行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》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AD78733F-347D-4D3C-8275-90B2A43B52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3970" y="612215"/>
            <a:ext cx="1656184" cy="196032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D93E4140-8BA3-4A6D-94A0-E4083E5BF32C}"/>
              </a:ext>
            </a:extLst>
          </p:cNvPr>
          <p:cNvSpPr/>
          <p:nvPr/>
        </p:nvSpPr>
        <p:spPr>
          <a:xfrm>
            <a:off x="117426" y="3209633"/>
            <a:ext cx="5902274" cy="11119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⑥ 虚写、实写，虚实结合。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    </a:t>
            </a:r>
            <a:r>
              <a:rPr lang="zh-CN" altLang="en-US" sz="1600" dirty="0"/>
              <a:t>寒蝉凄切，对长亭晚，骤雨初歇。都门帐饮无绪，留恋处，兰舟催发。执手相看泪眼，竟无语凝噎。</a:t>
            </a:r>
          </a:p>
        </p:txBody>
      </p:sp>
    </p:spTree>
    <p:extLst>
      <p:ext uri="{BB962C8B-B14F-4D97-AF65-F5344CB8AC3E}">
        <p14:creationId xmlns:p14="http://schemas.microsoft.com/office/powerpoint/2010/main" xmlns="" val="2749973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theme/theme1.xml><?xml version="1.0" encoding="utf-8"?>
<a:theme xmlns:a="http://schemas.openxmlformats.org/drawingml/2006/main" name="1_自定义设计方案">
  <a:themeElements>
    <a:clrScheme name="自定义 1093">
      <a:dk1>
        <a:sysClr val="windowText" lastClr="000000"/>
      </a:dk1>
      <a:lt1>
        <a:sysClr val="window" lastClr="C6EED8"/>
      </a:lt1>
      <a:dk2>
        <a:srgbClr val="5A6378"/>
      </a:dk2>
      <a:lt2>
        <a:srgbClr val="D4D4D6"/>
      </a:lt2>
      <a:accent1>
        <a:srgbClr val="60B5CC"/>
      </a:accent1>
      <a:accent2>
        <a:srgbClr val="E66C7D"/>
      </a:accent2>
      <a:accent3>
        <a:srgbClr val="F0AD00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6EED8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2049</Words>
  <Application>Microsoft Office PowerPoint</Application>
  <PresentationFormat>自定义</PresentationFormat>
  <Paragraphs>121</Paragraphs>
  <Slides>22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1_自定义设计方案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2019-01-09T02:16:13Z</dcterms:created>
  <dcterms:modified xsi:type="dcterms:W3CDTF">2019-02-20T07:35:36Z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