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324" r:id="rId7"/>
    <p:sldId id="321" r:id="rId8"/>
    <p:sldId id="322" r:id="rId9"/>
    <p:sldId id="323" r:id="rId10"/>
    <p:sldId id="358" r:id="rId11"/>
    <p:sldId id="291" r:id="rId12"/>
    <p:sldId id="257" r:id="rId13"/>
    <p:sldId id="258" r:id="rId14"/>
    <p:sldId id="259" r:id="rId15"/>
    <p:sldId id="260" r:id="rId16"/>
    <p:sldId id="263" r:id="rId17"/>
    <p:sldId id="261" r:id="rId18"/>
    <p:sldId id="262" r:id="rId19"/>
    <p:sldId id="356" r:id="rId20"/>
    <p:sldId id="359" r:id="rId21"/>
    <p:sldId id="270" r:id="rId22"/>
    <p:sldId id="282" r:id="rId23"/>
    <p:sldId id="271" r:id="rId24"/>
    <p:sldId id="273" r:id="rId25"/>
    <p:sldId id="275" r:id="rId26"/>
    <p:sldId id="276" r:id="rId27"/>
    <p:sldId id="278" r:id="rId28"/>
    <p:sldId id="288" r:id="rId29"/>
    <p:sldId id="279" r:id="rId30"/>
    <p:sldId id="280" r:id="rId31"/>
    <p:sldId id="281" r:id="rId32"/>
    <p:sldId id="283" r:id="rId33"/>
    <p:sldId id="289" r:id="rId34"/>
    <p:sldId id="285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CC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944" y="-414"/>
      </p:cViewPr>
      <p:guideLst>
        <p:guide orient="horz" pos="2160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0898" name="组合 8089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80899" name="组合 8089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80900" name="矩形 8089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0901" name="矩形 8090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0902" name="组合 8090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80903" name="矩形 8090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0904" name="矩形 8090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0905" name="矩形 8090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0906" name="矩形 8090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0907" name="矩形 8090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0908" name="标题 80907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0909" name="副标题 8090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0910" name="日期占位符 8090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911" name="页脚占位符 8091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80912" name="灯片编号占位符 8091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9874" name="矩形 79873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76" name="矩形 79875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77" name="矩形 79876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78" name="矩形 79877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79" name="矩形 79878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80" name="矩形 79879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>
              <a:buClr>
                <a:schemeClr val="bg1"/>
              </a:buClr>
            </a:pPr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79881" name="标题 79880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9882" name="文本占位符 7988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9883" name="日期占位符 79882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9884" name="页脚占位符 79883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9885" name="灯片编号占位符 79884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.00000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microsoft.com/office/2007/relationships/media" Target="file:///D:\&#35199;&#24072;&#22823;&#29256;&#23567;&#23398;&#35821;&#25991;&#36164;&#28304;\&#19977;&#24180;&#32423;\&#19979;&#20876;\&#31532;1&#21333;&#20803;&#31532;1&#35838;%20&#26149;&#30340;&#28040;&#24687;\&#19977;&#24180;&#32423;&#35821;&#25991;&#19979;&#20876;%20&#26149;&#30340;&#28040;&#24687;&#35838;&#25991;&#26391;&#35835;&#32032;&#26448;&#65288;mp3&#65289;%20&#35199;&#24072;&#22823;&#29256;.wma" TargetMode="External"/><Relationship Id="rId1" Type="http://schemas.openxmlformats.org/officeDocument/2006/relationships/audio" Target="file:///D:\&#35199;&#24072;&#22823;&#29256;&#23567;&#23398;&#35821;&#25991;&#36164;&#28304;\&#19977;&#24180;&#32423;\&#19979;&#20876;\&#31532;1&#21333;&#20803;&#31532;1&#35838;%20&#26149;&#30340;&#28040;&#24687;\&#19977;&#24180;&#32423;&#35821;&#25991;&#19979;&#20876;%20&#26149;&#30340;&#28040;&#24687;&#35838;&#25991;&#26391;&#35835;&#32032;&#26448;&#65288;mp3&#65289;%20&#35199;&#24072;&#22823;&#29256;.wma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9459" name="图片 19458" descr="20057151952408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19459"/>
          <p:cNvSpPr/>
          <p:nvPr/>
        </p:nvSpPr>
        <p:spPr>
          <a:xfrm>
            <a:off x="3048000" y="-4762"/>
            <a:ext cx="5257800" cy="2290762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  <a:normAutofit/>
          </a:bodyPr>
          <a:p>
            <a:pPr algn="ctr"/>
            <a:r>
              <a:rPr lang="zh-CN" altLang="en-US" sz="3600" b="1">
                <a:ln w="381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99FF99"/>
                    </a:gs>
                    <a:gs pos="50000">
                      <a:srgbClr val="00FF00"/>
                    </a:gs>
                    <a:gs pos="100000">
                      <a:srgbClr val="99FF99"/>
                    </a:gs>
                  </a:gsLst>
                  <a:lin ang="18900000" scaled="1"/>
                  <a:tileRect/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春的消息</a:t>
            </a:r>
            <a:endParaRPr lang="zh-CN" altLang="en-US" sz="3600" b="1">
              <a:ln w="381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99FF99"/>
                  </a:gs>
                  <a:gs pos="50000">
                    <a:srgbClr val="00FF00"/>
                  </a:gs>
                  <a:gs pos="100000">
                    <a:srgbClr val="99FF99"/>
                  </a:gs>
                </a:gsLst>
                <a:lin ang="18900000" scaled="1"/>
                <a:tileRect/>
              </a:gra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7171"/>
          <p:cNvSpPr txBox="1"/>
          <p:nvPr/>
        </p:nvSpPr>
        <p:spPr>
          <a:xfrm>
            <a:off x="1187450" y="1125538"/>
            <a:ext cx="6696075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宋体" panose="02010600030101010101" pitchFamily="2" charset="-122"/>
              </a:rPr>
              <a:t>聆听   雏菊   欣喜 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宋体" panose="02010600030101010101" pitchFamily="2" charset="-122"/>
              </a:rPr>
              <a:t>绿苞   搔痒   面颊  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宋体" panose="02010600030101010101" pitchFamily="2" charset="-122"/>
              </a:rPr>
              <a:t>漂白   禁不住</a:t>
            </a:r>
            <a:endParaRPr lang="zh-CN" altLang="en-US" sz="5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文本框 10243"/>
          <p:cNvSpPr txBox="1"/>
          <p:nvPr/>
        </p:nvSpPr>
        <p:spPr>
          <a:xfrm>
            <a:off x="1187450" y="620713"/>
            <a:ext cx="68405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聆    雏    欣    苞    搔    颊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直接连接符 10244"/>
          <p:cNvSpPr/>
          <p:nvPr/>
        </p:nvSpPr>
        <p:spPr>
          <a:xfrm flipV="1">
            <a:off x="539750" y="1557338"/>
            <a:ext cx="7848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46" name="文本框 10245"/>
          <p:cNvSpPr txBox="1"/>
          <p:nvPr/>
        </p:nvSpPr>
        <p:spPr>
          <a:xfrm>
            <a:off x="539750" y="1916113"/>
            <a:ext cx="92170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形声字方法记：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聆（        ）  苞（       ）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                          颊（        ）  搔（       ）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539750" y="3933825"/>
            <a:ext cx="94329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换一换的方法记：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皱</a:t>
            </a:r>
            <a:r>
              <a:rPr lang="en-US" altLang="zh-CN" sz="3600" b="1">
                <a:solidFill>
                  <a:srgbClr val="CC00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雏（       ）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                             欢</a:t>
            </a:r>
            <a:r>
              <a:rPr lang="en-US" altLang="zh-CN" sz="3600" b="1">
                <a:solidFill>
                  <a:srgbClr val="CC00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欣（       ）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4716463" y="1916113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聆听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4716463" y="1989138"/>
            <a:ext cx="1008062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1" name="文本框 10250"/>
          <p:cNvSpPr txBox="1"/>
          <p:nvPr/>
        </p:nvSpPr>
        <p:spPr>
          <a:xfrm>
            <a:off x="7308850" y="185102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花苞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7451725" y="1916113"/>
            <a:ext cx="936625" cy="5762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3" name="文本框 10252"/>
          <p:cNvSpPr txBox="1"/>
          <p:nvPr/>
        </p:nvSpPr>
        <p:spPr>
          <a:xfrm>
            <a:off x="4716463" y="270827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脸颊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4716463" y="2781300"/>
            <a:ext cx="1079500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5" name="文本框 10254"/>
          <p:cNvSpPr txBox="1"/>
          <p:nvPr/>
        </p:nvSpPr>
        <p:spPr>
          <a:xfrm>
            <a:off x="7380288" y="270827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搔痒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56" name="矩形 10255"/>
          <p:cNvSpPr/>
          <p:nvPr/>
        </p:nvSpPr>
        <p:spPr>
          <a:xfrm>
            <a:off x="7380288" y="2708275"/>
            <a:ext cx="1079500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7" name="文本框 10256"/>
          <p:cNvSpPr txBox="1"/>
          <p:nvPr/>
        </p:nvSpPr>
        <p:spPr>
          <a:xfrm>
            <a:off x="6516688" y="393382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雏鸟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58" name="矩形 10257"/>
          <p:cNvSpPr/>
          <p:nvPr/>
        </p:nvSpPr>
        <p:spPr>
          <a:xfrm>
            <a:off x="6516688" y="4005263"/>
            <a:ext cx="1008062" cy="5762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59" name="文本框 10258"/>
          <p:cNvSpPr txBox="1"/>
          <p:nvPr/>
        </p:nvSpPr>
        <p:spPr>
          <a:xfrm>
            <a:off x="6516688" y="472440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</a:rPr>
              <a:t>欣喜</a:t>
            </a:r>
            <a:endParaRPr lang="zh-CN" altLang="en-US" sz="36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10260" name="矩形 10259"/>
          <p:cNvSpPr/>
          <p:nvPr/>
        </p:nvSpPr>
        <p:spPr>
          <a:xfrm>
            <a:off x="6516688" y="4797425"/>
            <a:ext cx="1079500" cy="57467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0"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0249" grpId="0"/>
      <p:bldP spid="10251" grpId="0"/>
      <p:bldP spid="10255" grpId="0"/>
      <p:bldP spid="10257" grpId="0"/>
      <p:bldP spid="102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6" name="组合 8195"/>
          <p:cNvGrpSpPr/>
          <p:nvPr/>
        </p:nvGrpSpPr>
        <p:grpSpPr>
          <a:xfrm>
            <a:off x="1452563" y="1241425"/>
            <a:ext cx="1463675" cy="1466850"/>
            <a:chOff x="884" y="1797"/>
            <a:chExt cx="984" cy="980"/>
          </a:xfrm>
        </p:grpSpPr>
        <p:grpSp>
          <p:nvGrpSpPr>
            <p:cNvPr id="8197" name="组合 8196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198" name="矩形 8197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199" name="矩形 8198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00" name="矩形 8199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01" name="矩形 8200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02" name="直接连接符 8201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03" name="直接连接符 8202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04" name="直接连接符 8203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05" name="直接连接符 8204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06" name="直接连接符 8205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07" name="直接连接符 8206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208" name="矩形 8207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聆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274" name="组合 8273"/>
          <p:cNvGrpSpPr/>
          <p:nvPr/>
        </p:nvGrpSpPr>
        <p:grpSpPr>
          <a:xfrm>
            <a:off x="1476375" y="3357563"/>
            <a:ext cx="1463675" cy="1466850"/>
            <a:chOff x="884" y="1797"/>
            <a:chExt cx="984" cy="980"/>
          </a:xfrm>
        </p:grpSpPr>
        <p:grpSp>
          <p:nvGrpSpPr>
            <p:cNvPr id="8275" name="组合 8274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276" name="矩形 8275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77" name="矩形 8276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78" name="矩形 8277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79" name="矩形 8278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80" name="直接连接符 8279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81" name="直接连接符 8280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82" name="直接连接符 8281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3" name="直接连接符 8282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4" name="直接连接符 8283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5" name="直接连接符 8284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286" name="矩形 8285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搔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287" name="组合 8286"/>
          <p:cNvGrpSpPr/>
          <p:nvPr/>
        </p:nvGrpSpPr>
        <p:grpSpPr>
          <a:xfrm>
            <a:off x="3635375" y="3357563"/>
            <a:ext cx="1463675" cy="1466850"/>
            <a:chOff x="884" y="1797"/>
            <a:chExt cx="984" cy="980"/>
          </a:xfrm>
        </p:grpSpPr>
        <p:grpSp>
          <p:nvGrpSpPr>
            <p:cNvPr id="8288" name="组合 8287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289" name="矩形 8288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90" name="矩形 8289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91" name="矩形 8290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92" name="矩形 8291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293" name="直接连接符 8292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94" name="直接连接符 8293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295" name="直接连接符 8294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96" name="直接连接符 8295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97" name="直接连接符 8296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98" name="直接连接符 8297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299" name="矩形 8298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颊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300" name="组合 8299"/>
          <p:cNvGrpSpPr/>
          <p:nvPr/>
        </p:nvGrpSpPr>
        <p:grpSpPr>
          <a:xfrm>
            <a:off x="3635375" y="1196975"/>
            <a:ext cx="1463675" cy="1466850"/>
            <a:chOff x="884" y="1797"/>
            <a:chExt cx="984" cy="980"/>
          </a:xfrm>
        </p:grpSpPr>
        <p:grpSp>
          <p:nvGrpSpPr>
            <p:cNvPr id="8301" name="组合 8300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302" name="矩形 8301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03" name="矩形 8302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04" name="矩形 8303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05" name="矩形 8304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06" name="直接连接符 8305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07" name="直接连接符 8306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08" name="直接连接符 8307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09" name="直接连接符 8308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10" name="直接连接符 8309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11" name="直接连接符 8310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312" name="矩形 8311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雏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313" name="组合 8312"/>
          <p:cNvGrpSpPr/>
          <p:nvPr/>
        </p:nvGrpSpPr>
        <p:grpSpPr>
          <a:xfrm>
            <a:off x="5867400" y="3357563"/>
            <a:ext cx="1463675" cy="1466850"/>
            <a:chOff x="884" y="1797"/>
            <a:chExt cx="984" cy="980"/>
          </a:xfrm>
        </p:grpSpPr>
        <p:grpSp>
          <p:nvGrpSpPr>
            <p:cNvPr id="8314" name="组合 8313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315" name="矩形 8314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16" name="矩形 8315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17" name="矩形 8316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18" name="矩形 8317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19" name="直接连接符 8318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20" name="直接连接符 8319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21" name="直接连接符 8320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22" name="直接连接符 8321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23" name="直接连接符 8322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24" name="直接连接符 8323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325" name="矩形 8324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苞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326" name="组合 8325"/>
          <p:cNvGrpSpPr/>
          <p:nvPr/>
        </p:nvGrpSpPr>
        <p:grpSpPr>
          <a:xfrm>
            <a:off x="5867400" y="1196975"/>
            <a:ext cx="1463675" cy="1466850"/>
            <a:chOff x="884" y="1797"/>
            <a:chExt cx="984" cy="980"/>
          </a:xfrm>
        </p:grpSpPr>
        <p:grpSp>
          <p:nvGrpSpPr>
            <p:cNvPr id="8327" name="组合 8326"/>
            <p:cNvGrpSpPr/>
            <p:nvPr/>
          </p:nvGrpSpPr>
          <p:grpSpPr>
            <a:xfrm>
              <a:off x="884" y="1797"/>
              <a:ext cx="984" cy="980"/>
              <a:chOff x="898" y="1811"/>
              <a:chExt cx="984" cy="980"/>
            </a:xfrm>
          </p:grpSpPr>
          <p:sp>
            <p:nvSpPr>
              <p:cNvPr id="8328" name="矩形 8327"/>
              <p:cNvSpPr/>
              <p:nvPr/>
            </p:nvSpPr>
            <p:spPr>
              <a:xfrm>
                <a:off x="1390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29" name="矩形 8328"/>
              <p:cNvSpPr/>
              <p:nvPr/>
            </p:nvSpPr>
            <p:spPr>
              <a:xfrm>
                <a:off x="898" y="230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30" name="矩形 8329"/>
              <p:cNvSpPr/>
              <p:nvPr/>
            </p:nvSpPr>
            <p:spPr>
              <a:xfrm>
                <a:off x="1390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31" name="矩形 8330"/>
              <p:cNvSpPr/>
              <p:nvPr/>
            </p:nvSpPr>
            <p:spPr>
              <a:xfrm>
                <a:off x="898" y="1811"/>
                <a:ext cx="492" cy="4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lvl="1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lvl="2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lvl="3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–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lvl="4" indent="-2286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har char="»"/>
                  <a:defRPr sz="1800"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>
                  <a:buNone/>
                </a:pPr>
                <a:endParaRPr dirty="0"/>
              </a:p>
            </p:txBody>
          </p:sp>
          <p:sp>
            <p:nvSpPr>
              <p:cNvPr id="8332" name="直接连接符 8331"/>
              <p:cNvSpPr/>
              <p:nvPr/>
            </p:nvSpPr>
            <p:spPr>
              <a:xfrm>
                <a:off x="1390" y="1811"/>
                <a:ext cx="0" cy="9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33" name="直接连接符 8332"/>
              <p:cNvSpPr/>
              <p:nvPr/>
            </p:nvSpPr>
            <p:spPr>
              <a:xfrm>
                <a:off x="898" y="2301"/>
                <a:ext cx="98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8334" name="直接连接符 8333"/>
              <p:cNvSpPr/>
              <p:nvPr/>
            </p:nvSpPr>
            <p:spPr>
              <a:xfrm>
                <a:off x="898" y="181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35" name="直接连接符 8334"/>
              <p:cNvSpPr/>
              <p:nvPr/>
            </p:nvSpPr>
            <p:spPr>
              <a:xfrm>
                <a:off x="898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36" name="直接连接符 8335"/>
              <p:cNvSpPr/>
              <p:nvPr/>
            </p:nvSpPr>
            <p:spPr>
              <a:xfrm>
                <a:off x="1882" y="1811"/>
                <a:ext cx="0" cy="98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37" name="直接连接符 8336"/>
              <p:cNvSpPr/>
              <p:nvPr/>
            </p:nvSpPr>
            <p:spPr>
              <a:xfrm>
                <a:off x="898" y="2791"/>
                <a:ext cx="984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338" name="矩形 8337"/>
            <p:cNvSpPr/>
            <p:nvPr/>
          </p:nvSpPr>
          <p:spPr>
            <a:xfrm>
              <a:off x="1006" y="1979"/>
              <a:ext cx="718" cy="7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欣</a:t>
              </a:r>
              <a:endPara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1331913" y="981075"/>
            <a:ext cx="6553200" cy="4119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风，摇绿了树的枝条，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水，漂白了鸭的羽毛，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盼望了整整一个冬天，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你看，春天已经来到！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2390" y="-56515"/>
            <a:ext cx="9718040" cy="6971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69335" y="5511800"/>
            <a:ext cx="5692140" cy="82994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pPr algn="l"/>
            <a:r>
              <a:rPr lang="zh-CN" altLang="en-US" sz="4800" b="1" dirty="0">
                <a:ea typeface="+mn-ea"/>
                <a:sym typeface="+mn-ea"/>
              </a:rPr>
              <a:t>风，摇绿了树的枝条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324225" y="5511800"/>
            <a:ext cx="5937250" cy="110680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cs typeface="+mn-ea"/>
                <a:sym typeface="+mn-ea"/>
              </a:rPr>
              <a:t>水，漂白了鸭的羽毛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文本框 17411"/>
          <p:cNvSpPr txBox="1"/>
          <p:nvPr/>
        </p:nvSpPr>
        <p:spPr>
          <a:xfrm>
            <a:off x="1116013" y="836613"/>
            <a:ext cx="69850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风，摇绿了树的枝条，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水，漂白了鸭的羽毛，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1116013" y="3141663"/>
            <a:ext cx="705802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盼望了整整一个冬天，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你看，春天已经来到！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2339975" y="836613"/>
            <a:ext cx="7921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摇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2657158" y="1099185"/>
            <a:ext cx="647700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6" name="文本框 17415"/>
          <p:cNvSpPr txBox="1"/>
          <p:nvPr/>
        </p:nvSpPr>
        <p:spPr>
          <a:xfrm>
            <a:off x="2339975" y="1916113"/>
            <a:ext cx="7921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7" name="矩形 17416"/>
          <p:cNvSpPr/>
          <p:nvPr/>
        </p:nvSpPr>
        <p:spPr>
          <a:xfrm>
            <a:off x="2411413" y="2060575"/>
            <a:ext cx="647700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7"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文本框 30723"/>
          <p:cNvSpPr txBox="1"/>
          <p:nvPr/>
        </p:nvSpPr>
        <p:spPr>
          <a:xfrm>
            <a:off x="755650" y="620713"/>
            <a:ext cx="78486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让我们像刚才一样，去读去找去想：还有哪些春的消息？请同学们自由读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至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节，可以一边读一边想象一边勾画，也可以在旁边写上自己的想法，批注感受。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-1270"/>
            <a:ext cx="9112250" cy="6859905"/>
          </a:xfrm>
          <a:prstGeom prst="rect">
            <a:avLst/>
          </a:prstGeom>
        </p:spPr>
      </p:pic>
      <p:sp>
        <p:nvSpPr>
          <p:cNvPr id="18436" name="文本框 18435"/>
          <p:cNvSpPr txBox="1"/>
          <p:nvPr/>
        </p:nvSpPr>
        <p:spPr>
          <a:xfrm>
            <a:off x="971550" y="908050"/>
            <a:ext cx="6553200" cy="4119563"/>
          </a:xfrm>
          <a:prstGeom prst="rect">
            <a:avLst/>
          </a:prstGeom>
          <a:solidFill>
            <a:schemeClr val="bg1">
              <a:alpha val="31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让我们换上春装，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像小鸟换上新的羽毛，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飞过树林，飞上山冈，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去聆听春天的欢笑。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971550" y="3109913"/>
            <a:ext cx="7921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飞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3995738" y="3109913"/>
            <a:ext cx="7921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飞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矩形 18438"/>
          <p:cNvSpPr/>
          <p:nvPr/>
        </p:nvSpPr>
        <p:spPr>
          <a:xfrm>
            <a:off x="971550" y="3213100"/>
            <a:ext cx="792163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40" name="矩形 18439"/>
          <p:cNvSpPr/>
          <p:nvPr/>
        </p:nvSpPr>
        <p:spPr>
          <a:xfrm>
            <a:off x="4067175" y="3284538"/>
            <a:ext cx="792163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矩形 2048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2760345"/>
            <a:ext cx="4140835" cy="4072890"/>
          </a:xfrm>
          <a:prstGeom prst="rect">
            <a:avLst/>
          </a:prstGeom>
        </p:spPr>
      </p:pic>
      <p:sp>
        <p:nvSpPr>
          <p:cNvPr id="20485" name="文本框 20484"/>
          <p:cNvSpPr txBox="1"/>
          <p:nvPr/>
        </p:nvSpPr>
        <p:spPr>
          <a:xfrm>
            <a:off x="1116013" y="1052513"/>
            <a:ext cx="6840537" cy="4119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看到第一只蝴蝶飞，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它牵引着我的双脚；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我高兴地捕捉住它，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又爱怜地把它放掉。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762125" y="2133600"/>
            <a:ext cx="16573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牵引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1908175" y="2276475"/>
            <a:ext cx="1079500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88" name="文本框 20487"/>
          <p:cNvSpPr txBox="1"/>
          <p:nvPr/>
        </p:nvSpPr>
        <p:spPr>
          <a:xfrm>
            <a:off x="3563938" y="3213100"/>
            <a:ext cx="14398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捕捉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3635375" y="3357563"/>
            <a:ext cx="1223963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90" name="文本框 20489"/>
          <p:cNvSpPr txBox="1"/>
          <p:nvPr/>
        </p:nvSpPr>
        <p:spPr>
          <a:xfrm>
            <a:off x="4787900" y="4333875"/>
            <a:ext cx="15128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放掉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4932363" y="4508500"/>
            <a:ext cx="1223962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92" name="文本框 20491"/>
          <p:cNvSpPr txBox="1"/>
          <p:nvPr/>
        </p:nvSpPr>
        <p:spPr>
          <a:xfrm>
            <a:off x="6588125" y="2205038"/>
            <a:ext cx="2376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牵动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/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吸引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</p:childTnLst>
        </p:cTn>
      </p:par>
    </p:tnLst>
    <p:bldLst>
      <p:bldP spid="20486" grpId="0"/>
      <p:bldP spid="20488" grpId="0"/>
      <p:bldP spid="20490" grpId="0"/>
      <p:bldP spid="204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9144000" cy="6858635"/>
          </a:xfrm>
          <a:prstGeom prst="rect">
            <a:avLst/>
          </a:prstGeom>
        </p:spPr>
      </p:pic>
      <p:sp>
        <p:nvSpPr>
          <p:cNvPr id="22532" name="矩形 225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60001"/>
            </a:schemeClr>
          </a:solidFill>
          <a:ln w="9525">
            <a:noFill/>
          </a:ln>
        </p:spPr>
        <p:txBody>
          <a:bodyPr wrap="none" anchor="ctr"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116013" y="620713"/>
            <a:ext cx="7056437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看到第一朵雏菊开放，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我会禁不住欣喜地雀跃，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187450" y="2708275"/>
            <a:ext cx="7056438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小花朵，你还认得我吗？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你看我又长高了多少！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grpSp>
        <p:nvGrpSpPr>
          <p:cNvPr id="22538" name="组合 22537"/>
          <p:cNvGrpSpPr/>
          <p:nvPr/>
        </p:nvGrpSpPr>
        <p:grpSpPr>
          <a:xfrm>
            <a:off x="1187450" y="4868863"/>
            <a:ext cx="5689600" cy="823912"/>
            <a:chOff x="748" y="3067"/>
            <a:chExt cx="3584" cy="519"/>
          </a:xfrm>
        </p:grpSpPr>
        <p:sp>
          <p:nvSpPr>
            <p:cNvPr id="22536" name="文本框 22535"/>
            <p:cNvSpPr txBox="1"/>
            <p:nvPr/>
          </p:nvSpPr>
          <p:spPr>
            <a:xfrm>
              <a:off x="748" y="3067"/>
              <a:ext cx="3584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CC00CC"/>
                  </a:solidFill>
                  <a:latin typeface="Arial" panose="020B0604020202020204" pitchFamily="34" charset="0"/>
                </a:rPr>
                <a:t>小花朵，</a:t>
              </a:r>
              <a:r>
                <a:rPr lang="zh-CN" altLang="en-US" sz="4800" dirty="0">
                  <a:latin typeface="Arial" panose="020B0604020202020204" pitchFamily="34" charset="0"/>
                </a:rPr>
                <a:t>                    </a:t>
              </a:r>
              <a:r>
                <a:rPr lang="zh-CN" altLang="en-US" u="sng" dirty="0">
                  <a:latin typeface="Arial" panose="020B0604020202020204" pitchFamily="34" charset="0"/>
                </a:rPr>
                <a:t>                                                  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37" name="直接连接符 22536"/>
            <p:cNvSpPr/>
            <p:nvPr/>
          </p:nvSpPr>
          <p:spPr>
            <a:xfrm>
              <a:off x="2381" y="3430"/>
              <a:ext cx="1860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539" name="文本框 22538"/>
          <p:cNvSpPr txBox="1"/>
          <p:nvPr/>
        </p:nvSpPr>
        <p:spPr>
          <a:xfrm>
            <a:off x="4211638" y="1700213"/>
            <a:ext cx="33115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欣喜地雀跃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矩形 22539"/>
          <p:cNvSpPr/>
          <p:nvPr/>
        </p:nvSpPr>
        <p:spPr>
          <a:xfrm>
            <a:off x="4284663" y="1844675"/>
            <a:ext cx="3240087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</p:childTnLst>
        </p:cTn>
      </p:par>
    </p:tnLst>
    <p:bldLst>
      <p:bldP spid="22533" grpId="0"/>
      <p:bldP spid="22535" grpId="0"/>
      <p:bldP spid="225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065" y="-154305"/>
            <a:ext cx="9363075" cy="7064375"/>
          </a:xfrm>
          <a:prstGeom prst="rect">
            <a:avLst/>
          </a:prstGeom>
        </p:spPr>
      </p:pic>
      <p:sp>
        <p:nvSpPr>
          <p:cNvPr id="23557" name="文本占位符 23556"/>
          <p:cNvSpPr>
            <a:spLocks noGrp="1"/>
          </p:cNvSpPr>
          <p:nvPr>
            <p:ph type="body" sz="half"/>
          </p:nvPr>
        </p:nvSpPr>
        <p:spPr>
          <a:xfrm>
            <a:off x="900430" y="1125855"/>
            <a:ext cx="7198995" cy="3540125"/>
          </a:xfrm>
          <a:solidFill>
            <a:schemeClr val="bg1">
              <a:alpha val="75000"/>
            </a:schemeClr>
          </a:solidFill>
        </p:spPr>
        <p:txBody>
          <a:bodyPr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>
              <a:buNone/>
            </a:pPr>
            <a:r>
              <a:rPr lang="zh-CN" altLang="en-US" sz="4800" b="1" dirty="0"/>
              <a:t>来到去年叶落的枝头，</a:t>
            </a:r>
            <a:endParaRPr lang="zh-CN" altLang="en-US" sz="4800" b="1" dirty="0"/>
          </a:p>
          <a:p>
            <a:pPr lvl="0">
              <a:buNone/>
            </a:pPr>
            <a:r>
              <a:rPr lang="zh-CN" altLang="en-US" sz="4800" b="1" dirty="0"/>
              <a:t>等待它吐出新的绿苞；</a:t>
            </a:r>
            <a:endParaRPr lang="zh-CN" altLang="en-US" sz="4800" b="1" dirty="0"/>
          </a:p>
          <a:p>
            <a:pPr lvl="0">
              <a:buNone/>
            </a:pPr>
            <a:r>
              <a:rPr lang="zh-CN" altLang="en-US" sz="4800" b="1" dirty="0"/>
              <a:t>再去唤醒沉睡的溪流，</a:t>
            </a:r>
            <a:endParaRPr lang="zh-CN" altLang="en-US" sz="4800" b="1" dirty="0"/>
          </a:p>
          <a:p>
            <a:pPr lvl="0">
              <a:buNone/>
            </a:pPr>
            <a:r>
              <a:rPr lang="zh-CN" altLang="en-US" sz="4800" b="1" dirty="0"/>
              <a:t>听它唱歌，和它一起奔跑。</a:t>
            </a:r>
            <a:endParaRPr lang="zh-CN" altLang="en-US" sz="4800" b="1" dirty="0"/>
          </a:p>
        </p:txBody>
      </p:sp>
      <p:sp>
        <p:nvSpPr>
          <p:cNvPr id="23559" name="文本框 23558"/>
          <p:cNvSpPr txBox="1"/>
          <p:nvPr/>
        </p:nvSpPr>
        <p:spPr>
          <a:xfrm>
            <a:off x="2771775" y="1989138"/>
            <a:ext cx="1439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吐出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2843213" y="2133600"/>
            <a:ext cx="1223962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1" name="文本框 23560"/>
          <p:cNvSpPr txBox="1"/>
          <p:nvPr/>
        </p:nvSpPr>
        <p:spPr>
          <a:xfrm>
            <a:off x="5218113" y="1989138"/>
            <a:ext cx="14414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绿苞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5219700" y="2060575"/>
            <a:ext cx="1295400" cy="71913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3" name="文本框 23562"/>
          <p:cNvSpPr txBox="1"/>
          <p:nvPr/>
        </p:nvSpPr>
        <p:spPr>
          <a:xfrm>
            <a:off x="2124075" y="2852738"/>
            <a:ext cx="1439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唤醒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4" name="矩形 23563"/>
          <p:cNvSpPr/>
          <p:nvPr/>
        </p:nvSpPr>
        <p:spPr>
          <a:xfrm>
            <a:off x="2268538" y="2997200"/>
            <a:ext cx="1150937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5" name="文本框 23564"/>
          <p:cNvSpPr txBox="1"/>
          <p:nvPr/>
        </p:nvSpPr>
        <p:spPr>
          <a:xfrm>
            <a:off x="5219700" y="2852738"/>
            <a:ext cx="1439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溪流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66" name="矩形 23565"/>
          <p:cNvSpPr/>
          <p:nvPr/>
        </p:nvSpPr>
        <p:spPr>
          <a:xfrm>
            <a:off x="5292725" y="2997200"/>
            <a:ext cx="1223963" cy="71913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</p:childTnLst>
        </p:cTn>
      </p:par>
    </p:tnLst>
    <p:bldLst>
      <p:bldP spid="23559" grpId="0"/>
      <p:bldP spid="23561" grpId="0"/>
      <p:bldP spid="23563" grpId="0"/>
      <p:bldP spid="235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3380" y="-1600200"/>
            <a:ext cx="9891395" cy="10058400"/>
          </a:xfrm>
          <a:prstGeom prst="rect">
            <a:avLst/>
          </a:prstGeom>
          <a:solidFill>
            <a:schemeClr val="bg1">
              <a:alpha val="36000"/>
            </a:schemeClr>
          </a:solidFill>
        </p:spPr>
      </p:pic>
      <p:sp>
        <p:nvSpPr>
          <p:cNvPr id="26629" name="文本框 26628"/>
          <p:cNvSpPr txBox="1"/>
          <p:nvPr/>
        </p:nvSpPr>
        <p:spPr>
          <a:xfrm>
            <a:off x="539750" y="908050"/>
            <a:ext cx="8893175" cy="411956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走累了，我就躺在田野上，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头顶有明丽的太阳照耀。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是谁搔痒了我的面颊？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啊，身边又钻出嫩绿的小草</a:t>
            </a:r>
            <a:r>
              <a:rPr lang="en-US" altLang="zh-CN" sz="4800" b="1">
                <a:latin typeface="宋体" panose="02010600030101010101" pitchFamily="2" charset="-122"/>
              </a:rPr>
              <a:t>……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2411413" y="1989138"/>
            <a:ext cx="34559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明丽的太阳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1" name="矩形 26630"/>
          <p:cNvSpPr/>
          <p:nvPr/>
        </p:nvSpPr>
        <p:spPr>
          <a:xfrm>
            <a:off x="2411413" y="2060575"/>
            <a:ext cx="3240087" cy="720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32" name="文本框 26631"/>
          <p:cNvSpPr txBox="1"/>
          <p:nvPr/>
        </p:nvSpPr>
        <p:spPr>
          <a:xfrm>
            <a:off x="4860925" y="4189413"/>
            <a:ext cx="33829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嫩绿的小草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4932363" y="4292600"/>
            <a:ext cx="3097212" cy="647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3"/>
                  </p:tgtEl>
                </p:cond>
              </p:nextCondLst>
            </p:seq>
          </p:childTnLst>
        </p:cTn>
      </p:par>
    </p:tnLst>
    <p:bldLst>
      <p:bldP spid="26630" grpId="0"/>
      <p:bldP spid="266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文本框 37891"/>
          <p:cNvSpPr txBox="1"/>
          <p:nvPr/>
        </p:nvSpPr>
        <p:spPr>
          <a:xfrm>
            <a:off x="1619250" y="188913"/>
            <a:ext cx="6192838" cy="5976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来到去年叶落的枝头，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等待它吐出新的绿苞；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再去唤醒沉睡的溪流，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听它唱歌，和它一起奔跑。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走累了，我就躺在田野上，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头顶有明丽的太阳照耀。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是谁搔痒了我的面颊？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啊，身边又钻出嫩绿的小草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框 27651"/>
          <p:cNvSpPr txBox="1"/>
          <p:nvPr/>
        </p:nvSpPr>
        <p:spPr>
          <a:xfrm>
            <a:off x="2051050" y="333375"/>
            <a:ext cx="6769100" cy="6122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AutoNum type="arabicPlain"/>
            </a:pPr>
            <a:r>
              <a:rPr lang="en-US" altLang="zh-CN" sz="3200" b="1" dirty="0"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</a:rPr>
              <a:t>春的消息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风，摇绿了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水，漂白了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盼望了整整一个冬天，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你看，春天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endParaRPr lang="zh-CN" altLang="en-US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让我们换上春装，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像小鸟换上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飞过           飞上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800" b="1" dirty="0">
                <a:latin typeface="Arial" panose="020B0604020202020204" pitchFamily="34" charset="0"/>
              </a:rPr>
              <a:t>去聆听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7653" name="直接连接符 27652"/>
          <p:cNvSpPr/>
          <p:nvPr/>
        </p:nvSpPr>
        <p:spPr>
          <a:xfrm>
            <a:off x="3995738" y="1557338"/>
            <a:ext cx="13684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直接连接符 27653"/>
          <p:cNvSpPr/>
          <p:nvPr/>
        </p:nvSpPr>
        <p:spPr>
          <a:xfrm>
            <a:off x="3995738" y="2205038"/>
            <a:ext cx="13684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7" name="直接连接符 27656"/>
          <p:cNvSpPr/>
          <p:nvPr/>
        </p:nvSpPr>
        <p:spPr>
          <a:xfrm>
            <a:off x="3995738" y="3500438"/>
            <a:ext cx="13684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8" name="直接连接符 27657"/>
          <p:cNvSpPr/>
          <p:nvPr/>
        </p:nvSpPr>
        <p:spPr>
          <a:xfrm>
            <a:off x="3995738" y="5229225"/>
            <a:ext cx="129698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9" name="直接连接符 27658"/>
          <p:cNvSpPr/>
          <p:nvPr/>
        </p:nvSpPr>
        <p:spPr>
          <a:xfrm>
            <a:off x="2916238" y="5805488"/>
            <a:ext cx="576262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1" name="直接连接符 27660"/>
          <p:cNvSpPr/>
          <p:nvPr/>
        </p:nvSpPr>
        <p:spPr>
          <a:xfrm>
            <a:off x="4716463" y="5805488"/>
            <a:ext cx="576262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4" name="直接连接符 27663"/>
          <p:cNvSpPr/>
          <p:nvPr/>
        </p:nvSpPr>
        <p:spPr>
          <a:xfrm>
            <a:off x="3276600" y="6453188"/>
            <a:ext cx="1728788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7" name="文本框 27666"/>
          <p:cNvSpPr txBox="1"/>
          <p:nvPr/>
        </p:nvSpPr>
        <p:spPr>
          <a:xfrm>
            <a:off x="3851275" y="105251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树的枝条，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69" name="文本框 27668"/>
          <p:cNvSpPr txBox="1"/>
          <p:nvPr/>
        </p:nvSpPr>
        <p:spPr>
          <a:xfrm>
            <a:off x="3851275" y="170021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鸭的羽毛，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71" name="文本框 27670"/>
          <p:cNvSpPr txBox="1"/>
          <p:nvPr/>
        </p:nvSpPr>
        <p:spPr>
          <a:xfrm>
            <a:off x="3851275" y="2981325"/>
            <a:ext cx="2305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已经来到！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72" name="文本框 27671"/>
          <p:cNvSpPr txBox="1"/>
          <p:nvPr/>
        </p:nvSpPr>
        <p:spPr>
          <a:xfrm>
            <a:off x="3851275" y="4652963"/>
            <a:ext cx="2232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新的羽毛，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73" name="文本框 27672"/>
          <p:cNvSpPr txBox="1"/>
          <p:nvPr/>
        </p:nvSpPr>
        <p:spPr>
          <a:xfrm>
            <a:off x="2771775" y="5229225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树林，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74" name="文本框 27673"/>
          <p:cNvSpPr txBox="1"/>
          <p:nvPr/>
        </p:nvSpPr>
        <p:spPr>
          <a:xfrm>
            <a:off x="4572000" y="5300663"/>
            <a:ext cx="15827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山冈，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675" name="文本框 27674"/>
          <p:cNvSpPr txBox="1"/>
          <p:nvPr/>
        </p:nvSpPr>
        <p:spPr>
          <a:xfrm>
            <a:off x="3132138" y="5949950"/>
            <a:ext cx="3024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春天的欢笑。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7676" name="三年级语文下册 春的消息课文朗读素材（mp3） 西师大版.wma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32363" y="4762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15929" fill="hold"/>
                                        <p:tgtEl>
                                          <p:spTgt spid="27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6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76"/>
                </p:tgtEl>
              </p:cMediaNode>
            </p:audio>
          </p:childTnLst>
        </p:cTn>
      </p:par>
    </p:tnLst>
    <p:bldLst>
      <p:bldP spid="27667" grpId="0"/>
      <p:bldP spid="27669" grpId="0"/>
      <p:bldP spid="27671" grpId="0"/>
      <p:bldP spid="27672" grpId="0"/>
      <p:bldP spid="27673" grpId="0"/>
      <p:bldP spid="276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文本框 28675"/>
          <p:cNvSpPr txBox="1"/>
          <p:nvPr/>
        </p:nvSpPr>
        <p:spPr>
          <a:xfrm>
            <a:off x="2195513" y="333375"/>
            <a:ext cx="5184775" cy="5976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看到第一只蝴蝶飞，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它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我高兴地捕捉住它，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又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1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看到第一朵雏菊开放，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我会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小花朵，你还认得我吗？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你看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28688" name="组合 28687"/>
          <p:cNvGrpSpPr/>
          <p:nvPr/>
        </p:nvGrpSpPr>
        <p:grpSpPr>
          <a:xfrm>
            <a:off x="2700338" y="1628775"/>
            <a:ext cx="3743325" cy="4679950"/>
            <a:chOff x="1701" y="1026"/>
            <a:chExt cx="2358" cy="2948"/>
          </a:xfrm>
        </p:grpSpPr>
        <p:sp>
          <p:nvSpPr>
            <p:cNvPr id="28682" name="直接连接符 28681"/>
            <p:cNvSpPr/>
            <p:nvPr/>
          </p:nvSpPr>
          <p:spPr>
            <a:xfrm>
              <a:off x="1973" y="3067"/>
              <a:ext cx="2086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4" name="直接连接符 28683"/>
            <p:cNvSpPr/>
            <p:nvPr/>
          </p:nvSpPr>
          <p:spPr>
            <a:xfrm>
              <a:off x="2018" y="3974"/>
              <a:ext cx="1769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直接连接符 28685"/>
            <p:cNvSpPr/>
            <p:nvPr/>
          </p:nvSpPr>
          <p:spPr>
            <a:xfrm>
              <a:off x="1746" y="1026"/>
              <a:ext cx="1769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7" name="直接连接符 28686"/>
            <p:cNvSpPr/>
            <p:nvPr/>
          </p:nvSpPr>
          <p:spPr>
            <a:xfrm>
              <a:off x="1701" y="1933"/>
              <a:ext cx="1905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8690" name="文本框 28689"/>
          <p:cNvSpPr txBox="1"/>
          <p:nvPr/>
        </p:nvSpPr>
        <p:spPr>
          <a:xfrm>
            <a:off x="2627313" y="1052513"/>
            <a:ext cx="3457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牵引着我的双脚；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691" name="文本框 28690"/>
          <p:cNvSpPr txBox="1"/>
          <p:nvPr/>
        </p:nvSpPr>
        <p:spPr>
          <a:xfrm>
            <a:off x="2627313" y="2492375"/>
            <a:ext cx="41767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爱怜地把它放掉。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692" name="文本框 28691"/>
          <p:cNvSpPr txBox="1"/>
          <p:nvPr/>
        </p:nvSpPr>
        <p:spPr>
          <a:xfrm>
            <a:off x="3059113" y="4292600"/>
            <a:ext cx="424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禁不住欣喜地雀跃，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693" name="文本框 28692"/>
          <p:cNvSpPr txBox="1"/>
          <p:nvPr/>
        </p:nvSpPr>
        <p:spPr>
          <a:xfrm>
            <a:off x="2987675" y="5734050"/>
            <a:ext cx="3600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我又长高了多少！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0" grpId="1"/>
      <p:bldP spid="28691" grpId="0"/>
      <p:bldP spid="28692" grpId="0"/>
      <p:bldP spid="286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文本框 29699"/>
          <p:cNvSpPr txBox="1"/>
          <p:nvPr/>
        </p:nvSpPr>
        <p:spPr>
          <a:xfrm>
            <a:off x="1692275" y="260350"/>
            <a:ext cx="6480175" cy="611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来到去年叶落的枝头，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等待它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再去唤醒沉睡的溪流，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听它        ，和它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走累了，我就躺在田野上，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头顶有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是谁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啊，身边又钻出嫩绿的小草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29702" name="直接连接符 29701"/>
          <p:cNvSpPr/>
          <p:nvPr/>
        </p:nvSpPr>
        <p:spPr>
          <a:xfrm>
            <a:off x="3059113" y="1557338"/>
            <a:ext cx="237648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4" name="直接连接符 29703"/>
          <p:cNvSpPr/>
          <p:nvPr/>
        </p:nvSpPr>
        <p:spPr>
          <a:xfrm>
            <a:off x="4716463" y="3068638"/>
            <a:ext cx="15843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6" name="直接连接符 29705"/>
          <p:cNvSpPr/>
          <p:nvPr/>
        </p:nvSpPr>
        <p:spPr>
          <a:xfrm>
            <a:off x="3059113" y="4941888"/>
            <a:ext cx="280828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8" name="直接连接符 29707"/>
          <p:cNvSpPr/>
          <p:nvPr/>
        </p:nvSpPr>
        <p:spPr>
          <a:xfrm>
            <a:off x="2627313" y="3068638"/>
            <a:ext cx="93662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9" name="直接连接符 29708"/>
          <p:cNvSpPr/>
          <p:nvPr/>
        </p:nvSpPr>
        <p:spPr>
          <a:xfrm>
            <a:off x="2627313" y="5661025"/>
            <a:ext cx="2951162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0" name="文本框 29709"/>
          <p:cNvSpPr txBox="1"/>
          <p:nvPr/>
        </p:nvSpPr>
        <p:spPr>
          <a:xfrm>
            <a:off x="2916238" y="981075"/>
            <a:ext cx="3455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吐出新的绿苞；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1" name="文本框 29710"/>
          <p:cNvSpPr txBox="1"/>
          <p:nvPr/>
        </p:nvSpPr>
        <p:spPr>
          <a:xfrm>
            <a:off x="2554288" y="2489200"/>
            <a:ext cx="1512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唱歌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4643438" y="2492375"/>
            <a:ext cx="30241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一起奔跑。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2916238" y="4365625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明丽的太阳照耀。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2555875" y="5084763"/>
            <a:ext cx="4032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搔痒了我的面颊？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0" grpId="0"/>
      <p:bldP spid="29711" grpId="0"/>
      <p:bldP spid="29712" grpId="0"/>
      <p:bldP spid="29713" grpId="0"/>
      <p:bldP spid="297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50" name="文本框 31749"/>
          <p:cNvSpPr txBox="1"/>
          <p:nvPr/>
        </p:nvSpPr>
        <p:spPr>
          <a:xfrm>
            <a:off x="1979613" y="1484313"/>
            <a:ext cx="43926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539750" y="476250"/>
            <a:ext cx="3527425" cy="509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绝句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        唐 杜甫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迟日江山丽， 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春风花草香。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泥融飞燕子，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沙暖睡鸳鸯。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文本框 31752"/>
          <p:cNvSpPr txBox="1"/>
          <p:nvPr/>
        </p:nvSpPr>
        <p:spPr>
          <a:xfrm>
            <a:off x="4067175" y="425450"/>
            <a:ext cx="4392613" cy="509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latin typeface="宋体" panose="02010600030101010101" pitchFamily="2" charset="-122"/>
              </a:rPr>
              <a:t>江畔独步寻花</a:t>
            </a:r>
            <a:endParaRPr lang="zh-CN" altLang="en-US" sz="40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CC"/>
                </a:solidFill>
                <a:latin typeface="宋体" panose="02010600030101010101" pitchFamily="2" charset="-122"/>
              </a:rPr>
              <a:t>               唐 杜甫</a:t>
            </a:r>
            <a:endParaRPr lang="zh-CN" altLang="en-US" sz="24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8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latin typeface="宋体" panose="02010600030101010101" pitchFamily="2" charset="-122"/>
              </a:rPr>
              <a:t>黄四娘家花满蹊，</a:t>
            </a:r>
            <a:endParaRPr lang="zh-CN" altLang="en-US" sz="40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latin typeface="宋体" panose="02010600030101010101" pitchFamily="2" charset="-122"/>
              </a:rPr>
              <a:t>千朵万朵压枝低。 </a:t>
            </a:r>
            <a:endParaRPr lang="zh-CN" altLang="en-US" sz="40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latin typeface="宋体" panose="02010600030101010101" pitchFamily="2" charset="-122"/>
              </a:rPr>
              <a:t>留连戏蝶时时舞，</a:t>
            </a:r>
            <a:endParaRPr lang="zh-CN" altLang="en-US" sz="4000" b="1" dirty="0">
              <a:solidFill>
                <a:srgbClr val="CC00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00CC"/>
                </a:solidFill>
                <a:latin typeface="宋体" panose="02010600030101010101" pitchFamily="2" charset="-122"/>
              </a:rPr>
              <a:t>自在娇莺恰恰啼。</a:t>
            </a:r>
            <a:r>
              <a:rPr lang="zh-CN" altLang="en-US" dirty="0">
                <a:solidFill>
                  <a:srgbClr val="CC00CC"/>
                </a:solidFill>
                <a:latin typeface="Arial" panose="020B0604020202020204" pitchFamily="34" charset="0"/>
              </a:rPr>
              <a:t>   </a:t>
            </a:r>
            <a:endParaRPr lang="zh-CN" altLang="en-US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468313" y="293688"/>
            <a:ext cx="8064500" cy="56419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 algn="ctr"/>
            <a:r>
              <a:rPr lang="zh-CN" altLang="en-US" sz="3200" b="1" dirty="0">
                <a:latin typeface="Arial" panose="020B0604020202020204" pitchFamily="34" charset="0"/>
              </a:rPr>
              <a:t>朱自清的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春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</a:rPr>
              <a:t>（节选）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indent="304800"/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小草偷偷地从土里钻出来，嫩嫩的，绿绿的。园子里，田野里，瞧去，一大片一大片满是的。坐着，躺着，打两个滚，踢几脚球，赛几趟跑，捉几回迷藏。风轻悄悄的，草绵软软的。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桃树、杏树、梨树，你不让我，我不让你，都开满了花赶趟儿。红的像火，粉的像霞，白的像雪。花里带着甜味，闭了眼，树上仿佛已经满是桃儿、杏儿、梨儿！花下成千成百的蜜蜂嗡嗡地闹着，大小的蝴蝶飞来飞去。野花遍地是：杂样儿，有名字的，没名字的，散在草丛里，像眼睛，像星星，还眨呀眨的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文本框 33795"/>
          <p:cNvSpPr txBox="1"/>
          <p:nvPr/>
        </p:nvSpPr>
        <p:spPr>
          <a:xfrm>
            <a:off x="323850" y="476250"/>
            <a:ext cx="3671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CC"/>
                </a:solidFill>
                <a:latin typeface="Arial" panose="020B0604020202020204" pitchFamily="34" charset="0"/>
              </a:rPr>
              <a:t>巩固练习</a:t>
            </a:r>
            <a:endParaRPr lang="zh-CN" altLang="en-US" sz="32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395288" y="1268413"/>
            <a:ext cx="8748712" cy="186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、读下面的词语，在文中找出它们的近义词。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希望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latin typeface="Arial" panose="020B0604020202020204" pitchFamily="34" charset="0"/>
              </a:rPr>
              <a:t>             </a:t>
            </a:r>
            <a:r>
              <a:rPr lang="zh-CN" altLang="en-US" sz="2800" b="1" dirty="0">
                <a:latin typeface="Arial" panose="020B0604020202020204" pitchFamily="34" charset="0"/>
              </a:rPr>
              <a:t>倾听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latin typeface="Arial" panose="020B0604020202020204" pitchFamily="34" charset="0"/>
              </a:rPr>
              <a:t>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爱惜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欢喜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latin typeface="Arial" panose="020B0604020202020204" pitchFamily="34" charset="0"/>
              </a:rPr>
              <a:t>             </a:t>
            </a:r>
            <a:r>
              <a:rPr lang="zh-CN" altLang="en-US" sz="2800" b="1" dirty="0">
                <a:latin typeface="Arial" panose="020B0604020202020204" pitchFamily="34" charset="0"/>
              </a:rPr>
              <a:t>明亮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latin typeface="Arial" panose="020B0604020202020204" pitchFamily="34" charset="0"/>
              </a:rPr>
              <a:t>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浅绿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395288" y="3429000"/>
            <a:ext cx="78486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、把课文中的美词佳句抄一抄。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、写一写你捕捉到的春的消息或画一画你心中的春日美景。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1908175" y="1916113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盼望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1908175" y="1970088"/>
            <a:ext cx="93662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1" name="文本框 33800"/>
          <p:cNvSpPr txBox="1"/>
          <p:nvPr/>
        </p:nvSpPr>
        <p:spPr>
          <a:xfrm>
            <a:off x="1908175" y="2565400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欣喜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02" name="矩形 33801"/>
          <p:cNvSpPr/>
          <p:nvPr/>
        </p:nvSpPr>
        <p:spPr>
          <a:xfrm>
            <a:off x="1908175" y="2617788"/>
            <a:ext cx="935038" cy="5048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3" name="文本框 33802"/>
          <p:cNvSpPr txBox="1"/>
          <p:nvPr/>
        </p:nvSpPr>
        <p:spPr>
          <a:xfrm>
            <a:off x="4643438" y="1916113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聆听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04" name="矩形 33803"/>
          <p:cNvSpPr/>
          <p:nvPr/>
        </p:nvSpPr>
        <p:spPr>
          <a:xfrm>
            <a:off x="4716463" y="1970088"/>
            <a:ext cx="863600" cy="4333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5" name="文本框 33804"/>
          <p:cNvSpPr txBox="1"/>
          <p:nvPr/>
        </p:nvSpPr>
        <p:spPr>
          <a:xfrm>
            <a:off x="4643438" y="25654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明丽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06" name="矩形 33805"/>
          <p:cNvSpPr/>
          <p:nvPr/>
        </p:nvSpPr>
        <p:spPr>
          <a:xfrm>
            <a:off x="4787900" y="2617788"/>
            <a:ext cx="649288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7" name="文本框 33806"/>
          <p:cNvSpPr txBox="1"/>
          <p:nvPr/>
        </p:nvSpPr>
        <p:spPr>
          <a:xfrm>
            <a:off x="7524750" y="1916113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爱怜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08" name="矩形 33807"/>
          <p:cNvSpPr/>
          <p:nvPr/>
        </p:nvSpPr>
        <p:spPr>
          <a:xfrm>
            <a:off x="7596188" y="1970088"/>
            <a:ext cx="72072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9" name="文本框 33808"/>
          <p:cNvSpPr txBox="1"/>
          <p:nvPr/>
        </p:nvSpPr>
        <p:spPr>
          <a:xfrm>
            <a:off x="7596188" y="263683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CC"/>
                </a:solidFill>
                <a:latin typeface="Arial" panose="020B0604020202020204" pitchFamily="34" charset="0"/>
              </a:rPr>
              <a:t>嫩绿</a:t>
            </a:r>
            <a:endParaRPr lang="zh-CN" altLang="en-US" sz="2800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33810" name="矩形 33809"/>
          <p:cNvSpPr/>
          <p:nvPr/>
        </p:nvSpPr>
        <p:spPr>
          <a:xfrm>
            <a:off x="7596188" y="2689225"/>
            <a:ext cx="865187" cy="4333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38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8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38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8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8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10"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9" grpId="0"/>
      <p:bldP spid="33801" grpId="0"/>
      <p:bldP spid="33803" grpId="0"/>
      <p:bldP spid="33805" grpId="0"/>
      <p:bldP spid="33807" grpId="0"/>
      <p:bldP spid="338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5" descr="200611141041466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idx="1"/>
          </p:nvPr>
        </p:nvSpPr>
        <p:spPr>
          <a:xfrm>
            <a:off x="150813" y="4448175"/>
            <a:ext cx="8993187" cy="1843088"/>
          </a:xfrm>
        </p:spPr>
        <p:txBody>
          <a:bodyPr vert="horz" wrap="square" lIns="91440" tIns="45720" rIns="91440" bIns="45720" anchor="t"/>
          <a:p>
            <a:pPr indent="0" eaLnBrk="1" hangingPunct="1">
              <a:buNone/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    代表作品有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金波儿童诗选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金波作品精选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等。作品获中国作家协会第一、二、三届全国优秀儿童文学奖，第二届冰心儿童图书新作奖，第四届宋庆龄儿童文学奖等。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651" name="Picture 4" descr="金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908050"/>
            <a:ext cx="4503738" cy="354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Rectangle 5"/>
          <p:cNvSpPr/>
          <p:nvPr/>
        </p:nvSpPr>
        <p:spPr>
          <a:xfrm>
            <a:off x="4572000" y="1773238"/>
            <a:ext cx="4411663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金波，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1935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年生于北京，祖籍河北冀县。现为首都师范大学教授，中国作家协会儿童文学委员会委员。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3" name="Text Box 8"/>
          <p:cNvSpPr txBox="1"/>
          <p:nvPr/>
        </p:nvSpPr>
        <p:spPr>
          <a:xfrm>
            <a:off x="5580063" y="889000"/>
            <a:ext cx="30956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作者简介</a:t>
            </a:r>
            <a:endParaRPr lang="zh-CN" altLang="en-US" sz="4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文本框 40963"/>
          <p:cNvSpPr txBox="1"/>
          <p:nvPr/>
        </p:nvSpPr>
        <p:spPr>
          <a:xfrm>
            <a:off x="900113" y="1052513"/>
            <a:ext cx="7343775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               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金波爷爷捕捉到哪些春的消息呢？请同学们带着这个问题读课文，边读边勾画出生字新词，注意把句子读通顺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3075"/>
          <p:cNvSpPr txBox="1"/>
          <p:nvPr/>
        </p:nvSpPr>
        <p:spPr>
          <a:xfrm>
            <a:off x="1258888" y="765175"/>
            <a:ext cx="6480175" cy="461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FF0000"/>
                </a:solidFill>
                <a:latin typeface="Arial" panose="020B0604020202020204" pitchFamily="34" charset="0"/>
              </a:rPr>
              <a:t>líng     chú      xīn</a:t>
            </a:r>
            <a:r>
              <a:rPr lang="en-US" altLang="zh-CN" sz="5400" b="1">
                <a:latin typeface="Arial" panose="020B0604020202020204" pitchFamily="34" charset="0"/>
              </a:rPr>
              <a:t> </a:t>
            </a:r>
            <a:endParaRPr lang="en-US" altLang="zh-CN" sz="5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</a:rPr>
              <a:t>聆        雏        欣</a:t>
            </a:r>
            <a:endParaRPr lang="zh-CN" altLang="en-US" sz="54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FF0000"/>
                </a:solidFill>
                <a:latin typeface="Arial" panose="020B0604020202020204" pitchFamily="34" charset="0"/>
              </a:rPr>
              <a:t>bāo      sāo     jiá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</a:rPr>
              <a:t>苞        搔        颊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1" name="文本框 4100"/>
          <p:cNvSpPr txBox="1"/>
          <p:nvPr/>
        </p:nvSpPr>
        <p:spPr>
          <a:xfrm>
            <a:off x="179388" y="1412875"/>
            <a:ext cx="8497887" cy="302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漂：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</a:rPr>
              <a:t>piāo</a:t>
            </a:r>
            <a:r>
              <a:rPr lang="zh-CN" altLang="en-US" sz="4800" b="1" dirty="0">
                <a:latin typeface="Arial" panose="020B0604020202020204" pitchFamily="34" charset="0"/>
              </a:rPr>
              <a:t>漂流    禁：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</a:rPr>
              <a:t>jīn</a:t>
            </a:r>
            <a:r>
              <a:rPr lang="zh-CN" altLang="en-US" sz="4800" b="1" dirty="0">
                <a:latin typeface="Arial" panose="020B0604020202020204" pitchFamily="34" charset="0"/>
              </a:rPr>
              <a:t>禁不住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       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</a:rPr>
              <a:t>piǎo</a:t>
            </a:r>
            <a:r>
              <a:rPr lang="zh-CN" altLang="en-US" sz="4800" b="1" dirty="0">
                <a:latin typeface="Arial" panose="020B0604020202020204" pitchFamily="34" charset="0"/>
              </a:rPr>
              <a:t>漂白           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</a:rPr>
              <a:t>jìn</a:t>
            </a:r>
            <a:r>
              <a:rPr lang="zh-CN" altLang="en-US" sz="4800" b="1" dirty="0">
                <a:latin typeface="Arial" panose="020B0604020202020204" pitchFamily="34" charset="0"/>
              </a:rPr>
              <a:t>禁止</a:t>
            </a:r>
            <a:endParaRPr lang="zh-CN" altLang="en-US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</a:rPr>
              <a:t>       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</a:rPr>
              <a:t>piào</a:t>
            </a:r>
            <a:r>
              <a:rPr lang="zh-CN" altLang="en-US" sz="4800" b="1" dirty="0">
                <a:latin typeface="Arial" panose="020B0604020202020204" pitchFamily="34" charset="0"/>
              </a:rPr>
              <a:t>漂亮</a:t>
            </a:r>
            <a:r>
              <a:rPr lang="zh-CN" altLang="en-US" sz="4800" dirty="0">
                <a:latin typeface="Arial" panose="020B0604020202020204" pitchFamily="34" charset="0"/>
              </a:rPr>
              <a:t>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矩形 6147"/>
          <p:cNvSpPr/>
          <p:nvPr/>
        </p:nvSpPr>
        <p:spPr>
          <a:xfrm>
            <a:off x="1476375" y="1196975"/>
            <a:ext cx="5957888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 err="1">
                <a:solidFill>
                  <a:srgbClr val="FF0000"/>
                </a:solidFill>
                <a:latin typeface="Arial" panose="020B0604020202020204" pitchFamily="34" charset="0"/>
              </a:rPr>
              <a:t>líng     chú      xīn</a:t>
            </a:r>
            <a:r>
              <a:rPr lang="en-US" altLang="zh-CN" sz="5400" b="1">
                <a:latin typeface="Arial" panose="020B0604020202020204" pitchFamily="34" charset="0"/>
              </a:rPr>
              <a:t> </a:t>
            </a:r>
            <a:endParaRPr lang="en-US" altLang="zh-CN" sz="5400" b="1">
              <a:latin typeface="Arial" panose="020B0604020202020204" pitchFamily="34" charset="0"/>
            </a:endParaRPr>
          </a:p>
          <a:p>
            <a:r>
              <a:rPr lang="en-US" altLang="zh-CN" sz="5400" b="1" dirty="0">
                <a:latin typeface="Arial" panose="020B0604020202020204" pitchFamily="34" charset="0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</a:rPr>
              <a:t>聆        雏        欣</a:t>
            </a:r>
            <a:endParaRPr lang="zh-CN" altLang="en-US" sz="5400" b="1" dirty="0">
              <a:latin typeface="Arial" panose="020B0604020202020204" pitchFamily="34" charset="0"/>
            </a:endParaRPr>
          </a:p>
          <a:p>
            <a:r>
              <a:rPr lang="en-US" altLang="zh-CN" sz="5400" b="1" err="1">
                <a:solidFill>
                  <a:srgbClr val="FF0000"/>
                </a:solidFill>
                <a:latin typeface="Arial" panose="020B0604020202020204" pitchFamily="34" charset="0"/>
              </a:rPr>
              <a:t>bāo      sāo      jiá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5400" b="1" dirty="0">
                <a:latin typeface="Arial" panose="020B0604020202020204" pitchFamily="34" charset="0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</a:rPr>
              <a:t>苞        搔        颊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476375" y="1196975"/>
            <a:ext cx="16557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CC00CC"/>
                </a:solidFill>
                <a:latin typeface="Arial" panose="020B0604020202020204" pitchFamily="34" charset="0"/>
              </a:rPr>
              <a:t>líng</a:t>
            </a:r>
            <a:endParaRPr lang="en-US" altLang="zh-CN" sz="5400" b="1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1692275" y="1412875"/>
            <a:ext cx="1008063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2" name="文本框 6151"/>
          <p:cNvSpPr txBox="1"/>
          <p:nvPr/>
        </p:nvSpPr>
        <p:spPr>
          <a:xfrm>
            <a:off x="3635375" y="1196975"/>
            <a:ext cx="15843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CC00CC"/>
                </a:solidFill>
                <a:latin typeface="Arial" panose="020B0604020202020204" pitchFamily="34" charset="0"/>
              </a:rPr>
              <a:t>chú</a:t>
            </a:r>
            <a:endParaRPr lang="en-US" altLang="zh-CN" sz="5400" b="1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3779838" y="1412875"/>
            <a:ext cx="1079500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4" name="文本框 6153"/>
          <p:cNvSpPr txBox="1"/>
          <p:nvPr/>
        </p:nvSpPr>
        <p:spPr>
          <a:xfrm>
            <a:off x="6011863" y="1196975"/>
            <a:ext cx="15128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CC00CC"/>
                </a:solidFill>
                <a:latin typeface="Arial" panose="020B0604020202020204" pitchFamily="34" charset="0"/>
              </a:rPr>
              <a:t>xīn</a:t>
            </a:r>
            <a:endParaRPr lang="en-US" altLang="zh-CN" sz="5400" b="1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6156325" y="1412875"/>
            <a:ext cx="1081088" cy="57467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6" name="文本框 6155"/>
          <p:cNvSpPr txBox="1"/>
          <p:nvPr/>
        </p:nvSpPr>
        <p:spPr>
          <a:xfrm>
            <a:off x="3781425" y="2852738"/>
            <a:ext cx="15113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err="1">
                <a:solidFill>
                  <a:srgbClr val="CC00CC"/>
                </a:solidFill>
                <a:latin typeface="Arial" panose="020B0604020202020204" pitchFamily="34" charset="0"/>
              </a:rPr>
              <a:t>sāo</a:t>
            </a:r>
            <a:endParaRPr lang="en-US" altLang="zh-CN" sz="5400" b="1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6157" name="矩形 6156"/>
          <p:cNvSpPr/>
          <p:nvPr/>
        </p:nvSpPr>
        <p:spPr>
          <a:xfrm>
            <a:off x="3851275" y="3068638"/>
            <a:ext cx="1223963" cy="6492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7"/>
                  </p:tgtEl>
                </p:cond>
              </p:nextCondLst>
            </p:seq>
          </p:childTnLst>
        </p:cTn>
      </p:par>
    </p:tnLst>
    <p:bldLst>
      <p:bldP spid="6149" grpId="0"/>
      <p:bldP spid="6152" grpId="0"/>
      <p:bldP spid="6154" grpId="0"/>
      <p:bldP spid="615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2027</Words>
  <Application>WPS 演示</Application>
  <PresentationFormat>在屏幕上显示</PresentationFormat>
  <Paragraphs>259</Paragraphs>
  <Slides>29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Tahoma</vt:lpstr>
      <vt:lpstr>楷体_GB2312</vt:lpstr>
      <vt:lpstr>新宋体</vt:lpstr>
      <vt:lpstr>微软雅黑</vt:lpstr>
      <vt:lpstr>Arial Unicode MS</vt:lpstr>
      <vt:lpstr>Calibri</vt:lpstr>
      <vt:lpstr>楷体</vt:lpstr>
      <vt:lpstr>楷体_GB2312</vt:lpstr>
      <vt:lpstr>默认设计模板</vt:lpstr>
      <vt:lpstr>1_默认设计模板</vt:lpstr>
      <vt:lpstr>Blends</vt:lpstr>
      <vt:lpstr>2_默认设计模板</vt:lpstr>
      <vt:lpstr>3_默认设计模板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春的消息</dc:title>
  <dc:creator>微软用户</dc:creator>
  <cp:lastModifiedBy>Administrator</cp:lastModifiedBy>
  <cp:revision>24</cp:revision>
  <dcterms:created xsi:type="dcterms:W3CDTF">2010-08-28T10:15:00Z</dcterms:created>
  <dcterms:modified xsi:type="dcterms:W3CDTF">2018-02-09T15:02:53Z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