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332" r:id="rId14"/>
    <p:sldId id="266" r:id="rId15"/>
    <p:sldId id="267" r:id="rId16"/>
    <p:sldId id="268" r:id="rId17"/>
    <p:sldId id="269" r:id="rId18"/>
    <p:sldId id="333" r:id="rId19"/>
    <p:sldId id="270" r:id="rId20"/>
    <p:sldId id="271" r:id="rId21"/>
    <p:sldId id="272" r:id="rId22"/>
    <p:sldId id="334" r:id="rId23"/>
    <p:sldId id="273" r:id="rId24"/>
    <p:sldId id="274" r:id="rId25"/>
    <p:sldId id="275" r:id="rId26"/>
    <p:sldId id="276" r:id="rId27"/>
    <p:sldId id="405" r:id="rId28"/>
    <p:sldId id="277" r:id="rId29"/>
    <p:sldId id="278" r:id="rId30"/>
    <p:sldId id="279" r:id="rId31"/>
    <p:sldId id="281" r:id="rId32"/>
    <p:sldId id="282" r:id="rId33"/>
    <p:sldId id="284" r:id="rId34"/>
    <p:sldId id="285" r:id="rId35"/>
    <p:sldId id="286" r:id="rId36"/>
    <p:sldId id="287" r:id="rId37"/>
    <p:sldId id="406" r:id="rId38"/>
    <p:sldId id="407" r:id="rId39"/>
    <p:sldId id="288" r:id="rId40"/>
    <p:sldId id="289" r:id="rId41"/>
    <p:sldId id="291" r:id="rId42"/>
    <p:sldId id="292" r:id="rId43"/>
    <p:sldId id="293" r:id="rId44"/>
    <p:sldId id="397" r:id="rId45"/>
    <p:sldId id="294" r:id="rId46"/>
    <p:sldId id="295" r:id="rId47"/>
    <p:sldId id="296" r:id="rId48"/>
    <p:sldId id="297" r:id="rId49"/>
    <p:sldId id="298" r:id="rId50"/>
    <p:sldId id="398" r:id="rId51"/>
    <p:sldId id="299" r:id="rId52"/>
    <p:sldId id="300" r:id="rId53"/>
    <p:sldId id="301" r:id="rId54"/>
    <p:sldId id="302" r:id="rId55"/>
    <p:sldId id="303" r:id="rId56"/>
    <p:sldId id="304" r:id="rId57"/>
    <p:sldId id="305" r:id="rId58"/>
    <p:sldId id="308" r:id="rId59"/>
    <p:sldId id="309" r:id="rId60"/>
    <p:sldId id="399" r:id="rId61"/>
    <p:sldId id="400" r:id="rId62"/>
    <p:sldId id="310" r:id="rId63"/>
    <p:sldId id="311" r:id="rId64"/>
    <p:sldId id="312" r:id="rId65"/>
    <p:sldId id="313" r:id="rId66"/>
    <p:sldId id="314" r:id="rId67"/>
    <p:sldId id="401" r:id="rId68"/>
    <p:sldId id="402" r:id="rId69"/>
    <p:sldId id="403" r:id="rId70"/>
    <p:sldId id="404" r:id="rId71"/>
    <p:sldId id="315" r:id="rId72"/>
    <p:sldId id="316" r:id="rId73"/>
    <p:sldId id="317" r:id="rId74"/>
    <p:sldId id="318" r:id="rId75"/>
    <p:sldId id="319" r:id="rId76"/>
    <p:sldId id="320" r:id="rId77"/>
    <p:sldId id="321" r:id="rId78"/>
    <p:sldId id="322" r:id="rId79"/>
    <p:sldId id="323" r:id="rId80"/>
    <p:sldId id="325" r:id="rId81"/>
    <p:sldId id="326" r:id="rId82"/>
    <p:sldId id="327" r:id="rId83"/>
    <p:sldId id="328" r:id="rId84"/>
    <p:sldId id="329" r:id="rId85"/>
    <p:sldId id="330" r:id="rId86"/>
    <p:sldId id="331" r:id="rId87"/>
    <p:sldId id="335" r:id="rId8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1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1" Type="http://schemas.openxmlformats.org/officeDocument/2006/relationships/tableStyles" Target="tableStyles.xml"/><Relationship Id="rId90" Type="http://schemas.openxmlformats.org/officeDocument/2006/relationships/viewProps" Target="viewProps.xml"/><Relationship Id="rId9" Type="http://schemas.openxmlformats.org/officeDocument/2006/relationships/slide" Target="slides/slide7.xml"/><Relationship Id="rId89" Type="http://schemas.openxmlformats.org/officeDocument/2006/relationships/presProps" Target="presProps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3058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173059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173060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zh-CN" dirty="0"/>
              <a:t>,</a:t>
            </a:r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19860000">
            <a:off x="1423035" y="2644140"/>
            <a:ext cx="91116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赵生勤老师课件</a:t>
            </a:r>
            <a:endParaRPr lang="zh-CN" altLang="en-US" sz="9600" b="1">
              <a:solidFill>
                <a:schemeClr val="accent5">
                  <a:lumMod val="20000"/>
                  <a:lumOff val="8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2817" name="图片 512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95" y="57150"/>
            <a:ext cx="11994515" cy="674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标题 5121"/>
          <p:cNvSpPr>
            <a:spLocks noGrp="1"/>
          </p:cNvSpPr>
          <p:nvPr>
            <p:ph type="ctrTitle"/>
          </p:nvPr>
        </p:nvSpPr>
        <p:spPr>
          <a:xfrm>
            <a:off x="1226185" y="1136650"/>
            <a:ext cx="9739630" cy="2638425"/>
          </a:xfrm>
        </p:spPr>
        <p:txBody>
          <a:bodyPr anchor="ctr">
            <a:noAutofit/>
          </a:bodyPr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17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苏武传</a:t>
            </a:r>
            <a:endParaRPr kumimoji="0" lang="zh-CN" altLang="en-US" sz="217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  <p:sp>
        <p:nvSpPr>
          <p:cNvPr id="5123" name="副标题 5122"/>
          <p:cNvSpPr>
            <a:spLocks noGrp="1"/>
          </p:cNvSpPr>
          <p:nvPr>
            <p:ph type="subTitle" idx="1"/>
          </p:nvPr>
        </p:nvSpPr>
        <p:spPr>
          <a:xfrm>
            <a:off x="4830763" y="4341495"/>
            <a:ext cx="2532062" cy="895350"/>
          </a:xfrm>
        </p:spPr>
        <p:txBody>
          <a:bodyPr anchor="t" anchorCtr="0">
            <a:noAutofit/>
          </a:bodyPr>
          <a:p>
            <a:pPr defTabSz="914400">
              <a:buClrTx/>
              <a:buSzTx/>
              <a:buFontTx/>
            </a:pPr>
            <a:r>
              <a:rPr lang="zh-CN" altLang="en-US" sz="8000" b="1" baseline="0" dirty="0">
                <a:solidFill>
                  <a:srgbClr val="0000FF"/>
                </a:solidFill>
                <a:latin typeface="+mn-lt"/>
                <a:ea typeface="华文行楷" panose="02010800040101010101" pitchFamily="2" charset="-122"/>
                <a:cs typeface="+mn-cs"/>
              </a:rPr>
              <a:t>班固</a:t>
            </a:r>
            <a:endParaRPr lang="zh-CN" altLang="en-US" sz="8000" b="1" baseline="0" dirty="0">
              <a:solidFill>
                <a:srgbClr val="0000FF"/>
              </a:solidFill>
              <a:latin typeface="+mn-lt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2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2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8962" name="文本框 1"/>
          <p:cNvSpPr txBox="1"/>
          <p:nvPr/>
        </p:nvSpPr>
        <p:spPr>
          <a:xfrm>
            <a:off x="3520123" y="327660"/>
            <a:ext cx="51511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汉书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》(《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前汉书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》)</a:t>
            </a:r>
            <a:endParaRPr lang="en-US" altLang="zh-CN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065" y="1144270"/>
            <a:ext cx="11406505" cy="5406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eaLnBrk="1" hangingPunct="1">
              <a:lnSpc>
                <a:spcPct val="120000"/>
              </a:lnSpc>
              <a:buNone/>
            </a:pPr>
            <a:r>
              <a:rPr lang="en-US" altLang="zh-CN" sz="3200" b="1" dirty="0">
                <a:latin typeface="黑体" panose="02010609060101010101" pitchFamily="49" charset="-122"/>
                <a:sym typeface="+mn-ea"/>
              </a:rPr>
              <a:t>   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汉书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是我国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第一部纪传体断代史</a:t>
            </a:r>
            <a:r>
              <a:rPr lang="en-US" altLang="zh-CN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是古代传记文学名著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，其中还收录了西汉大量的辞赋和散文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有总集的性质。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记录了汉高祖元年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前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206)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至王莽新地皇四年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(23)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共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230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年的历史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共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100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篇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 eaLnBrk="1" hangingPunct="1">
              <a:lnSpc>
                <a:spcPct val="120000"/>
              </a:lnSpc>
              <a:buNone/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分为十二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帝纪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八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表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十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志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七十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列传。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 eaLnBrk="1" hangingPunct="1">
              <a:lnSpc>
                <a:spcPct val="120000"/>
              </a:lnSpc>
              <a:buNone/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史学价值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: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作者能尊重客观实际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揭露统治阶级的残暴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赞扬清廉的官吏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流露了对人民的同情。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 eaLnBrk="1" hangingPunct="1">
              <a:lnSpc>
                <a:spcPct val="120000"/>
              </a:lnSpc>
              <a:buNone/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文学价值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: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叙事详明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详赡严密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语言典雅繁复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富于文采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有骈体化倾向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对后世散文发展影响很大。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16255" y="835025"/>
            <a:ext cx="11159490" cy="5851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812800" algn="l" eaLnBrk="1" latinLnBrk="0" hangingPunct="1">
              <a:lnSpc>
                <a:spcPct val="9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</a:t>
            </a:r>
            <a:r>
              <a:rPr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r>
              <a:rPr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编年体</a:t>
            </a:r>
            <a:r>
              <a:rPr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——史书编著的一种体裁,即按年代顺序记载历史。代表作:《资治通鉴》。</a:t>
            </a:r>
            <a:endParaRPr sz="32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812800" algn="l" eaLnBrk="1" latinLnBrk="0" hangingPunct="1">
              <a:lnSpc>
                <a:spcPct val="9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2.</a:t>
            </a:r>
            <a:r>
              <a:rPr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国别体</a:t>
            </a:r>
            <a:r>
              <a:rPr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——以国(诸侯国)为主体记载历史,即按国家分类记载历史。代表作:《战国策》。</a:t>
            </a:r>
            <a:endParaRPr sz="32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812800" algn="l" eaLnBrk="1" latinLnBrk="0" hangingPunct="1">
              <a:lnSpc>
                <a:spcPct val="9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3.</a:t>
            </a:r>
            <a:r>
              <a:rPr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纪传体</a:t>
            </a:r>
            <a:r>
              <a:rPr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——史书的一种形式,以为人物立传的方式记叙史实,即以人物活动为中心记载历史,就是为人物立传。代表作:《史记》。</a:t>
            </a:r>
            <a:endParaRPr sz="32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812800" algn="l" eaLnBrk="1" latinLnBrk="0" hangingPunct="1">
              <a:lnSpc>
                <a:spcPct val="9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4.</a:t>
            </a:r>
            <a:r>
              <a:rPr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断代史</a:t>
            </a:r>
            <a:r>
              <a:rPr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——以朝代为断限的史书。此体裁始创于东汉史学家班固。二十五史中除《史记》为通史外,其余的二十四史都属此体。</a:t>
            </a:r>
            <a:endParaRPr sz="32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812800" algn="l" eaLnBrk="1" latinLnBrk="0" hangingPunct="1">
              <a:lnSpc>
                <a:spcPct val="9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5.</a:t>
            </a:r>
            <a:r>
              <a:rPr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纪事本末体</a:t>
            </a:r>
            <a:r>
              <a:rPr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——以事件为中心的著史体裁。它与编年体、纪传体合称为中国古代三大史书体裁。它创立于南宋袁枢的《通鉴纪事本末》。</a:t>
            </a:r>
            <a:endParaRPr sz="32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61865" y="128270"/>
            <a:ext cx="266827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 algn="ctr" eaLnBrk="1" latinLnBrk="0" hangingPunct="1">
              <a:lnSpc>
                <a:spcPct val="100000"/>
              </a:lnSpc>
            </a:pPr>
            <a:r>
              <a:rPr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史 书 体 例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71010" name="文本框 1"/>
          <p:cNvSpPr txBox="1"/>
          <p:nvPr/>
        </p:nvSpPr>
        <p:spPr>
          <a:xfrm>
            <a:off x="4799013" y="333375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史书体例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04315" y="1250315"/>
            <a:ext cx="8984615" cy="4909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编年体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: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按年月日有次序地记载史事的史书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例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:《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春秋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》(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孔子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)----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最早的编年体史书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左传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》(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左丘明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)</a:t>
            </a:r>
            <a:endParaRPr lang="en-US" altLang="zh-CN" sz="3600" b="1">
              <a:latin typeface="华文中宋" panose="02010600040101010101" charset="-122"/>
              <a:ea typeface="华文中宋" panose="0201060004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《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资治通鉴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》(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司马光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)</a:t>
            </a:r>
            <a:endParaRPr lang="en-US" altLang="zh-CN" sz="3600" b="1">
              <a:latin typeface="华文中宋" panose="02010600040101010101" charset="-122"/>
              <a:ea typeface="华文中宋" panose="0201060004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endParaRPr lang="en-US" altLang="zh-CN" sz="3600" b="1">
              <a:latin typeface="华文中宋" panose="02010600040101010101" charset="-122"/>
              <a:ea typeface="华文中宋" panose="0201060004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国别体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: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以国家为编排顺序记载史事的史书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例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:《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国语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》----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第一部国别体史书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战国策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》(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刘向编订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)</a:t>
            </a:r>
            <a:endParaRPr lang="en-US" altLang="zh-CN" sz="36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17955" y="448945"/>
            <a:ext cx="9782810" cy="5959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kern="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纪传体</a:t>
            </a:r>
            <a:r>
              <a:rPr lang="en-US" altLang="zh-CN" sz="3600" b="1" ker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:</a:t>
            </a: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以为人物立传记的方式记叙史实的史书</a:t>
            </a:r>
            <a:endParaRPr kumimoji="0" lang="zh-CN" altLang="en-US" sz="36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          </a:t>
            </a:r>
            <a:endParaRPr kumimoji="0" lang="zh-CN" altLang="en-US" sz="36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例</a:t>
            </a:r>
            <a:r>
              <a:rPr lang="en-US" altLang="zh-CN" sz="3600" b="1" ker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:《</a:t>
            </a:r>
            <a:r>
              <a:rPr lang="zh-CN" altLang="en-US" sz="3600" b="1" kern="0" dirty="0">
                <a:solidFill>
                  <a:srgbClr val="000099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史记</a:t>
            </a:r>
            <a:r>
              <a:rPr lang="en-US" altLang="zh-CN" sz="3600" b="1" ker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》(</a:t>
            </a: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司马迁</a:t>
            </a:r>
            <a:r>
              <a:rPr lang="en-US" altLang="zh-CN" sz="3600" b="1" ker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)----</a:t>
            </a: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第一部纪传体通史</a:t>
            </a:r>
            <a:endParaRPr kumimoji="0" lang="zh-CN" altLang="en-US" sz="36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lang="en-US" altLang="zh-CN" sz="3600" b="1" ker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《</a:t>
            </a:r>
            <a:r>
              <a:rPr lang="zh-CN" altLang="en-US" sz="3600" b="1" kern="0" dirty="0">
                <a:solidFill>
                  <a:srgbClr val="000099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汉书</a:t>
            </a:r>
            <a:r>
              <a:rPr lang="en-US" altLang="zh-CN" sz="3600" b="1" ker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》(</a:t>
            </a: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班固</a:t>
            </a:r>
            <a:r>
              <a:rPr lang="en-US" altLang="zh-CN" sz="3600" b="1" ker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)----</a:t>
            </a: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第一部纪传体断代史</a:t>
            </a:r>
            <a:endParaRPr kumimoji="0" lang="zh-CN" altLang="en-US" sz="36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lang="en-US" altLang="zh-CN" sz="3600" b="1" ker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《</a:t>
            </a:r>
            <a:r>
              <a:rPr lang="zh-CN" altLang="en-US" sz="3600" b="1" kern="0" dirty="0">
                <a:solidFill>
                  <a:srgbClr val="000099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后汉书</a:t>
            </a:r>
            <a:r>
              <a:rPr lang="en-US" altLang="zh-CN" sz="3600" b="1" ker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》(</a:t>
            </a: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范晔</a:t>
            </a:r>
            <a:r>
              <a:rPr lang="en-US" altLang="zh-CN" sz="3600" b="1" ker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)----</a:t>
            </a: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纪传体断代史</a:t>
            </a:r>
            <a:endParaRPr kumimoji="0" lang="zh-CN" altLang="en-US" sz="36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6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       </a:t>
            </a:r>
            <a:r>
              <a:rPr lang="en-US" altLang="zh-CN" sz="3600" b="1" ker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《</a:t>
            </a: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史记</a:t>
            </a:r>
            <a:r>
              <a:rPr lang="en-US" altLang="zh-CN" sz="3600" b="1" ker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》:</a:t>
            </a: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本纪   世家  列传  表  书</a:t>
            </a:r>
            <a:endParaRPr kumimoji="0" lang="zh-CN" altLang="en-US" sz="36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纪传体</a:t>
            </a:r>
            <a:endParaRPr kumimoji="0" lang="zh-CN" altLang="en-US" sz="36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       </a:t>
            </a:r>
            <a:r>
              <a:rPr lang="en-US" altLang="zh-CN" sz="3600" b="1" ker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《</a:t>
            </a: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汉书</a:t>
            </a:r>
            <a:r>
              <a:rPr lang="en-US" altLang="zh-CN" sz="3600" b="1" ker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》:</a:t>
            </a:r>
            <a:r>
              <a:rPr lang="zh-CN" altLang="en-US" sz="3600" b="1" kern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本纪      列传     表  志</a:t>
            </a:r>
            <a:endParaRPr lang="zh-CN" altLang="en-US" sz="3600" b="1" kern="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3389313" y="4763453"/>
            <a:ext cx="288925" cy="1295400"/>
          </a:xfrm>
          <a:prstGeom prst="leftBrace">
            <a:avLst>
              <a:gd name="adj1" fmla="val 51000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058" name="Rectangle 2"/>
          <p:cNvSpPr/>
          <p:nvPr/>
        </p:nvSpPr>
        <p:spPr>
          <a:xfrm>
            <a:off x="4816475" y="127000"/>
            <a:ext cx="2559050" cy="654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背景简介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0845" y="781050"/>
            <a:ext cx="1140714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匈奴的起源和族属问题一直存在较大的争议。学者认为，商朝时的鬼方、混夷，周朝时的猃狁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(xiǎn yǔn)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春秋时的戎、狄，战国时的胡，都是后世所谓的匈奴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。控制着从里海到长城的广大地域，包括今蒙古国、俄罗斯的西伯利亚、中亚北部、中国东北等地区。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自西周起，戎族开始威胁中原王朝，周幽王烽火戏诸侯后，犬戎部落入侵，迫使平王东迁。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秦始皇统一中国后，命蒙恬北击匈奴，收河套，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“却匈奴七百余里，胡人不敢南下而牧马”。</a:t>
            </a:r>
            <a:r>
              <a:rPr lang="en-US" altLang="zh-CN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过秦论</a:t>
            </a:r>
            <a:r>
              <a:rPr lang="en-US" altLang="zh-CN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）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真正与匈奴进行大规模战斗是在汉朝。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310515" y="177165"/>
            <a:ext cx="11570335" cy="6536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汉初前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201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年，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韩王刘信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投降匈奴。次年，刘邦亲率大军征讨，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在白登（今山西大同东北）被匈奴冒顿单于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30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余万骑兵围困七昼夜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。后用计逃脱，之后开始与匈奴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和亲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。其后的文、景诸帝也是沿用和亲政策以休养生息。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到汉武帝时，汉朝从战略防御转为战略进攻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。前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127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年，派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卫青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占领河套地区，前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121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年派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霍去病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夺取富庶的河西走廊，前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119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年卫、霍分东西两路进攻漠北。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前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33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年呼韩邪单于娶王昭君，与汉修好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195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年，南匈奴参与了中原混战，东汉蔡邕之女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蔡文姬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被掳掠去匈奴。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202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年，南匈奴首领归附汉丞相曹操，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蔡文姬归汉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。曹操将南匈奴分成五部。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0695" y="964565"/>
            <a:ext cx="11230610" cy="5605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812800" algn="just" eaLnBrk="1" latinLnBrk="0" hangingPunct="1">
              <a:lnSpc>
                <a:spcPct val="14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匈奴,古族名,指古代蒙古大漠和草原上的游牧民族集团,大部分生活在戈壁大漠,最初在蒙古高原建立国家。</a:t>
            </a:r>
            <a:r>
              <a:rPr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约公元前3世纪时匈奴兴起</a:t>
            </a:r>
            <a:r>
              <a:rPr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,全盛时期是公元前209年至公元前128年。</a:t>
            </a:r>
            <a:r>
              <a:rPr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公元前215年,匈奴被秦帝国驱逐出黄河河套地区</a:t>
            </a:r>
            <a:r>
              <a:rPr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。东汉时匈奴分裂,南匈奴内附中原政权,北匈奴从漠北西迁至河西走廊。公元91年,汉军在金微山(今阿尔泰山)大败北单于,北匈奴主力便远走中亚。</a:t>
            </a:r>
            <a:r>
              <a:rPr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留在蒙古高原的匈奴渐渐被汉化</a:t>
            </a:r>
            <a:r>
              <a:rPr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,蒙古族、突厥族、契丹族等等都是其后裔。</a:t>
            </a:r>
            <a:endParaRPr sz="32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45430" y="319405"/>
            <a:ext cx="150114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 algn="ctr" eaLnBrk="1" latinLnBrk="0" hangingPunct="1">
              <a:lnSpc>
                <a:spcPct val="90000"/>
              </a:lnSpc>
            </a:pPr>
            <a:r>
              <a:rPr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匈</a:t>
            </a:r>
            <a:r>
              <a:rPr 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奴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5105" name="Text Box 2"/>
          <p:cNvSpPr txBox="1"/>
          <p:nvPr/>
        </p:nvSpPr>
        <p:spPr>
          <a:xfrm>
            <a:off x="4421505" y="977900"/>
            <a:ext cx="7319645" cy="5406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“苏武牧羊”的故事在我国家喻户晓。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汉书 苏武传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载： 天汉元年（公元前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100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年），苏武奉命出使匈奴被扣，匈奴贵族多方威胁诱降未遂，又将他迁至北海（今贝加尔湖）边牧羊，苏武坚持十九年不屈。始元六年（公元前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81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年），因匈奴与汉和好，方被遣回朝。苏武决不背叛祖国的气节，流芳百世，传唱千古。</a:t>
            </a:r>
            <a:r>
              <a:rPr lang="zh-CN" altLang="en-US" sz="28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zh-CN" altLang="en-US" sz="2800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78178" name="Text Box 3"/>
          <p:cNvSpPr txBox="1"/>
          <p:nvPr/>
        </p:nvSpPr>
        <p:spPr>
          <a:xfrm>
            <a:off x="2640013" y="1989138"/>
            <a:ext cx="2508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  <p:pic>
        <p:nvPicPr>
          <p:cNvPr id="175107" name="Picture 4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" y="209550"/>
            <a:ext cx="3827145" cy="647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593823" y="209550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 noProof="1">
                <a:ln w="127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rotWithShape="0">
                    <a:srgbClr val="875B0D">
                      <a:alpha val="64998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苏武牧羊</a:t>
            </a:r>
            <a:endParaRPr lang="zh-CN" altLang="en-US" sz="4400" b="1" noProof="1">
              <a:ln w="127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sy="50000" rotWithShape="0">
                  <a:srgbClr val="875B0D">
                    <a:alpha val="64998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5">
                                            <p:txEl>
                                              <p:charRg st="0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175105">
                                            <p:txEl>
                                              <p:charRg st="0" end="1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9202" name="Text Box 5"/>
          <p:cNvSpPr txBox="1"/>
          <p:nvPr/>
        </p:nvSpPr>
        <p:spPr>
          <a:xfrm>
            <a:off x="1992313" y="188913"/>
            <a:ext cx="41751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1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6131" name="Text Box 6"/>
          <p:cNvSpPr txBox="1"/>
          <p:nvPr/>
        </p:nvSpPr>
        <p:spPr>
          <a:xfrm>
            <a:off x="4532948" y="122873"/>
            <a:ext cx="31257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正音、 正字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7680" y="829945"/>
            <a:ext cx="11217275" cy="5898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栘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               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厩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监　   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弩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    ）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且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）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鞮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）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 ）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于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） 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缑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王            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王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浞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    ） 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昆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）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邪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）王   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阏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）氏（      ）  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重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 ）负国    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秩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訾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）   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熅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）火 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北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阙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）            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啮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）雪    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旃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）毛              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牧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羝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）           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廪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）食      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节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旄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）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於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）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靬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）王        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弋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）射  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纺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缴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）      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檠弓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弩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 ）  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棫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）阳宫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扶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辇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 ）     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斧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钺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 ）  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驩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   ）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3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0" y="829945"/>
            <a:ext cx="5257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y</a:t>
            </a:r>
            <a:r>
              <a:rPr lang="en-US" altLang="en-US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í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29300" y="829945"/>
            <a:ext cx="8356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ji</a:t>
            </a:r>
            <a:r>
              <a:rPr lang="en-US" altLang="en-US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ù 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77400" y="829945"/>
            <a:ext cx="7283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nǔ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22070" y="1413510"/>
            <a:ext cx="5822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jū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80690" y="1413510"/>
            <a:ext cx="8197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dī  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62930" y="1413510"/>
            <a:ext cx="1168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ch</a:t>
            </a:r>
            <a:r>
              <a:rPr lang="en-US" altLang="en-US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á</a:t>
            </a:r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n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32115" y="1413510"/>
            <a:ext cx="6800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yú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75715" y="1997075"/>
            <a:ext cx="9080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g</a:t>
            </a:r>
            <a:r>
              <a:rPr lang="en-US" altLang="en-US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ō</a:t>
            </a:r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u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73495" y="1997075"/>
            <a:ext cx="11518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zhuó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86815" y="2580640"/>
            <a:ext cx="9969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h</a:t>
            </a:r>
            <a:r>
              <a:rPr lang="en-US" altLang="en-US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ú</a:t>
            </a:r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n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82925" y="2580640"/>
            <a:ext cx="615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yé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29300" y="2580640"/>
            <a:ext cx="9080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y</a:t>
            </a:r>
            <a:r>
              <a:rPr lang="en-US" altLang="en-US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ā</a:t>
            </a:r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n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11770" y="2580640"/>
            <a:ext cx="7696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zhī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86815" y="3164205"/>
            <a:ext cx="13639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zh</a:t>
            </a:r>
            <a:r>
              <a:rPr lang="en-US" altLang="en-US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ò</a:t>
            </a:r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ng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73495" y="3164205"/>
            <a:ext cx="6318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zī 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680575" y="3164205"/>
            <a:ext cx="9486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yūn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42745" y="3747770"/>
            <a:ext cx="9080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què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29300" y="3747770"/>
            <a:ext cx="7861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niè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578975" y="3747770"/>
            <a:ext cx="11518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zh</a:t>
            </a:r>
            <a:r>
              <a:rPr lang="en-US" altLang="en-US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ā</a:t>
            </a:r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n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42745" y="4331335"/>
            <a:ext cx="55816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dī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873750" y="4331335"/>
            <a:ext cx="6965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l</a:t>
            </a:r>
            <a:r>
              <a:rPr lang="en-US" altLang="en-US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ǐ</a:t>
            </a:r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n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059035" y="4331335"/>
            <a:ext cx="10299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máo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96670" y="4914900"/>
            <a:ext cx="7772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w</a:t>
            </a:r>
            <a:r>
              <a:rPr lang="zh-CN" altLang="zh-CN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ū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82925" y="4914900"/>
            <a:ext cx="9328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jiān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712960" y="4914900"/>
            <a:ext cx="6565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y</a:t>
            </a:r>
            <a:r>
              <a:rPr lang="zh-CN" altLang="zh-CN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ì</a:t>
            </a:r>
            <a:r>
              <a:rPr lang="en-US" altLang="zh-CN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697990" y="5498465"/>
            <a:ext cx="12827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zhu</a:t>
            </a:r>
            <a:r>
              <a:rPr lang="zh-CN" altLang="zh-CN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ó</a:t>
            </a:r>
            <a:r>
              <a:rPr lang="en-US" altLang="zh-CN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615430" y="5498465"/>
            <a:ext cx="11614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qíng 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578975" y="5498465"/>
            <a:ext cx="6800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y</a:t>
            </a:r>
            <a:r>
              <a:rPr lang="zh-CN" altLang="zh-CN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ù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697990" y="6123305"/>
            <a:ext cx="107886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niǎn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84595" y="6082030"/>
            <a:ext cx="10229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yu</a:t>
            </a:r>
            <a:r>
              <a:rPr lang="zh-CN" altLang="zh-CN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è</a:t>
            </a:r>
            <a:r>
              <a:rPr lang="en-US" altLang="zh-CN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680575" y="6196965"/>
            <a:ext cx="1233170" cy="4356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huán</a:t>
            </a:r>
            <a:endParaRPr lang="en-US" altLang="zh-CN" sz="3200" b="1" dirty="0" err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0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500"/>
                            </p:stCondLst>
                            <p:childTnLst>
                              <p:par>
                                <p:cTn id="1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000"/>
                            </p:stCondLst>
                            <p:childTnLst>
                              <p:par>
                                <p:cTn id="1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500"/>
                            </p:stCondLst>
                            <p:childTnLst>
                              <p:par>
                                <p:cTn id="1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1" grpId="0" bldLvl="0" animBg="1"/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6730" y="1129665"/>
            <a:ext cx="11336020" cy="513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3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第一部分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（第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1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段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：缘由：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奉命出使匈奴，以通和好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第二部分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（第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2--8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段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：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遭遇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：</a:t>
            </a:r>
            <a:r>
              <a:rPr lang="zh-CN" altLang="en-US" sz="36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分四个层次</a:t>
            </a:r>
            <a:endParaRPr lang="zh-CN" altLang="en-US" sz="3600" b="1" dirty="0">
              <a:solidFill>
                <a:srgbClr val="00B0F0"/>
              </a:solidFill>
              <a:latin typeface="华文中宋" panose="02010600040101010101" charset="-122"/>
              <a:ea typeface="华文中宋" panose="02010600040101010101" charset="-122"/>
              <a:sym typeface="Wingdings" panose="05000000000000000000" pitchFamily="2" charset="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第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1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层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（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2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、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3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）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：虞常谋反，牵涉苏武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Wingdings" panose="05000000000000000000" pitchFamily="2" charset="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第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2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层（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4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、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5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）：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卫律逼降，苏武不屈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Wingdings" panose="05000000000000000000" pitchFamily="2" charset="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第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3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层（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6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）：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流放北海，杖节牧羊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Wingdings" panose="05000000000000000000" pitchFamily="2" charset="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第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4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层（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7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、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8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）：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李陵劝降，完全失败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Wingdings" panose="05000000000000000000" pitchFamily="2" charset="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第三部分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（第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9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、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10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段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）：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结局：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历尽磨难，终归汉朝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Wingdings" panose="05000000000000000000" pitchFamily="2" charset="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04665" y="327025"/>
            <a:ext cx="323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理清课文思路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41" name="标题 388097"/>
          <p:cNvSpPr>
            <a:spLocks noGrp="1"/>
          </p:cNvSpPr>
          <p:nvPr>
            <p:ph type="title"/>
          </p:nvPr>
        </p:nvSpPr>
        <p:spPr>
          <a:xfrm>
            <a:off x="4721225" y="361950"/>
            <a:ext cx="2749550" cy="879475"/>
          </a:xfrm>
        </p:spPr>
        <p:txBody>
          <a:bodyPr anchor="ctr" anchorCtr="0"/>
          <a:p>
            <a:pPr algn="l"/>
            <a:r>
              <a:rPr lang="zh-CN" altLang="en-US" sz="4800" b="1" dirty="0">
                <a:solidFill>
                  <a:srgbClr val="FF0000"/>
                </a:solidFill>
                <a:ea typeface="微软雅黑" panose="020B0503020204020204" charset="-122"/>
              </a:rPr>
              <a:t>学习目标</a:t>
            </a:r>
            <a:endParaRPr lang="zh-CN" altLang="en-US" sz="4800" b="1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163842" name="文本占位符 388098"/>
          <p:cNvSpPr>
            <a:spLocks noGrp="1"/>
          </p:cNvSpPr>
          <p:nvPr>
            <p:ph idx="1"/>
          </p:nvPr>
        </p:nvSpPr>
        <p:spPr>
          <a:xfrm>
            <a:off x="1026795" y="1367155"/>
            <a:ext cx="10344150" cy="4854575"/>
          </a:xfrm>
        </p:spPr>
        <p:txBody>
          <a:bodyPr anchor="t" anchorCtr="0">
            <a:normAutofit fontScale="90000"/>
          </a:bodyPr>
          <a:p>
            <a:pPr>
              <a:lnSpc>
                <a:spcPct val="180000"/>
              </a:lnSpc>
              <a:buNone/>
            </a:pPr>
            <a:r>
              <a:rPr lang="en-US" altLang="zh-CN" sz="4000" b="1"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、了解班固以及</a:t>
            </a:r>
            <a:r>
              <a:rPr lang="en-US" altLang="zh-CN" sz="4000" b="1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汉书</a:t>
            </a:r>
            <a:r>
              <a:rPr lang="en-US" altLang="zh-CN" sz="40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的相关知识。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80000"/>
              </a:lnSpc>
              <a:buNone/>
            </a:pPr>
            <a:r>
              <a:rPr lang="en-US" altLang="zh-CN" sz="4000" b="1"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、积累文言常见的字词和句式，培养归纳整理字词的能力和习惯。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80000"/>
              </a:lnSpc>
              <a:buNone/>
            </a:pPr>
            <a:r>
              <a:rPr lang="en-US" altLang="zh-CN" sz="4000" b="1">
                <a:latin typeface="华文中宋" panose="02010600040101010101" charset="-122"/>
                <a:ea typeface="华文中宋" panose="02010600040101010101" charset="-122"/>
              </a:rPr>
              <a:t>3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、引导学习本文塑造人物形象的技巧和方法。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4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4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4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>
                                            <p:txEl>
                                              <p:charRg st="19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42">
                                            <p:txEl>
                                              <p:charRg st="19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42">
                                            <p:txEl>
                                              <p:charRg st="19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3842">
                                            <p:txEl>
                                              <p:charRg st="19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>
                                            <p:txEl>
                                              <p:charRg st="5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842">
                                            <p:txEl>
                                              <p:charRg st="5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842">
                                            <p:txEl>
                                              <p:charRg st="5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3842">
                                            <p:txEl>
                                              <p:charRg st="5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9730" y="1234440"/>
            <a:ext cx="11433175" cy="5406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1" latinLnBrk="0" hangingPunct="1">
              <a:lnSpc>
                <a:spcPct val="120000"/>
              </a:lnSpc>
            </a:pP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第一部分是第1段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,写苏武在胡、汉两国关系微妙时期奉汉武帝旨意出使匈奴,以通两国之好,主要是交代苏武出使的原因、背景和使团的主要成员。</a:t>
            </a:r>
            <a:endParaRPr lang="zh-CN" altLang="en-US" sz="32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812800" algn="just" eaLnBrk="1" latinLnBrk="0" hangingPunct="1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第二部分是文章的第2~8段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,主要写苏武被匈奴扣留胡地十九年,九死一生而不改气节的可歌可泣的动人事迹。先写苏武出使匈奴时遇到的意外变故,再写卫律威逼利诱,苏武被幽禁并流放到北海牧羊,以及李陵来劝降等事件。</a:t>
            </a:r>
            <a:endParaRPr lang="zh-CN" altLang="en-US" sz="32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812800" algn="just" eaLnBrk="1" latinLnBrk="0" hangingPunct="1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第三部分是文章的第9、10段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,主要写苏武返回汉朝的过程。写汉与匈奴和亲后,苏武终得重见天日,重归祖国。</a:t>
            </a:r>
            <a:endParaRPr lang="zh-CN" altLang="en-US" sz="32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9195" y="382905"/>
            <a:ext cx="475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课文可以分为三部分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475615" y="772160"/>
            <a:ext cx="1128458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武，字子卿。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少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以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父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，兄弟并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为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郎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en-US" sz="4000" b="1" u="sng" dirty="0">
                <a:solidFill>
                  <a:srgbClr val="33993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稍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迁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至栘中厩监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。时汉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连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伐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胡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数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通使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相窥观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。匈奴留汉使郭吉、路充国等前后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十余辈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，匈奴使来，汉亦留之以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相当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天汉元年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且鞮侯单于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初立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，恐汉袭之，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乃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曰：“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汉天子我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丈人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行也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。”尽归汉使路充国等。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25915" y="252730"/>
            <a:ext cx="232092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</a:t>
            </a:r>
            <a:r>
              <a:rPr lang="zh-CN" altLang="en-US" sz="2400" b="1" noProof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今义：稍微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）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l"/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渐渐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47920" y="1629410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ln>
                  <a:noFill/>
                </a:ln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被任用（被动句）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47920" y="77216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因为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37600" y="1629410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做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46410" y="162941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升迁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83750" y="436118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初立为王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98165" y="5271770"/>
            <a:ext cx="5867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就</a:t>
            </a:r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35295" y="248666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ln>
                  <a:noFill/>
                </a:ln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匈奴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46520" y="248666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屡次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45630" y="3465195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十几批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22270" y="4361180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相抵（</a:t>
            </a:r>
            <a:r>
              <a:rPr lang="zh-CN" altLang="en-US" sz="2400" b="1" noProof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今义：差不多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）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48810" y="5300980"/>
            <a:ext cx="5811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noProof="0">
                <a:ln>
                  <a:noFill/>
                </a:ln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长辈（</a:t>
            </a:r>
            <a:r>
              <a:rPr lang="zh-CN" altLang="en-US" sz="2800" b="1" noProof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古：老人和长辈；今：岳父</a:t>
            </a:r>
            <a:r>
              <a:rPr lang="zh-CN" altLang="en-US" sz="2800" b="1" noProof="0">
                <a:ln>
                  <a:noFill/>
                </a:ln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47920" y="65405"/>
            <a:ext cx="22491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课文分析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4" grpId="0"/>
      <p:bldP spid="4" grpId="0"/>
      <p:bldP spid="3" grpId="0"/>
      <p:bldP spid="5" grpId="0"/>
      <p:bldP spid="2" grpId="0"/>
      <p:bldP spid="6" grpId="0"/>
      <p:bldP spid="10" grpId="0"/>
      <p:bldP spid="11" grpId="0"/>
      <p:bldP spid="13" grpId="0"/>
      <p:bldP spid="15" grpId="0"/>
      <p:bldP spid="7" grpId="0"/>
      <p:bldP spid="9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0226" name="文本框 1"/>
          <p:cNvSpPr txBox="1"/>
          <p:nvPr/>
        </p:nvSpPr>
        <p:spPr>
          <a:xfrm>
            <a:off x="5003800" y="120650"/>
            <a:ext cx="17160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0550" y="1054735"/>
            <a:ext cx="11213465" cy="5517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苏武字子卿，年轻时凭着父亲的职位，兄弟都做了皇帝的侍从官。渐渐升到栘中厩监。当时汉朝廷接连讨伐匈奴，多次互派使节彼此暗中侦察。匈奴扣留了汉使者郭吉、路充国等前后十几批人。匈奴使者前来，汉朝庭也扣留他们作为抵押。 天汉元年，且鞮侯初立为单于，害怕受到汉朝袭击，于是说：“汉天子，是我的长辈啊。”全部送还了汉廷使节路充国等人。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02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02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9201" name="Rectangle 2"/>
          <p:cNvSpPr/>
          <p:nvPr/>
        </p:nvSpPr>
        <p:spPr>
          <a:xfrm>
            <a:off x="344805" y="395288"/>
            <a:ext cx="11503025" cy="427672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>
              <a:lnSpc>
                <a:spcPct val="17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武帝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嘉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其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义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乃遣武</a:t>
            </a:r>
            <a:r>
              <a:rPr lang="zh-CN" altLang="en-US" sz="4000" b="1" u="sng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以</a:t>
            </a:r>
            <a:r>
              <a:rPr lang="zh-CN" altLang="en-US" sz="4000" b="1" u="sng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中郎将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使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持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节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送匈奴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使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留在汉者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因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厚赂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单于，答其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善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意。武与副中郎将张胜及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假吏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常惠等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募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士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斥候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百余人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俱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既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至匈奴，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置</a:t>
            </a:r>
            <a:r>
              <a:rPr lang="zh-CN" altLang="en-US" sz="4000" b="1" u="sng" dirty="0">
                <a:solidFill>
                  <a:srgbClr val="339933"/>
                </a:solidFill>
                <a:latin typeface="微软雅黑" panose="020B0503020204020204" charset="-122"/>
                <a:ea typeface="微软雅黑" panose="020B0503020204020204" charset="-122"/>
              </a:rPr>
              <a:t>币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遗单于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；单于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益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骄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非汉所望也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 </a:t>
            </a:r>
            <a:endParaRPr lang="zh-CN" altLang="en-US" sz="4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78005" y="1424305"/>
            <a:ext cx="26695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lang="en-US" altLang="zh-CN" sz="2400" b="1" noProof="0">
                <a:ln>
                  <a:noFill/>
                </a:ln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</a:t>
            </a:r>
            <a:r>
              <a:rPr lang="en-US" altLang="zh-CN" sz="2400" b="1" noProof="0">
                <a:ln>
                  <a:noFill/>
                </a:ln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en-US" altLang="zh-CN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en-US" altLang="zh-CN" sz="2400" b="1" noProof="0">
                <a:ln>
                  <a:noFill/>
                </a:ln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lang="en-US" altLang="zh-CN" sz="24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02905" y="14243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旄节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9305" y="396240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ln>
                  <a:noFill/>
                </a:ln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做事</a:t>
            </a:r>
            <a:r>
              <a:rPr lang="zh-CN" altLang="en-US" sz="24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合乎情理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65555" y="14243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赞许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40250" y="142430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ln>
                  <a:noFill/>
                </a:ln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</a:t>
            </a:r>
            <a:r>
              <a:rPr lang="en-US" altLang="zh-CN" sz="2400" b="1" noProof="0">
                <a:ln>
                  <a:noFill/>
                </a:ln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…</a:t>
            </a:r>
            <a:r>
              <a:rPr lang="zh-CN" altLang="en-US" sz="2400" b="1" noProof="0">
                <a:ln>
                  <a:noFill/>
                </a:ln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的身份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34200" y="14243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出使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96655" y="395605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使者（定语后置句）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28775" y="245237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趁机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22525" y="245237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ln>
                  <a:noFill/>
                </a:ln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赠送丰厚的礼物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67425" y="2452370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好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6215" y="3480435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ln>
                  <a:noFill/>
                </a:ln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临时委任的使臣属官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68980" y="348043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招募</a:t>
            </a:r>
            <a:r>
              <a:rPr lang="zh-CN" altLang="en-US" sz="24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士卒</a:t>
            </a:r>
            <a:endParaRPr lang="zh-CN" altLang="en-US" sz="2400" b="1" noProof="0" dirty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55820" y="3480435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侦察兵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57595" y="3480435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一同（前往）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658100" y="255460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……</a:t>
            </a:r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之后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372090" y="25546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备办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657080" y="3480435"/>
            <a:ext cx="232092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     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财物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</a:t>
            </a:r>
            <a:r>
              <a:rPr lang="zh-CN" altLang="en-US" sz="2400" b="1" noProof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今义：钱币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）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251200" y="450850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渐渐倨傲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658100" y="4211955"/>
            <a:ext cx="1652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noProof="0">
                <a:ln>
                  <a:noFill/>
                </a:ln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（判断句）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151120" y="450850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不是汉所期望的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83945" y="5433695"/>
            <a:ext cx="9431020" cy="645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第一部分：缘由：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奉命出使匈奴，以通和好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1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9201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9201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9201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19" grpId="0"/>
      <p:bldP spid="20" grpId="0"/>
      <p:bldP spid="3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4" grpId="0"/>
      <p:bldP spid="33" grpId="0"/>
      <p:bldP spid="3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34060" y="960755"/>
            <a:ext cx="10937875" cy="5517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汉武帝赞许他这种合乎情理的做法，于是派遣苏武以中郎将的身份出使，持旄节护送扣留在汉的匈奴使者回国，趁机送给单于很丰厚的礼物，答谢他的好意。 苏武同副中郎将张胜以及临时委派的使臣属官常惠等，加上招募来的士卒、侦察人员一百多人一同前往。到了匈奴那里后，备办了一些财物赠给单于。单于更加傲慢，不是汉所期望的那样。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80226" name="文本框 1"/>
          <p:cNvSpPr txBox="1"/>
          <p:nvPr/>
        </p:nvSpPr>
        <p:spPr>
          <a:xfrm>
            <a:off x="5237163" y="163513"/>
            <a:ext cx="17160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02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02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7038" y="1195070"/>
            <a:ext cx="9385935" cy="7004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just" eaLnBrk="1" latinLnBrk="0" hangingPunct="1">
              <a:lnSpc>
                <a:spcPct val="110000"/>
              </a:lnSpc>
            </a:pPr>
            <a:r>
              <a:rPr lang="en-US"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</a:t>
            </a:r>
            <a:r>
              <a:rPr lang="zh-CN" altLang="en-US"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第1段写苏武出使匈奴的背景,作用是什么?</a:t>
            </a:r>
            <a:endParaRPr lang="zh-CN" altLang="en-US" sz="3600" b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3240" y="2006600"/>
            <a:ext cx="11189335" cy="4411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写苏武出使匈奴的背景,表明苏武出使时严峻的形势,同时交代了匈奴尽管后来“尽归汉使路充国等”,却只是“且鞮侯单于初立,恐汉袭之”的缓兵之计,并非真心和好。所以当汉武帝派苏武护送扣留在汉朝的匈奴使者还朝,并“厚赂单于”时,“单于益骄”,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这也是后来单于悍然扣留苏武一行的原因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lang="zh-CN" altLang="en-US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2275" name="Text Box 4"/>
          <p:cNvSpPr txBox="1"/>
          <p:nvPr/>
        </p:nvSpPr>
        <p:spPr>
          <a:xfrm>
            <a:off x="4868545" y="377190"/>
            <a:ext cx="22332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课文探究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80225" name="Text Box 2"/>
          <p:cNvSpPr txBox="1"/>
          <p:nvPr/>
        </p:nvSpPr>
        <p:spPr>
          <a:xfrm>
            <a:off x="4289425" y="357188"/>
            <a:ext cx="44640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第一段重点词句</a:t>
            </a:r>
            <a:endParaRPr lang="zh-CN" altLang="en-US" sz="4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0226" name="Text Box 3"/>
          <p:cNvSpPr txBox="1"/>
          <p:nvPr/>
        </p:nvSpPr>
        <p:spPr>
          <a:xfrm>
            <a:off x="1681163" y="1125538"/>
            <a:ext cx="5570855" cy="50774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、武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字子卿，少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父任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、汉天子我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丈人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行</a:t>
            </a:r>
            <a:r>
              <a:rPr lang="zh-CN" altLang="en-US" sz="36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也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、尽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归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汉使路充国等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4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、乃遣武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中郎将使持节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送</a:t>
            </a:r>
            <a:r>
              <a:rPr lang="zh-CN" altLang="en-US" sz="36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匈奴使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留在汉者。</a:t>
            </a:r>
            <a:endParaRPr lang="zh-CN" altLang="en-US" sz="36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5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、置币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遗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单于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6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、百余人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俱</a:t>
            </a:r>
            <a:endParaRPr lang="zh-CN" altLang="en-US" sz="3600" b="1" u="sng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7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、单于益骄，</a:t>
            </a:r>
            <a:r>
              <a:rPr lang="zh-CN" altLang="en-US" sz="36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非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汉所望也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396" name="Text Box 4"/>
          <p:cNvSpPr txBox="1"/>
          <p:nvPr/>
        </p:nvSpPr>
        <p:spPr>
          <a:xfrm>
            <a:off x="7467283" y="1117283"/>
            <a:ext cx="32004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华文中宋" panose="02010600040101010101" charset="-122"/>
                <a:ea typeface="华文中宋" panose="02010600040101010101" charset="-122"/>
              </a:rPr>
              <a:t>介词，表原因</a:t>
            </a:r>
            <a:endParaRPr lang="zh-CN" altLang="en-US" sz="3200" b="1" dirty="0">
              <a:solidFill>
                <a:srgbClr val="CC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9397" name="Text Box 5"/>
          <p:cNvSpPr txBox="1"/>
          <p:nvPr/>
        </p:nvSpPr>
        <p:spPr>
          <a:xfrm>
            <a:off x="7252335" y="1690370"/>
            <a:ext cx="41402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华文中宋" panose="02010600040101010101" charset="-122"/>
                <a:ea typeface="华文中宋" panose="02010600040101010101" charset="-122"/>
              </a:rPr>
              <a:t>对男子长辈的尊称</a:t>
            </a:r>
            <a:endParaRPr lang="zh-CN" altLang="en-US" sz="3200" b="1" dirty="0">
              <a:solidFill>
                <a:srgbClr val="CC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9398" name="Text Box 6"/>
          <p:cNvSpPr txBox="1"/>
          <p:nvPr/>
        </p:nvSpPr>
        <p:spPr>
          <a:xfrm>
            <a:off x="7438708" y="2270125"/>
            <a:ext cx="3597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华文中宋" panose="02010600040101010101" charset="-122"/>
                <a:ea typeface="华文中宋" panose="02010600040101010101" charset="-122"/>
              </a:rPr>
              <a:t>使动用法，使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···</a:t>
            </a:r>
            <a:r>
              <a:rPr lang="zh-CN" altLang="en-US" sz="3200" b="1" dirty="0">
                <a:solidFill>
                  <a:srgbClr val="CC3300"/>
                </a:solidFill>
                <a:latin typeface="华文中宋" panose="02010600040101010101" charset="-122"/>
                <a:ea typeface="华文中宋" panose="02010600040101010101" charset="-122"/>
              </a:rPr>
              <a:t>归</a:t>
            </a:r>
            <a:endParaRPr lang="zh-CN" altLang="en-US" sz="3200" b="1" dirty="0">
              <a:solidFill>
                <a:srgbClr val="CC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9399" name="Text Box 7"/>
          <p:cNvSpPr txBox="1"/>
          <p:nvPr/>
        </p:nvSpPr>
        <p:spPr>
          <a:xfrm>
            <a:off x="7439025" y="2838450"/>
            <a:ext cx="2003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以</a:t>
            </a: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······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份</a:t>
            </a:r>
            <a:endParaRPr lang="zh-CN" altLang="en-US" sz="32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9401" name="Text Box 9"/>
          <p:cNvSpPr txBox="1"/>
          <p:nvPr/>
        </p:nvSpPr>
        <p:spPr>
          <a:xfrm>
            <a:off x="6824345" y="3934460"/>
            <a:ext cx="11096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赠送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9402" name="AutoShape 10"/>
          <p:cNvSpPr/>
          <p:nvPr/>
        </p:nvSpPr>
        <p:spPr>
          <a:xfrm>
            <a:off x="2281555" y="621665"/>
            <a:ext cx="1748790" cy="593725"/>
          </a:xfrm>
          <a:prstGeom prst="wedgeRoundRectCallout">
            <a:avLst>
              <a:gd name="adj1" fmla="val 147131"/>
              <a:gd name="adj2" fmla="val 14871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3600" b="1" dirty="0">
                <a:solidFill>
                  <a:srgbClr val="006600"/>
                </a:solidFill>
                <a:latin typeface="华文中宋" panose="02010600040101010101" charset="-122"/>
                <a:ea typeface="华文中宋" panose="02010600040101010101" charset="-122"/>
              </a:rPr>
              <a:t>判断句</a:t>
            </a:r>
            <a:endParaRPr lang="zh-CN" altLang="en-US" sz="3600" b="1" dirty="0">
              <a:solidFill>
                <a:srgbClr val="0066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9403" name="AutoShape 11"/>
          <p:cNvSpPr/>
          <p:nvPr/>
        </p:nvSpPr>
        <p:spPr>
          <a:xfrm>
            <a:off x="7934008" y="3508375"/>
            <a:ext cx="2024062" cy="647700"/>
          </a:xfrm>
          <a:prstGeom prst="wedgeRoundRectCallout">
            <a:avLst>
              <a:gd name="adj1" fmla="val -266329"/>
              <a:gd name="adj2" fmla="val -617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3200" b="1" dirty="0">
                <a:solidFill>
                  <a:srgbClr val="006600"/>
                </a:solidFill>
                <a:latin typeface="华文中宋" panose="02010600040101010101" charset="-122"/>
                <a:ea typeface="华文中宋" panose="02010600040101010101" charset="-122"/>
              </a:rPr>
              <a:t>定语后置</a:t>
            </a:r>
            <a:endParaRPr lang="zh-CN" altLang="en-US" sz="3200" b="1" dirty="0">
              <a:solidFill>
                <a:srgbClr val="0066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9405" name="AutoShape 13"/>
          <p:cNvSpPr/>
          <p:nvPr/>
        </p:nvSpPr>
        <p:spPr>
          <a:xfrm>
            <a:off x="5639753" y="5030153"/>
            <a:ext cx="1474787" cy="574675"/>
          </a:xfrm>
          <a:prstGeom prst="wedgeRoundRectCallout">
            <a:avLst>
              <a:gd name="adj1" fmla="val -133509"/>
              <a:gd name="adj2" fmla="val 33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r>
              <a:rPr lang="zh-CN" altLang="en-US" sz="32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</a:rPr>
              <a:t>省略句</a:t>
            </a:r>
            <a:endParaRPr lang="zh-CN" altLang="en-US" sz="3200" b="1" dirty="0">
              <a:solidFill>
                <a:srgbClr val="008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9406" name="AutoShape 14"/>
          <p:cNvSpPr/>
          <p:nvPr/>
        </p:nvSpPr>
        <p:spPr>
          <a:xfrm>
            <a:off x="7675880" y="5904865"/>
            <a:ext cx="2138363" cy="633413"/>
          </a:xfrm>
          <a:prstGeom prst="wedgeEllipseCallout">
            <a:avLst>
              <a:gd name="adj1" fmla="val -161061"/>
              <a:gd name="adj2" fmla="val -43383"/>
            </a:avLst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r>
              <a:rPr lang="zh-CN" altLang="en-US" sz="32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</a:rPr>
              <a:t>判断句</a:t>
            </a:r>
            <a:endParaRPr lang="zh-CN" altLang="en-US" sz="3200" b="1" dirty="0">
              <a:solidFill>
                <a:srgbClr val="008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90385" y="5030470"/>
            <a:ext cx="16287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</a:rPr>
              <a:t>（出使）</a:t>
            </a:r>
            <a:endParaRPr lang="zh-CN" altLang="en-US" sz="3200" b="1">
              <a:solidFill>
                <a:srgbClr val="008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0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0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022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022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022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0226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0226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0226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0226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0226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0226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0226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0226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0226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>
                                            <p:txEl>
                                              <p:charRg st="4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0226">
                                            <p:txEl>
                                              <p:charRg st="4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0226">
                                            <p:txEl>
                                              <p:charRg st="4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0226">
                                            <p:txEl>
                                              <p:charRg st="48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>
                                            <p:txEl>
                                              <p:charRg st="5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0226">
                                            <p:txEl>
                                              <p:charRg st="5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0226">
                                            <p:txEl>
                                              <p:charRg st="5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0226">
                                            <p:txEl>
                                              <p:charRg st="58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>
                                            <p:txEl>
                                              <p:charRg st="67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0226">
                                            <p:txEl>
                                              <p:charRg st="67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0226">
                                            <p:txEl>
                                              <p:charRg st="67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0226">
                                            <p:txEl>
                                              <p:charRg st="67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>
                                            <p:txEl>
                                              <p:charRg st="74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0226">
                                            <p:txEl>
                                              <p:charRg st="74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0226">
                                            <p:txEl>
                                              <p:charRg st="74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0226">
                                            <p:txEl>
                                              <p:charRg st="74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5" grpId="0"/>
      <p:bldP spid="59396" grpId="0"/>
      <p:bldP spid="59397" grpId="0"/>
      <p:bldP spid="59402" grpId="0" bldLvl="0" animBg="1"/>
      <p:bldP spid="59398" grpId="0"/>
      <p:bldP spid="59399" grpId="0"/>
      <p:bldP spid="59403" grpId="0" bldLvl="0" animBg="1"/>
      <p:bldP spid="59401" grpId="0"/>
      <p:bldP spid="59405" grpId="0" bldLvl="0" animBg="1"/>
      <p:bldP spid="59406" grpId="0" bldLvl="0" animBg="1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82275" name="Text Box 4"/>
          <p:cNvSpPr txBox="1"/>
          <p:nvPr/>
        </p:nvSpPr>
        <p:spPr>
          <a:xfrm>
            <a:off x="4868545" y="377190"/>
            <a:ext cx="22332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问题探究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8870" y="1290320"/>
            <a:ext cx="995426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</a:t>
            </a:r>
            <a:r>
              <a:rPr lang="zh-CN" altLang="en-US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、苏武出使匈奴的原因是什么？（用原句回答）</a:t>
            </a:r>
            <a:endParaRPr lang="zh-CN" altLang="en-US" sz="3600" b="1" dirty="0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“送匈奴使留在汉者”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“厚赂单于，答其善意”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40000"/>
              </a:lnSpc>
            </a:pP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、拟一个小标题概括本段段意。</a:t>
            </a:r>
            <a:endParaRPr lang="zh-CN" altLang="en-US" sz="36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宋体" panose="02010600030101010101" pitchFamily="2" charset="-122"/>
              </a:rPr>
              <a:t>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宋体" panose="02010600030101010101" pitchFamily="2" charset="-122"/>
              </a:rPr>
              <a:t>第一部分（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宋体" panose="02010600030101010101" pitchFamily="2" charset="-122"/>
              </a:rPr>
              <a:t>段）：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宋体" panose="02010600030101010101" pitchFamily="2" charset="-122"/>
              </a:rPr>
              <a:t>出使匈奴以求好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3298" name="Rectangle 3"/>
          <p:cNvSpPr/>
          <p:nvPr/>
        </p:nvSpPr>
        <p:spPr>
          <a:xfrm>
            <a:off x="249555" y="151765"/>
            <a:ext cx="1169289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方欲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送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武等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缑王与长水虞常等谋反匈奴中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。缑王</a:t>
            </a:r>
            <a:r>
              <a: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者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昆邪王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姊子</a:t>
            </a:r>
            <a:r>
              <a: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，与昆邪王俱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降汉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后随浞野侯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没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胡中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及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卫律所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降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者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阴相与</a:t>
            </a:r>
            <a:r>
              <a:rPr lang="zh-CN" altLang="en-US" sz="40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谋劫单于母阏氏归汉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武等至匈奴。虞常在汉时，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素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与副张胜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相知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私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候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胜曰：“闻汉天子甚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怨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卫律，</a:t>
            </a:r>
            <a:r>
              <a:rPr lang="zh-CN" altLang="en-US" sz="40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能为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汉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伏弩射杀之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，吾母与弟在汉，</a:t>
            </a:r>
            <a:r>
              <a:rPr lang="zh-CN" altLang="en-US" sz="40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幸蒙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其赏赐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。”张胜许之，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货物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4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58635" y="286321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率领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65250" y="1012190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都是动词，打发派送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75250" y="101219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适逢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85230" y="1908175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判断句</a:t>
            </a:r>
            <a:endParaRPr lang="zh-CN" altLang="en-US" sz="24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94875" y="190817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投降汉朝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76120" y="2863215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陷入而不能脱身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75175" y="286321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以及，还有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52385" y="286321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……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的人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64930" y="286321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暗地里一起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7045" y="372999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适逢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820400" y="372999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平时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17930" y="4625975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相熟识，有交情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70630" y="465518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私下拜访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21800" y="462597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痛恨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58950" y="562419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汉朝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22690" y="562419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希望得到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97045" y="5624195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财物（</a:t>
            </a:r>
            <a:r>
              <a:rPr lang="zh-CN" altLang="en-US" sz="2400" b="1" dirty="0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今义：货品</a:t>
            </a:r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）</a:t>
            </a:r>
            <a:endParaRPr kumimoji="0" lang="zh-CN" altLang="en-US" sz="2400" b="1" kern="1200" cap="none" spc="0" normalizeH="0" baseline="0" noProof="0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9555" y="562419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虞常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3298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3298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3298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  <p:bldP spid="13" grpId="0"/>
      <p:bldP spid="14" grpId="0"/>
      <p:bldP spid="15" grpId="0"/>
      <p:bldP spid="2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6" grpId="0"/>
      <p:bldP spid="23" grpId="0"/>
      <p:bldP spid="24" grpId="0"/>
      <p:bldP spid="2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531495" y="892175"/>
            <a:ext cx="11373485" cy="58216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lnSpc>
                <a:spcPct val="115000"/>
              </a:lnSpc>
            </a:pPr>
            <a:r>
              <a:rPr lang="zh-CN" altLang="en-US" sz="3200" b="1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　　</a:t>
            </a:r>
            <a:r>
              <a:rPr lang="zh-CN" altLang="en-US" sz="3600" b="1" noProof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汉正要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打发</a:t>
            </a:r>
            <a:r>
              <a:rPr lang="zh-CN" altLang="en-US" sz="3600" b="1" noProof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派送苏武等人，适逢缑王与长水人虞常等人在匈奴谋反。缑王是昆邪王姐姐的儿子，与昆邪王一起降汉，后来又跟随浞野侯陷没在匈奴，还有卫律带领的那些投降匈奴的人，暗中一起策划劫持单于的母亲阏氏归附汉朝。正好苏武等人出使到匈奴。虞常在汉的时候，一向与副使张胜有交情，私下拜访张胜，说：“听说汉天子很痛恨卫律，我虞常能为汉朝埋伏弩弓射死他。我的母亲与弟弟都在汉，希望受到汉天子的照顾。”张胜许诺了他，把财物送给了虞常。</a:t>
            </a:r>
            <a:endParaRPr lang="zh-CN" altLang="en-US" sz="3600" b="1" noProof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85346" name="文本框 1"/>
          <p:cNvSpPr txBox="1"/>
          <p:nvPr/>
        </p:nvSpPr>
        <p:spPr>
          <a:xfrm>
            <a:off x="5300980" y="62230"/>
            <a:ext cx="18345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文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534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534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164865" name="Picture 2" descr="gh_suwum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910" y="306070"/>
            <a:ext cx="5369560" cy="624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866" name="Rectangle 3"/>
          <p:cNvSpPr>
            <a:spLocks noGrp="1"/>
          </p:cNvSpPr>
          <p:nvPr>
            <p:ph idx="1"/>
          </p:nvPr>
        </p:nvSpPr>
        <p:spPr>
          <a:xfrm>
            <a:off x="6365240" y="1861185"/>
            <a:ext cx="5380355" cy="4548505"/>
          </a:xfrm>
        </p:spPr>
        <p:txBody>
          <a:bodyPr wrap="square" lIns="91440" tIns="45720" rIns="91440" bIns="45720" anchor="t" anchorCtr="0">
            <a:noAutofit/>
          </a:bodyPr>
          <a:p>
            <a:pPr eaLnBrk="1" hangingPunct="1">
              <a:lnSpc>
                <a:spcPct val="140000"/>
              </a:lnSpc>
              <a:buNone/>
            </a:pPr>
            <a:r>
              <a:rPr lang="zh-CN" altLang="en-US" b="1" dirty="0">
                <a:solidFill>
                  <a:srgbClr val="006600"/>
                </a:solidFill>
                <a:ea typeface="幼圆" panose="02010509060101010101" pitchFamily="49" charset="-122"/>
              </a:rPr>
              <a:t>　　　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两千多年来，苏武崇高的气节，成为中国伦理人格的榜样，成为一种民族文化的心理要素。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64867" name="Text Box 4"/>
          <p:cNvSpPr txBox="1"/>
          <p:nvPr/>
        </p:nvSpPr>
        <p:spPr>
          <a:xfrm>
            <a:off x="7761288" y="396875"/>
            <a:ext cx="1617662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导 入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4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4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164866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294640" y="88265"/>
            <a:ext cx="11602085" cy="6492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</a:t>
            </a:r>
            <a:r>
              <a:rPr lang="zh-CN" altLang="en-US" sz="4000" b="1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后月余，单于出猎，</a:t>
            </a:r>
            <a:r>
              <a:rPr lang="zh-CN" altLang="en-US" sz="4000" b="1" u="sng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独</a:t>
            </a:r>
            <a:r>
              <a:rPr lang="zh-CN" altLang="en-US" sz="4000" b="1" u="sng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阏氏子弟在</a:t>
            </a:r>
            <a:r>
              <a:rPr lang="zh-CN" altLang="en-US" sz="4000" b="1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。虞常等七十余人</a:t>
            </a:r>
            <a:r>
              <a:rPr lang="zh-CN" altLang="en-US" sz="4000" b="1" noProof="1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欲</a:t>
            </a:r>
            <a:r>
              <a:rPr lang="zh-CN" altLang="en-US" sz="40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发</a:t>
            </a:r>
            <a:r>
              <a:rPr lang="zh-CN" altLang="en-US" sz="4000" b="1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lang="zh-CN" altLang="en-US" sz="4000" b="1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其</a:t>
            </a:r>
            <a:r>
              <a:rPr lang="zh-CN" altLang="en-US" sz="4000" b="1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一人</a:t>
            </a:r>
            <a:r>
              <a:rPr lang="zh-CN" altLang="en-US" sz="4000" b="1" noProof="1" dirty="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+mn-cs"/>
              </a:rPr>
              <a:t>夜</a:t>
            </a:r>
            <a:r>
              <a:rPr lang="zh-CN" altLang="en-US" sz="4000" b="1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亡</a:t>
            </a:r>
            <a:r>
              <a:rPr lang="zh-CN" altLang="en-US" sz="4000" b="1" noProof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lang="zh-CN" altLang="en-US" sz="4000" b="1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告</a:t>
            </a:r>
            <a:r>
              <a:rPr lang="zh-CN" altLang="en-US" sz="4000" b="1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之。单于子弟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发</a:t>
            </a:r>
            <a:r>
              <a:rPr lang="zh-CN" altLang="en-US" sz="4000" b="1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兵</a:t>
            </a:r>
            <a:r>
              <a:rPr lang="zh-CN" altLang="en-US" sz="4000" b="1" u="sng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与战</a:t>
            </a:r>
            <a:r>
              <a:rPr lang="zh-CN" altLang="en-US" sz="4000" b="1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，缑王等皆死，</a:t>
            </a:r>
            <a:r>
              <a:rPr lang="zh-CN" altLang="en-US" sz="4000" b="1" u="sng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虞常</a:t>
            </a:r>
            <a:r>
              <a:rPr lang="zh-CN" altLang="en-US" sz="4000" b="1" u="sng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生得</a:t>
            </a:r>
            <a:r>
              <a:rPr lang="zh-CN" altLang="en-US" sz="4000" b="1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。单于</a:t>
            </a:r>
            <a:r>
              <a:rPr lang="zh-CN" altLang="en-US" sz="4000" b="1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使</a:t>
            </a:r>
            <a:r>
              <a:rPr lang="zh-CN" altLang="en-US" sz="4000" b="1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卫律</a:t>
            </a:r>
            <a:r>
              <a:rPr lang="zh-CN" altLang="en-US" sz="4000" b="1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治其事</a:t>
            </a:r>
            <a:r>
              <a:rPr lang="zh-CN" altLang="en-US" sz="4000" b="1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。张胜闻之，恐前语</a:t>
            </a:r>
            <a:r>
              <a:rPr lang="zh-CN" altLang="en-US" sz="40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发</a:t>
            </a:r>
            <a:r>
              <a:rPr lang="zh-CN" altLang="en-US" sz="4000" b="1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lang="zh-CN" altLang="en-US" sz="4000" b="1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以状语</a:t>
            </a:r>
            <a:r>
              <a:rPr lang="zh-CN" altLang="en-US" sz="4000" b="1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武。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武曰：“事如此，此必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及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我，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见</a:t>
            </a:r>
            <a:r>
              <a:rPr lang="zh-CN" altLang="en-US" sz="4000" b="1" u="sng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犯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乃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死，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重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负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国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！”欲自杀，胜、惠共止之。虞常果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引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张胜。单于怒，召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诸</a:t>
            </a:r>
            <a:r>
              <a:rPr lang="zh-CN" altLang="en-US" sz="4000" b="1" dirty="0">
                <a:solidFill>
                  <a:srgbClr val="008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贵人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议，欲杀汉使者。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左伊秩訾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曰：“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即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谋单于，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何以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复加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？宜皆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降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之。”</a:t>
            </a:r>
            <a:endParaRPr lang="zh-CN" altLang="en-US" sz="4000" b="1" noProof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97600" y="79184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只有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68120" y="158496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发动，动手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82925" y="79184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他们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76675" y="828675"/>
            <a:ext cx="2320925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名作状，在夜里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03850" y="149669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逃跑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46520" y="158496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告发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0655" y="2378075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与（之）省略句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87545" y="2378075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被活捉（被动句）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64805" y="2289810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派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521190" y="2378075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审理这个案件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352800" y="312674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泄露、暴露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03850" y="312674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把情况告诉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94435" y="397891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牵连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481580" y="3964305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被侵犯、侮辱</a:t>
            </a:r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才</a:t>
            </a:r>
            <a:endParaRPr lang="zh-CN" altLang="en-US" sz="2400" b="1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295900" y="400177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更加对不起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811270" y="47136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牵扯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346440" y="47136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众多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33615" y="3964305"/>
            <a:ext cx="45631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贵族们</a:t>
            </a:r>
            <a:r>
              <a:rPr lang="en-US" altLang="zh-CN" sz="20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en-US" sz="2000" b="1" noProof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今义：对前途事业有帮助的人</a:t>
            </a:r>
            <a:r>
              <a:rPr lang="en-US" altLang="zh-CN" sz="20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</a:t>
            </a:r>
            <a:endParaRPr lang="en-US" altLang="zh-CN" sz="20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20155" y="480123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假使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12200" y="563880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以何”用什么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60655" y="5579745"/>
            <a:ext cx="27247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使动用法 让</a:t>
            </a:r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…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投降</a:t>
            </a:r>
            <a:endParaRPr kumimoji="0" lang="zh-CN" altLang="en-US" sz="2400" b="1" kern="1200" cap="none" spc="0" normalizeH="0" baseline="0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36340" y="6099175"/>
            <a:ext cx="5960745" cy="645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第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1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层：虞常谋反，牵涉苏武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5955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955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5955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8417" name="Text Box 4"/>
          <p:cNvSpPr txBox="1"/>
          <p:nvPr/>
        </p:nvSpPr>
        <p:spPr>
          <a:xfrm>
            <a:off x="575945" y="937895"/>
            <a:ext cx="11252200" cy="55029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一个多月后，单于外出打猎，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只有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阏氏和单于的子弟在家。虞常等七十余人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准备起事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，他们中一人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夜晚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逃走，告发了这件事。单于子弟派兵与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他们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交战，缑王等都战死；虞常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被活捉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 单于派卫律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审理这个案件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。张胜听到这个消息，担心他和虞常私下所说的那些话被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揭发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，便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把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情况告诉了苏武。苏武说：“事情已经这样了，这事一定会牵连到我们。受到侮辱才死，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更加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对不起国家！”想要自杀。张胜、常惠一起制止他。虞常果然供出了张胜。单于大怒，召集许多贵族前来商议，想要杀掉汉使者。左伊秩訾说：“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假如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谋杀单于，又用什么更严酷的刑法呢？应当都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使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他们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投降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。”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88418" name="文本框 1"/>
          <p:cNvSpPr txBox="1"/>
          <p:nvPr/>
        </p:nvSpPr>
        <p:spPr>
          <a:xfrm>
            <a:off x="5237480" y="169545"/>
            <a:ext cx="1928813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84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84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8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8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8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189441" name="Picture 2" descr="gh_suwum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10" y="71755"/>
            <a:ext cx="3927475" cy="671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3" name="Text Box 3"/>
          <p:cNvSpPr txBox="1"/>
          <p:nvPr/>
        </p:nvSpPr>
        <p:spPr>
          <a:xfrm>
            <a:off x="5153343" y="768350"/>
            <a:ext cx="5897562" cy="56311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简述缑王、虞常谋反的经过。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勾结卫律的部属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私候张胜，得到张胜的支持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趁单于出猎准备起事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被人告发，起事失败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6564" name="AutoShape 4"/>
          <p:cNvSpPr/>
          <p:nvPr/>
        </p:nvSpPr>
        <p:spPr>
          <a:xfrm>
            <a:off x="6939598" y="2997200"/>
            <a:ext cx="406400" cy="576263"/>
          </a:xfrm>
          <a:prstGeom prst="downArrow">
            <a:avLst>
              <a:gd name="adj1" fmla="val 50000"/>
              <a:gd name="adj2" fmla="val 3522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66565" name="AutoShape 5"/>
          <p:cNvSpPr/>
          <p:nvPr/>
        </p:nvSpPr>
        <p:spPr>
          <a:xfrm>
            <a:off x="6939598" y="4135120"/>
            <a:ext cx="406400" cy="576263"/>
          </a:xfrm>
          <a:prstGeom prst="downArrow">
            <a:avLst>
              <a:gd name="adj1" fmla="val 50000"/>
              <a:gd name="adj2" fmla="val 3522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66566" name="AutoShape 6"/>
          <p:cNvSpPr/>
          <p:nvPr/>
        </p:nvSpPr>
        <p:spPr>
          <a:xfrm>
            <a:off x="6939598" y="5172710"/>
            <a:ext cx="406400" cy="576263"/>
          </a:xfrm>
          <a:prstGeom prst="downArrow">
            <a:avLst>
              <a:gd name="adj1" fmla="val 50000"/>
              <a:gd name="adj2" fmla="val 3522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89446" name="Text Box 7"/>
          <p:cNvSpPr txBox="1"/>
          <p:nvPr/>
        </p:nvSpPr>
        <p:spPr>
          <a:xfrm>
            <a:off x="6789738" y="71755"/>
            <a:ext cx="26035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2—3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段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656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656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656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9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89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66563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2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500"/>
                                        <p:tgtEl>
                                          <p:spTgt spid="66563">
                                            <p:txEl>
                                              <p:charRg st="28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4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500"/>
                                        <p:tgtEl>
                                          <p:spTgt spid="66563">
                                            <p:txEl>
                                              <p:charRg st="42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53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500"/>
                                        <p:tgtEl>
                                          <p:spTgt spid="66563">
                                            <p:txEl>
                                              <p:charRg st="53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bldLvl="0" animBg="1"/>
      <p:bldP spid="66565" grpId="0" bldLvl="0" animBg="1"/>
      <p:bldP spid="66566" grpId="0" bldLvl="0" animBg="1"/>
      <p:bldP spid="18944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427355" y="310515"/>
            <a:ext cx="1126617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单于使卫律召武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受辞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。武谓惠等：“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屈节辱命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虽生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何面目以归汉？”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引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佩刀自刺。卫律惊，自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抱持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武，驰召医。凿地为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坎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置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煴火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覆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武其上，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蹈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其背，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出血。武气绝，半日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复息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。惠等哭，</a:t>
            </a:r>
            <a:r>
              <a:rPr lang="zh-CN" altLang="en-US" sz="4000" b="1" dirty="0">
                <a:solidFill>
                  <a:srgbClr val="33CC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舆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归营。单于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壮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其节，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朝夕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遣人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候问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武，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而</a:t>
            </a:r>
            <a:r>
              <a:rPr lang="zh-CN" altLang="en-US" sz="4000" b="1" u="sng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收</a:t>
            </a:r>
            <a:r>
              <a:rPr lang="zh-CN" altLang="en-US" sz="4000" b="1" u="sng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系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张胜。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31080" y="121793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听取供词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50860" y="1217930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algn="l" defTabSz="914400">
              <a:buClrTx/>
              <a:buSzTx/>
              <a:buFontTx/>
              <a:defRPr/>
            </a:pP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污损了节操，辜负了使命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89710" y="218694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即使活着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12815" y="218694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拔出、拿出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84225" y="315531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algn="l" defTabSz="914400">
              <a:buClrTx/>
              <a:buSzTx/>
              <a:buFontTx/>
              <a:defRPr/>
            </a:pP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抱住扶好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23685" y="3097530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坑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662545" y="3155950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放</a:t>
            </a:r>
            <a:endParaRPr lang="zh-CN" altLang="en-US" sz="2400" b="1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566910" y="3155950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使</a:t>
            </a:r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…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覆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4150" y="4124325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algn="l" defTabSz="914400">
              <a:buClrTx/>
              <a:buSzTx/>
              <a:buFontTx/>
              <a:defRPr/>
            </a:pPr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同</a:t>
            </a:r>
            <a:r>
              <a:rPr lang="en-US" altLang="zh-CN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搯</a:t>
            </a:r>
            <a:r>
              <a:rPr lang="en-US" altLang="zh-CN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，叩击，拍打</a:t>
            </a:r>
            <a:endParaRPr lang="zh-CN" altLang="en-US" sz="2400" b="1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59810" y="3289300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来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35975" y="412496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又能呼吸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84225" y="5050155"/>
            <a:ext cx="28232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名作动 ，</a:t>
            </a:r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用车载送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810000" y="4245610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意动，认为</a:t>
            </a:r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…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豪壮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49545" y="5093970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algn="l" defTabSz="914400"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名作状，在早上和晚上</a:t>
            </a:r>
            <a:endParaRPr lang="zh-CN" altLang="en-US" sz="2400" b="1" noProof="0">
              <a:ln>
                <a:noFill/>
              </a:ln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05240" y="505142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问候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770870" y="5093970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却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27355" y="615251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逮捕监禁</a:t>
            </a:r>
            <a:endParaRPr kumimoji="0" lang="zh-CN" altLang="en-US" sz="2400" b="1" kern="1200" cap="none" spc="0" normalizeH="0" baseline="0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1489" name="Text Box 2"/>
          <p:cNvSpPr txBox="1"/>
          <p:nvPr/>
        </p:nvSpPr>
        <p:spPr>
          <a:xfrm>
            <a:off x="488315" y="925195"/>
            <a:ext cx="112153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　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单于派卫律召唤苏武来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受审讯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。苏武对常惠说：“失去了节操，辱没了使命</a:t>
            </a:r>
            <a:r>
              <a:rPr lang="zh-CN" altLang="en-US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，即使活着，还有什么脸面回到汉廷去呢！”拔出佩带的刀自刎，卫律大吃一惊，自己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抱住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苏武，派人骑马跑去召唤医生。医生在地上挖一个坑，放进无焰的火，使苏武背朝上卧在坑上，踩他的背来使其出血。苏武气本来已经断了，半天才又能呼吸。常惠等人哭了，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用车子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把苏武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拉回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营帐。单于钦佩苏武的节操，早晚派人问候苏武，把张胜逮捕监禁起来。 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91490" name="文本框 1"/>
          <p:cNvSpPr txBox="1"/>
          <p:nvPr/>
        </p:nvSpPr>
        <p:spPr>
          <a:xfrm>
            <a:off x="5161915" y="156845"/>
            <a:ext cx="18688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1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1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1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89" grpId="0"/>
      <p:bldP spid="19149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03275" y="1244600"/>
            <a:ext cx="575056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just" eaLnBrk="1" latinLnBrk="0" hangingPunct="1">
              <a:lnSpc>
                <a:spcPct val="100000"/>
              </a:lnSpc>
            </a:pPr>
            <a:r>
              <a:rPr lang="en-US"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</a:t>
            </a:r>
            <a:r>
              <a:rPr lang="zh-CN" altLang="en-US"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苏武自杀的原因是什么?</a:t>
            </a:r>
            <a:endParaRPr lang="zh-CN" altLang="en-US" sz="3600" b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6270" y="2049780"/>
            <a:ext cx="1096327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1" latinLnBrk="0" hangingPunct="1">
              <a:lnSpc>
                <a:spcPct val="150000"/>
              </a:lnSpc>
            </a:pP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①手下人张胜勾结匈奴叛乱。(苏武作为代表团的正使,副使出现问题了,这是他的严重失职)</a:t>
            </a:r>
            <a:endParaRPr lang="zh-CN" altLang="en-US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just" eaLnBrk="1" latinLnBrk="0" hangingPunct="1">
              <a:lnSpc>
                <a:spcPct val="150000"/>
              </a:lnSpc>
            </a:pP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②作为汉使,求和的任务未完成,有愧于国家。</a:t>
            </a:r>
            <a:endParaRPr lang="zh-CN" altLang="en-US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just" eaLnBrk="1" latinLnBrk="0" hangingPunct="1">
              <a:lnSpc>
                <a:spcPct val="150000"/>
              </a:lnSpc>
            </a:pPr>
            <a:r>
              <a:rPr lang="zh-CN" alt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③处理不好会引发两国的矛盾。(很有可能汉匈之间的战争就会因此而起)</a:t>
            </a:r>
            <a:endParaRPr lang="zh-CN" altLang="en-US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2275" name="Text Box 4"/>
          <p:cNvSpPr txBox="1"/>
          <p:nvPr/>
        </p:nvSpPr>
        <p:spPr>
          <a:xfrm>
            <a:off x="4868545" y="377190"/>
            <a:ext cx="22332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课文探究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7365" y="1083945"/>
            <a:ext cx="109550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3</a:t>
            </a:r>
            <a:r>
              <a:rPr lang="zh-CN" altLang="en-US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在当时发生意外变故的情况下,你是否同意苏武以自杀证明自己的清白、维护国家和民族尊严的做法?请简要阐明你的理由。</a:t>
            </a:r>
            <a:endParaRPr lang="zh-CN" altLang="en-US" sz="3200" b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365" y="2652395"/>
            <a:ext cx="1143444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示例: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我不同意苏武的做法。理由:</a:t>
            </a:r>
            <a:endParaRPr lang="zh-CN" altLang="en-US" sz="28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①苏武虽然为了国家尊严,宁死不辱,以死来承担责任,大义凛然,值得世人尊敬,但作为大汉使者,他的使命是缓和汉匈关系,谋求两国和平,不能在意外变故发生时简单地选择自杀这种较消极的方式,这有负自己的使命;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②我认为在当时汉朝国力相对强盛的情况下,匈奴应该不会与汉朝决裂,所以虽然叛乱事件牵涉使团,但该事件与苏武并没有直接关系,所以苏武应以自己大汉使臣的身份积极、主动地与匈奴沟通、交涉,化解矛盾,完成自己的使命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(若答同意,言之成理亦可)</a:t>
            </a:r>
            <a:endParaRPr lang="zh-CN" altLang="en-US" sz="28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2275" name="Text Box 4"/>
          <p:cNvSpPr txBox="1"/>
          <p:nvPr/>
        </p:nvSpPr>
        <p:spPr>
          <a:xfrm>
            <a:off x="4868545" y="377190"/>
            <a:ext cx="22332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课文探究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192513" name="Picture 2" descr="1070001268218108211161"/>
          <p:cNvPicPr>
            <a:picLocks noChangeAspect="1"/>
          </p:cNvPicPr>
          <p:nvPr/>
        </p:nvPicPr>
        <p:blipFill>
          <a:blip r:embed="rId1"/>
          <a:srcRect l="15826" t="-2068" r="6902" b="24242"/>
          <a:stretch>
            <a:fillRect/>
          </a:stretch>
        </p:blipFill>
        <p:spPr>
          <a:xfrm>
            <a:off x="169545" y="-94932"/>
            <a:ext cx="3714750" cy="6824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610" name="Text Box 3"/>
          <p:cNvSpPr txBox="1"/>
          <p:nvPr/>
        </p:nvSpPr>
        <p:spPr>
          <a:xfrm>
            <a:off x="5737225" y="625475"/>
            <a:ext cx="4700588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sz="1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636" name="Text Box 4"/>
          <p:cNvSpPr txBox="1"/>
          <p:nvPr/>
        </p:nvSpPr>
        <p:spPr>
          <a:xfrm>
            <a:off x="4384040" y="1414780"/>
            <a:ext cx="7449820" cy="4915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4000" b="1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</a:t>
            </a:r>
            <a:r>
              <a:rPr lang="zh-CN" altLang="en-US" sz="40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</a:rPr>
              <a:t>从苏武“引佩刀自刺”的行为中可以看出苏武什么品质？</a:t>
            </a:r>
            <a:endParaRPr lang="zh-CN" altLang="en-US" sz="4000" b="1" dirty="0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4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48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忠贞爱国</a:t>
            </a:r>
            <a:endParaRPr lang="zh-CN" altLang="en-US" sz="48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8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舍生取义</a:t>
            </a:r>
            <a:endParaRPr lang="zh-CN" altLang="en-US" sz="48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8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以死明志</a:t>
            </a:r>
            <a:endParaRPr lang="en-US" altLang="zh-CN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2516" name="Text Box 5"/>
          <p:cNvSpPr txBox="1"/>
          <p:nvPr/>
        </p:nvSpPr>
        <p:spPr>
          <a:xfrm>
            <a:off x="6507480" y="455930"/>
            <a:ext cx="25844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段探究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2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2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963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963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963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9636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9636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9636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charRg st="4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9636">
                                            <p:txEl>
                                              <p:charRg st="4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636">
                                            <p:txEl>
                                              <p:charRg st="4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9636">
                                            <p:txEl>
                                              <p:charRg st="4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charRg st="5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9636">
                                            <p:txEl>
                                              <p:charRg st="5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6">
                                            <p:txEl>
                                              <p:charRg st="5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9636">
                                            <p:txEl>
                                              <p:charRg st="5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381000" y="59690"/>
            <a:ext cx="1143063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武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益愈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。单于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使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使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晓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武，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会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论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虞常，欲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因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此时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降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武。剑斩虞常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已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，律曰：“汉使张胜谋杀单于近臣，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当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死；单于募降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者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赦罪。”举剑欲击之，胜请降。律谓武曰：“副有罪，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当相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坐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。”武曰：“本无谋，又非亲属，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何谓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相坐？”复举剑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拟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之，武不动。律曰：“苏君，律前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负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汉归匈奴，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幸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蒙大恩，赐号称王，拥众数万，马畜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弥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山，富贵如此。苏君今日降，明日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复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然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空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以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身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膏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草野，谁复知之？”武不应。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91335" y="64579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 dirty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渐渐痊愈</a:t>
            </a:r>
            <a:endParaRPr lang="zh-CN" altLang="en-US" sz="2400" b="1" noProof="0" dirty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78020" y="64579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 dirty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派使者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通知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89445" y="645795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会同判定</a:t>
            </a:r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…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的罪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111740" y="645795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趁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6375" y="137985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使</a:t>
            </a:r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…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投降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71595" y="137985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以后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43965" y="207010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判处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83455" y="2158365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…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的人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59550" y="281051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判处相连坐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019550" y="3554095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谓何”，说什么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73185" y="355409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比画</a:t>
            </a:r>
            <a:endParaRPr kumimoji="0" lang="zh-CN" altLang="en-US" sz="2400" b="1" kern="1200" cap="none" spc="0" normalizeH="0" baseline="0" noProof="0" dirty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882640" y="429768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背叛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20785" y="4297680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幸运地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645910" y="4975225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满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60725" y="585914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也会这样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76800" y="585914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白白地把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492875" y="58439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滋润</a:t>
            </a:r>
            <a:endParaRPr kumimoji="0" lang="zh-CN" altLang="en-US" sz="2400" b="1" kern="1200" cap="none" spc="0" normalizeH="0" baseline="0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5585" name="Text Box 2"/>
          <p:cNvSpPr txBox="1"/>
          <p:nvPr/>
        </p:nvSpPr>
        <p:spPr>
          <a:xfrm>
            <a:off x="600075" y="643255"/>
            <a:ext cx="11305540" cy="60439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3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en-US" altLang="zh-CN" sz="23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苏武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渐渐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痊愈。单于派使者通知苏武，会同判定虞常的罪，想趁这个时候使苏武投降。用剑斩杀虞常后，卫律说：“汉使张胜，谋杀单于亲近的大臣，判处死罪。单于招募投降的人，赦免他们的罪。”举剑要击杀张胜，张胜请求投降。卫律对苏武说：“副使有罪，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应该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连坐到你。”苏武说：“我本来就没有参予谋划，又不是他的亲属，说什么连坐？”卫律又举剑做样子要杀苏武，苏武一动不动。卫律说：“苏君！我卫律以前背弃汉廷，归顺匈奴，幸而受到单于的大恩，赐我爵号称王；拥有数万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手下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、马和其他牲畜满山，如此富贵！苏君你今日投降，明日也会这样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。白白地用身体给草地做肥料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，谁又知道你呢！”苏武不理睬。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5586" name="文本框 1"/>
          <p:cNvSpPr txBox="1"/>
          <p:nvPr/>
        </p:nvSpPr>
        <p:spPr>
          <a:xfrm>
            <a:off x="5346700" y="22225"/>
            <a:ext cx="1641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55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55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5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5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5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6148" name="Picture 4" descr="苏武牧羊（歌词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34950"/>
            <a:ext cx="5847080" cy="6388100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" name="文本框 2"/>
          <p:cNvSpPr txBox="1"/>
          <p:nvPr/>
        </p:nvSpPr>
        <p:spPr>
          <a:xfrm>
            <a:off x="6485255" y="428625"/>
            <a:ext cx="518096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苏武留胡节不辱！雪地又冰天，苦忍十九年。渴饮雪，饥吞毡，牧羊北海边。心存汉社稷，旄落犹未还，历尽难中难，心如铁石坚。夜坐塞上时闻笳声入耳痛心酸。转眼北风吹，雁群汉关飞。白发娘，盼儿归，红妆守空帏。三更同入梦，两地谁梦谁；任海枯石烂，大节定不亏。终教匈奴惊心碎胆共服汉德威。 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9095" y="225425"/>
            <a:ext cx="1143381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律曰：“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君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我降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，与君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兄弟；今不听吾计，后虽复欲见我，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尚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可得乎？”武骂律曰：“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汝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为人臣子，不顾恩义，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畔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主背亲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降虏</a:t>
            </a:r>
            <a:r>
              <a:rPr lang="zh-CN" altLang="en-US" sz="4000" b="1" u="sng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于蛮夷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何以汝</a:t>
            </a:r>
            <a:r>
              <a:rPr lang="zh-CN" altLang="en-US" sz="4000" b="1" u="sng" dirty="0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</a:t>
            </a:r>
            <a:r>
              <a:rPr lang="zh-CN" altLang="en-US" sz="4000" b="1" u="sng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见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？且单于信汝，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决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人死生，不平心持正，反欲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斗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两主，观祸败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zh-CN" altLang="en-US" sz="4000" b="1" u="sng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知我不降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，欲令两国相攻，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匈奴之祸，从我始矣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。”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20440" y="5856605"/>
            <a:ext cx="5960745" cy="645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第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2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层：卫律逼降，苏武不屈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Wingdings" panose="05000000000000000000" pitchFamily="2" charset="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34005" y="10560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通过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44540" y="105600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做，结交为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30245" y="195199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哪，怎么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74530" y="1951990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你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30245" y="2951480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“叛”，背叛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22415" y="2811145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做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76565" y="295148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状语后置</a:t>
            </a:r>
            <a:endParaRPr lang="zh-CN" altLang="en-US" sz="2400" b="1" noProof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408285" y="295148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宾语前置</a:t>
            </a:r>
            <a:endParaRPr lang="zh-CN" altLang="en-US" sz="2400" b="1" noProof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63160" y="3773805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让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51475" y="377380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决定，判定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7530" y="4728210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使</a:t>
            </a:r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…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斗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65395" y="4736465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你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71945" y="473646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状语后置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1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7633" name="Text Box 4"/>
          <p:cNvSpPr txBox="1"/>
          <p:nvPr/>
        </p:nvSpPr>
        <p:spPr>
          <a:xfrm>
            <a:off x="424180" y="958850"/>
            <a:ext cx="11329035" cy="5573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卫律说：“你通过我的关系投降，我与你结为兄弟；今天不听我的安排，以后即使再想见我，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怎么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能得到机会呢？” 苏武痛骂卫律说：“你为人君之臣，人父之子，不顾君父恩义，背叛主上、抛弃亲人，在蛮夷之地做投降的奴隶，我为什么要见你呢！况且单于信任你，让你决定别人的死活，你却居心不平，不主持公道，反而想要使汉皇帝和匈奴单于二主相斗，自己幸灾乐祸，你明知道我决不会投降，想要使汉和匈奴互相攻打。匈奴灭亡的灾祸，将从（杀）我开始了！”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7634" name="文本框 1"/>
          <p:cNvSpPr txBox="1"/>
          <p:nvPr/>
        </p:nvSpPr>
        <p:spPr>
          <a:xfrm>
            <a:off x="5337175" y="144145"/>
            <a:ext cx="15189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763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763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7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7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7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63220" y="807085"/>
            <a:ext cx="9017000" cy="6324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just" eaLnBrk="1" latinLnBrk="0" hangingPunct="1">
              <a:lnSpc>
                <a:spcPct val="110000"/>
              </a:lnSpc>
            </a:pPr>
            <a:r>
              <a:rPr lang="en-US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4</a:t>
            </a:r>
            <a:r>
              <a:rPr lang="zh-CN" altLang="en-US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卫律是怎样劝降苏武的?苏武又是如何回击的?</a:t>
            </a:r>
            <a:endParaRPr lang="zh-CN" altLang="en-US" sz="3200" b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040" y="1732280"/>
            <a:ext cx="11668125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eaLnBrk="1" latinLnBrk="0" hangingPunct="1">
              <a:lnSpc>
                <a:spcPct val="9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3220" y="1439545"/>
            <a:ext cx="11464925" cy="5125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eaLnBrk="1" latinLnBrk="0" hangingPunct="1">
              <a:lnSpc>
                <a:spcPct val="90000"/>
              </a:lnSpc>
            </a:pP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恐吓: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“剑斩虞常已”、“举剑欲击之”、“复举剑拟之”(杀虞常,降张胜,吓苏武),“副有罪,当相坐”(欲加之罪,何患无辞)。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711200" algn="l" eaLnBrk="1" latinLnBrk="0" hangingPunct="1">
              <a:lnSpc>
                <a:spcPct val="9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苏答:“本无谋,又非亲属,何谓相坐?”这是张胜自己的行为,跟我与国家没有关系。“本无谋”的言外之意是,汉朝是清白的,这体现了苏武始终把汉朝的利益放在最高位置。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indent="711200" algn="l" eaLnBrk="1" latinLnBrk="0" hangingPunct="1">
              <a:lnSpc>
                <a:spcPct val="9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利诱: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“幸蒙大恩,赐号称王。拥众数万,马畜弥山。”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711200" algn="l" eaLnBrk="1" latinLnBrk="0" hangingPunct="1">
              <a:lnSpc>
                <a:spcPct val="9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卫律见威胁无效,只得以己为例,企图以荣华富贵打动苏武,苏武却不屑一顾,置之不理。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711200" algn="l" eaLnBrk="1" latinLnBrk="0" hangingPunct="1">
              <a:lnSpc>
                <a:spcPct val="9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逼迫: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“君因我降,与君为兄弟;今不听吾计,后虽欲复见我,尚可得乎?”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711200" algn="l" eaLnBrk="1" latinLnBrk="0" hangingPunct="1">
              <a:lnSpc>
                <a:spcPct val="9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卫律手段卑鄙,态度傲慢,苏武对其恐吓“不动”,对其利诱则“不应”,表现出对其为人的鄙夷。当卫律说出“与君为兄弟”的话后,苏武终于忍无可忍,“骂律”,表现出苏武立场坚定、大义凛然的品格。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2275" name="Text Box 4"/>
          <p:cNvSpPr txBox="1"/>
          <p:nvPr/>
        </p:nvSpPr>
        <p:spPr>
          <a:xfrm>
            <a:off x="4935855" y="202565"/>
            <a:ext cx="22332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课文探究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98657" name="Text Box 3"/>
          <p:cNvSpPr txBox="1"/>
          <p:nvPr/>
        </p:nvSpPr>
        <p:spPr>
          <a:xfrm>
            <a:off x="5426075" y="274955"/>
            <a:ext cx="17291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第五段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2754" name="Text Box 4"/>
          <p:cNvSpPr txBox="1"/>
          <p:nvPr/>
        </p:nvSpPr>
        <p:spPr>
          <a:xfrm>
            <a:off x="1701800" y="12747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09" name="Text Box 5"/>
          <p:cNvSpPr txBox="1"/>
          <p:nvPr/>
        </p:nvSpPr>
        <p:spPr>
          <a:xfrm>
            <a:off x="1701800" y="1137920"/>
            <a:ext cx="9177655" cy="538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8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4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、卫律是怎样劝降苏武的？</a:t>
            </a:r>
            <a:endParaRPr lang="zh-CN" altLang="en-US" sz="4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威逼：“当死，单于募降者赦罪”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软硬</a:t>
            </a:r>
            <a:endParaRPr lang="zh-CN" altLang="en-US" sz="36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兼施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                                   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利诱：“苏君今日降，明日复然”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48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4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、拟一个小标题概括本段段意。</a:t>
            </a:r>
            <a:endParaRPr lang="zh-CN" altLang="en-US" b="1" u="sng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     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         </a:t>
            </a:r>
            <a:r>
              <a:rPr lang="zh-CN" altLang="en-US" sz="4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卫律逼降，苏武不屈</a:t>
            </a:r>
            <a:endParaRPr lang="zh-CN" altLang="en-US" sz="40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2710" name="Line 6"/>
          <p:cNvSpPr/>
          <p:nvPr/>
        </p:nvSpPr>
        <p:spPr>
          <a:xfrm flipV="1">
            <a:off x="3024188" y="2273300"/>
            <a:ext cx="581025" cy="257175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2711" name="Line 7"/>
          <p:cNvSpPr/>
          <p:nvPr/>
        </p:nvSpPr>
        <p:spPr>
          <a:xfrm>
            <a:off x="3026093" y="3405823"/>
            <a:ext cx="579437" cy="296862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8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8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270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70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270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charRg st="156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2709">
                                            <p:txEl>
                                              <p:charRg st="156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2709">
                                            <p:txEl>
                                              <p:charRg st="156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2709">
                                            <p:txEl>
                                              <p:charRg st="156" end="1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charRg st="14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2709">
                                            <p:txEl>
                                              <p:charRg st="14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2709">
                                            <p:txEl>
                                              <p:charRg st="14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charRg st="4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2709">
                                            <p:txEl>
                                              <p:charRg st="4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2709">
                                            <p:txEl>
                                              <p:charRg st="4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charRg st="5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2709">
                                            <p:txEl>
                                              <p:charRg st="5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2709">
                                            <p:txEl>
                                              <p:charRg st="5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charRg st="125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2709">
                                            <p:txEl>
                                              <p:charRg st="125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2709">
                                            <p:txEl>
                                              <p:charRg st="125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charRg st="178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72709">
                                            <p:txEl>
                                              <p:charRg st="178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2709">
                                            <p:txEl>
                                              <p:charRg st="178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96875" y="243840"/>
            <a:ext cx="11397615" cy="6369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70000"/>
              </a:lnSpc>
            </a:pP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律知武终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不可胁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白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单于。单于愈益欲降之，乃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幽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武置大窖中，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绝不饮食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。天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雨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雪，武卧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啮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雪，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与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旃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毛并咽之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，数日不死。匈奴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以为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神，乃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徙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武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北海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上无人处，使牧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羝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羝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乳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乃得归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别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其官属常惠等各置他所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。武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既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至海上，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廪食不至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掘野鼠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去</a:t>
            </a:r>
            <a:r>
              <a:rPr lang="zh-CN" altLang="en-US" sz="4000" b="1" u="sng" dirty="0">
                <a:solidFill>
                  <a:srgbClr val="1E1AC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草实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而食之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69210" y="1203960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不可威逼而致屈服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35930" y="120396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告诉，报告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2960" y="220154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囚禁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07665" y="2298700"/>
            <a:ext cx="41535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断绝供应，不给他喝的、吃的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90460" y="220154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名作动，下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987915" y="2201545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咬，嚼</a:t>
            </a:r>
            <a:endParaRPr lang="zh-CN" altLang="en-US" sz="2400" b="1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2460" y="334708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同“毡”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63715" y="3316605"/>
            <a:ext cx="2741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把</a:t>
            </a:r>
            <a:r>
              <a:rPr lang="en-US" altLang="zh-CN" sz="2400" b="1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……</a:t>
            </a:r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当作（省略）</a:t>
            </a:r>
            <a:endParaRPr lang="zh-CN" altLang="en-US" sz="2400" b="1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987915" y="33166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流放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6875" y="433197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贝加尔湖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01820" y="433197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公羊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843905" y="4334510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名作动，生子</a:t>
            </a:r>
            <a:endParaRPr lang="zh-CN" altLang="en-US" sz="2400" b="1" dirty="0">
              <a:solidFill>
                <a:srgbClr val="1E1AC8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77860" y="433451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分开，离析</a:t>
            </a:r>
            <a:endParaRPr lang="zh-CN" altLang="en-US" sz="2400" b="1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45865" y="5330190"/>
            <a:ext cx="1116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…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之后</a:t>
            </a:r>
            <a:endParaRPr kumimoji="0" lang="zh-CN" altLang="en-US" sz="2400" b="1" kern="1200" cap="none" spc="0" normalizeH="0" baseline="0" noProof="0" dirty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227185" y="5352415"/>
            <a:ext cx="2620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同“弆”</a:t>
            </a:r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j</a:t>
            </a:r>
            <a:r>
              <a:rPr lang="en-US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ǔ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，收藏</a:t>
            </a:r>
            <a:endParaRPr kumimoji="0" lang="zh-CN" altLang="en-US" sz="2400" b="1" kern="1200" cap="none" spc="0" normalizeH="0" baseline="0" noProof="0" dirty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6875" y="547560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野生果实</a:t>
            </a:r>
            <a:endParaRPr kumimoji="0" lang="zh-CN" altLang="en-US" sz="2400" b="1" kern="1200" cap="none" spc="0" normalizeH="0" baseline="0" noProof="0" dirty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1729" name="Text Box 2"/>
          <p:cNvSpPr txBox="1"/>
          <p:nvPr/>
        </p:nvSpPr>
        <p:spPr>
          <a:xfrm>
            <a:off x="728980" y="881380"/>
            <a:ext cx="10918825" cy="5573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卫律知道苏武终究不可胁迫投降，报告了单于。单于越发想要使他投降，就把苏武囚禁起来，放在大地窖里面，断绝供应，不给他喝的、吃的。天下雪，苏武卧着嚼雪，同毡毛一起吞下去，几日不死。匈奴以为神奇，就把苏武迁移到北海边没有人的地方，让他放牧公羊，说等到公羊生了小羊才得归汉。分开他的随从官吏常惠等人，分别投放到别的地方。苏武迁移到北海后，公家发给的粮食不来，（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只能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）掘野鼠收野生果实来吃。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01730" name="文本框 1"/>
          <p:cNvSpPr txBox="1"/>
          <p:nvPr/>
        </p:nvSpPr>
        <p:spPr>
          <a:xfrm>
            <a:off x="5494338" y="174308"/>
            <a:ext cx="1387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1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1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1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29" grpId="0"/>
      <p:bldP spid="20173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367030" y="490220"/>
            <a:ext cx="1145730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杖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汉节牧羊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，卧起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操持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节旄尽落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积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五六年，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单于弟於靬王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弋射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海上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。武能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网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纺缴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檠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弓弩，於靬王爱之，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给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其衣食。三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岁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余，王病，赐武马畜、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服匿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、穹庐。王死后，人众徙去。其冬，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丁令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盗武牛羊，武复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穷厄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7030" y="1409065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名作动，拄、执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40580" y="140906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拿着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4330" y="490220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旄</a:t>
            </a:r>
            <a:r>
              <a:rPr lang="zh-CN" altLang="en-US" sz="24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节上的牦尾全部脱落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82965" y="140906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过了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83130" y="2422525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用绳系在箭上射猎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71920" y="15259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结网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34330" y="2334260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纺制系在箭尾的丝绳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82965" y="232791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用檠矫正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418080" y="334772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供给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46725" y="3347720"/>
            <a:ext cx="488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年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2590" y="4272915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盛酒酪的器皿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276715" y="436308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丁灵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89555" y="436308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困顿</a:t>
            </a:r>
            <a:endParaRPr kumimoji="0" lang="zh-CN" altLang="en-US" sz="2400" b="1" kern="1200" cap="none" spc="0" normalizeH="0" baseline="0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89555" y="5768975"/>
            <a:ext cx="5960745" cy="645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第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3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层：流放北海，杖节牧羊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09600" y="892810"/>
            <a:ext cx="11200765" cy="5517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他拄着汉廷的节旄牧羊，睡觉、起来都拿着，节上的牦牛尾毛全部脱落。一共过了五、六年，单于的弟弟於靬王到北海上打猎。苏武会结网纺制丝绳，矫正弓弩，於靬王颇器重他，供给他衣服、食品。三年多过后，於靬王得病，赐给苏武马匹和牲畜、盛酒酪的器皿、圆顶的毡帐篷。於靬王死后，他的部下迁移离开。这年冬天，丁令人盗去了苏武的牛羊，苏武又陷入穷困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01730" name="文本框 1"/>
          <p:cNvSpPr txBox="1"/>
          <p:nvPr/>
        </p:nvSpPr>
        <p:spPr>
          <a:xfrm>
            <a:off x="5402263" y="185738"/>
            <a:ext cx="1387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0" grpId="0"/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5755" y="758190"/>
            <a:ext cx="1154112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eaLnBrk="1" latinLnBrk="0" hangingPunct="1">
              <a:lnSpc>
                <a:spcPct val="90000"/>
              </a:lnSpc>
            </a:pPr>
            <a:r>
              <a:rPr lang="en-US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5</a:t>
            </a:r>
            <a:r>
              <a:rPr lang="zh-CN" altLang="en-US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苏武在被囚禁流放以前两度要自杀,后来又想方设法要活下去。这是否矛盾?</a:t>
            </a:r>
            <a:endParaRPr lang="zh-CN" altLang="en-US" sz="3200" b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2570" y="1633220"/>
            <a:ext cx="11707495" cy="5125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不矛盾。苏武在胡地以维护国家民族尊严作为自己的崇高使命和行为准则。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我们不难明白,匈奴对苏武等人的劝降实际上是匈奴与汉朝的一次对峙,关乎国家尊严、民族气节。事发时他已经意识到“事如此,此必及我,见犯乃死,重负国”。“重负国”是因为事先没有发现副使张胜的阴谋而导致祸及国家,苏武意识到,一旦被匈奴审讯,就会给国家带来羞辱,所以要自杀以避免受审。后来,在审讯时被卫律威逼利诱,他在说完一番大义凛然的话后引刀自刺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,一是以行动表示坚决不投降的决心,二是要为国家雪耻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。匈奴明白了苏武的决心,知道威权、富贵无法征服他,便要以摧残苏武肉体的方式来征服其意志。所以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苏武采取的反抗方式也由以前的求死而变成后来的求生,他要在各种艰难困苦中坚强地活下去,但活的前提与支柱依然是汉朝使者的身份,所以他“杖汉节牧羊,卧起操持”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。从全文看来,</a:t>
            </a:r>
            <a:r>
              <a:rPr lang="zh-CN" altLang="en-US" sz="2800" b="1">
                <a:solidFill>
                  <a:schemeClr val="tx1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苏武将生死全然置之度外,一心考虑的是汉朝的荣誉与利益,所以在局势变化的情况下,他的对抗方式也在发生着变化。</a:t>
            </a:r>
            <a:endParaRPr lang="zh-CN" altLang="en-US" sz="2800" b="1">
              <a:solidFill>
                <a:schemeClr val="tx1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2275" name="Text Box 4"/>
          <p:cNvSpPr txBox="1"/>
          <p:nvPr/>
        </p:nvSpPr>
        <p:spPr>
          <a:xfrm>
            <a:off x="4963795" y="51435"/>
            <a:ext cx="22332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课文探究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  <p:bldP spid="2" grpId="0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75778" name="Text Box 2"/>
          <p:cNvSpPr txBox="1"/>
          <p:nvPr/>
        </p:nvSpPr>
        <p:spPr>
          <a:xfrm>
            <a:off x="4828540" y="270510"/>
            <a:ext cx="6973570" cy="6316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             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段</a:t>
            </a:r>
            <a:endParaRPr lang="zh-CN" altLang="en-US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</a:rPr>
              <a:t>、苏武不愿意投降，匈奴是怎样对待他的？</a:t>
            </a:r>
            <a:endParaRPr lang="zh-CN" altLang="en-US" sz="3600" b="1" dirty="0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）肉体折磨：“幽武”、“置大窖中，绝不饮食”、“啮雪，咽毡毛”、“掘野鼠去草实而食之”等。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）精神折磨：“羝乳乃得归”、“别其官属常惠等”等。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endParaRPr lang="zh-CN" altLang="en-US" sz="28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</a:rPr>
              <a:t>、拟一个小标题概括这段意思。</a:t>
            </a:r>
            <a:endParaRPr lang="zh-CN" altLang="en-US" sz="3200" b="1" u="sng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流放北海牧羊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202754" name="Picture 3" descr="gh_suwum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" y="135255"/>
            <a:ext cx="4239895" cy="6588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577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577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charRg st="1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5778">
                                            <p:txEl>
                                              <p:charRg st="1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5778">
                                            <p:txEl>
                                              <p:charRg st="1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5778">
                                            <p:txEl>
                                              <p:charRg st="17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charRg st="115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778">
                                            <p:txEl>
                                              <p:charRg st="115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778">
                                            <p:txEl>
                                              <p:charRg st="115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5778">
                                            <p:txEl>
                                              <p:charRg st="115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charRg st="3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5778">
                                            <p:txEl>
                                              <p:charRg st="3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5778">
                                            <p:txEl>
                                              <p:charRg st="3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charRg st="86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5778">
                                            <p:txEl>
                                              <p:charRg st="86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5778">
                                            <p:txEl>
                                              <p:charRg st="86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charRg st="131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5778">
                                            <p:txEl>
                                              <p:charRg st="131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5778">
                                            <p:txEl>
                                              <p:charRg st="131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65760" y="852805"/>
            <a:ext cx="115023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2400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sz="2400" b="1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武，字子卿。少以父任，兄弟并为郎，稍迁至栘中厩监。时汉连伐胡，数通使相窥观。匈奴留汉使郭吉、路充国等前后十余辈，匈奴使来，汉亦留之以相当。天汉元年，且鞮侯单于初立，恐汉袭之，乃曰：“汉天子我丈人行也。”尽归汉使路充国等。武帝嘉其义，乃遣武以中郎将使持节送匈奴使留在汉者，因厚赂单于，答其善意。武与副中郎将张胜及假吏常惠等募士斥候百余人俱。既至匈奴，置币遗单于；单于益骄，非汉所望也。</a:t>
            </a:r>
            <a:r>
              <a:rPr lang="en-US" sz="2400" b="1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</a:t>
            </a:r>
            <a:endParaRPr lang="zh-CN" sz="2400" b="1" noProof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sz="2400" b="1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sz="2400" b="1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方欲发使送武等，会缑王与长水虞常等谋反匈奴中。缑王者，昆邪王姊子也，与昆邪王俱降汉，后随浞野侯没胡中，及卫律所将降者，阴相与谋，劫单于母阏氏归汉。会武等至匈奴。虞常在汉时，素与副张胜相知，私候胜曰：“闻汉天子甚怨卫律，常能为汉伏弩射杀之，吾母与弟在汉，幸蒙其赏赐。”张胜许之，以货物与常。</a:t>
            </a:r>
            <a:r>
              <a:rPr lang="en-US" sz="2400" b="1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</a:t>
            </a:r>
            <a:endParaRPr lang="zh-CN" sz="2400" b="1" noProof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sz="2400" b="1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sz="2400" b="1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后月余，单于出猎，独阏氏子弟在。虞常等七十余人欲发，其一人夜亡告之。单于子弟发兵与战，缑王等皆死，虞常生得。单于使卫律治其事。张胜闻之，恐前语发，以状语武。武曰：“事如此，此必及我，见犯乃死，重负国！”欲自杀，胜惠共止之。虞常果引张胜。单于怒，召诸贵人议，欲杀汉使者。左伊秩訾曰：“即谋单于，何以复加？宜皆降之。” </a:t>
            </a:r>
            <a:r>
              <a:rPr lang="en-US" sz="2400" b="1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</a:t>
            </a:r>
            <a:r>
              <a:rPr lang="zh-CN" sz="2400" b="1" noProof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endParaRPr lang="zh-CN" altLang="en-US" sz="2400" b="1" noProof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10125" y="146050"/>
            <a:ext cx="30226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苏武传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班固</a:t>
            </a:r>
            <a:endParaRPr lang="zh-CN" altLang="en-US" sz="2800" b="1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1475" y="367030"/>
            <a:ext cx="11448415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初，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武与李陵俱为侍中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。武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使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匈奴，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明年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，陵降，不敢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求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武。久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之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，单于使陵至海上，为武置酒设乐。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因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谓武曰：“单于闻陵与子卿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素厚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，故使陵来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说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足下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虚心欲相待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。终不得归汉，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空自</a:t>
            </a:r>
            <a:r>
              <a:rPr lang="zh-CN" altLang="en-US" sz="4000" b="1" u="sng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苦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亡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人之地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信义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安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所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见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乎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？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前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长君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为</a:t>
            </a:r>
            <a:r>
              <a:rPr lang="zh-CN" altLang="en-US" sz="4000" b="1" u="sng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奉车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从至雍棫阳宫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扶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辇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下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除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触柱折辕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劾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大不敬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，伏剑自刎，赐钱二百万以葬。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48190" y="1085850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第二年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62215" y="108585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出使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05050" y="198183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访求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41470" y="198183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音节助词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35150" y="280479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趁机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32115" y="2804795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一向关系很好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1690" y="290766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劝说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36015" y="373062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尊称，你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19400" y="3730625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一心向往，想以礼相待</a:t>
            </a:r>
            <a:endParaRPr lang="zh-CN" altLang="en-US" sz="2400" b="1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953625" y="373062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受苦</a:t>
            </a:r>
            <a:endParaRPr lang="zh-CN" altLang="en-US" sz="2400" b="1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587990" y="290766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同“无”</a:t>
            </a:r>
            <a:endParaRPr lang="zh-CN" altLang="en-US" sz="2400" b="1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19400" y="453771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哪里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88410" y="4537710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 dirty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“现”</a:t>
            </a:r>
            <a:endParaRPr lang="zh-CN" altLang="en-US" sz="2400" b="1" noProof="0" dirty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67755" y="453771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大哥</a:t>
            </a:r>
            <a:endParaRPr lang="zh-CN" altLang="en-US" sz="2400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83615" y="538924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皇帝的车子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94660" y="539115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殿阶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52160" y="547941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（被）判决</a:t>
            </a:r>
            <a:endParaRPr kumimoji="0" lang="zh-CN" altLang="en-US" sz="2400" b="1" kern="1200" cap="none" spc="0" normalizeH="0" baseline="0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33138" name="圆角矩形标注 133137"/>
          <p:cNvSpPr/>
          <p:nvPr/>
        </p:nvSpPr>
        <p:spPr>
          <a:xfrm>
            <a:off x="4471035" y="5849620"/>
            <a:ext cx="1585595" cy="431800"/>
          </a:xfrm>
          <a:prstGeom prst="wedgeRoundRectCallout">
            <a:avLst>
              <a:gd name="adj1" fmla="val -115038"/>
              <a:gd name="adj2" fmla="val -331764"/>
              <a:gd name="adj3" fmla="val 16667"/>
            </a:avLst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90000"/>
              </a:lnSpc>
            </a:pPr>
            <a:r>
              <a:rPr lang="zh-CN" altLang="en-US" sz="2400" b="1" noProof="0" dirty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宾语前置</a:t>
            </a:r>
            <a:endParaRPr lang="zh-CN" altLang="en-US" sz="2400" b="1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10466070" y="5539740"/>
            <a:ext cx="1526540" cy="400050"/>
          </a:xfrm>
          <a:prstGeom prst="wedgeRoundRectCallout">
            <a:avLst>
              <a:gd name="adj1" fmla="val -22337"/>
              <a:gd name="adj2" fmla="val -479365"/>
              <a:gd name="adj3" fmla="val 16667"/>
            </a:avLst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90000"/>
              </a:lnSpc>
            </a:pPr>
            <a:r>
              <a:rPr lang="zh-CN" altLang="en-US" sz="2400" b="1" noProof="0" dirty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状语后置</a:t>
            </a:r>
            <a:endParaRPr lang="zh-CN" altLang="en-US" sz="2400" b="1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0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32" grpId="0" bldLvl="0" animBg="1"/>
      <p:bldP spid="26" grpId="0"/>
      <p:bldP spid="133138" grpId="0" bldLvl="0" animBg="1"/>
      <p:bldP spid="27" grpId="0"/>
      <p:bldP spid="28" grpId="0"/>
      <p:bldP spid="29" grpId="0"/>
      <p:bldP spid="30" grpId="0"/>
      <p:bldP spid="3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513080" y="890905"/>
            <a:ext cx="11278870" cy="56311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r>
              <a:rPr lang="zh-CN" altLang="en-US" sz="3600" b="1" noProof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</a:t>
            </a:r>
            <a:r>
              <a:rPr lang="en-US" altLang="zh-CN" sz="3600" b="1" noProof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</a:t>
            </a:r>
            <a:r>
              <a:rPr lang="zh-CN" altLang="en-US" sz="3600" b="1" noProof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当初，苏武与李陵都做皇帝的侍从。苏武出使匈奴，第二年，李陵投降匈奴，不敢访求苏武。过了很久，单于派遣李陵去北海，为苏武备办酒宴安排歌舞。李陵</a:t>
            </a:r>
            <a:r>
              <a:rPr lang="zh-CN" altLang="en-US" sz="3600" b="1" noProof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趁机</a:t>
            </a:r>
            <a:r>
              <a:rPr lang="zh-CN" altLang="en-US" sz="3600" b="1" noProof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对苏武说：“单于听说我与你</a:t>
            </a:r>
            <a:r>
              <a:rPr lang="zh-CN" altLang="en-US" sz="3600" b="1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一向关系很好</a:t>
            </a:r>
            <a:r>
              <a:rPr lang="zh-CN" altLang="en-US" sz="3600" b="1" noProof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，所以派我来劝说足下，</a:t>
            </a:r>
            <a:r>
              <a:rPr lang="zh-CN" altLang="en-US" sz="36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一心向往，想以礼相待</a:t>
            </a:r>
            <a:r>
              <a:rPr lang="zh-CN" altLang="en-US" sz="3600" b="1" noProof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。你终究不能回归汉朝了，白白地在荒无人烟的地方受苦，信义</a:t>
            </a:r>
            <a:r>
              <a:rPr lang="zh-CN" altLang="en-US" sz="3600" b="1" noProof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何处</a:t>
            </a:r>
            <a:r>
              <a:rPr lang="zh-CN" altLang="en-US" sz="3600" b="1" noProof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显现呢？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以前你的大哥做奉车都尉，跟随皇上到雍的棫宫，扶着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皇帝的车驾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下殿阶，碰到柱子，折断了车辕，被定为大不敬的罪，用剑自杀了，只不过赐钱二百万用以下葬。</a:t>
            </a:r>
            <a:endParaRPr lang="zh-CN" altLang="en-US" sz="3600" b="1" noProof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05826" name="文本框 2"/>
          <p:cNvSpPr txBox="1"/>
          <p:nvPr/>
        </p:nvSpPr>
        <p:spPr>
          <a:xfrm>
            <a:off x="5342890" y="245745"/>
            <a:ext cx="15062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ldLvl="0" animBg="1"/>
      <p:bldP spid="20582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370205" y="112395"/>
            <a:ext cx="1152525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u="sng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孺卿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从</a:t>
            </a:r>
            <a:r>
              <a:rPr lang="zh-CN" altLang="en-US" sz="4000" b="1" u="sng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祠</a:t>
            </a:r>
            <a:r>
              <a:rPr lang="zh-CN" altLang="en-US" sz="4000" b="1" u="sng" dirty="0">
                <a:solidFill>
                  <a:srgbClr val="008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河东后土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宦骑与黄门驸马争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船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，推堕驸马河中溺死，宦骑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亡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，诏使</a:t>
            </a:r>
            <a:r>
              <a:rPr lang="zh-CN" altLang="en-US" sz="40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孺卿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逐捕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，不得，惶恐饮药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而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死。来时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太夫人已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不幸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，陵送葬至</a:t>
            </a:r>
            <a:r>
              <a:rPr lang="zh-CN" altLang="en-US" sz="4000" b="1" u="sng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阳陵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en-US" sz="4000" b="1" u="sng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子卿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妇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年少，闻已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更嫁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矣。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独有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女弟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二人，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两女一男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，今复十余年，存亡不可知。人生如朝露，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何久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自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苦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如此？陵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始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降时，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忽忽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如狂，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自痛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负汉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；加以老母系保宫。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子卿不欲降，何以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过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陵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？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06830" y="94043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跟随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50390" y="10922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祭祀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40635" y="940435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省略句，状语后置</a:t>
            </a:r>
            <a:endParaRPr lang="zh-CN" altLang="en-US" sz="2400" b="1" noProof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57310" y="94043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上船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73245" y="190817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逃跑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38110" y="182054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追捕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06830" y="2715895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表修饰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82820" y="2811145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对去世的委婉说法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4505" y="3714750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你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56640" y="371475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妻子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11625" y="371475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改嫁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66610" y="371475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妹妹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57310" y="459549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何必久久的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221595" y="371475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使</a:t>
            </a:r>
            <a:r>
              <a:rPr lang="en-US" altLang="zh-CN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……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受苦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406015" y="547751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刚刚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373245" y="552132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精神恍惚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51345" y="552132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痛恨自己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842250" y="607949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超过</a:t>
            </a:r>
            <a:endParaRPr kumimoji="0" lang="zh-CN" altLang="en-US" sz="2400" b="1" kern="1200" cap="none" spc="0" normalizeH="0" baseline="0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50850" y="956310"/>
            <a:ext cx="1129093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你弟弟孺卿跟随皇上祭祀河东土神，骑着马的宦官与黄门驸马抢着上船，把黄门驸马推下去掉到河中淹死了。骑着马的宦官逃走了。皇上命令孺卿去追捕，他抓不到，因害怕而服毒自杀。我来的时候，你的母亲已去世，我送葬到阳陵。你的夫人年纪轻，听说已改嫁了。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家中只有两个妹妹，两个女儿和一个男孩，如今又十多年了，生死不知。人生像早晨的露水，何必长久地像这样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折磨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自己！我刚投降时，精神恍惚，好像要发狂，自己痛心对不起汉廷，加上老母关押在保宫，你不想投降的心情，怎能超过当时我李陵呢？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05826" name="文本框 2"/>
          <p:cNvSpPr txBox="1"/>
          <p:nvPr/>
        </p:nvSpPr>
        <p:spPr>
          <a:xfrm>
            <a:off x="5307330" y="311150"/>
            <a:ext cx="15779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6" grpId="0"/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/>
        </p:nvSpPr>
        <p:spPr>
          <a:xfrm>
            <a:off x="414020" y="208915"/>
            <a:ext cx="1136396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且陛下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春秋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高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法令亡常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，大臣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亡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罪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夷灭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者数十家，安危不可知，子卿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尚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复</a:t>
            </a:r>
            <a:r>
              <a:rPr lang="zh-CN" altLang="en-US" sz="4000" b="1" u="sng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谁为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乎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？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愿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听陵计，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勿复有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云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”武曰：“武父子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亡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功德，皆</a:t>
            </a:r>
            <a:r>
              <a: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为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陛下</a:t>
            </a:r>
            <a:r>
              <a: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所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成就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位列将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爵通侯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兄弟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亲近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，常愿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肝脑涂地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。今得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杀身自效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虽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蒙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斧钺汤镬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诚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甘乐之。臣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事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君，犹子事父也。子为父死，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亡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所恨，愿无复再言！”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13610" y="1156335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年纪老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66870" y="1156335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法令没有定规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36435" y="105283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同“无”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30285" y="105283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全家杀尽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32755" y="208026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宾语前置</a:t>
            </a:r>
            <a:endParaRPr lang="zh-CN" altLang="en-US" sz="2400" b="1" noProof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77715" y="2080260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还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29830" y="208026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希望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4020" y="3079115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说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66030" y="300418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同“无”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441055" y="3004185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被动句</a:t>
            </a:r>
            <a:endParaRPr lang="zh-CN" altLang="en-US" sz="2400" b="1" noProof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067925" y="307911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栽培，提拔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32755" y="406717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亲近之臣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42655" y="406717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以身许国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1140" y="5010150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牺牲自己报效朝廷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33570" y="5010150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指刑戮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62275" y="501015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即使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60185" y="501015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的确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540240" y="500761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侍奉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67325" y="605409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同“无”</a:t>
            </a:r>
            <a:endParaRPr kumimoji="0" lang="zh-CN" altLang="en-US" sz="2400" b="1" kern="1200" cap="none" spc="0" normalizeH="0" baseline="0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9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28" grpId="0"/>
      <p:bldP spid="30" grpId="0"/>
      <p:bldP spid="31" grpId="0"/>
      <p:bldP spid="3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8897" name="Text Box 4"/>
          <p:cNvSpPr txBox="1"/>
          <p:nvPr/>
        </p:nvSpPr>
        <p:spPr>
          <a:xfrm>
            <a:off x="509270" y="838835"/>
            <a:ext cx="11245215" cy="58216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并且皇上年纪大了，法令没有定规，大臣无罪而全家被杀的有十几家，安危不可预料。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你还打算为谁守节呢？希望你听从我的劝告，不要再说什么了！” 苏武说：“我苏武父子无功劳和恩德，都是皇帝栽培提拔的，官职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升到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列将，爵位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封为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通侯，兄弟三人都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是皇帝的亲近之臣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，常常希望为朝庭献出生命。现在得到牺牲生命自己奉献的机会，即使遭受斧钺和汤镬的极刑，的确甘心乐意。大臣侍奉君王，就像儿子侍奉父亲，儿子为父亲而死，没有遗憾的，希望你不要再说了！”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08898" name="文本框 1"/>
          <p:cNvSpPr txBox="1"/>
          <p:nvPr/>
        </p:nvSpPr>
        <p:spPr>
          <a:xfrm>
            <a:off x="5351145" y="132080"/>
            <a:ext cx="15608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8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8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8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97" grpId="0"/>
      <p:bldP spid="20889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408305" y="248920"/>
            <a:ext cx="1147572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陵与武饮数日，复曰：“</a:t>
            </a:r>
            <a:r>
              <a:rPr lang="zh-CN" altLang="en-US" sz="4000" b="1" u="sng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子卿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壹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听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陵言！”武曰：“自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已死久矣！王必欲降武，请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毕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今日之欢，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效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死</a:t>
            </a:r>
            <a:r>
              <a:rPr lang="zh-CN" altLang="en-US" sz="4000" b="1" u="sng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于前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！”陵见其至诚，喟然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叹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曰：“嗟呼，义士！陵与卫律之罪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上通于天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！”因泣下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沾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衿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，与武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决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去。</a:t>
            </a:r>
            <a:r>
              <a:rPr lang="zh-CN" altLang="en-US" sz="4000" b="1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……</a:t>
            </a:r>
            <a:endParaRPr lang="zh-CN" altLang="en-US" sz="4000" b="1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4990" y="4848860"/>
            <a:ext cx="11091545" cy="17145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p>
            <a:pPr marL="0" indent="0">
              <a:lnSpc>
                <a:spcPct val="110000"/>
              </a:lnSpc>
              <a:buNone/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Wingdings" panose="05000000000000000000" pitchFamily="2" charset="2"/>
              </a:rPr>
              <a:t>第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Wingdings" panose="05000000000000000000" pitchFamily="2" charset="2"/>
              </a:rPr>
              <a:t>4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Wingdings" panose="05000000000000000000" pitchFamily="2" charset="2"/>
              </a:rPr>
              <a:t>层（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Wingdings" panose="05000000000000000000" pitchFamily="2" charset="2"/>
              </a:rPr>
              <a:t>7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Wingdings" panose="05000000000000000000" pitchFamily="2" charset="2"/>
              </a:rPr>
              <a:t>、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Wingdings" panose="05000000000000000000" pitchFamily="2" charset="2"/>
              </a:rPr>
              <a:t>8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Wingdings" panose="05000000000000000000" pitchFamily="2" charset="2"/>
              </a:rPr>
              <a:t>）：李陵劝降，完全失败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第二部分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（第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2--8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段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）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：遭遇。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主要写苏武被匈奴扣留胡地十九年,九死一生而不改气节的可歌可泣的动人事迹。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38490" y="104203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一定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0790" y="183515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料想，断定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07500" y="183515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尽，结束</a:t>
            </a:r>
            <a:endParaRPr lang="zh-CN" altLang="en-US" sz="2400" b="1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6040" y="271653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献出</a:t>
            </a:r>
            <a:endParaRPr lang="zh-CN" altLang="en-US" sz="2400" b="1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22525" y="271653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状语后置</a:t>
            </a:r>
            <a:endParaRPr lang="zh-CN" altLang="en-US" sz="2400" b="1" noProof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31860" y="271653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感叹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3370" y="3597910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同“诀”，辞别、告别</a:t>
            </a:r>
            <a:endParaRPr lang="zh-CN" altLang="en-US" sz="2400" b="1" noProof="1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25610" y="359791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沾湿了衣襟</a:t>
            </a:r>
            <a:endParaRPr lang="zh-CN" altLang="en-US" sz="2400" b="1" dirty="0">
              <a:solidFill>
                <a:srgbClr val="1E1AC8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53610" y="3597910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罪行严重，无以复加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  <p:bldP spid="5" grpId="0"/>
      <p:bldP spid="6" grpId="0"/>
      <p:bldP spid="7" grpId="0"/>
      <p:bldP spid="8" grpId="0"/>
      <p:bldP spid="13" grpId="0"/>
      <p:bldP spid="10" grpId="0"/>
      <p:bldP spid="9" grpId="0"/>
      <p:bldP spid="12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0945" name="Text Box 4"/>
          <p:cNvSpPr txBox="1"/>
          <p:nvPr/>
        </p:nvSpPr>
        <p:spPr>
          <a:xfrm>
            <a:off x="612140" y="907415"/>
            <a:ext cx="10968355" cy="5517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李陵与苏武共饮了几天，又说：“你一定要听我的话。”苏武说：“我料定自己已经是死去的人了！单于一定要逼迫我投降，那么就请结束今天的欢聚，让我在你的面前死！”李陵见苏武对朝廷如此真诚，慨然长叹道：“啊，义士！我李陵与卫律的罪恶，上能达天！”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于是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眼泪直流，浸湿了衣襟，告别苏武离开。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10946" name="文本框 1"/>
          <p:cNvSpPr txBox="1"/>
          <p:nvPr/>
        </p:nvSpPr>
        <p:spPr>
          <a:xfrm>
            <a:off x="5216525" y="200660"/>
            <a:ext cx="17595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094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094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0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0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0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3840" y="656590"/>
            <a:ext cx="10645140" cy="6324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just" eaLnBrk="1" latinLnBrk="0" hangingPunct="1">
              <a:lnSpc>
                <a:spcPct val="110000"/>
              </a:lnSpc>
            </a:pPr>
            <a:r>
              <a:rPr lang="en-US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6</a:t>
            </a:r>
            <a:r>
              <a:rPr lang="zh-CN" altLang="en-US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卫律和李陵劝降苏武的情形和说辞有什么不同?为什么?</a:t>
            </a:r>
            <a:endParaRPr lang="zh-CN" altLang="en-US" sz="3200" b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150" y="1226820"/>
            <a:ext cx="1153858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卫律在劝降苏武时先杀虞常,降张胜,企图杀鸡儆猴,制造威逼的声势</a:t>
            </a:r>
            <a:r>
              <a:rPr lang="zh-CN" altLang="en-US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;然后又以“当相坐”之罪胁之,以“复举剑拟之”吓之,企图以武屈之;威逼不成,又以“赐号称王。拥众数万,马畜弥山,富贵如此”之利诱之。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总之是软硬兼施,威逼利诱,手段极其鄙俗,令苏武深恶之</a:t>
            </a:r>
            <a:r>
              <a:rPr lang="zh-CN" altLang="en-US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lang="zh-CN" altLang="en-US" sz="2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indent="508000" algn="just" eaLnBrk="1" latinLnBrk="0" hangingPunct="1">
              <a:lnSpc>
                <a:spcPct val="1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李陵劝降时,置酒设乐,先是推心置腹地告诉苏武,“终不得归”,何必“空自苦”</a:t>
            </a:r>
            <a:r>
              <a:rPr lang="zh-CN" altLang="en-US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;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紧接</a:t>
            </a:r>
            <a:r>
              <a:rPr lang="zh-CN" altLang="en-US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着指出苏武的兄弟都被汉武帝害死,挑拨君臣关系;后又披露苏武家庭的悲剧:“太夫人已不幸”“妇年少,闻已更嫁矣”“独有女弟二人,两女一男,今复十余年,存亡不可知”以断其亲情之念;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再以</a:t>
            </a:r>
            <a:r>
              <a:rPr lang="zh-CN" altLang="en-US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切身体会说明他最初与苏武颇有同感;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最后</a:t>
            </a:r>
            <a:r>
              <a:rPr lang="zh-CN" altLang="en-US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指出汉朝法令无常,苏武即使回去也难保自身平安,进一步离间君臣关系。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总之,李陵的劝降用的是攻心计,打的是感情牌,比起卫律的鄙俗、卑劣要高明许多</a:t>
            </a:r>
            <a:r>
              <a:rPr lang="zh-CN" altLang="en-US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lang="zh-CN" altLang="en-US" sz="2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609600" algn="just" eaLnBrk="1" latinLnBrk="0" hangingPunct="1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两者不同的原因:</a:t>
            </a:r>
            <a:r>
              <a:rPr lang="zh-CN" altLang="en-US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①</a:t>
            </a:r>
            <a:r>
              <a:rPr lang="zh-CN" altLang="en-US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两人与苏武的关系不同。</a:t>
            </a:r>
            <a:r>
              <a:rPr lang="zh-CN" altLang="en-US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前者对苏武而言是无耻叛将,后者却是曾经的同事兼好友。②</a:t>
            </a:r>
            <a:r>
              <a:rPr lang="zh-CN" altLang="en-US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两人的地位与修养不同。</a:t>
            </a:r>
            <a:r>
              <a:rPr lang="zh-CN" altLang="en-US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卫律是没有任何气节可言的武夫,而李陵是一代名将飞将军李广之后,自然不会像前者一样鄙俗。③</a:t>
            </a:r>
            <a:r>
              <a:rPr lang="zh-CN" altLang="en-US" sz="24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卫律是个纯粹小人,卖国求荣,没有任何的羞耻心;而李陵曾为汉朝立下战功,因寡不敌众战败投降,实属无奈,且在苏武大义凛然地拒降后,他“泣下沾衿”,可见他尚存羞恶之心。</a:t>
            </a:r>
            <a:endParaRPr lang="zh-CN" altLang="en-US" sz="2400" b="1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2275" name="Text Box 4"/>
          <p:cNvSpPr txBox="1"/>
          <p:nvPr/>
        </p:nvSpPr>
        <p:spPr>
          <a:xfrm>
            <a:off x="4963795" y="51435"/>
            <a:ext cx="22332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课文探究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1650" y="962025"/>
            <a:ext cx="1129030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eaLnBrk="1" latinLnBrk="0" hangingPunct="1">
              <a:lnSpc>
                <a:spcPct val="120000"/>
              </a:lnSpc>
            </a:pPr>
            <a:r>
              <a:rPr lang="en-US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7</a:t>
            </a:r>
            <a:r>
              <a:rPr lang="zh-CN" altLang="en-US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对于卫律和李陵的劝降,苏武的回答在措辞和态度上有什么不同?</a:t>
            </a:r>
            <a:endParaRPr lang="zh-CN" altLang="en-US" sz="3200" b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650" y="2136775"/>
            <a:ext cx="11289665" cy="4356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1" latinLnBrk="0" hangingPunct="1">
              <a:lnSpc>
                <a:spcPct val="11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面对卫律的软硬兼施,苏武始终是威逼“不动”,利诱“不应”,表现出对其为人的鄙夷。且当卫律说出“君因我降,与君为兄弟;今不听吾计,后虽欲复见我,尚可得乎”之类无耻至极的话后,苏武终于忍无可忍,“骂律”,可见,对于卫律的劝降,苏武自始至终都以强硬的姿态抵抗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711200" algn="just" eaLnBrk="1" latinLnBrk="0" hangingPunct="1">
              <a:lnSpc>
                <a:spcPct val="11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而对于李陵推心置腹、晓之以理、动之以情的文雅劝降方式,苏武则是全然不为所动,始终表明自己忠君不二的坚定立场,且称李陵为“王”,划清二人的关系,使其最终羞愧难当。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711200" algn="just" eaLnBrk="1" latinLnBrk="0" hangingPunct="1">
              <a:lnSpc>
                <a:spcPct val="11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对二人劝降时不同的回答表现了苏武爱憎分明、立场坚定、大义凛然的品格。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2275" name="Text Box 4"/>
          <p:cNvSpPr txBox="1"/>
          <p:nvPr/>
        </p:nvSpPr>
        <p:spPr>
          <a:xfrm>
            <a:off x="4979035" y="255270"/>
            <a:ext cx="22332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课文探究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1940" y="227965"/>
            <a:ext cx="11628120" cy="640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    </a:t>
            </a:r>
            <a:r>
              <a:rPr lang="zh-CN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单于使卫律召武受辞。武谓惠等：“屈节辱命，虽生何面目以归汉？”引佩刀自刺。卫律惊，自抱持武。驰召医，凿地为坎，置煴火，覆武其上，蹈其背，以出血。武气绝，半日复息。惠等哭，舆归营。单于壮其节，朝夕遣人候问武，而收系张胜。</a:t>
            </a:r>
            <a:r>
              <a:rPr lang="en-US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 </a:t>
            </a:r>
            <a:endParaRPr lang="zh-CN" altLang="zh-CN" sz="2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   </a:t>
            </a:r>
            <a:r>
              <a:rPr lang="en-US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</a:t>
            </a:r>
            <a:r>
              <a:rPr lang="zh-CN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武益愈。单于使使晓武，会论虞常，欲因此时降武。剑斩虞常已，律曰：“汉使张胜谋杀单于近臣，当死；单于募降者，赦罪。”举剑欲击之，胜请降。律谓武曰：“副有罪，当相坐。”武曰：“本无谋，又非亲属，何谓相坐？”复举剑拟之，武不动。律曰：“苏君，律前负汉归匈奴，幸蒙大恩，赐号称王，拥众数万，马畜弥山，富贵如此。苏君今日降，明日复然。空以身膏草野，谁复知之？”武不应。律曰：“君因我降，与君为兄弟；今不听吾计，后虽复欲见我，尚可得乎？” 武骂律曰：“女为人臣子，不顾恩义，畔主背亲，为降虏于蛮夷，何以女为见？且单于信女，使决人死生，不平心持正，反欲斗两主观祸败。南越杀汉使者，屠为九郡；宛王杀汉使者，头县北阙；朝鲜杀汉使者，即时诛灭。独匈奴未耳。若知我不降明，欲令两国相攻，匈奴之祸，从我始矣！”  　　</a:t>
            </a:r>
            <a:endParaRPr lang="zh-CN" altLang="zh-CN" sz="2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</a:t>
            </a:r>
            <a:r>
              <a:rPr lang="zh-CN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   律知武终不可胁，白单于。单于愈益欲降之。乃幽武置大窖中，绝不饮食。天雨雪。武卧，啮雪与旃毛并咽之，数日不死。匈奴以为神，乃徙武北海上无人处，使牧羝。羝乳，乃得归。别其官属常惠等，各置他所。武既至海上，廪食不至，掘野鼠去屮实而食之。仗汉节牧羊，卧起操持，节旄尽落。积五、六年，单于弟于靬王弋射海上。武能网纺缴，檠弓弩，于靬王爱之，给其衣食。三岁余，王病，赐武马畜、服匿、穹庐。王死后，人众徙去。其冬，丁令盗武牛羊，武复穷厄。</a:t>
            </a:r>
            <a:r>
              <a:rPr lang="en-US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 </a:t>
            </a:r>
            <a:r>
              <a:rPr lang="zh-CN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</a:t>
            </a:r>
            <a:endParaRPr lang="zh-CN" altLang="zh-CN" sz="2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55795" y="135255"/>
            <a:ext cx="7441565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8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段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、李陵是怎样劝说苏武的？</a:t>
            </a:r>
            <a:endParaRPr lang="zh-CN" altLang="en-US" sz="3200" b="1" u="sng" dirty="0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1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）终不得归；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2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）家人不幸遭遇：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①长兄苏嘉（长君），伏剑自刎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②弟弟苏贤（孺卿），饮药而死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③母亲已死，妻子改嫁，儿女生死未卜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3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）自己投降的经历；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4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）现在的皇帝不值得为他守节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en-US" altLang="zh-CN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、苏武是怎样反驳李陵的？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1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）蒙受国家大恩，愿报恩；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2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）从君臣关系看，也应如此。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en-US" altLang="zh-CN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、拟一个小标题概括这两段段意。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                                                        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李陵劝降失败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pic>
        <p:nvPicPr>
          <p:cNvPr id="202754" name="Picture 3" descr="gh_suwum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" y="135255"/>
            <a:ext cx="3969385" cy="6588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81990" y="408305"/>
            <a:ext cx="1117917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昭帝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即位。数年，匈奴与汉和亲。汉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求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武等。匈奴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诡言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武死。后汉使复至匈奴。常惠请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其守者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与俱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，得夜见汉使，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具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自</a:t>
            </a:r>
            <a:r>
              <a:rPr lang="zh-CN" altLang="en-US" sz="4000" b="1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陈道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。教使者谓单于，言：“天子射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上林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中，得雁，足有系帛书，言武等在某泽中。”使者大喜，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惠语以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让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单于。单于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左右而惊，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汉使曰：“武等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实在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。”</a:t>
            </a:r>
            <a:r>
              <a:rPr lang="zh-CN" altLang="en-US" sz="4000" b="1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……</a:t>
            </a:r>
            <a:endParaRPr lang="zh-CN" altLang="en-US" sz="4000" b="1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05975" y="228981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看守他的人</a:t>
            </a:r>
            <a:endParaRPr kumimoji="0" lang="zh-CN" altLang="en-US" sz="2400" b="1" kern="1200" cap="none" spc="0" normalizeH="0" baseline="0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78020" y="330200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完全、详尽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58255" y="330200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陈述说明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14750" y="4229100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上林苑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07755" y="519874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责备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806940" y="127571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寻求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2435" y="2289810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欺骗说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3095" y="3302000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同他一起去（</a:t>
            </a:r>
            <a:r>
              <a:rPr lang="zh-CN" altLang="en-US" sz="2400" b="1" noProof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省略句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）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05855" y="519874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依照，按照</a:t>
            </a:r>
            <a:endParaRPr lang="zh-CN" altLang="en-US" sz="2400" b="1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5025" y="612330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看，环顾</a:t>
            </a:r>
            <a:endParaRPr lang="zh-CN" altLang="en-US" sz="2400" b="1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126865" y="61233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道歉</a:t>
            </a:r>
            <a:endParaRPr lang="zh-CN" altLang="en-US" sz="2400" b="1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402320" y="612330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ln>
                  <a:noFill/>
                </a:ln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确实活着</a:t>
            </a:r>
            <a:endParaRPr lang="zh-CN" altLang="en-US" sz="2400" b="1" noProof="0">
              <a:ln>
                <a:noFill/>
              </a:ln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12" grpId="0"/>
      <p:bldP spid="19" grpId="0"/>
      <p:bldP spid="13" grpId="0"/>
      <p:bldP spid="14" grpId="0"/>
      <p:bldP spid="15" grpId="0"/>
      <p:bldP spid="20" grpId="0"/>
      <p:bldP spid="16" grpId="0"/>
      <p:bldP spid="21" grpId="0"/>
      <p:bldP spid="23" grpId="0"/>
      <p:bldP spid="2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4017" name="Rectangle 2"/>
          <p:cNvSpPr/>
          <p:nvPr/>
        </p:nvSpPr>
        <p:spPr>
          <a:xfrm>
            <a:off x="570865" y="856615"/>
            <a:ext cx="11178540" cy="5852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  汉昭帝登位，几年后，匈奴与汉朝和亲。汉廷寻求苏武等人，匈奴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撒谎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说苏武已死。后来汉使者又到匈奴，常惠请求看守他的人同他一起去，在夜晚见到了汉使，自己详细地述说了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几年来的情况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告诉汉使者要他对单于说：“天子在上林苑中射猎，射得一只大雁，脚上系着帛书，上面说苏武等人在北海。”汉使者万分高兴，按照常惠所教的话责问单于。单于看着身边的人十分惊讶，向汉使道歉说：“苏武等人的确还活着。”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14018" name="文本框 1"/>
          <p:cNvSpPr txBox="1"/>
          <p:nvPr/>
        </p:nvSpPr>
        <p:spPr>
          <a:xfrm>
            <a:off x="5386070" y="211455"/>
            <a:ext cx="16103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4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4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4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7" grpId="0"/>
      <p:bldP spid="214018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510540" y="249555"/>
            <a:ext cx="1117155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80000"/>
              </a:lnSpc>
            </a:pP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单于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召会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武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官属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，前</a:t>
            </a:r>
            <a:r>
              <a:rPr lang="zh-CN" altLang="en-US" sz="40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降及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物故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凡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随武还者九人。武</a:t>
            </a:r>
            <a:r>
              <a:rPr lang="zh-CN" altLang="en-US" sz="40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始元六年春至京师。武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留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匈奴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凡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十九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岁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始</a:t>
            </a:r>
            <a:r>
              <a:rPr lang="zh-CN" altLang="en-US" sz="40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强壮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出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及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还，须发尽白。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86120" y="129159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同“已”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64105" y="2409825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相当于“于”，在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2450465" y="3957955"/>
            <a:ext cx="4044315" cy="400050"/>
          </a:xfrm>
          <a:prstGeom prst="wedgeRoundRectCallout">
            <a:avLst>
              <a:gd name="adj1" fmla="val -36512"/>
              <a:gd name="adj2" fmla="val -167460"/>
              <a:gd name="adj3" fmla="val 16667"/>
            </a:avLst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90000"/>
              </a:lnSpc>
            </a:pP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相当于“于”，在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中宋" panose="02010600040101010101" charset="-122"/>
                <a:cs typeface="Arial" panose="020B0604020202020204" pitchFamily="34" charset="0"/>
                <a:sym typeface="+mn-ea"/>
              </a:rPr>
              <a:t>…</a:t>
            </a:r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的时候</a:t>
            </a:r>
            <a:endParaRPr lang="zh-CN" altLang="en-US" sz="2400"/>
          </a:p>
          <a:p>
            <a:pPr algn="ctr">
              <a:lnSpc>
                <a:spcPct val="90000"/>
              </a:lnSpc>
            </a:pPr>
            <a:endParaRPr lang="zh-CN" altLang="en-US" sz="2400" b="1" noProof="0" dirty="0">
              <a:ln>
                <a:noFill/>
              </a:ln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64105" y="129159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召集会见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75430" y="129159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随行官员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43825" y="129159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死亡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90660" y="129159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总共，一共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34705" y="2409825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被扣留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956800" y="240982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总共，一共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71245" y="3497580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年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97075" y="349758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当初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75430" y="34944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出使</a:t>
            </a:r>
            <a:endParaRPr lang="zh-CN" altLang="en-US" sz="2400" b="1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24450" y="34944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noProof="0">
                <a:solidFill>
                  <a:srgbClr val="1E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等到</a:t>
            </a:r>
            <a:endParaRPr kumimoji="0" lang="zh-CN" altLang="en-US" sz="2400" b="1" kern="1200" cap="none" spc="0" normalizeH="0" baseline="0" noProof="0">
              <a:solidFill>
                <a:srgbClr val="1E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38630" y="5286375"/>
            <a:ext cx="7966075" cy="645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第三部分：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结局：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历尽磨难，终归汉朝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1" grpId="0"/>
      <p:bldP spid="16" grpId="0"/>
      <p:bldP spid="22" grpId="0"/>
      <p:bldP spid="23" grpId="0"/>
      <p:bldP spid="17" grpId="0"/>
      <p:bldP spid="24" grpId="0"/>
      <p:bldP spid="25" grpId="0"/>
      <p:bldP spid="26" grpId="0"/>
      <p:bldP spid="27" grpId="0"/>
      <p:bldP spid="32" grpId="0" animBg="1"/>
      <p:bldP spid="28" grpId="0"/>
      <p:bldP spid="29" grpId="0"/>
      <p:bldP spid="30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6065" name="Text Box 5"/>
          <p:cNvSpPr txBox="1"/>
          <p:nvPr/>
        </p:nvSpPr>
        <p:spPr>
          <a:xfrm>
            <a:off x="589915" y="1045210"/>
            <a:ext cx="11049635" cy="532320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单于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召集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苏武的随行人员，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除了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以前已经投降和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死亡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的，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总共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跟随苏武回来的有九人。苏武在始元六年春回到京师。苏武被扣留在匈奴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共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十九年，当初壮年出使，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等到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回来，胡须头发全都白了。 </a:t>
            </a:r>
            <a:endParaRPr lang="zh-CN" altLang="en-US" sz="40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16066" name="文本框 1"/>
          <p:cNvSpPr txBox="1"/>
          <p:nvPr/>
        </p:nvSpPr>
        <p:spPr>
          <a:xfrm>
            <a:off x="5190490" y="343535"/>
            <a:ext cx="18478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文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6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6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6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5" grpId="0" bldLvl="0" animBg="1"/>
      <p:bldP spid="21606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0568" y="962025"/>
            <a:ext cx="95599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just" eaLnBrk="1" latinLnBrk="0" hangingPunct="1">
              <a:lnSpc>
                <a:spcPct val="100000"/>
              </a:lnSpc>
            </a:pPr>
            <a:r>
              <a:rPr lang="en-US"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8</a:t>
            </a:r>
            <a:r>
              <a:rPr lang="zh-CN" altLang="en-US"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匈奴与汉已经和亲,为何还要“诡言武死”?</a:t>
            </a:r>
            <a:endParaRPr lang="zh-CN" altLang="en-US" sz="3600" b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870" y="1783080"/>
            <a:ext cx="1135126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①虽然汉匈之间已经和亲,但匈奴仰慕苏武的气节,仍幻想苏武可以归附,因而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不想让他回去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lang="zh-CN" altLang="en-US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②匈奴长期扣留、虐待苏武本身就是一种不道义的行为,“诡言武死”是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为了遮羞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lang="zh-CN" altLang="en-US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③当时汉朝实力强于匈奴,匈奴“诡言武死”,是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害怕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汉朝知道真相后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报复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匈奴。</a:t>
            </a:r>
            <a:endParaRPr lang="zh-CN" altLang="en-US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2275" name="Text Box 4"/>
          <p:cNvSpPr txBox="1"/>
          <p:nvPr/>
        </p:nvSpPr>
        <p:spPr>
          <a:xfrm>
            <a:off x="4979035" y="255270"/>
            <a:ext cx="22332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课文探究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35305" y="2160905"/>
            <a:ext cx="11161395" cy="4420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1" latinLnBrk="0" hangingPunct="1">
              <a:lnSpc>
                <a:spcPct val="110000"/>
              </a:lnSpc>
            </a:pP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最后一句看似平实记述,细细品味却包含着作者的诸多感情。人生不过百年,十九年何其长。苏武“强壮出”,出使时正当壮年,等回归故国时已是“须发尽白”,一生大好时光都在煎熬中过去了,作者的叹惋之情溢于言表,而能为信念坚执如此,却也着实令人敬佩。幸而虽历尽磨难,苏武终于完成了出使的任务,维护了国家尊严,保持了民族气节,且荣归故里,作者的欣慰之感也显而易见。可以说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这句话表达的是作者与读者共同的心声。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5475" y="962025"/>
            <a:ext cx="109804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9</a:t>
            </a:r>
            <a:r>
              <a:rPr lang="zh-CN" altLang="en-US"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如何理解文章最后一句“武留匈奴凡十九岁,始以强壮出,及还,须发尽白”?</a:t>
            </a:r>
            <a:endParaRPr lang="zh-CN" altLang="en-US" sz="3600" b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2275" name="Text Box 4"/>
          <p:cNvSpPr txBox="1"/>
          <p:nvPr/>
        </p:nvSpPr>
        <p:spPr>
          <a:xfrm>
            <a:off x="4979035" y="255270"/>
            <a:ext cx="22332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课文探究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  <p:bldP spid="4" grpId="0"/>
      <p:bldP spid="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490855" y="874395"/>
            <a:ext cx="1121029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eaLnBrk="1" latinLnBrk="0" hangingPunct="1">
              <a:lnSpc>
                <a:spcPct val="100000"/>
              </a:lnSpc>
            </a:pPr>
            <a:r>
              <a:rPr lang="en-US"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10</a:t>
            </a:r>
            <a:r>
              <a:rPr lang="zh-CN" altLang="en-US"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文章是怎样从环境和细节描写入手,深入挖掘人物的性格特征的?</a:t>
            </a:r>
            <a:endParaRPr lang="zh-CN" altLang="en-US" sz="3600" b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0855" y="2073275"/>
            <a:ext cx="11323320" cy="43516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为了表现苏武的性格、气节和始终不渝的爱国精神,文章在记“行”时也着力于对环境和细节进行描写。苏武出使匈奴,因突发事变,被扣幽禁。在他周围,有操生杀大权的单于和卫律的屠刀;有贪生怕死的副使张胜的屈降;有曾为同事、朋友的李陵的声泪俱下的劝降。而冰天雪地、廪食不至的北海牧羊,更是几乎置苏武于死地。这些典型环境把苏武推到了矛盾斗争的风口浪尖,让其一展风采。同时,作者又通过一些细节描写,表现了苏武不屈的民族气节。如苏武自刺时,被置于地坎煴火之上,蹈背出血,气绝复苏,充满悲壮色彩。而周围人的反应是“卫律惊,自抱持武”“惠等哭,舆归营”“单于壮其节”。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这一惊、一哭、一壮的细节描写充分衬托出苏武的铮铮铁骨和高尚情操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。这些语言千锤百炼,俭省精练,刻画人物入木三分,将史家笔法与文学语言很好地结合在了一起。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2275" name="Text Box 4"/>
          <p:cNvSpPr txBox="1"/>
          <p:nvPr/>
        </p:nvSpPr>
        <p:spPr>
          <a:xfrm>
            <a:off x="4979035" y="167640"/>
            <a:ext cx="22332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课文探究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  <p:bldP spid="8" grpId="0"/>
      <p:bldP spid="9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8635" y="889635"/>
            <a:ext cx="111740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11</a:t>
            </a:r>
            <a:r>
              <a:rPr lang="zh-CN" altLang="en-US"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sz="32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有人认为,真正的忠诚是忠于国家、人民,而非忠于君主。苏武忠于汉武帝那种“法令亡常”的君主,是一种“愚忠”,不值得提倡。你同意这种看法吗?请说明理由。</a:t>
            </a:r>
            <a:endParaRPr lang="zh-CN" altLang="en-US" sz="3200" b="1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065" y="2356485"/>
            <a:ext cx="1140650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1" latinLnBrk="0" hangingPunct="1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观点一:同意。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确,真正的忠诚是忠于国家、人民,而非忠于君主一人。汉武帝晚年昏庸残暴,“大臣亡罪夷灭者数十家”,苏武自己的两个兄弟尽心为国却枉死,这样的君主不仅不值得效忠,反而应被赶下台。而苏武却仍然愿意为其“肝脑涂地”,确实是一种“愚忠”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just" eaLnBrk="1" latinLnBrk="0" hangingPunct="1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观点二:不同意。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首先,他忠诚的对象是国家和人民。身为汉使,当卷入匈奴政变时,他首先想到的是自己的汉使身份,因此不愿引起汉匈两国不必要的纷争,甚至愿意牺牲性命来平息祸端,可见他把国家、人民的利益放在第一位。其次,他保持民族气节十九年,忠贞如一,这种忠诚表面看起来是对汉武帝的,但实际上是对国家、对人民的,因为在封建时代,皇帝即代表着国家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2275" name="Text Box 4"/>
          <p:cNvSpPr txBox="1"/>
          <p:nvPr/>
        </p:nvSpPr>
        <p:spPr>
          <a:xfrm>
            <a:off x="4979670" y="167640"/>
            <a:ext cx="22332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课文探究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  <p:bldP spid="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35521" name="文本框 133121"/>
          <p:cNvSpPr txBox="1"/>
          <p:nvPr/>
        </p:nvSpPr>
        <p:spPr>
          <a:xfrm>
            <a:off x="3419475" y="328613"/>
            <a:ext cx="54197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第九、十段重点词句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23" name="文本框 133122"/>
          <p:cNvSpPr txBox="1"/>
          <p:nvPr/>
        </p:nvSpPr>
        <p:spPr>
          <a:xfrm>
            <a:off x="676275" y="1097578"/>
            <a:ext cx="7334250" cy="56311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p>
            <a:pPr>
              <a:buClrTx/>
            </a:pPr>
            <a:r>
              <a:rPr lang="en-US" altLang="zh-CN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、汉</a:t>
            </a:r>
            <a:r>
              <a:rPr lang="zh-CN" altLang="en-US" sz="36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求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武等</a:t>
            </a:r>
            <a:endParaRPr lang="zh-CN" altLang="en-US" sz="36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buClrTx/>
            </a:pPr>
            <a:r>
              <a:rPr lang="en-US" altLang="zh-CN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、得</a:t>
            </a:r>
            <a:r>
              <a:rPr lang="zh-CN" altLang="en-US" sz="36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夜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见汉使</a:t>
            </a:r>
            <a:endParaRPr lang="zh-CN" altLang="en-US" sz="36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buClrTx/>
            </a:pPr>
            <a:r>
              <a:rPr lang="en-US" altLang="zh-CN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、如惠语以</a:t>
            </a:r>
            <a:r>
              <a:rPr lang="zh-CN" altLang="en-US" sz="36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让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单于</a:t>
            </a:r>
            <a:endParaRPr lang="zh-CN" altLang="en-US" sz="36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buClrTx/>
            </a:pPr>
            <a:r>
              <a:rPr lang="en-US" altLang="zh-CN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4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</a:t>
            </a:r>
            <a:r>
              <a:rPr lang="zh-CN" altLang="en-US" sz="36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谢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汉使曰：“武等</a:t>
            </a:r>
            <a:r>
              <a:rPr lang="zh-CN" altLang="en-US" sz="36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实在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。”</a:t>
            </a:r>
            <a:endParaRPr lang="zh-CN" altLang="en-US" sz="36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buClrTx/>
            </a:pPr>
            <a:endParaRPr lang="zh-CN" altLang="en-US" sz="36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buClrTx/>
            </a:pPr>
            <a:r>
              <a:rPr lang="en-US" altLang="zh-CN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5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、前</a:t>
            </a:r>
            <a:r>
              <a:rPr lang="zh-CN" altLang="en-US" sz="36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以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降及物故，</a:t>
            </a:r>
            <a:r>
              <a:rPr lang="zh-CN" altLang="en-US" sz="36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凡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随武还者九人</a:t>
            </a:r>
            <a:endParaRPr lang="zh-CN" altLang="en-US" sz="36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buClrTx/>
            </a:pPr>
            <a:endParaRPr lang="en-US" altLang="zh-CN" sz="36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buClrTx/>
            </a:pPr>
            <a:r>
              <a:rPr lang="en-US" altLang="zh-CN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6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、武</a:t>
            </a:r>
            <a:r>
              <a:rPr lang="zh-CN" altLang="en-US" sz="36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以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始元六年春至京师</a:t>
            </a:r>
            <a:endParaRPr lang="zh-CN" altLang="en-US" sz="36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buClrTx/>
            </a:pP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始</a:t>
            </a:r>
            <a:r>
              <a:rPr lang="zh-CN" altLang="en-US" sz="36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以强壮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出</a:t>
            </a:r>
            <a:endParaRPr lang="zh-CN" altLang="en-US" sz="36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buClrTx/>
            </a:pPr>
            <a:r>
              <a:rPr lang="en-US" altLang="zh-CN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7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、武</a:t>
            </a:r>
            <a:r>
              <a:rPr lang="zh-CN" altLang="en-US" sz="36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留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匈奴凡十九岁</a:t>
            </a:r>
            <a:endParaRPr lang="zh-CN" altLang="en-US" sz="36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24259" name="文本框 133123"/>
          <p:cNvSpPr txBox="1"/>
          <p:nvPr/>
        </p:nvSpPr>
        <p:spPr>
          <a:xfrm>
            <a:off x="4419600" y="1096963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25" name="文本框 133124"/>
          <p:cNvSpPr txBox="1"/>
          <p:nvPr/>
        </p:nvSpPr>
        <p:spPr>
          <a:xfrm>
            <a:off x="9438640" y="1026160"/>
            <a:ext cx="1244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寻求</a:t>
            </a:r>
            <a:endParaRPr lang="zh-CN" altLang="en-US" sz="3200" b="1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133126" name="文本框 133125"/>
          <p:cNvSpPr txBox="1"/>
          <p:nvPr/>
        </p:nvSpPr>
        <p:spPr>
          <a:xfrm>
            <a:off x="7186295" y="1610360"/>
            <a:ext cx="39585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名词作状语，在夜里</a:t>
            </a:r>
            <a:endParaRPr lang="zh-CN" altLang="en-US" sz="3200" b="1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133127" name="文本框 133126"/>
          <p:cNvSpPr txBox="1"/>
          <p:nvPr/>
        </p:nvSpPr>
        <p:spPr>
          <a:xfrm>
            <a:off x="8205470" y="2221548"/>
            <a:ext cx="31575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责备，古今异义</a:t>
            </a:r>
            <a:endParaRPr lang="zh-CN" altLang="en-US" sz="3200" b="1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133128" name="文本框 133127"/>
          <p:cNvSpPr txBox="1"/>
          <p:nvPr/>
        </p:nvSpPr>
        <p:spPr>
          <a:xfrm>
            <a:off x="1487488" y="3340100"/>
            <a:ext cx="31099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道歉，古今异义</a:t>
            </a:r>
            <a:endParaRPr lang="zh-CN" altLang="en-US" sz="3200" b="1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133129" name="文本框 133128"/>
          <p:cNvSpPr txBox="1"/>
          <p:nvPr/>
        </p:nvSpPr>
        <p:spPr>
          <a:xfrm>
            <a:off x="5417185" y="3331845"/>
            <a:ext cx="40211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确实活着，古今异义</a:t>
            </a:r>
            <a:endParaRPr lang="zh-CN" altLang="en-US" sz="3200" b="1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133131" name="文本框 133130"/>
          <p:cNvSpPr txBox="1"/>
          <p:nvPr/>
        </p:nvSpPr>
        <p:spPr>
          <a:xfrm>
            <a:off x="1669415" y="4373880"/>
            <a:ext cx="1403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已”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33132" name="文本框 133131"/>
          <p:cNvSpPr txBox="1"/>
          <p:nvPr/>
        </p:nvSpPr>
        <p:spPr>
          <a:xfrm>
            <a:off x="4444048" y="4441825"/>
            <a:ext cx="97313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共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33134" name="文本框 133133"/>
          <p:cNvSpPr txBox="1"/>
          <p:nvPr/>
        </p:nvSpPr>
        <p:spPr>
          <a:xfrm>
            <a:off x="6802755" y="5580698"/>
            <a:ext cx="5899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在</a:t>
            </a:r>
            <a:endParaRPr lang="zh-CN" altLang="en-US" sz="3200" b="1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133135" name="文本框 133134"/>
          <p:cNvSpPr txBox="1"/>
          <p:nvPr/>
        </p:nvSpPr>
        <p:spPr>
          <a:xfrm>
            <a:off x="8870315" y="5053013"/>
            <a:ext cx="5899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在</a:t>
            </a:r>
            <a:endParaRPr lang="zh-CN" altLang="en-US" sz="3200" b="1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133136" name="文本框 133135"/>
          <p:cNvSpPr txBox="1"/>
          <p:nvPr/>
        </p:nvSpPr>
        <p:spPr>
          <a:xfrm>
            <a:off x="7392670" y="5580063"/>
            <a:ext cx="34391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强壮的时候，壮年</a:t>
            </a:r>
            <a:endParaRPr lang="zh-CN" altLang="en-US" sz="3200" b="1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224270" name="文本框 133136"/>
          <p:cNvSpPr txBox="1"/>
          <p:nvPr/>
        </p:nvSpPr>
        <p:spPr>
          <a:xfrm>
            <a:off x="6613525" y="59658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38" name="圆角矩形标注 133137"/>
          <p:cNvSpPr/>
          <p:nvPr/>
        </p:nvSpPr>
        <p:spPr>
          <a:xfrm>
            <a:off x="7493000" y="6211570"/>
            <a:ext cx="1527175" cy="533400"/>
          </a:xfrm>
          <a:prstGeom prst="wedgeRoundRectCallout">
            <a:avLst>
              <a:gd name="adj1" fmla="val -377733"/>
              <a:gd name="adj2" fmla="val 7738"/>
              <a:gd name="adj3" fmla="val 16667"/>
            </a:avLst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9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被动句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3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3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3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3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3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3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3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1" grpId="0"/>
      <p:bldP spid="133125" grpId="0"/>
      <p:bldP spid="133126" grpId="0"/>
      <p:bldP spid="133127" grpId="0"/>
      <p:bldP spid="133128" grpId="0"/>
      <p:bldP spid="133129" grpId="0"/>
      <p:bldP spid="133131" grpId="0"/>
      <p:bldP spid="133132" grpId="0"/>
      <p:bldP spid="133135" grpId="0"/>
      <p:bldP spid="133134" grpId="0"/>
      <p:bldP spid="133136" grpId="0"/>
      <p:bldP spid="13313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8445" y="286385"/>
            <a:ext cx="11674475" cy="62852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    </a:t>
            </a:r>
            <a:r>
              <a:rPr lang="zh-CN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初，武与李陵俱为侍中。武使匈奴明年，陵降，不敢求武。久之，单于使陵至海上，为武置酒设乐。因谓武曰：“单于闻陵与子卿素厚，故使陵来说足下，虚心欲相待。终不得归汉，空自苦亡人之地，信义安所见乎？前长君为奉车，从至雍棫阳宫，扶辇下除，触柱，折辕，劾大不敬，伏剑自刎，赐钱二百万以葬。孺卿从祠河东後土，宦骑与黄门驸马争船，推堕驸马河中，溺死，宦骑亡。诏使孺卿逐捕。不得，惶恐饮药而死。来时太夫人已不幸，陵送葬至阳陵。子卿妇年少，闻已更嫁矣。独有女弟二人，两女一男，今复十余年，存亡不可知。人生如朝露，何久自苦如此？陵始降时，忽忽如狂，自痛负汉；加以老母系保宫。子卿不欲降，何以过陵？且陛下春秋高，法令亡常，大臣亡罪夷灭者数十家，安危不可知。子卿尚复谁为乎？愿听陵计，勿复有云！” 武曰：“武父子亡功德，皆为陛下所成就，位列将，爵通侯，兄弟亲近，常愿肝脑涂地。今得杀身自效，虽蒙斧钺汤镬，诚甘乐之。臣事君，犹子事父也。子为父死，亡所恨，愿无复再言。” </a:t>
            </a:r>
            <a:endParaRPr lang="zh-CN" altLang="zh-CN" sz="2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    陵与武饮数日，复曰：“子卿，壹听陵言。”武曰：“自分已死久矣！王必欲降武，请毕今日之欢，效死于前！”陵见其至诚，喟然叹曰：“嗟呼！义士！陵与卫律之罪上通于天！”因泣下霑衿，与武决去。</a:t>
            </a:r>
            <a:r>
              <a:rPr lang="en-US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 </a:t>
            </a:r>
            <a:r>
              <a:rPr lang="zh-CN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</a:t>
            </a:r>
            <a:endParaRPr lang="zh-CN" altLang="zh-CN" sz="2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</a:t>
            </a:r>
            <a:r>
              <a:rPr lang="zh-CN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   昭帝即位。数年，匈奴与汉和亲。汉求武等。匈奴诡言武死。后汉使复至匈奴。常惠请其守者与俱，得夜见汉使，具自陈道。教使者谓单于言：“天子射上林中，得雁足有系帛书，言武等在某泽中。”使者大喜，如惠语以让单于。单于视左右而惊，谢汉使曰：“武等实在。” </a:t>
            </a:r>
            <a:r>
              <a:rPr lang="en-US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</a:t>
            </a:r>
            <a:endParaRPr lang="zh-CN" altLang="zh-CN" sz="2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</a:t>
            </a:r>
            <a:r>
              <a:rPr lang="zh-CN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  单于召会武官属，前以降及物故，凡随武还者九人。武以始元六年春至京师。武留匈奴凡十九岁，始以强壮出，及还，须发尽白。</a:t>
            </a:r>
            <a:r>
              <a:rPr lang="en-US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</a:t>
            </a:r>
            <a:endParaRPr lang="en-US" altLang="zh-CN" sz="2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36545" name="文本框 49154"/>
          <p:cNvSpPr txBox="1"/>
          <p:nvPr/>
        </p:nvSpPr>
        <p:spPr>
          <a:xfrm>
            <a:off x="1117600" y="1510665"/>
            <a:ext cx="8940800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</a:rPr>
              <a:t>、苏武</a:t>
            </a:r>
            <a:r>
              <a:rPr lang="en-US" altLang="zh-CN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</a:rPr>
              <a:t>留匈凡十九岁</a:t>
            </a:r>
            <a:r>
              <a:rPr lang="en-US" altLang="zh-CN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</a:rPr>
              <a:t>，靠的是什么？</a:t>
            </a:r>
            <a:endParaRPr lang="zh-CN" altLang="en-US" sz="3600" b="1" dirty="0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25282" name="文本框 49155"/>
          <p:cNvSpPr txBox="1"/>
          <p:nvPr/>
        </p:nvSpPr>
        <p:spPr>
          <a:xfrm>
            <a:off x="2133600" y="3124200"/>
            <a:ext cx="7924800" cy="3683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endParaRPr lang="zh-CN" altLang="en-US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9157" name="文本框 49156"/>
          <p:cNvSpPr txBox="1"/>
          <p:nvPr/>
        </p:nvSpPr>
        <p:spPr>
          <a:xfrm>
            <a:off x="1513840" y="2310130"/>
            <a:ext cx="9549765" cy="390779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 noProof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信念与意志</a:t>
            </a:r>
            <a:endParaRPr lang="zh-CN" altLang="en-US" sz="4400" b="1" noProof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4000" b="1" noProof="1" dirty="0">
              <a:solidFill>
                <a:srgbClr val="CC33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r>
              <a:rPr lang="zh-CN" altLang="en-US" sz="4000" b="1" noProof="1" dirty="0">
                <a:solidFill>
                  <a:srgbClr val="FF66FF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崇高的民族气节、强烈的爱国意识、艰苦卓绝的斗争精神。</a:t>
            </a:r>
            <a:endParaRPr lang="zh-CN" altLang="en-US" sz="4000" b="1" noProof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endParaRPr lang="zh-CN" altLang="en-US" sz="4000" noProof="1">
              <a:ln w="12700" cap="flat" cmpd="sng">
                <a:solidFill>
                  <a:srgbClr val="CC33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r>
              <a:rPr lang="zh-CN" altLang="en-US" sz="4400" noProof="1">
                <a:ln w="12700" cap="flat" cmpd="sng">
                  <a:solidFill>
                    <a:srgbClr val="CC33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忠诚，对国家、民族的忠诚</a:t>
            </a:r>
            <a:endParaRPr lang="zh-CN" altLang="en-US" sz="4400" b="1" noProof="1" dirty="0">
              <a:ln w="12700" cap="flat" cmpd="sng">
                <a:solidFill>
                  <a:srgbClr val="CC33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25284" name="矩形 49157"/>
          <p:cNvSpPr/>
          <p:nvPr/>
        </p:nvSpPr>
        <p:spPr>
          <a:xfrm>
            <a:off x="2971800" y="4800600"/>
            <a:ext cx="6477000" cy="830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3600">
              <a:ln w="12700" cap="flat" cmpd="sng">
                <a:solidFill>
                  <a:srgbClr val="CC33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6549" name="文本框 49158"/>
          <p:cNvSpPr txBox="1"/>
          <p:nvPr/>
        </p:nvSpPr>
        <p:spPr>
          <a:xfrm>
            <a:off x="4685665" y="463868"/>
            <a:ext cx="2214880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</a:extLst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思考探究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6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6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6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9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91185" y="579120"/>
            <a:ext cx="1108964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、</a:t>
            </a:r>
            <a:r>
              <a:rPr lang="en-US" altLang="zh-CN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始以强壮出，及还，须发尽白</a:t>
            </a:r>
            <a:r>
              <a:rPr lang="en-US" altLang="zh-CN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包含着作者怎样的感情？</a:t>
            </a:r>
            <a:endParaRPr lang="zh-CN" altLang="en-US" sz="3600" b="1" dirty="0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0720" y="2349500"/>
            <a:ext cx="11000105" cy="3967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40000"/>
              </a:lnSpc>
              <a:buNone/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1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感叹、敬佩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之情溢于言表：一生大好时光都在煎熬中过去；坚守信念，维护了国家尊严，保持了民族气节。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2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欣慰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之感也显而易见：历尽磨难，终于完成了使者的任务，荣归故里。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4737" name="标题 59393"/>
          <p:cNvSpPr>
            <a:spLocks noGrp="1"/>
          </p:cNvSpPr>
          <p:nvPr>
            <p:ph type="title"/>
          </p:nvPr>
        </p:nvSpPr>
        <p:spPr>
          <a:xfrm>
            <a:off x="4291965" y="412750"/>
            <a:ext cx="3369310" cy="739775"/>
          </a:xfrm>
        </p:spPr>
        <p:txBody>
          <a:bodyPr anchor="ctr" anchorCtr="0">
            <a:normAutofit fontScale="90000"/>
          </a:bodyPr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总结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苏武形象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1675" y="1252220"/>
            <a:ext cx="10788650" cy="513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在各种人物的对比映衬下，我们看到了一个丰满立体的苏武，他有清醒的外交意识，待人接物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不卑不亢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，面对威逼利诱坚贞不二，长达十九年守节的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坚忍不拔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。苏武实在是一个铁骨铮铮的硬汉子，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爱国忠君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的真君子！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威武不屈、贫贱不移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，正因为如此，苏武才更加具有勾魂摄魄的人格魅力，千古流芳！他的名字，也成为了具有崇高的民族气节的代名词。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4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4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7" grpId="0"/>
      <p:bldP spid="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1185" name="Text Box 2"/>
          <p:cNvSpPr txBox="1"/>
          <p:nvPr/>
        </p:nvSpPr>
        <p:spPr>
          <a:xfrm>
            <a:off x="3923030" y="292100"/>
            <a:ext cx="38760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苏武的性格特征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21186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167130"/>
            <a:ext cx="11182985" cy="5361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8964" name="Text Box 4"/>
          <p:cNvSpPr txBox="1"/>
          <p:nvPr/>
        </p:nvSpPr>
        <p:spPr>
          <a:xfrm>
            <a:off x="4508500" y="1483995"/>
            <a:ext cx="2468563" cy="4116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忠君爱国</a:t>
            </a:r>
            <a:endParaRPr lang="zh-CN" altLang="en-US" sz="40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威武不屈</a:t>
            </a:r>
            <a:endParaRPr lang="zh-CN" altLang="en-US" sz="40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贫贱不移</a:t>
            </a:r>
            <a:endParaRPr lang="zh-CN" altLang="en-US" sz="40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忠贞不渝</a:t>
            </a:r>
            <a:endParaRPr lang="zh-CN" altLang="en-US" sz="40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坚韧不拔</a:t>
            </a:r>
            <a:r>
              <a:rPr lang="zh-CN" altLang="en-US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endParaRPr lang="zh-CN" altLang="en-US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……</a:t>
            </a:r>
            <a:endParaRPr lang="en-US" altLang="zh-CN" b="1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1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1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1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4" grpId="0"/>
      <p:bldP spid="22118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7" name="文本框 37896"/>
          <p:cNvSpPr txBox="1"/>
          <p:nvPr/>
        </p:nvSpPr>
        <p:spPr>
          <a:xfrm>
            <a:off x="549910" y="1400175"/>
            <a:ext cx="1109281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en-US" altLang="zh-CN" sz="4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4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苏武传</a:t>
            </a:r>
            <a:r>
              <a:rPr lang="en-US" altLang="zh-CN" sz="4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4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集中写了苏武出使匈奴被扣留期间的事迹，颂扬了他在敌人面前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富贵不能淫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贫贱不能移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威武不能屈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饥寒压不倒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私情无所动</a:t>
            </a:r>
            <a:r>
              <a:rPr lang="zh-CN" altLang="en-US" sz="4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的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浩然正气</a:t>
            </a:r>
            <a:r>
              <a:rPr lang="zh-CN" altLang="en-US" sz="4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，充分肯定了他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坚毅忠贞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大义凛然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视死如归</a:t>
            </a:r>
            <a:r>
              <a:rPr lang="zh-CN" altLang="en-US" sz="4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的民族气节。</a:t>
            </a:r>
            <a:endParaRPr lang="zh-CN" altLang="en-US" sz="40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7898" name="矩形 37897"/>
          <p:cNvSpPr/>
          <p:nvPr/>
        </p:nvSpPr>
        <p:spPr>
          <a:xfrm>
            <a:off x="5255260" y="446405"/>
            <a:ext cx="1681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主   题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8" grpId="0"/>
      <p:bldP spid="37897" grpId="1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4962525" y="212726"/>
            <a:ext cx="233934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pPr algn="ctr" fontAlgn="base"/>
            <a:r>
              <a:rPr lang="zh-CN" altLang="en-US" sz="40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华文行楷" panose="02010800040101010101" pitchFamily="2" charset="-122"/>
              </a:rPr>
              <a:t>写作特点</a:t>
            </a:r>
            <a:r>
              <a:rPr lang="zh-CN" altLang="en-US" sz="40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</a:t>
            </a:r>
            <a:endParaRPr lang="zh-CN" altLang="en-US" sz="40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849630" y="1009015"/>
            <a:ext cx="9666605" cy="70675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FF66"/>
                </a:solidFill>
              </a14:hiddenFill>
            </a:ext>
          </a:extLst>
        </p:spPr>
        <p:txBody>
          <a:bodyPr wrap="square">
            <a:spAutoFit/>
          </a:bodyPr>
          <a:p>
            <a:pPr fontAlgn="base"/>
            <a:r>
              <a:rPr lang="en-US" altLang="zh-CN" sz="4000" b="1" strike="noStrike" noProof="1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</a:t>
            </a:r>
            <a:r>
              <a:rPr lang="zh-CN" altLang="en-US" sz="4000" b="1" strike="noStrike" noProof="1" dirty="0">
                <a:solidFill>
                  <a:srgbClr val="1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．以典型环境和细节描写表现人物。</a:t>
            </a:r>
            <a:endParaRPr lang="zh-CN" altLang="en-US" sz="4000" b="1" strike="noStrike" noProof="1" dirty="0">
              <a:solidFill>
                <a:srgbClr val="1E1AC8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2760" y="1805305"/>
            <a:ext cx="11278235" cy="4964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 algn="l" fontAlgn="base">
              <a:lnSpc>
                <a:spcPct val="110000"/>
              </a:lnSpc>
            </a:pP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苏武出使匈奴，被扣幽禁。在他周围有单于、卫律、张胜、李凌。而冰天雪地廪食不至的北海牧羊，苏武更是被置之死地。这些典型的环境描写，把苏武这个人物推到了矛盾斗争的风口浪尖上，让人物性格得以淋漓尽致的展示。作者又通过一些细节描写，充分表现出苏武不屈的民族气节。</a:t>
            </a:r>
            <a:endParaRPr lang="zh-CN" altLang="en-US" sz="3600" b="1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266700" algn="l" fontAlgn="base">
              <a:lnSpc>
                <a:spcPct val="11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例：</a:t>
            </a:r>
            <a:r>
              <a:rPr lang="zh-CN" altLang="en-US" sz="36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武不动   不应   骂</a:t>
            </a:r>
            <a:endParaRPr lang="zh-CN" altLang="en-US" sz="3600" b="1" strike="noStrike" noProof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266700" algn="ctr" fontAlgn="base">
              <a:lnSpc>
                <a:spcPct val="110000"/>
              </a:lnSpc>
            </a:pPr>
            <a:r>
              <a:rPr lang="zh-CN" altLang="en-US" sz="36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杖汉节牧羊，卧起操持，节旄尽落</a:t>
            </a:r>
            <a:endParaRPr lang="zh-CN" altLang="en-US" sz="36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 animBg="1"/>
      <p:bldP spid="80900" grpId="0" animBg="1"/>
      <p:bldP spid="2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66" name="Text Box 2"/>
          <p:cNvSpPr txBox="1"/>
          <p:nvPr/>
        </p:nvSpPr>
        <p:spPr>
          <a:xfrm>
            <a:off x="387350" y="972185"/>
            <a:ext cx="1141730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(1)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张胜：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糊涂地帮助了缑王谋反，事情败露后又经受不住考验，叛变投降。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苏武：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清醒地认识到使节行为不当会引起两国纷争，欲以死息祸；面对匈奴的劝降始终保持着可贵的民族气节。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(2)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卫律：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卖国求荣，阴险狡诈，气焰嚣张，不可一世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苏武：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为国效命，忠贞不二，不卑不亢 一身正气，光明磊落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(3)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李陵：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为一己之私而叛国，懦弱，意志不坚，矛盾，痛苦 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苏武：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以国家的利益为先，忠贞不渝，坚韧不拔，无怨无悔 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64874" name="Text Box 10"/>
          <p:cNvSpPr txBox="1"/>
          <p:nvPr/>
        </p:nvSpPr>
        <p:spPr>
          <a:xfrm>
            <a:off x="471170" y="4599305"/>
            <a:ext cx="11250295" cy="19380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 noProof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小结：</a:t>
            </a:r>
            <a:r>
              <a:rPr lang="zh-CN" altLang="en-US" sz="3000" b="1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三个叛徒，与苏武形成鲜明对比</a:t>
            </a:r>
            <a:r>
              <a:rPr lang="zh-CN" altLang="en-US" sz="3000" b="1" noProof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。他们都在匈奴的威势面前丧失了民族气节，唯独苏武大义凛然，为了民族尊严和汉王朝的利益，宁死不屈。作者为我们塑造了一个风满的、动人的、高大的民族英雄形象。</a:t>
            </a:r>
            <a:endParaRPr lang="zh-CN" altLang="en-US" sz="3000" b="1" noProof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18121" name="Text Box 11"/>
          <p:cNvSpPr txBox="1"/>
          <p:nvPr/>
        </p:nvSpPr>
        <p:spPr>
          <a:xfrm>
            <a:off x="500698" y="238125"/>
            <a:ext cx="5045075" cy="645160"/>
          </a:xfrm>
          <a:prstGeom prst="rect">
            <a:avLst/>
          </a:prstGeom>
          <a:noFill/>
          <a:ln w="12700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66FF66"/>
                </a:solidFill>
              </a14:hiddenFill>
            </a:ext>
          </a:extLst>
        </p:spPr>
        <p:txBody>
          <a:bodyPr wrap="none" anchor="t" anchorCtr="0">
            <a:spAutoFit/>
          </a:bodyPr>
          <a:p>
            <a:r>
              <a:rPr lang="en-US" altLang="zh-CN" sz="36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36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</a:rPr>
              <a:t>、对比中凸现人物性格</a:t>
            </a:r>
            <a:endParaRPr lang="zh-CN" altLang="en-US" sz="3600" b="1" dirty="0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8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8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8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4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4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4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4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4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4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4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64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4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64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4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4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4" grpId="0" bldLvl="0" animBg="1"/>
      <p:bldP spid="218121" grpId="0" bldLvl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5891" name="Text Box 3"/>
          <p:cNvSpPr txBox="1"/>
          <p:nvPr/>
        </p:nvSpPr>
        <p:spPr>
          <a:xfrm>
            <a:off x="648970" y="4091305"/>
            <a:ext cx="1046353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　  </a:t>
            </a:r>
            <a:r>
              <a:rPr lang="zh-CN" altLang="en-US" b="1" dirty="0">
                <a:solidFill>
                  <a:srgbClr val="CC3300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作用：</a:t>
            </a:r>
            <a:r>
              <a:rPr lang="zh-CN" altLang="en-US" sz="40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突出苏武的崇高的民族气节、强烈的爱国意识、艰苦卓绝的斗争精神。</a:t>
            </a:r>
            <a:endParaRPr lang="zh-CN" altLang="en-US" sz="40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19139" name="Text Box 4"/>
          <p:cNvSpPr txBox="1"/>
          <p:nvPr/>
        </p:nvSpPr>
        <p:spPr>
          <a:xfrm>
            <a:off x="648970" y="475933"/>
            <a:ext cx="3332163" cy="706755"/>
          </a:xfrm>
          <a:prstGeom prst="rect">
            <a:avLst/>
          </a:prstGeom>
          <a:noFill/>
          <a:ln w="12700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66FF66"/>
                </a:solidFill>
              </a14:hiddenFill>
            </a:ext>
          </a:extLst>
        </p:spPr>
        <p:txBody>
          <a:bodyPr anchor="t" anchorCtr="0">
            <a:spAutoFit/>
          </a:bodyPr>
          <a:p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4000" b="1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</a:rPr>
              <a:t>3</a:t>
            </a:r>
            <a:r>
              <a:rPr lang="zh-CN" altLang="en-US" sz="4000" b="1" dirty="0">
                <a:solidFill>
                  <a:srgbClr val="1E1AC8"/>
                </a:solidFill>
                <a:latin typeface="华文中宋" panose="02010600040101010101" charset="-122"/>
                <a:ea typeface="华文中宋" panose="02010600040101010101" charset="-122"/>
              </a:rPr>
              <a:t>、详略得当</a:t>
            </a:r>
            <a:endParaRPr lang="zh-CN" altLang="en-US" sz="4000" b="1" dirty="0">
              <a:solidFill>
                <a:srgbClr val="1E1AC8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3295" y="1317625"/>
            <a:ext cx="10707370" cy="2416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详：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卫律、李凌劝降，苏武宁死不降，卧雪牧羊等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略：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苏武为於（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w</a:t>
            </a:r>
            <a:r>
              <a:rPr lang="zh-CN" altLang="zh-CN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ū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）靬（</a:t>
            </a:r>
            <a:r>
              <a:rPr lang="en-US" altLang="zh-CN" sz="3600" b="1" dirty="0" err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jiān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）王赏识及牛羊被盗等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9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39" grpId="0" bldLvl="0" animBg="1"/>
      <p:bldP spid="2" grpId="0"/>
      <p:bldP spid="165891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2209" name="Text Box 2"/>
          <p:cNvSpPr txBox="1"/>
          <p:nvPr/>
        </p:nvSpPr>
        <p:spPr>
          <a:xfrm>
            <a:off x="5794375" y="142875"/>
            <a:ext cx="1787525" cy="706755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通假字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2210" name="Text Box 3"/>
          <p:cNvSpPr txBox="1"/>
          <p:nvPr/>
        </p:nvSpPr>
        <p:spPr>
          <a:xfrm>
            <a:off x="1909763" y="850900"/>
            <a:ext cx="4267200" cy="55543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信义安所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见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乎？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畔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主背亲                         与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旃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毛并咽之               掘野鼠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去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草实而食之、                    法令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亡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常                                             因泣下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霑衿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，与武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决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去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前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以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降及物故      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7700" name="Text Box 4"/>
          <p:cNvSpPr txBox="1"/>
          <p:nvPr/>
        </p:nvSpPr>
        <p:spPr>
          <a:xfrm>
            <a:off x="5502275" y="1812925"/>
            <a:ext cx="4098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畔”通“叛”，背叛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7701" name="Text Box 5"/>
          <p:cNvSpPr txBox="1"/>
          <p:nvPr/>
        </p:nvSpPr>
        <p:spPr>
          <a:xfrm>
            <a:off x="5502275" y="2335213"/>
            <a:ext cx="4645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旃”通“毡”，毛织品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7702" name="Text Box 6"/>
          <p:cNvSpPr txBox="1"/>
          <p:nvPr/>
        </p:nvSpPr>
        <p:spPr>
          <a:xfrm>
            <a:off x="5780088" y="2986088"/>
            <a:ext cx="40878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去”通“弆”，收藏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7703" name="Text Box 7"/>
          <p:cNvSpPr txBox="1"/>
          <p:nvPr/>
        </p:nvSpPr>
        <p:spPr>
          <a:xfrm>
            <a:off x="5597525" y="3636963"/>
            <a:ext cx="3009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亡”通“无”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7704" name="Text Box 8"/>
          <p:cNvSpPr txBox="1"/>
          <p:nvPr/>
        </p:nvSpPr>
        <p:spPr>
          <a:xfrm>
            <a:off x="4787900" y="5883275"/>
            <a:ext cx="4016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以”通“已”，已经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7705" name="Text Box 9"/>
          <p:cNvSpPr txBox="1"/>
          <p:nvPr/>
        </p:nvSpPr>
        <p:spPr>
          <a:xfrm>
            <a:off x="6318250" y="4349750"/>
            <a:ext cx="3013075" cy="12973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霑，同“沾”。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“衿”同“襟”。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“决”通“诀”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22217" name="Text Box 10"/>
          <p:cNvSpPr txBox="1"/>
          <p:nvPr/>
        </p:nvSpPr>
        <p:spPr>
          <a:xfrm>
            <a:off x="1571625" y="142875"/>
            <a:ext cx="4025900" cy="706755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文言知识点归纳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7707" name="Text Box 11"/>
          <p:cNvSpPr txBox="1"/>
          <p:nvPr/>
        </p:nvSpPr>
        <p:spPr>
          <a:xfrm>
            <a:off x="5502275" y="998538"/>
            <a:ext cx="3200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见”通“现”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2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2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0" grpId="0"/>
      <p:bldP spid="157701" grpId="0"/>
      <p:bldP spid="157702" grpId="0"/>
      <p:bldP spid="157703" grpId="0"/>
      <p:bldP spid="157704" grpId="0"/>
      <p:bldP spid="157705" grpId="0"/>
      <p:bldP spid="157707" grpId="0"/>
      <p:bldP spid="222210" grpId="0"/>
      <p:bldP spid="222217" grpId="0" bldLvl="0" animBg="1"/>
      <p:bldP spid="222209" grpId="0" bldLvl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3233" name="Text Box 2"/>
          <p:cNvSpPr txBox="1"/>
          <p:nvPr/>
        </p:nvSpPr>
        <p:spPr>
          <a:xfrm>
            <a:off x="1639888" y="157163"/>
            <a:ext cx="3890962" cy="70675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文言知识点归纳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3234" name="Text Box 3"/>
          <p:cNvSpPr txBox="1"/>
          <p:nvPr/>
        </p:nvSpPr>
        <p:spPr>
          <a:xfrm>
            <a:off x="2009775" y="1033463"/>
            <a:ext cx="3827463" cy="5506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尽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归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汉使路充国等</a:t>
            </a:r>
            <a:r>
              <a:rPr lang="zh-CN" altLang="en-US" sz="28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其一人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夜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亡             天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雨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雪  </a:t>
            </a: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宜皆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降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之               惠等哭</a:t>
            </a: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舆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归营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单于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壮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其节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欲因此时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降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武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反欲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斗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两主</a:t>
            </a: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观祸败</a:t>
            </a:r>
            <a:endParaRPr lang="zh-CN" altLang="en-US" sz="3200" b="1" dirty="0">
              <a:solidFill>
                <a:srgbClr val="000099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空以身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膏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草野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杖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汉节牧羊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23235" name="Text Box 4"/>
          <p:cNvSpPr txBox="1"/>
          <p:nvPr/>
        </p:nvSpPr>
        <p:spPr>
          <a:xfrm>
            <a:off x="5627688" y="127000"/>
            <a:ext cx="2573337" cy="768350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词类活用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8725" name="Text Box 5"/>
          <p:cNvSpPr txBox="1"/>
          <p:nvPr/>
        </p:nvSpPr>
        <p:spPr>
          <a:xfrm>
            <a:off x="6070600" y="1171575"/>
            <a:ext cx="30400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使动用法，使</a:t>
            </a:r>
            <a:r>
              <a:rPr lang="en-US" altLang="zh-CN" sz="24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归</a:t>
            </a:r>
            <a:endParaRPr lang="zh-CN" altLang="en-US" sz="24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8726" name="Text Box 6"/>
          <p:cNvSpPr txBox="1"/>
          <p:nvPr/>
        </p:nvSpPr>
        <p:spPr>
          <a:xfrm>
            <a:off x="5989638" y="1631950"/>
            <a:ext cx="35210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名词作状语，在夜里</a:t>
            </a:r>
            <a:endParaRPr lang="zh-CN" altLang="en-US" sz="24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8727" name="Text Box 7"/>
          <p:cNvSpPr txBox="1"/>
          <p:nvPr/>
        </p:nvSpPr>
        <p:spPr>
          <a:xfrm>
            <a:off x="5989638" y="2089150"/>
            <a:ext cx="2863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名词作动词，下</a:t>
            </a:r>
            <a:endParaRPr lang="zh-CN" altLang="en-US" sz="24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8728" name="Text Box 8"/>
          <p:cNvSpPr txBox="1"/>
          <p:nvPr/>
        </p:nvSpPr>
        <p:spPr>
          <a:xfrm>
            <a:off x="5989638" y="2546350"/>
            <a:ext cx="3390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使动用法，使</a:t>
            </a:r>
            <a:r>
              <a:rPr lang="en-US" altLang="zh-CN" sz="24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投降</a:t>
            </a:r>
            <a:endParaRPr lang="zh-CN" altLang="en-US" sz="24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8729" name="Text Box 9"/>
          <p:cNvSpPr txBox="1"/>
          <p:nvPr/>
        </p:nvSpPr>
        <p:spPr>
          <a:xfrm>
            <a:off x="6002338" y="3006725"/>
            <a:ext cx="34464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名词作状语，用车子送</a:t>
            </a:r>
            <a:endParaRPr lang="zh-CN" altLang="en-US" sz="24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8730" name="Text Box 10"/>
          <p:cNvSpPr txBox="1"/>
          <p:nvPr/>
        </p:nvSpPr>
        <p:spPr>
          <a:xfrm>
            <a:off x="4770438" y="3581400"/>
            <a:ext cx="562133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意动用法，以</a:t>
            </a:r>
            <a:r>
              <a:rPr lang="en-US" altLang="zh-CN" sz="24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为壮，认为</a:t>
            </a:r>
            <a:r>
              <a:rPr lang="en-US" altLang="zh-CN" sz="24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豪壮</a:t>
            </a:r>
            <a:endParaRPr lang="zh-CN" altLang="en-US" sz="24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8731" name="Text Box 11"/>
          <p:cNvSpPr txBox="1"/>
          <p:nvPr/>
        </p:nvSpPr>
        <p:spPr>
          <a:xfrm>
            <a:off x="6049963" y="4206875"/>
            <a:ext cx="3454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使动用法，使</a:t>
            </a:r>
            <a:r>
              <a:rPr lang="en-US" altLang="zh-CN" sz="24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投降</a:t>
            </a:r>
            <a:endParaRPr lang="zh-CN" altLang="en-US" sz="24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8732" name="Text Box 12"/>
          <p:cNvSpPr txBox="1"/>
          <p:nvPr/>
        </p:nvSpPr>
        <p:spPr>
          <a:xfrm>
            <a:off x="6035675" y="4832350"/>
            <a:ext cx="3467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使动用法，使</a:t>
            </a:r>
            <a:r>
              <a:rPr lang="en-US" altLang="zh-CN" sz="24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争斗</a:t>
            </a:r>
            <a:endParaRPr lang="zh-CN" altLang="en-US" sz="24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8733" name="Text Box 13"/>
          <p:cNvSpPr txBox="1"/>
          <p:nvPr/>
        </p:nvSpPr>
        <p:spPr>
          <a:xfrm>
            <a:off x="5989638" y="5456238"/>
            <a:ext cx="41306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使动用法，使</a:t>
            </a:r>
            <a:r>
              <a:rPr lang="en-US" altLang="zh-CN" sz="24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滋润肥美</a:t>
            </a:r>
            <a:endParaRPr lang="zh-CN" altLang="en-US" sz="24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8734" name="Text Box 14"/>
          <p:cNvSpPr txBox="1"/>
          <p:nvPr/>
        </p:nvSpPr>
        <p:spPr>
          <a:xfrm>
            <a:off x="5684838" y="6080125"/>
            <a:ext cx="44354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名词作动词，手中拿着、拄着</a:t>
            </a:r>
            <a:endParaRPr lang="zh-CN" altLang="en-US" sz="24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3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3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872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872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872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872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872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872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872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872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872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872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873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873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873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873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873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873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873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873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873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873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5" grpId="0" build="p"/>
      <p:bldP spid="158726" grpId="0" build="p"/>
      <p:bldP spid="158727" grpId="0" build="p"/>
      <p:bldP spid="158728" grpId="0" build="p"/>
      <p:bldP spid="158729" grpId="0" build="p"/>
      <p:bldP spid="158730" grpId="0" build="p"/>
      <p:bldP spid="158731" grpId="0" build="p"/>
      <p:bldP spid="158732" grpId="0" build="p"/>
      <p:bldP spid="158733" grpId="0" build="p"/>
      <p:bldP spid="158734" grpId="0" build="p"/>
      <p:bldP spid="223234" grpId="0"/>
      <p:bldP spid="223233" grpId="0" bldLvl="0" animBg="1"/>
      <p:bldP spid="22323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6913" name="文本框 99"/>
          <p:cNvSpPr txBox="1"/>
          <p:nvPr/>
        </p:nvSpPr>
        <p:spPr>
          <a:xfrm>
            <a:off x="3700780" y="281940"/>
            <a:ext cx="8276590" cy="6294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>
                <a:solidFill>
                  <a:srgbClr val="1E1E1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zh-CN" sz="32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班固（32—92），字孟坚，东汉扶风安陵（今陕西咸阳）人，</a:t>
            </a:r>
            <a:r>
              <a:rPr lang="zh-CN" altLang="zh-CN" sz="3200" b="1">
                <a:latin typeface="华文中宋" panose="02010600040101010101" charset="-122"/>
                <a:ea typeface="华文中宋" panose="02010600040101010101" charset="-122"/>
              </a:rPr>
              <a:t>我国古代著名史学家</a:t>
            </a:r>
            <a:r>
              <a:rPr lang="zh-CN" altLang="zh-CN" sz="32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。班固幼年聪慧好学，9岁即能写文章、诵诗书，16岁入洛阳太学，博览群书。性情谦和，深受当时儒者敬重。</a:t>
            </a:r>
            <a:r>
              <a:rPr lang="zh-CN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其父班彪曾作《史记后传》，去世后，班固因《史记后传》没有完成，叙事也不够详备，于是继承父志，在《史记后传》的基础上撰写《汉书》</a:t>
            </a:r>
            <a:r>
              <a:rPr lang="zh-CN" altLang="zh-CN" sz="32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</a:rPr>
              <a:t>。因当时有人诬告，班固遂以私改国史的罪名被捕人狱。幸其弟班超上书解释，汉明帝读了班固的书稿大为赞赏，召为兰台令史，后迁校书郎。</a:t>
            </a:r>
            <a:r>
              <a:rPr lang="zh-CN" altLang="zh-CN" sz="3200" b="1">
                <a:latin typeface="华文中宋" panose="02010600040101010101" charset="-122"/>
                <a:ea typeface="华文中宋" panose="02010600040101010101" charset="-122"/>
              </a:rPr>
              <a:t>利用朝廷良好的藏书条件和工作环境，班固“潜精积思二十余年”，终于完成了《汉书》的写作。</a:t>
            </a:r>
            <a:endParaRPr lang="zh-CN" altLang="zh-CN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66914" name="文本框 1"/>
          <p:cNvSpPr txBox="1"/>
          <p:nvPr/>
        </p:nvSpPr>
        <p:spPr>
          <a:xfrm>
            <a:off x="677863" y="267970"/>
            <a:ext cx="24180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zh-CN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7938" name="Picture 3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1365250"/>
            <a:ext cx="3348355" cy="52685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6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6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3" grpId="0"/>
      <p:bldP spid="166914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4257" name="Text Box 2"/>
          <p:cNvSpPr txBox="1"/>
          <p:nvPr/>
        </p:nvSpPr>
        <p:spPr>
          <a:xfrm>
            <a:off x="2153285" y="345440"/>
            <a:ext cx="6572250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文言知识点归纳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：古今异义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7305" y="1353185"/>
            <a:ext cx="10121900" cy="49644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明年：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古义：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第二年 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 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今义：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今年的下一年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不幸：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古义</a:t>
            </a:r>
            <a:r>
              <a:rPr lang="en-US" altLang="zh-CN" sz="36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:  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去世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 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今义：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不幸运；使人失望、伤心、痛苦的</a:t>
            </a:r>
            <a:endParaRPr lang="zh-CN" altLang="en-US" sz="36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操持：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古义：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拿着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 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今义：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料理、筹划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左右：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古义：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侍卫人员。</a:t>
            </a:r>
            <a:endParaRPr lang="zh-CN" altLang="en-US" sz="36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 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今义：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左和右两方面；支配，操纵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4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4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7" grpId="0" bldLvl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81" name="Text Box 2"/>
          <p:cNvSpPr txBox="1"/>
          <p:nvPr/>
        </p:nvSpPr>
        <p:spPr>
          <a:xfrm>
            <a:off x="1533525" y="127000"/>
            <a:ext cx="6518910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文言知识点归纳：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特殊句式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8390" y="833755"/>
            <a:ext cx="5604510" cy="5851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33400" indent="-533400" eaLnBrk="1" hangingPunct="1">
              <a:lnSpc>
                <a:spcPct val="90000"/>
              </a:lnSpc>
              <a:buNone/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1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汉天子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我丈人行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也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.     </a:t>
            </a:r>
            <a:endParaRPr lang="en-US" altLang="zh-CN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533400" indent="-533400" eaLnBrk="1" hangingPunct="1">
              <a:lnSpc>
                <a:spcPct val="90000"/>
              </a:lnSpc>
              <a:buNone/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2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缑王等皆死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虞常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生得</a:t>
            </a:r>
            <a:endParaRPr lang="zh-CN" altLang="en-US" sz="32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533400" indent="-533400" eaLnBrk="1" hangingPunct="1">
              <a:lnSpc>
                <a:spcPct val="90000"/>
              </a:lnSpc>
              <a:buNone/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3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持节送</a:t>
            </a:r>
            <a:r>
              <a:rPr lang="zh-CN" altLang="en-US" sz="3200" b="1" u="sng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匈奴使</a:t>
            </a:r>
            <a:r>
              <a:rPr lang="zh-CN" altLang="en-US" sz="3200" b="1" u="sng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留在汉</a:t>
            </a:r>
            <a:r>
              <a:rPr lang="zh-CN" altLang="en-US" sz="3200" b="1" u="sng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者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.  </a:t>
            </a:r>
            <a:endParaRPr lang="en-US" altLang="zh-CN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533400" indent="-533400" eaLnBrk="1" hangingPunct="1">
              <a:lnSpc>
                <a:spcPct val="90000"/>
              </a:lnSpc>
              <a:buNone/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4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单于益骄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非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汉所望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也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.</a:t>
            </a:r>
            <a:endParaRPr lang="en-US" altLang="zh-CN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533400" indent="-533400" eaLnBrk="1" hangingPunct="1">
              <a:lnSpc>
                <a:spcPct val="90000"/>
              </a:lnSpc>
              <a:buNone/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5    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见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犯乃死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重负国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.       </a:t>
            </a:r>
            <a:endParaRPr lang="en-US" altLang="zh-CN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533400" indent="-533400" eaLnBrk="1" hangingPunct="1">
              <a:lnSpc>
                <a:spcPct val="90000"/>
              </a:lnSpc>
              <a:buNone/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6    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何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以汝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为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见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?  </a:t>
            </a:r>
            <a:endParaRPr lang="en-US" altLang="zh-CN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533400" indent="-533400" eaLnBrk="1" hangingPunct="1">
              <a:lnSpc>
                <a:spcPct val="90000"/>
              </a:lnSpc>
              <a:buNone/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7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缑王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者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昆邪王姊子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也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.   </a:t>
            </a:r>
            <a:endParaRPr lang="en-US" altLang="zh-CN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533400" indent="-533400" eaLnBrk="1" hangingPunct="1">
              <a:lnSpc>
                <a:spcPct val="90000"/>
              </a:lnSpc>
              <a:buNone/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8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即谋单于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何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以复加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?  </a:t>
            </a:r>
            <a:endParaRPr lang="en-US" altLang="zh-CN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533400" indent="-533400" eaLnBrk="1" hangingPunct="1">
              <a:lnSpc>
                <a:spcPct val="90000"/>
              </a:lnSpc>
              <a:buAutoNum type="arabicPlain" startAt="9"/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为降虏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于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蛮夷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.          </a:t>
            </a:r>
            <a:endParaRPr lang="en-US" altLang="zh-CN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533400" indent="-533400" eaLnBrk="1" hangingPunct="1">
              <a:lnSpc>
                <a:spcPct val="90000"/>
              </a:lnSpc>
              <a:buAutoNum type="arabicPlain" startAt="10"/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虽生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何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面目以归汉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? </a:t>
            </a:r>
            <a:endParaRPr lang="en-US" altLang="zh-CN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533400" indent="-533400" eaLnBrk="1" hangingPunct="1">
              <a:lnSpc>
                <a:spcPct val="90000"/>
              </a:lnSpc>
              <a:buAutoNum type="arabicPlain" startAt="10"/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信义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安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所见乎？   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marL="533400" indent="-533400" eaLnBrk="1" hangingPunct="1">
              <a:lnSpc>
                <a:spcPct val="90000"/>
              </a:lnSpc>
              <a:buNone/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12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子卿尚复谁为乎？    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marL="533400" indent="-533400" eaLnBrk="1" hangingPunct="1">
              <a:lnSpc>
                <a:spcPct val="90000"/>
              </a:lnSpc>
              <a:buNone/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13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大臣亡罪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夷灭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者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数十家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endParaRPr lang="zh-CN" altLang="en-US" sz="3200" dirty="0"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00925" y="887095"/>
            <a:ext cx="3169285" cy="57448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7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判断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</a:t>
            </a:r>
            <a:endParaRPr lang="en-US" altLang="zh-CN" sz="3200" b="1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indent="-342900">
              <a:lnSpc>
                <a:spcPct val="7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被动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</a:t>
            </a:r>
            <a:endParaRPr lang="en-US" altLang="zh-CN" sz="3200" b="1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indent="-342900">
              <a:lnSpc>
                <a:spcPct val="7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定语后置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 </a:t>
            </a:r>
            <a:endParaRPr lang="en-US" altLang="zh-CN" sz="3200" b="1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indent="-342900">
              <a:lnSpc>
                <a:spcPct val="7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否定判断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 </a:t>
            </a:r>
            <a:endParaRPr lang="en-US" altLang="zh-CN" sz="3200" b="1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indent="-342900">
              <a:lnSpc>
                <a:spcPct val="7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被动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 </a:t>
            </a:r>
            <a:endParaRPr lang="en-US" altLang="zh-CN" sz="3200" b="1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indent="-342900">
              <a:lnSpc>
                <a:spcPct val="7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宾语前置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 </a:t>
            </a:r>
            <a:endParaRPr lang="en-US" altLang="zh-CN" sz="3200" b="1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indent="-342900">
              <a:lnSpc>
                <a:spcPct val="7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判断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 </a:t>
            </a:r>
            <a:endParaRPr lang="en-US" altLang="zh-CN" sz="3200" b="1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indent="-342900">
              <a:lnSpc>
                <a:spcPct val="7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宾语前置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 </a:t>
            </a:r>
            <a:endParaRPr lang="en-US" altLang="zh-CN" sz="3200" b="1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indent="-342900">
              <a:lnSpc>
                <a:spcPct val="7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介宾状语后置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</a:t>
            </a:r>
            <a:endParaRPr lang="en-US" altLang="zh-CN" sz="3200" b="1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indent="-342900">
              <a:lnSpc>
                <a:spcPct val="7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宾语前置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</a:t>
            </a:r>
            <a:endParaRPr lang="en-US" altLang="zh-CN" sz="3200" b="1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indent="-342900">
              <a:lnSpc>
                <a:spcPct val="70000"/>
              </a:lnSpc>
              <a:spcBef>
                <a:spcPct val="20000"/>
              </a:spcBef>
              <a:buSzPct val="85000"/>
            </a:pP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宾语前置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indent="-342900">
              <a:lnSpc>
                <a:spcPct val="7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宾前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</a:t>
            </a:r>
            <a:endParaRPr lang="en-US" altLang="zh-CN" sz="3200" b="1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indent="-342900">
              <a:lnSpc>
                <a:spcPct val="7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被动、定后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</a:t>
            </a: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endParaRPr lang="zh-CN" altLang="en-US" sz="320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000"/>
                            </p:stCondLst>
                            <p:childTnLst>
                              <p:par>
                                <p:cTn id="7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000"/>
                            </p:stCondLst>
                            <p:childTnLst>
                              <p:par>
                                <p:cTn id="7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000"/>
                            </p:stCondLst>
                            <p:childTnLst>
                              <p:par>
                                <p:cTn id="8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000"/>
                            </p:stCondLst>
                            <p:childTnLst>
                              <p:par>
                                <p:cTn id="1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0"/>
                            </p:stCondLst>
                            <p:childTnLst>
                              <p:par>
                                <p:cTn id="1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000"/>
                            </p:stCondLst>
                            <p:childTnLst>
                              <p:par>
                                <p:cTn id="1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1" grpId="0" bldLvl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1795" name="Rectangle 3"/>
          <p:cNvSpPr/>
          <p:nvPr/>
        </p:nvSpPr>
        <p:spPr>
          <a:xfrm>
            <a:off x="4034155" y="329565"/>
            <a:ext cx="38620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SzPct val="85000"/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关于气节的名句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1970" y="1346835"/>
            <a:ext cx="11148060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1" hangingPunct="1">
              <a:lnSpc>
                <a:spcPct val="180000"/>
              </a:lnSpc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１ 岁寒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然后知松柏之后凋也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         (《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论语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·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子罕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》)</a:t>
            </a:r>
            <a:endParaRPr lang="en-US" altLang="zh-CN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 algn="l" eaLnBrk="1" hangingPunct="1">
              <a:lnSpc>
                <a:spcPct val="180000"/>
              </a:lnSpc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２ 不降其志，不辱其身                    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(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论语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·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微子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》)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algn="l" eaLnBrk="1" hangingPunct="1">
              <a:lnSpc>
                <a:spcPct val="180000"/>
              </a:lnSpc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３ 志士仁人，无求生以害仁，有杀生以成仁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(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论语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·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卫灵公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》)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algn="l" eaLnBrk="1" hangingPunct="1">
              <a:lnSpc>
                <a:spcPct val="180000"/>
              </a:lnSpc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４ 宁为玉碎，不为瓦全                  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(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北齐书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·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元景安列传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》)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algn="l" eaLnBrk="1" hangingPunct="1">
              <a:lnSpc>
                <a:spcPct val="180000"/>
              </a:lnSpc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５ 疾风知劲草，板荡识诚臣                  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(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李世民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赐萧禹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》)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algn="l" eaLnBrk="1" hangingPunct="1">
              <a:lnSpc>
                <a:spcPct val="180000"/>
              </a:lnSpc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６ 出淤泥而不染，濯清涟而不妖            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(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周敦颐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爱莲说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》)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5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91820" y="409575"/>
            <a:ext cx="11008360" cy="5519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210000"/>
              </a:lnSpc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７ 名节重泰山，利欲轻鸿毛                     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（于谦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无题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eaLnBrk="1" hangingPunct="1">
              <a:lnSpc>
                <a:spcPct val="210000"/>
              </a:lnSpc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８ 粉身碎骨浑不怕，要留清白在人间         （于谦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石灰吟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eaLnBrk="1" hangingPunct="1">
              <a:lnSpc>
                <a:spcPct val="210000"/>
              </a:lnSpc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９ 人固有一死，或重于泰山，或轻于鸿毛   （司马迁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报任安书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eaLnBrk="1" hangingPunct="1">
              <a:lnSpc>
                <a:spcPct val="210000"/>
              </a:lnSpc>
              <a:buNone/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10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人生自古谁无死，留取丹心照汗青         （文天祥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过零丁洋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eaLnBrk="1" hangingPunct="1">
              <a:lnSpc>
                <a:spcPct val="210000"/>
              </a:lnSpc>
              <a:buNone/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11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咬定青山不放松，立根原在破岩中。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eaLnBrk="1" hangingPunct="1">
              <a:lnSpc>
                <a:spcPct val="210000"/>
              </a:lnSpc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千磨万击还坚劲，任尔东南西北风。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（郑燮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题画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·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竹石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</a:t>
            </a:r>
            <a:r>
              <a:rPr lang="zh-CN" altLang="en-US" sz="2800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</a:t>
            </a:r>
            <a:endParaRPr lang="zh-CN" altLang="en-US" sz="2800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688975" y="1027430"/>
            <a:ext cx="10814050" cy="54082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    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通过这节课的学习，我们重点分析了各种人物特别是传主的性格特征，我们为这样一个有血有肉、不卑不亢、忠贞不渝的苏武而深深感动。同时我们还点出了文章塑造人物的艺术手法：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环境及细节描写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、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详略得当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的情节、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个性化的人物语言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、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次要人物的对比映衬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86019" name="Rectangle 3"/>
          <p:cNvSpPr/>
          <p:nvPr/>
        </p:nvSpPr>
        <p:spPr>
          <a:xfrm>
            <a:off x="4928235" y="406400"/>
            <a:ext cx="2335530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FF66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6018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018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6018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ldLvl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1" name="21GZYWDXAXJCXBZ3DYD10KT2.eps" descr="id:2147499002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160" y="1158875"/>
            <a:ext cx="11155680" cy="5492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12690" y="242570"/>
            <a:ext cx="23387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思维导图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7938" name="Picture 3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286385"/>
            <a:ext cx="4255770" cy="6285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Rectangle 5"/>
          <p:cNvSpPr>
            <a:spLocks noGrp="1"/>
          </p:cNvSpPr>
          <p:nvPr>
            <p:ph idx="4294967295"/>
          </p:nvPr>
        </p:nvSpPr>
        <p:spPr>
          <a:xfrm>
            <a:off x="6204585" y="2391410"/>
            <a:ext cx="4902835" cy="4180205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家庭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父亲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: 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班彪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弟弟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: 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班超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(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投笔从戎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)  </a:t>
            </a:r>
            <a:endParaRPr lang="en-US" altLang="zh-CN" sz="28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妹妹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: 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班昭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(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续写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汉书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)</a:t>
            </a:r>
            <a:endParaRPr lang="en-US" altLang="zh-CN" sz="28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作品</a:t>
            </a:r>
            <a:r>
              <a:rPr lang="en-US" altLang="zh-CN" sz="28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endParaRPr lang="en-US" altLang="zh-CN" sz="280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史书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: </a:t>
            </a:r>
            <a:r>
              <a:rPr lang="en-US" altLang="zh-CN" sz="28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汉书</a:t>
            </a:r>
            <a:r>
              <a:rPr lang="en-US" altLang="zh-CN" sz="28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endParaRPr lang="en-US" altLang="zh-CN" sz="28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辞赋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:   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两都赋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endParaRPr lang="en-US" altLang="zh-CN" sz="28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诗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:     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咏史诗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endParaRPr lang="en-US" altLang="zh-CN" sz="28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13910" y="286385"/>
            <a:ext cx="71100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班固少年时就能作文诵诗赋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长大后博览群书。和帝永元元年初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班固随大将军窦宪出征匈奴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为中护军。后来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, 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班固因窦宪专权受到株连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死于狱中。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18648</Words>
  <Application>WPS 演示</Application>
  <PresentationFormat>宽屏</PresentationFormat>
  <Paragraphs>1171</Paragraphs>
  <Slides>85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85</vt:i4>
      </vt:variant>
    </vt:vector>
  </HeadingPairs>
  <TitlesOfParts>
    <vt:vector size="101" baseType="lpstr">
      <vt:lpstr>Arial</vt:lpstr>
      <vt:lpstr>宋体</vt:lpstr>
      <vt:lpstr>Wingdings</vt:lpstr>
      <vt:lpstr>华文行楷</vt:lpstr>
      <vt:lpstr>微软雅黑</vt:lpstr>
      <vt:lpstr>华文中宋</vt:lpstr>
      <vt:lpstr>幼圆</vt:lpstr>
      <vt:lpstr>黑体</vt:lpstr>
      <vt:lpstr>Calibri</vt:lpstr>
      <vt:lpstr>Arial Unicode MS</vt:lpstr>
      <vt:lpstr>Times New Roman</vt:lpstr>
      <vt:lpstr>方正姚体</vt:lpstr>
      <vt:lpstr>楷体_GB2312</vt:lpstr>
      <vt:lpstr>新宋体</vt:lpstr>
      <vt:lpstr>楷体</vt:lpstr>
      <vt:lpstr>Office 主题</vt:lpstr>
      <vt:lpstr>苏武传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总结苏武形象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ASUS</dc:creator>
  <cp:lastModifiedBy>赵生勤  高中语文  潇洒走一回</cp:lastModifiedBy>
  <cp:revision>13</cp:revision>
  <dcterms:created xsi:type="dcterms:W3CDTF">2021-10-12T13:27:00Z</dcterms:created>
  <dcterms:modified xsi:type="dcterms:W3CDTF">2021-11-25T01:10:27Z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86B763366DE942A391D0BB4639865445</vt:lpwstr>
  </property>
  <property fmtid="{D5CDD505-2E9C-101B-9397-08002B2CF9AE}" pid="3" name="KSOProductBuildVer">
    <vt:lpwstr>2052-11.1.0.11115</vt:lpwstr>
  </property>
</Properties>
</file>