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44"/>
  </p:notesMasterIdLst>
  <p:handoutMasterIdLst>
    <p:handoutMasterId r:id="rId45"/>
  </p:handoutMasterIdLst>
  <p:sldIdLst>
    <p:sldId id="580" r:id="rId3"/>
    <p:sldId id="323" r:id="rId4"/>
    <p:sldId id="523" r:id="rId5"/>
    <p:sldId id="632" r:id="rId6"/>
    <p:sldId id="634" r:id="rId7"/>
    <p:sldId id="1038" r:id="rId8"/>
    <p:sldId id="1039" r:id="rId9"/>
    <p:sldId id="748" r:id="rId10"/>
    <p:sldId id="586" r:id="rId11"/>
    <p:sldId id="1042" r:id="rId12"/>
    <p:sldId id="925" r:id="rId13"/>
    <p:sldId id="996" r:id="rId14"/>
    <p:sldId id="639" r:id="rId15"/>
    <p:sldId id="997" r:id="rId16"/>
    <p:sldId id="926" r:id="rId17"/>
    <p:sldId id="922" r:id="rId18"/>
    <p:sldId id="941" r:id="rId19"/>
    <p:sldId id="928" r:id="rId20"/>
    <p:sldId id="1013" r:id="rId21"/>
    <p:sldId id="1011" r:id="rId22"/>
    <p:sldId id="1010" r:id="rId23"/>
    <p:sldId id="1017" r:id="rId24"/>
    <p:sldId id="1012" r:id="rId25"/>
    <p:sldId id="992" r:id="rId26"/>
    <p:sldId id="998" r:id="rId27"/>
    <p:sldId id="999" r:id="rId28"/>
    <p:sldId id="1040" r:id="rId29"/>
    <p:sldId id="994" r:id="rId30"/>
    <p:sldId id="1000" r:id="rId31"/>
    <p:sldId id="1018" r:id="rId32"/>
    <p:sldId id="973" r:id="rId33"/>
    <p:sldId id="916" r:id="rId34"/>
    <p:sldId id="1001" r:id="rId35"/>
    <p:sldId id="571" r:id="rId36"/>
    <p:sldId id="936" r:id="rId37"/>
    <p:sldId id="937" r:id="rId38"/>
    <p:sldId id="938" r:id="rId39"/>
    <p:sldId id="1019" r:id="rId40"/>
    <p:sldId id="939" r:id="rId41"/>
    <p:sldId id="940" r:id="rId42"/>
    <p:sldId id="971" r:id="rId43"/>
  </p:sldIdLst>
  <p:sldSz cx="9144000" cy="5143500" type="screen16x9"/>
  <p:notesSz cx="6858000" cy="9144000"/>
  <p:embeddedFontLst>
    <p:embeddedFont>
      <p:font typeface="微软雅黑" pitchFamily="34" charset="-122"/>
      <p:regular r:id="rId46"/>
      <p:bold r:id="rId47"/>
    </p:embeddedFont>
    <p:embeddedFont>
      <p:font typeface="黑体" pitchFamily="49" charset="-122"/>
      <p:regular r:id="rId48"/>
    </p:embeddedFont>
    <p:embeddedFont>
      <p:font typeface="楷体" pitchFamily="49" charset="-122"/>
      <p:regular r:id="rId49"/>
    </p:embeddedFont>
    <p:embeddedFont>
      <p:font typeface="幼圆" charset="-122"/>
      <p:regular r:id="rId50"/>
    </p:embeddedFont>
    <p:embeddedFont>
      <p:font typeface="汉语拼音" charset="0"/>
      <p:regular r:id="rId51"/>
    </p:embeddedFont>
    <p:embeddedFont>
      <p:font typeface="Calibri" pitchFamily="34" charset="0"/>
      <p:regular r:id="rId52"/>
      <p:bold r:id="rId53"/>
      <p:italic r:id="rId54"/>
      <p:boldItalic r:id="rId5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00B050"/>
    <a:srgbClr val="D60093"/>
    <a:srgbClr val="FFFFFF"/>
    <a:srgbClr val="FF00FF"/>
    <a:srgbClr val="F8324E"/>
    <a:srgbClr val="AAF208"/>
    <a:srgbClr val="FF6600"/>
    <a:srgbClr val="A383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1.fntdata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4.fntdata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3.fntdata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6.fntdata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71" name="Picture 7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2700" y="3063875"/>
            <a:ext cx="915670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2592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12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长城和运河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21548;&#20889;-12%20&#38271;&#22478;&#21644;&#36816;&#27827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hyperlink" Target="&#19971;&#24425;-&#35838;&#25991;&#26391;&#35835;-12&#38271;&#22478;&#21644;&#36816;&#27827;.mp4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http://img.redocn.com/sheying/20150915/zhongguohangzhoutangqiguzhenyunhe_4959336.jpg"/>
          <p:cNvPicPr>
            <a:picLocks noChangeAspect="1" noChangeArrowheads="1"/>
          </p:cNvPicPr>
          <p:nvPr/>
        </p:nvPicPr>
        <p:blipFill>
          <a:blip r:embed="rId3" cstate="print"/>
          <a:srcRect r="641" b="7172"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</p:spPr>
      </p:pic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2" name="Picture 2" descr="http://www.yuexiamen.com/data/attachment/forum/201803/09/211105u9zas755gjyq0mj7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800"/>
          <a:stretch>
            <a:fillRect/>
          </a:stretch>
        </p:blipFill>
        <p:spPr>
          <a:xfrm>
            <a:off x="564" y="10390"/>
            <a:ext cx="9143110" cy="5133326"/>
          </a:xfrm>
          <a:prstGeom prst="rect">
            <a:avLst/>
          </a:prstGeom>
        </p:spPr>
      </p:pic>
      <p:sp>
        <p:nvSpPr>
          <p:cNvPr id="2" name="标题 1"/>
          <p:cNvSpPr txBox="1"/>
          <p:nvPr/>
        </p:nvSpPr>
        <p:spPr>
          <a:xfrm>
            <a:off x="90436" y="4286462"/>
            <a:ext cx="6172403" cy="85727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坐着飞机去旅行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120923" y="1726620"/>
            <a:ext cx="2014306" cy="1107288"/>
            <a:chOff x="1493763" y="2302020"/>
            <a:chExt cx="2685653" cy="1476336"/>
          </a:xfrm>
        </p:grpSpPr>
        <p:pic>
          <p:nvPicPr>
            <p:cNvPr id="23" name="Picture 2" descr="http://img.zcool.cn/community/01a1fa577f06c50000012e7eaea644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B7ECED"/>
                </a:clrFrom>
                <a:clrTo>
                  <a:srgbClr val="B7EC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646" t="26814" r="13542" b="18351"/>
            <a:stretch>
              <a:fillRect/>
            </a:stretch>
          </p:blipFill>
          <p:spPr bwMode="auto">
            <a:xfrm>
              <a:off x="1493763" y="2302020"/>
              <a:ext cx="2685653" cy="1476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 rot="20292562">
              <a:off x="2136493" y="2352134"/>
              <a:ext cx="995647" cy="583334"/>
            </a:xfrm>
            <a:prstGeom prst="rect">
              <a:avLst/>
            </a:prstGeom>
            <a:noFill/>
          </p:spPr>
          <p:txBody>
            <a:bodyPr wrap="none" lIns="68581" tIns="34290" rIns="68581" bIns="34290">
              <a:spAutoFit/>
            </a:bodyPr>
            <a:lstStyle/>
            <a:p>
              <a:pPr algn="ctr"/>
              <a:r>
                <a:rPr lang="zh-CN" altLang="en-US" sz="2400" b="0" cap="none" spc="0" dirty="0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驾驶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56646" y="876216"/>
            <a:ext cx="2014306" cy="1107288"/>
            <a:chOff x="6607891" y="1168185"/>
            <a:chExt cx="2685653" cy="1476336"/>
          </a:xfrm>
        </p:grpSpPr>
        <p:pic>
          <p:nvPicPr>
            <p:cNvPr id="26" name="Picture 2" descr="http://img.zcool.cn/community/01a1fa577f06c50000012e7eaea644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B7ECED"/>
                </a:clrFrom>
                <a:clrTo>
                  <a:srgbClr val="B7EC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646" t="26814" r="13542" b="18351"/>
            <a:stretch>
              <a:fillRect/>
            </a:stretch>
          </p:blipFill>
          <p:spPr bwMode="auto">
            <a:xfrm>
              <a:off x="6607891" y="1168185"/>
              <a:ext cx="2685653" cy="1476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 rot="20292562">
              <a:off x="7271620" y="1279630"/>
              <a:ext cx="995647" cy="583334"/>
            </a:xfrm>
            <a:prstGeom prst="rect">
              <a:avLst/>
            </a:prstGeom>
            <a:noFill/>
          </p:spPr>
          <p:txBody>
            <a:bodyPr wrap="none" lIns="68581" tIns="34290" rIns="68581" bIns="34290">
              <a:spAutoFit/>
            </a:bodyPr>
            <a:lstStyle/>
            <a:p>
              <a:pPr algn="ctr"/>
              <a:r>
                <a:rPr lang="zh-CN" altLang="en-US" sz="2400" b="0" cap="none" spc="0" dirty="0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不朽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52524" y="2417252"/>
            <a:ext cx="2014306" cy="1107288"/>
            <a:chOff x="5135778" y="3222833"/>
            <a:chExt cx="2685653" cy="1476336"/>
          </a:xfrm>
        </p:grpSpPr>
        <p:pic>
          <p:nvPicPr>
            <p:cNvPr id="27" name="Picture 2" descr="http://img.zcool.cn/community/01a1fa577f06c50000012e7eaea644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B7ECED"/>
                </a:clrFrom>
                <a:clrTo>
                  <a:srgbClr val="B7EC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646" t="26814" r="13542" b="18351"/>
            <a:stretch>
              <a:fillRect/>
            </a:stretch>
          </p:blipFill>
          <p:spPr bwMode="auto">
            <a:xfrm>
              <a:off x="5135778" y="3222833"/>
              <a:ext cx="2685653" cy="1476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 rot="20292562">
              <a:off x="5784848" y="3384061"/>
              <a:ext cx="995647" cy="583334"/>
            </a:xfrm>
            <a:prstGeom prst="rect">
              <a:avLst/>
            </a:prstGeom>
            <a:noFill/>
          </p:spPr>
          <p:txBody>
            <a:bodyPr wrap="none" lIns="68581" tIns="34290" rIns="68581" bIns="34290">
              <a:spAutoFit/>
            </a:bodyPr>
            <a:lstStyle/>
            <a:p>
              <a:pPr algn="ctr"/>
              <a:r>
                <a:rPr lang="zh-CN" altLang="en-US" sz="2400" b="0" cap="none" spc="0" dirty="0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诗篇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61807" y="1473649"/>
            <a:ext cx="2014306" cy="1107288"/>
            <a:chOff x="8214720" y="1964737"/>
            <a:chExt cx="2685653" cy="1476336"/>
          </a:xfrm>
        </p:grpSpPr>
        <p:pic>
          <p:nvPicPr>
            <p:cNvPr id="28" name="Picture 2" descr="http://img.zcool.cn/community/01a1fa577f06c50000012e7eaea644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B7ECED"/>
                </a:clrFrom>
                <a:clrTo>
                  <a:srgbClr val="B7EC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646" t="26814" r="13542" b="18351"/>
            <a:stretch>
              <a:fillRect/>
            </a:stretch>
          </p:blipFill>
          <p:spPr bwMode="auto">
            <a:xfrm>
              <a:off x="8214720" y="1964737"/>
              <a:ext cx="2685653" cy="1476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矩形 16"/>
            <p:cNvSpPr/>
            <p:nvPr/>
          </p:nvSpPr>
          <p:spPr>
            <a:xfrm rot="20292562">
              <a:off x="9054311" y="2075468"/>
              <a:ext cx="995647" cy="583334"/>
            </a:xfrm>
            <a:prstGeom prst="rect">
              <a:avLst/>
            </a:prstGeom>
            <a:noFill/>
          </p:spPr>
          <p:txBody>
            <a:bodyPr wrap="none" lIns="68581" tIns="34290" rIns="68581" bIns="34290">
              <a:spAutoFit/>
            </a:bodyPr>
            <a:lstStyle/>
            <a:p>
              <a:pPr algn="ctr"/>
              <a:r>
                <a:rPr lang="zh-CN" altLang="en-US" sz="2400" b="0" cap="none" spc="0" dirty="0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绸带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30268" y="1118933"/>
            <a:ext cx="2014306" cy="1107288"/>
            <a:chOff x="4039473" y="1491798"/>
            <a:chExt cx="2685653" cy="1476336"/>
          </a:xfrm>
        </p:grpSpPr>
        <p:pic>
          <p:nvPicPr>
            <p:cNvPr id="25" name="Picture 2" descr="http://img.zcool.cn/community/01a1fa577f06c50000012e7eaea644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B7ECED"/>
                </a:clrFrom>
                <a:clrTo>
                  <a:srgbClr val="B7EC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646" t="26814" r="13542" b="18351"/>
            <a:stretch>
              <a:fillRect/>
            </a:stretch>
          </p:blipFill>
          <p:spPr bwMode="auto">
            <a:xfrm>
              <a:off x="4039473" y="1491798"/>
              <a:ext cx="2685653" cy="1476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 rot="20292562">
              <a:off x="4711809" y="1672350"/>
              <a:ext cx="995647" cy="583334"/>
            </a:xfrm>
            <a:prstGeom prst="rect">
              <a:avLst/>
            </a:prstGeom>
            <a:noFill/>
          </p:spPr>
          <p:txBody>
            <a:bodyPr wrap="none" lIns="68581" tIns="34290" rIns="68581" bIns="34290">
              <a:spAutoFit/>
            </a:bodyPr>
            <a:lstStyle/>
            <a:p>
              <a:pPr algn="ctr"/>
              <a:r>
                <a:rPr lang="zh-CN" altLang="en-US" sz="2400" b="0" cap="none" spc="0" dirty="0">
                  <a:ln w="0"/>
                  <a:solidFill>
                    <a:srgbClr val="0000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蜿蜒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44863" y="327140"/>
            <a:ext cx="342625" cy="342275"/>
            <a:chOff x="631825" y="5181600"/>
            <a:chExt cx="1554163" cy="1552575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3972560" y="271780"/>
            <a:ext cx="171323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10486 -0.300951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85417 -0.391186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1920" y="1059170"/>
            <a:ext cx="37147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驾驶：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操纵（车、船、飞机、拖拉机等）使行驶。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1772" y="2754632"/>
            <a:ext cx="3500462" cy="1077218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叔叔的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驾驶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技术非常好。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8370" name="Picture 2" descr="http://imgsrc.baidu.com/imgad/pic/item/8718367adab44aedd82a84c1b91c8701a18bfba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t="12004" r="714" b="6827"/>
          <a:stretch>
            <a:fillRect/>
          </a:stretch>
        </p:blipFill>
        <p:spPr bwMode="auto">
          <a:xfrm>
            <a:off x="4389755" y="844550"/>
            <a:ext cx="4503420" cy="2835275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451686" y="35488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4155" y="680071"/>
            <a:ext cx="342902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曲折蜿蜒：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路途艰难不好走，弯弯绕绕的。</a:t>
            </a:r>
          </a:p>
        </p:txBody>
      </p:sp>
      <p:sp>
        <p:nvSpPr>
          <p:cNvPr id="9" name="矩形 8"/>
          <p:cNvSpPr/>
          <p:nvPr/>
        </p:nvSpPr>
        <p:spPr>
          <a:xfrm>
            <a:off x="429547" y="2357436"/>
            <a:ext cx="3643306" cy="1077218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曲折蜿蜒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的山路风光无限。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7346" name="Picture 2" descr="https://timgsa.baidu.com/timg?image&amp;quality=80&amp;size=b9999_10000&amp;sec=1536056593311&amp;di=96d270b73e7737b2a9ff08aa81de8237&amp;imgtype=0&amp;src=http%3A%2F%2Fimg.mp.sohu.com%2Fupload%2F20170606%2F0213b0cad7ae40ae9dcb129da090a653_th.pn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201160" y="560705"/>
            <a:ext cx="4429125" cy="295465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862965" y="945515"/>
            <a:ext cx="7240270" cy="1430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课文向我们介绍了哪两大人间奇迹？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478" name="矩形 4"/>
          <p:cNvSpPr/>
          <p:nvPr/>
        </p:nvSpPr>
        <p:spPr>
          <a:xfrm>
            <a:off x="642620" y="1785620"/>
            <a:ext cx="7536180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课文向我们介绍了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两大人间奇迹。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38496" y="1838319"/>
            <a:ext cx="198515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万里长城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3258" y="2494279"/>
            <a:ext cx="2446824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京杭大运河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2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14375" y="1927860"/>
            <a:ext cx="771588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作者驾驶着飞机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在祖国的蓝天。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715010" y="704215"/>
            <a:ext cx="771461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作者是在什么地方看到这人间奇迹的？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57818" y="185641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航行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00034" y="928993"/>
            <a:ext cx="6143668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、读词语，用红体字造句。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714348" y="1571618"/>
            <a:ext cx="7215238" cy="12496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祖先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谱写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万里长城    不朽的诗篇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民族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京杭大运河  奇异的景象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348" y="2786064"/>
            <a:ext cx="71438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我们的祖先用智慧谱写了许多不朽的诗篇。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53743" y="2876241"/>
            <a:ext cx="58579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我们要培养自己的创造力。</a:t>
            </a:r>
          </a:p>
        </p:txBody>
      </p:sp>
      <p:sp>
        <p:nvSpPr>
          <p:cNvPr id="6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22" grpId="0"/>
      <p:bldP spid="22" grpId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410617"/>
            <a:ext cx="3358116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、辨字组词。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432575" y="1226809"/>
            <a:ext cx="25669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朽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427777" y="2212658"/>
            <a:ext cx="257176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巧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4999677" y="1283964"/>
            <a:ext cx="250033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杭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999677" y="2195419"/>
            <a:ext cx="257176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坑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   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6471" y="22126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巧妙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285033" y="121252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不朽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928371" y="128396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杭州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5928371" y="22126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水坑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37935" y="2987040"/>
            <a:ext cx="2338070" cy="472440"/>
            <a:chOff x="9981" y="5834"/>
            <a:chExt cx="3682" cy="744"/>
          </a:xfrm>
        </p:grpSpPr>
        <p:sp>
          <p:nvSpPr>
            <p:cNvPr id="10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5" y="1066488"/>
            <a:ext cx="7632849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上节课我们学习了生字词，初步了解了课文的内容，那作者对两大人间奇迹怀有什么样的情感呢？让我们继续走进课文。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322" y="45361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261435" y="44288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18603" y="2456014"/>
            <a:ext cx="7786742" cy="901867"/>
            <a:chOff x="1511829" y="2209658"/>
            <a:chExt cx="10046210" cy="1202488"/>
          </a:xfrm>
        </p:grpSpPr>
        <p:sp>
          <p:nvSpPr>
            <p:cNvPr id="11" name="文本框 6"/>
            <p:cNvSpPr txBox="1"/>
            <p:nvPr/>
          </p:nvSpPr>
          <p:spPr>
            <a:xfrm>
              <a:off x="1743270" y="2242256"/>
              <a:ext cx="9769708" cy="9471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哪些句子具体描写了这奇异的景象？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11829" y="2209658"/>
              <a:ext cx="10046210" cy="120248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86815" y="1037590"/>
            <a:ext cx="71374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我驾驶着飞机航行在祖国的蓝天，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奇异的景象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出现在我的眼前：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195830" y="699770"/>
            <a:ext cx="1008380" cy="72009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02385" y="2421255"/>
            <a:ext cx="50095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动感，好像是有生命的。</a:t>
            </a:r>
          </a:p>
        </p:txBody>
      </p:sp>
      <p:sp>
        <p:nvSpPr>
          <p:cNvPr id="3" name="矩形 2"/>
          <p:cNvSpPr/>
          <p:nvPr/>
        </p:nvSpPr>
        <p:spPr>
          <a:xfrm>
            <a:off x="776605" y="742950"/>
            <a:ext cx="50139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巨龙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穿行在大地，</a:t>
            </a: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连绵起伏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曲折蜿蜒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890" y="878508"/>
            <a:ext cx="784860" cy="852805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7362480" y="861998"/>
            <a:ext cx="784860" cy="852805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51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</a:p>
        </p:txBody>
      </p:sp>
      <p:sp>
        <p:nvSpPr>
          <p:cNvPr id="160" name=" 160"/>
          <p:cNvSpPr/>
          <p:nvPr/>
        </p:nvSpPr>
        <p:spPr>
          <a:xfrm rot="6900000">
            <a:off x="2782570" y="1363980"/>
            <a:ext cx="864235" cy="93599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3" grpId="0"/>
      <p:bldP spid="4" grpId="0" bldLvl="0" animBg="1"/>
      <p:bldP spid="5" grpId="0" bldLvl="0" animBg="1"/>
      <p:bldP spid="1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552" y="771550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长城很长，又被称为“万里长城”，运河从北京直通杭州，被称为“京杭大运河”。这节课，就让我们随着作者一起去仔细欣赏吧。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gsrc.baidu.com/imgad/pic/item/4a36acaf2edda3ccec4f53200be93901213f9203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631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582136"/>
            <a:ext cx="82868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，哪句写得好？为什么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235" y="2497455"/>
            <a:ext cx="83845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原句生动形象，突出了奇异的景象给</a:t>
            </a: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带来的感受。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657328" y="1265230"/>
            <a:ext cx="5000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我看见了一个奇异的景象。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0166" y="1914205"/>
            <a:ext cx="650085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一个奇异的景象出现在我的眼前。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9745" y="573405"/>
            <a:ext cx="83089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读句子，想象句子所描写的画面。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" y="1214120"/>
            <a:ext cx="8043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像巨龙穿行大地，连绵起伏，曲折蜿蜒。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2356485"/>
            <a:ext cx="80022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长城在崇山峻岭中穿行，有山坡，往上伸展，有峡谷，往下穿行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58560" y="631825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积累运用第二题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6778" y="1570343"/>
            <a:ext cx="6151245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东起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山海关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，西到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嘉峪关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万里长城谱写了不朽的诗篇。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2300" y="2852420"/>
            <a:ext cx="297180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长城纵贯东西</a:t>
            </a:r>
          </a:p>
        </p:txBody>
      </p:sp>
      <p:sp>
        <p:nvSpPr>
          <p:cNvPr id="160" name=" 160"/>
          <p:cNvSpPr/>
          <p:nvPr/>
        </p:nvSpPr>
        <p:spPr>
          <a:xfrm>
            <a:off x="2955925" y="1202055"/>
            <a:ext cx="503555" cy="4318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2265680" y="556895"/>
            <a:ext cx="248285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河北秦皇岛</a:t>
            </a:r>
          </a:p>
        </p:txBody>
      </p:sp>
      <p:sp>
        <p:nvSpPr>
          <p:cNvPr id="5" name=" 160"/>
          <p:cNvSpPr/>
          <p:nvPr/>
        </p:nvSpPr>
        <p:spPr>
          <a:xfrm>
            <a:off x="5815330" y="1202055"/>
            <a:ext cx="503555" cy="4318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158105" y="556895"/>
            <a:ext cx="2983865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甘肃嘉峪关市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160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src.baidu.com/image/c0%3Dpixel_huitu%2C0%2C0%2C294%2C40/sign=59fc38824c10b912abccfebeaa85996f/0eb30f2442a7d9335c789b4aa64bd11373f00132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-537" b="6249"/>
          <a:stretch>
            <a:fillRect/>
          </a:stretch>
        </p:blipFill>
        <p:spPr bwMode="auto">
          <a:xfrm>
            <a:off x="499110" y="377825"/>
            <a:ext cx="7308850" cy="4679950"/>
          </a:xfrm>
          <a:prstGeom prst="rect">
            <a:avLst/>
          </a:prstGeom>
          <a:noFill/>
        </p:spPr>
      </p:pic>
      <p:pic>
        <p:nvPicPr>
          <p:cNvPr id="1026" name="Picture 2" descr="http://youimg1.c-ctrip.com/target/fd/tg/g4/M0A/1F/DE/CggYHFX2f_6AdLFoAAP8vuxYRNA742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23830"/>
          <a:stretch>
            <a:fillRect/>
          </a:stretch>
        </p:blipFill>
        <p:spPr bwMode="auto">
          <a:xfrm>
            <a:off x="499745" y="377825"/>
            <a:ext cx="7264400" cy="4679950"/>
          </a:xfrm>
          <a:prstGeom prst="rect">
            <a:avLst/>
          </a:prstGeom>
          <a:noFill/>
        </p:spPr>
      </p:pic>
      <p:pic>
        <p:nvPicPr>
          <p:cNvPr id="31746" name="Picture 2" descr="http://www.visitbeijing.com.cn/uploads/file/2016/0620/20160620041614280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500380" y="378460"/>
            <a:ext cx="7263765" cy="467931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8089285" y="703844"/>
            <a:ext cx="642942" cy="2862322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长城的起点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1675" y="378460"/>
            <a:ext cx="1983105" cy="807085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山海关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8017530" y="664474"/>
            <a:ext cx="642942" cy="2862322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长城的终点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Picture 4" descr="http://img8.zol.com.cn/bbs/upload/20413/20412099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1871" t="2231" r="2484" b="1895"/>
          <a:stretch>
            <a:fillRect/>
          </a:stretch>
        </p:blipFill>
        <p:spPr bwMode="auto">
          <a:xfrm>
            <a:off x="562610" y="307340"/>
            <a:ext cx="7042150" cy="4529455"/>
          </a:xfrm>
          <a:prstGeom prst="rect">
            <a:avLst/>
          </a:prstGeom>
          <a:noFill/>
        </p:spPr>
      </p:pic>
      <p:pic>
        <p:nvPicPr>
          <p:cNvPr id="14338" name="Picture 2" descr="http://imgsrc.baidu.com/imgad/pic/item/4b90f603738da977cd6abab6ba51f8198718e3e2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l="5134" r="67" b="10775"/>
          <a:stretch>
            <a:fillRect/>
          </a:stretch>
        </p:blipFill>
        <p:spPr bwMode="auto">
          <a:xfrm>
            <a:off x="562610" y="307340"/>
            <a:ext cx="7093585" cy="4528820"/>
          </a:xfrm>
          <a:prstGeom prst="rect">
            <a:avLst/>
          </a:prstGeom>
          <a:noFill/>
        </p:spPr>
      </p:pic>
      <p:pic>
        <p:nvPicPr>
          <p:cNvPr id="16386" name="Picture 2" descr="http://pic.lvmama.com/uploads/pc/place2/2015-09-25/8fff9a2e-3b8b-4958-8f50-5c440e6299f4.jpg"/>
          <p:cNvPicPr>
            <a:picLocks noChangeAspect="1" noChangeArrowheads="1"/>
          </p:cNvPicPr>
          <p:nvPr/>
        </p:nvPicPr>
        <p:blipFill>
          <a:blip r:embed="rId4" cstate="print">
            <a:lum contrast="46000"/>
          </a:blip>
          <a:srcRect b="6754"/>
          <a:stretch>
            <a:fillRect/>
          </a:stretch>
        </p:blipFill>
        <p:spPr bwMode="auto">
          <a:xfrm>
            <a:off x="562610" y="307340"/>
            <a:ext cx="7092950" cy="4541520"/>
          </a:xfrm>
          <a:prstGeom prst="rect">
            <a:avLst/>
          </a:prstGeom>
          <a:noFill/>
        </p:spPr>
      </p:pic>
      <p:pic>
        <p:nvPicPr>
          <p:cNvPr id="15362" name="Picture 2" descr="http://imgsrc.baidu.com/image/c0%3Dshijue1%2C0%2C0%2C294%2C40/sign=1b89bb7c094f78f0940692b011586020/f636afc379310a55537dfbdcbd4543a9822610b8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r="205" b="6249"/>
          <a:stretch>
            <a:fillRect/>
          </a:stretch>
        </p:blipFill>
        <p:spPr bwMode="auto">
          <a:xfrm>
            <a:off x="562610" y="307340"/>
            <a:ext cx="7085330" cy="452945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09920" y="306705"/>
            <a:ext cx="1983105" cy="807085"/>
          </a:xfrm>
          <a:prstGeom prst="rect">
            <a:avLst/>
          </a:prstGeom>
          <a:solidFill>
            <a:schemeClr val="accent2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嘉裕关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941195" y="629920"/>
            <a:ext cx="54305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是谁创造了这人间奇迹？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是我们中华民族的祖先。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7575" y="2101850"/>
            <a:ext cx="7247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运用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设问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的修辞，赞美了人间奇迹的创造者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我们的祖先。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313815"/>
            <a:ext cx="7780020" cy="192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69645" y="1535430"/>
            <a:ext cx="70485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课文的第一节向我们介绍了我们祖先创造的人间奇迹——长城，我们读这一部分，要读出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长城的雄伟壮丽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，读出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98348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12531" y="663842"/>
            <a:ext cx="7535545" cy="1320165"/>
            <a:chOff x="1015642" y="1409095"/>
            <a:chExt cx="11542429" cy="2817301"/>
          </a:xfrm>
        </p:grpSpPr>
        <p:sp>
          <p:nvSpPr>
            <p:cNvPr id="4" name="文本框 6"/>
            <p:cNvSpPr txBox="1"/>
            <p:nvPr/>
          </p:nvSpPr>
          <p:spPr>
            <a:xfrm>
              <a:off x="1282299" y="1510819"/>
              <a:ext cx="11116201" cy="255847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诗歌的两小节有许多相同之处，这是什么修辞？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2" y="1409095"/>
              <a:ext cx="11542429" cy="2817301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703070" y="2418080"/>
            <a:ext cx="6087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反复，体现了诗歌的韵律美。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303395" y="1273810"/>
            <a:ext cx="4632960" cy="117602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像绸带飘落在大地，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银光闪闪，伸向天边。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32275" y="1185545"/>
            <a:ext cx="1571625" cy="7264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 rot="5400000">
            <a:off x="3637280" y="1134745"/>
            <a:ext cx="203835" cy="828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4475" y="974725"/>
            <a:ext cx="336296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把运河比作绸带，写出运河的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柔滑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干净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闪亮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的特点。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6434" y="1089973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4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 bldLvl="0" animBg="1"/>
      <p:bldP spid="8" grpId="0" bldLvl="0" animBg="1"/>
      <p:bldP spid="11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http://youimg1.c-ctrip.com/target/tg/467/191/492/0deb15f488e04be187c450965d9e9415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lum bright="30000" contrast="46000"/>
          </a:blip>
          <a:srcRect/>
          <a:stretch>
            <a:fillRect/>
          </a:stretch>
        </p:blipFill>
        <p:spPr bwMode="auto">
          <a:xfrm>
            <a:off x="0" y="1923678"/>
            <a:ext cx="9144000" cy="3219822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1332230" y="1427480"/>
            <a:ext cx="6336665" cy="1559560"/>
          </a:xfrm>
          <a:prstGeom prst="roundRect">
            <a:avLst/>
          </a:prstGeom>
          <a:solidFill>
            <a:srgbClr val="FFFFFF">
              <a:alpha val="38824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476375" y="1773555"/>
            <a:ext cx="6283325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12  长城和运河</a:t>
            </a:r>
            <a:endParaRPr lang="zh-CN" altLang="en-US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356360" y="1570355"/>
            <a:ext cx="6480810" cy="1414145"/>
          </a:xfrm>
          <a:prstGeom prst="roundRect">
            <a:avLst/>
          </a:prstGeom>
          <a:grpFill/>
          <a:ln w="3175"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686" name="Picture 6" descr="http://n1.itc.cn/img8/wb/recom/2016/06/21/146648857133669042.JPE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/>
          <a:stretch>
            <a:fillRect/>
          </a:stretch>
        </p:blipFill>
        <p:spPr bwMode="auto">
          <a:xfrm>
            <a:off x="0" y="-20538"/>
            <a:ext cx="9144000" cy="194421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矩形 3"/>
          <p:cNvSpPr/>
          <p:nvPr/>
        </p:nvSpPr>
        <p:spPr>
          <a:xfrm flipH="1">
            <a:off x="66809" y="109220"/>
            <a:ext cx="400113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054" y="572120"/>
            <a:ext cx="72866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读句子，想象句子所描写的画面。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8520" y="1155700"/>
            <a:ext cx="74269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像绸带飘落在大地，银光闪闪，伸向天边。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8520" y="2352675"/>
            <a:ext cx="74987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运河像一条柔滑的绸带，闪着银光，飘向远方，一直到天边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30315" y="631825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积累运用第二题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94155" y="785495"/>
            <a:ext cx="64185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北起首都北京，南到天堂杭州，</a:t>
            </a: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京杭大运河谱写了动人的诗篇。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53303" y="2421570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运河贯穿我国的南北。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9698" name="Picture 2" descr="http://imgsrc.baidu.com/image/c0%3Dpixel_huitu%2C0%2C0%2C294%2C40/sign=8e113e449958d109d0eea1f2b820a9d3/d000baa1cd11728b1455d118c3fcc3cec3fd2c8b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335" b="4737"/>
          <a:stretch>
            <a:fillRect/>
          </a:stretch>
        </p:blipFill>
        <p:spPr bwMode="auto">
          <a:xfrm>
            <a:off x="460346" y="356854"/>
            <a:ext cx="7072362" cy="450059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715272" y="357172"/>
            <a:ext cx="642942" cy="452431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京杭大运河的起点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2.sinaimg.cn/large/79da06f3gw1esswyjv7wbj20v30jtjve.jpg"/>
          <p:cNvPicPr>
            <a:picLocks noChangeAspect="1" noChangeArrowheads="1"/>
          </p:cNvPicPr>
          <p:nvPr/>
        </p:nvPicPr>
        <p:blipFill>
          <a:blip r:embed="rId3" cstate="print">
            <a:lum bright="18000" contrast="46000"/>
          </a:blip>
          <a:srcRect r="-258" b="16834"/>
          <a:stretch>
            <a:fillRect/>
          </a:stretch>
        </p:blipFill>
        <p:spPr bwMode="auto">
          <a:xfrm>
            <a:off x="357792" y="357489"/>
            <a:ext cx="7572428" cy="45720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001658" y="428927"/>
            <a:ext cx="642942" cy="452431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京杭大运河的终点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827574" y="358934"/>
            <a:ext cx="152313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B0F0"/>
                </a:solidFill>
                <a:latin typeface="+mj-ea"/>
                <a:ea typeface="+mj-ea"/>
              </a:rPr>
              <a:t>小拓展</a:t>
            </a:r>
            <a:endParaRPr lang="zh-CN" altLang="en-US" sz="27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827584" y="843558"/>
            <a:ext cx="7316315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我们的祖先还创造了哪些人间奇迹？找找有关资料，并选择一个向大家介绍。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765810" y="1928495"/>
            <a:ext cx="7636510" cy="15455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祖国的奇迹还有许多，如那一座座长江大桥、一幢幢高楼大厦、超出世界水平的人造地球卫星、令人瞩目的三峡工程等。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23720" y="382905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理解表达第二题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30069" y="1269421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长城和运河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7318" y="998212"/>
            <a:ext cx="314327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长城    运河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5880" y="1641154"/>
            <a:ext cx="314327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像巨龙  像绸带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15880" y="2284096"/>
            <a:ext cx="3286148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曲折婉转  伸向天边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5880" y="2927038"/>
            <a:ext cx="335758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连绵起伏  银光闪闪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430145" y="998220"/>
            <a:ext cx="257175" cy="235267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6002020" y="1264920"/>
            <a:ext cx="854075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古代劳动人民创造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 flipH="1">
            <a:off x="5931224" y="926774"/>
            <a:ext cx="142876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19" grpId="0"/>
      <p:bldP spid="25" grpId="0" bldLvl="0" animBg="1"/>
      <p:bldP spid="17" grpId="0"/>
      <p:bldP spid="2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357304"/>
            <a:ext cx="7315745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我们随作者乘着作者驾驶的飞机俯瞰了祖国的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，赞颂了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2500312"/>
            <a:ext cx="307183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中华民族的祖先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6182" y="1928808"/>
            <a:ext cx="185738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两大奇迹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785800"/>
            <a:ext cx="7929618" cy="29476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描写长城的句子</a:t>
            </a:r>
            <a:endParaRPr lang="en-US" altLang="zh-CN" sz="3600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长城像一条矫健的巨龙，越群山，经绝壁，穿草原，跨沙漠，起伏在崇山峻岭之巅，黄河彼岸和渤海之滨。古今中外，凡到过长城的人无不惊叹它的磅礴气势、宏伟规模和艰巨工程。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8300" y="568960"/>
            <a:ext cx="8417560" cy="27997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雄踞峰顶，站在顶上，居高临下，四周景色尽收眼底。我扶着砖垛，极目远望。万里长城沿着连绵不断的燕山山脉，向远处延伸，消失在雾蔼笼罩的群山间。隐约看见一条铁路伸进山谷，那就是着名的京张铁路。群山苍翠，山峦起伏，景色十分壮观。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　　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42844" y="1500733"/>
            <a:ext cx="8358246" cy="1360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折（    ） 蜒（     ）篇（     ）绸（     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诉（    ） 蜓（     ）骗（     ）调（ 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61263" y="902090"/>
            <a:ext cx="2857520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、辨字组词。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00100" y="16433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折断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000100" y="22863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071802" y="17148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蜿蜒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3071802" y="22863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蜻蜓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000628" y="17148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篇章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097949" y="23244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骗人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929454" y="164337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丝绸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000892" y="233459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调节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9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760423" y="208555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绸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71179" y="208555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蜿蜒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95600" y="1705610"/>
            <a:ext cx="15309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wān yán</a:t>
            </a:r>
          </a:p>
        </p:txBody>
      </p:sp>
      <p:sp>
        <p:nvSpPr>
          <p:cNvPr id="23" name="矩形 22"/>
          <p:cNvSpPr/>
          <p:nvPr/>
        </p:nvSpPr>
        <p:spPr>
          <a:xfrm>
            <a:off x="4713486" y="1656930"/>
            <a:ext cx="100138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0049" y="381981"/>
            <a:ext cx="1629583" cy="400110"/>
            <a:chOff x="160049" y="525491"/>
            <a:chExt cx="1629583" cy="4001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14">
            <a:hlinkClick r:id="rId4" action="ppaction://hlinkfile"/>
          </p:cNvPr>
          <p:cNvSpPr txBox="1"/>
          <p:nvPr/>
        </p:nvSpPr>
        <p:spPr>
          <a:xfrm>
            <a:off x="653667" y="85285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96262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90883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919610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48804" y="1725841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5417111" y="212157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29260" y="432753"/>
            <a:ext cx="8189595" cy="2776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二、选词填空。</a:t>
            </a: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         奇异  奇迹  奇妙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长城和运河是我们的祖先创造的（    ）。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这是一个非常（    ）的世界。</a:t>
            </a:r>
            <a:endParaRPr lang="en-US" altLang="zh-CN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我从未见过如此（    ）的景象。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30431" y="165226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奇迹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71906" y="2111059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奇妙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00534" y="2624779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奇异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7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13477" y="483518"/>
            <a:ext cx="8290475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、面对长城、运河，你会有怎样的情感要抒发呢？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5" y="1785620"/>
            <a:ext cx="8175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长城你是我们民族的骄傲，祖先的自豪；运河，你流淌的的是中华生生不息的血脉，作为长城、运河的子孙，我们是多么幸运。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2002079" y="787713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002080" y="797000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345279" y="823908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驶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678000" y="797238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嘉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6020724" y="77914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朽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2569140" y="2264293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3973912" y="2284670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5266622" y="2274431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杭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296695" y="80581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627987" y="787713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966900" y="779140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2554810" y="2282867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3923422" y="2283718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5218038" y="2275145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324034" y="52355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9176" y="1143948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5199151" y="2071719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805" y="1143948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420208" y="1636405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5439638" y="1636405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1171759" y="2071719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64"/>
          <p:cNvSpPr txBox="1"/>
          <p:nvPr/>
        </p:nvSpPr>
        <p:spPr>
          <a:xfrm>
            <a:off x="2713846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1278961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1991053" y="242787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6502868" y="221255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嘉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5518674" y="286054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5459057" y="221246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6566370" y="286054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：加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驾   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史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驶    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亢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杭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405" y="1939008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换一换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77695" y="1939290"/>
            <a:ext cx="277241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偏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+⺮=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</a:p>
        </p:txBody>
      </p:sp>
      <p:sp>
        <p:nvSpPr>
          <p:cNvPr id="2" name="TextBox 42"/>
          <p:cNvSpPr txBox="1"/>
          <p:nvPr/>
        </p:nvSpPr>
        <p:spPr>
          <a:xfrm>
            <a:off x="4767580" y="1939290"/>
            <a:ext cx="231838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调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讠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纟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绸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39"/>
          <p:cNvSpPr txBox="1"/>
          <p:nvPr/>
        </p:nvSpPr>
        <p:spPr>
          <a:xfrm>
            <a:off x="472690" y="2539718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1"/>
          <p:cNvSpPr txBox="1"/>
          <p:nvPr/>
        </p:nvSpPr>
        <p:spPr>
          <a:xfrm>
            <a:off x="1932940" y="2586355"/>
            <a:ext cx="16700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驾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8035" y="2139031"/>
          <a:ext cx="1481011" cy="1528636"/>
        </p:xfrm>
        <a:graphic>
          <a:graphicData uri="http://schemas.openxmlformats.org/drawingml/2006/table">
            <a:tbl>
              <a:tblPr/>
              <a:tblGrid>
                <a:gridCol w="740410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2560" y="2280667"/>
            <a:ext cx="4375055" cy="691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：把套加在马上。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4050" y="1131570"/>
            <a:ext cx="2970530" cy="9347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4660"/>
              <a:gd name="adj6" fmla="val -4482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上下结构，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要写成左右结构。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1836386"/>
          <a:ext cx="1481646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1045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75926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59196" y="876002"/>
            <a:ext cx="120418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shǐ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8745" y="855980"/>
            <a:ext cx="4232275" cy="560705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3882"/>
              <a:gd name="adj6" fmla="val -296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这一笔是提，不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要写成横。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5345" y="2609215"/>
            <a:ext cx="568325" cy="32893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1647</Words>
  <Application>Microsoft Office PowerPoint</Application>
  <PresentationFormat>全屏显示(16:9)</PresentationFormat>
  <Paragraphs>184</Paragraphs>
  <Slides>41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Arial</vt:lpstr>
      <vt:lpstr>宋体</vt:lpstr>
      <vt:lpstr>Times New Roman</vt:lpstr>
      <vt:lpstr>微软雅黑</vt:lpstr>
      <vt:lpstr>黑体</vt:lpstr>
      <vt:lpstr>Kaiti SC</vt:lpstr>
      <vt:lpstr>Heiti SC Light</vt:lpstr>
      <vt:lpstr>楷体</vt:lpstr>
      <vt:lpstr>幼圆</vt:lpstr>
      <vt:lpstr>华文楷体</vt:lpstr>
      <vt:lpstr>汉语拼音</vt:lpstr>
      <vt:lpstr>Calibri</vt:lpstr>
      <vt:lpstr>1_Office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2019-01-21T06:56:03Z</dcterms:modified>
  <cp:category>语文备课大师【全免费】</cp:category>
</cp:coreProperties>
</file>