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</p:sldMasterIdLst>
  <p:sldIdLst>
    <p:sldId id="257" r:id="rId13"/>
    <p:sldId id="286" r:id="rId14"/>
    <p:sldId id="285" r:id="rId15"/>
    <p:sldId id="287" r:id="rId16"/>
    <p:sldId id="271" r:id="rId17"/>
    <p:sldId id="302" r:id="rId18"/>
    <p:sldId id="303" r:id="rId19"/>
    <p:sldId id="258" r:id="rId20"/>
    <p:sldId id="260" r:id="rId21"/>
    <p:sldId id="261" r:id="rId22"/>
    <p:sldId id="262" r:id="rId23"/>
    <p:sldId id="263" r:id="rId24"/>
    <p:sldId id="264" r:id="rId25"/>
    <p:sldId id="265" r:id="rId26"/>
    <p:sldId id="334" r:id="rId27"/>
    <p:sldId id="335" r:id="rId28"/>
    <p:sldId id="266" r:id="rId29"/>
    <p:sldId id="344" r:id="rId30"/>
    <p:sldId id="345" r:id="rId31"/>
    <p:sldId id="341" r:id="rId32"/>
    <p:sldId id="342" r:id="rId33"/>
    <p:sldId id="269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5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slide" Target="slides/slide1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日期占位符 2049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1" name="页脚占位符 2050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2052" name="灯片编号占位符 2051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2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/>
            </a:fld>
            <a:endParaRPr lang="zh-CN" altLang="en-US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701675" y="2349500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000" b="1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1371600" y="3698875"/>
            <a:ext cx="6400800" cy="1028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/>
            </a:lvl1pPr>
            <a:lvl2pPr marL="457200" lvl="1" indent="0" algn="ctr">
              <a:buNone/>
              <a:defRPr sz="2000"/>
            </a:lvl2pPr>
            <a:lvl3pPr marL="857250" lvl="2" indent="0" algn="ctr">
              <a:buNone/>
              <a:defRPr sz="2000"/>
            </a:lvl3pPr>
            <a:lvl4pPr marL="1200150" lvl="3" indent="0" algn="ctr">
              <a:buNone/>
              <a:defRPr sz="2000"/>
            </a:lvl4pPr>
            <a:lvl5pPr marL="1543050" lvl="4" indent="0" algn="ctr">
              <a:buNone/>
              <a:defRPr sz="20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 thruBlk="1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31913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2905" y="1600200"/>
            <a:ext cx="360389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8078" y="274638"/>
            <a:ext cx="183872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31913" y="274638"/>
            <a:ext cx="5409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5" Type="http://schemas.openxmlformats.org/officeDocument/2006/relationships/theme" Target="../theme/theme10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5" Type="http://schemas.openxmlformats.org/officeDocument/2006/relationships/theme" Target="../theme/theme11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5" Type="http://schemas.openxmlformats.org/officeDocument/2006/relationships/theme" Target="../theme/theme5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5" Type="http://schemas.openxmlformats.org/officeDocument/2006/relationships/theme" Target="../theme/theme7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5" Type="http://schemas.openxmlformats.org/officeDocument/2006/relationships/theme" Target="../theme/theme8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5" Type="http://schemas.openxmlformats.org/officeDocument/2006/relationships/theme" Target="../theme/theme9.xml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1025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7" name="页脚占位符 1026"/>
          <p:cNvSpPr>
            <a:spLocks noGrp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028" name="灯片编号占位符 1027"/>
          <p:cNvSpPr>
            <a:spLocks noGrp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Franklin Gothic Heavy" panose="020B0903020102020204" pitchFamily="2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/>
            </a:fld>
            <a:endParaRPr lang="zh-CN" altLang="en-US"/>
          </a:p>
        </p:txBody>
      </p:sp>
      <p:pic>
        <p:nvPicPr>
          <p:cNvPr id="1029" name="图片 1028" descr="orange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8600" y="5524500"/>
            <a:ext cx="1295400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0" name="标题 1029"/>
          <p:cNvSpPr/>
          <p:nvPr>
            <p:ph type="title"/>
          </p:nvPr>
        </p:nvSpPr>
        <p:spPr>
          <a:xfrm>
            <a:off x="1331913" y="274638"/>
            <a:ext cx="735488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/>
          <p:nvPr>
            <p:ph type="body" idx="1"/>
          </p:nvPr>
        </p:nvSpPr>
        <p:spPr>
          <a:xfrm>
            <a:off x="1331913" y="1600200"/>
            <a:ext cx="735488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fade thruBlk="1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8585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875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77165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microsoft.com/office/2007/relationships/media" Target="file:///E:\moezjfdd%20fd\&#25925;&#20107;&#31934;&#36873;57-&#29454;&#20154;&#28023;&#21147;&#24067;%5b&#39640;&#28165;&#29256;%5d.mp4" TargetMode="External"/><Relationship Id="rId1" Type="http://schemas.openxmlformats.org/officeDocument/2006/relationships/video" Target="file:///E:\moezjfdd%20fd\&#25925;&#20107;&#31934;&#36873;57-&#29454;&#20154;&#28023;&#21147;&#24067;%5b&#39640;&#28165;&#29256;%5d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4097"/>
          <p:cNvSpPr txBox="1"/>
          <p:nvPr/>
        </p:nvSpPr>
        <p:spPr>
          <a:xfrm>
            <a:off x="1499235" y="2219325"/>
            <a:ext cx="614553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72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</a:rPr>
              <a:t>16  </a:t>
            </a:r>
            <a:r>
              <a:rPr lang="zh-CN" altLang="en-US" sz="7200" b="1">
                <a:solidFill>
                  <a:srgbClr val="008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隶书" panose="02010509060101010101" pitchFamily="1" charset="-122"/>
              </a:rPr>
              <a:t>猎人海力布</a:t>
            </a:r>
            <a:endParaRPr lang="zh-CN" altLang="en-US" sz="7200" b="1">
              <a:solidFill>
                <a:srgbClr val="008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隶书" panose="02010509060101010101" pitchFamily="1" charset="-122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2801938" y="5984875"/>
            <a:ext cx="309562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7255" y="5339715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教者：张德林</a:t>
            </a:r>
            <a:endParaRPr lang="zh-CN" altLang="en-US" sz="36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533400" y="1747838"/>
            <a:ext cx="1209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5" name="动作按钮: 开始 8194">
            <a:hlinkClick r:id="rId1" action="ppaction://hlinksldjump"/>
          </p:cNvPr>
          <p:cNvSpPr/>
          <p:nvPr/>
        </p:nvSpPr>
        <p:spPr>
          <a:xfrm>
            <a:off x="80772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8" name="矩形 9217"/>
          <p:cNvSpPr/>
          <p:nvPr/>
        </p:nvSpPr>
        <p:spPr>
          <a:xfrm>
            <a:off x="846455" y="2454910"/>
            <a:ext cx="793178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海力布对小白蛇说：</a:t>
            </a:r>
            <a:r>
              <a:rPr lang="en-US" altLang="zh-CN" sz="4400" b="1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可怜的小东西，快回家去吧！</a:t>
            </a:r>
            <a:r>
              <a:rPr lang="en-US" altLang="zh-CN" sz="4400" b="1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400" b="1">
              <a:solidFill>
                <a:srgbClr val="00B05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5760" y="1041400"/>
            <a:ext cx="300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语言描写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92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1219200" y="1936750"/>
            <a:ext cx="6705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zh-CN" altLang="en-US" sz="44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19" name="动作按钮: 开始 9218">
            <a:hlinkClick r:id="rId1" action="ppaction://hlinksldjump"/>
          </p:cNvPr>
          <p:cNvSpPr/>
          <p:nvPr/>
        </p:nvSpPr>
        <p:spPr>
          <a:xfrm>
            <a:off x="80010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19200" y="2132965"/>
            <a:ext cx="6705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zh-CN" altLang="zh-CN" sz="44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35760" y="1041400"/>
            <a:ext cx="300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语言描写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6455" y="2454910"/>
            <a:ext cx="793178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他对龙王说：</a:t>
            </a:r>
            <a:r>
              <a:rPr lang="en-US" altLang="zh-CN" sz="4400" b="1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如果您真想给我一点儿东西作纪念，请把您含着的那颗宝石给吧。</a:t>
            </a:r>
            <a:r>
              <a:rPr lang="en-US" altLang="zh-CN" sz="4400" b="1">
                <a:solidFill>
                  <a:srgbClr val="00B05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400" b="1">
              <a:solidFill>
                <a:srgbClr val="00B05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066800" y="2411730"/>
            <a:ext cx="78486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000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海力布急得掉下眼泪说：</a:t>
            </a:r>
            <a:r>
              <a:rPr lang="en-US" altLang="zh-CN" sz="4000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我可以发誓，我说的话千真万确。相信我的话吧，赶快搬走！再晚就来不及了！</a:t>
            </a:r>
            <a:r>
              <a:rPr lang="en-US" altLang="zh-CN" sz="4000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243" name="动作按钮: 开始 10242">
            <a:hlinkClick r:id="rId1" action="ppaction://hlinksldjump"/>
          </p:cNvPr>
          <p:cNvSpPr/>
          <p:nvPr/>
        </p:nvSpPr>
        <p:spPr>
          <a:xfrm>
            <a:off x="80772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35760" y="1041400"/>
            <a:ext cx="300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语言描写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259840" y="2151698"/>
            <a:ext cx="7840980" cy="25533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他想到这里就镇定地对大家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说：</a:t>
            </a:r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今天晚上，这里的大山要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崩塌，洪水要淹没大地。你们看，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鸟都飞走了。</a:t>
            </a:r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endParaRPr lang="en-US" altLang="zh-CN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67" name="动作按钮: 开始 11266">
            <a:hlinkClick r:id="rId1" action="ppaction://hlinksldjump"/>
          </p:cNvPr>
          <p:cNvSpPr/>
          <p:nvPr/>
        </p:nvSpPr>
        <p:spPr>
          <a:xfrm>
            <a:off x="80010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35760" y="1041400"/>
            <a:ext cx="300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语言描写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827405" y="2708275"/>
            <a:ext cx="80117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珍宝倒不在乎，能听懂动物的话，对一个猎人来说，那太好了。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1" name="动作按钮: 开始 12290">
            <a:hlinkClick r:id="rId1" action="ppaction://hlinksldjump"/>
          </p:cNvPr>
          <p:cNvSpPr/>
          <p:nvPr/>
        </p:nvSpPr>
        <p:spPr>
          <a:xfrm>
            <a:off x="80010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80160" y="1023620"/>
            <a:ext cx="3417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心理活动描写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827405" y="2210435"/>
            <a:ext cx="801179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海力布知道着急也不有用，不把为什么要搬家说清楚，大家是不会相信的。再一迟延，灾难就要夺去乡亲们的生命。要救乡亲们，只有牺牲自己。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1" name="动作按钮: 开始 12290">
            <a:hlinkClick r:id="rId1" action="ppaction://hlinksldjump"/>
          </p:cNvPr>
          <p:cNvSpPr/>
          <p:nvPr/>
        </p:nvSpPr>
        <p:spPr>
          <a:xfrm>
            <a:off x="8001000" y="64008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80160" y="1023620"/>
            <a:ext cx="3417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心理活动描写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540193" y="676593"/>
            <a:ext cx="3175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思考：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309370" y="2152015"/>
            <a:ext cx="755015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我们在平时的写作过程中，你是怎样借助对</a:t>
            </a:r>
            <a:r>
              <a:rPr lang="zh-CN" altLang="en-US" sz="4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人物语言、动作、心理活动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的描写来表现人物的性格的？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框 13314"/>
          <p:cNvSpPr txBox="1"/>
          <p:nvPr/>
        </p:nvSpPr>
        <p:spPr>
          <a:xfrm>
            <a:off x="1348740" y="1062355"/>
            <a:ext cx="6696075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我说了一声："热死了。"妈妈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连忙拿起</a:t>
            </a:r>
            <a:r>
              <a:rPr lang="zh-CN" altLang="en-US" sz="2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扇子，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用力</a:t>
            </a:r>
            <a:r>
              <a:rPr lang="zh-CN" altLang="en-US" sz="2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的为我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扇风</a:t>
            </a:r>
            <a:r>
              <a:rPr lang="zh-CN" altLang="en-US" sz="2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。那时，我心里激动的说不出话来了，吃好饭走时，她常常跟我说：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骑车慢点，看看车，用功学习！</a:t>
            </a:r>
            <a:r>
              <a:rPr lang="zh-CN" altLang="en-US" sz="2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"我点了点头。</a:t>
            </a:r>
            <a:endParaRPr lang="zh-CN" altLang="en-US" sz="24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9698" y="232093"/>
            <a:ext cx="3175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作文片段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：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8740" y="3394710"/>
            <a:ext cx="66548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00B050"/>
                </a:solidFill>
              </a:rPr>
              <a:t>     </a:t>
            </a:r>
            <a:r>
              <a:rPr lang="zh-CN" altLang="en-US" sz="2400" b="1">
                <a:solidFill>
                  <a:srgbClr val="00B050"/>
                </a:solidFill>
              </a:rPr>
              <a:t>妈妈</a:t>
            </a:r>
            <a:r>
              <a:rPr lang="zh-CN" altLang="en-US" sz="2400" b="1">
                <a:solidFill>
                  <a:srgbClr val="FF0000"/>
                </a:solidFill>
              </a:rPr>
              <a:t>端</a:t>
            </a:r>
            <a:r>
              <a:rPr lang="zh-CN" altLang="en-US" sz="2400" b="1">
                <a:solidFill>
                  <a:srgbClr val="00B050"/>
                </a:solidFill>
              </a:rPr>
              <a:t>来一碗鸡汤,</a:t>
            </a:r>
            <a:r>
              <a:rPr lang="zh-CN" altLang="en-US" sz="2400" b="1">
                <a:solidFill>
                  <a:srgbClr val="FF0000"/>
                </a:solidFill>
              </a:rPr>
              <a:t>温柔</a:t>
            </a:r>
            <a:r>
              <a:rPr lang="zh-CN" altLang="en-US" sz="2400" b="1">
                <a:solidFill>
                  <a:srgbClr val="00B050"/>
                </a:solidFill>
              </a:rPr>
              <a:t>地对我说:"先喝点鸡汤吧,不要那么紧张,累了就休息一会.妈妈可忙了.替我</a:t>
            </a:r>
            <a:r>
              <a:rPr lang="zh-CN" altLang="en-US" sz="2400" b="1">
                <a:solidFill>
                  <a:srgbClr val="FF0000"/>
                </a:solidFill>
              </a:rPr>
              <a:t>更衣,整被,摆鞋,</a:t>
            </a:r>
            <a:r>
              <a:rPr lang="zh-CN" altLang="en-US" sz="2400" b="1">
                <a:solidFill>
                  <a:srgbClr val="00B050"/>
                </a:solidFill>
              </a:rPr>
              <a:t>我</a:t>
            </a:r>
            <a:r>
              <a:rPr lang="zh-CN" altLang="en-US" sz="2400" b="1">
                <a:solidFill>
                  <a:srgbClr val="FF0000"/>
                </a:solidFill>
              </a:rPr>
              <a:t>钻</a:t>
            </a:r>
            <a:r>
              <a:rPr lang="zh-CN" altLang="en-US" sz="2400" b="1">
                <a:solidFill>
                  <a:srgbClr val="00B050"/>
                </a:solidFill>
              </a:rPr>
              <a:t>进被窝,妈妈</a:t>
            </a:r>
            <a:r>
              <a:rPr lang="zh-CN" altLang="en-US" sz="2400" b="1">
                <a:solidFill>
                  <a:srgbClr val="FF0000"/>
                </a:solidFill>
              </a:rPr>
              <a:t>吻</a:t>
            </a:r>
            <a:r>
              <a:rPr lang="zh-CN" altLang="en-US" sz="2400" b="1">
                <a:solidFill>
                  <a:srgbClr val="00B050"/>
                </a:solidFill>
              </a:rPr>
              <a:t>了吻我的额头,轻声说:"晚安!"然后</a:t>
            </a:r>
            <a:r>
              <a:rPr lang="zh-CN" altLang="en-US" sz="2400" b="1">
                <a:solidFill>
                  <a:srgbClr val="FF0000"/>
                </a:solidFill>
              </a:rPr>
              <a:t>关上</a:t>
            </a:r>
            <a:r>
              <a:rPr lang="zh-CN" altLang="en-US" sz="2400" b="1">
                <a:solidFill>
                  <a:srgbClr val="00B050"/>
                </a:solidFill>
              </a:rPr>
              <a:t>灯,</a:t>
            </a:r>
            <a:r>
              <a:rPr lang="zh-CN" altLang="en-US" sz="2400" b="1">
                <a:solidFill>
                  <a:srgbClr val="FF0000"/>
                </a:solidFill>
              </a:rPr>
              <a:t>走出</a:t>
            </a:r>
            <a:r>
              <a:rPr lang="zh-CN" altLang="en-US" sz="2400" b="1">
                <a:solidFill>
                  <a:srgbClr val="00B050"/>
                </a:solidFill>
              </a:rPr>
              <a:t>了房间.这时，我心里想，</a:t>
            </a:r>
            <a:r>
              <a:rPr lang="zh-CN" altLang="en-US" sz="2400" b="1">
                <a:solidFill>
                  <a:srgbClr val="FF0000"/>
                </a:solidFill>
              </a:rPr>
              <a:t>妈妈是最疼爱我的人了</a:t>
            </a:r>
            <a:r>
              <a:rPr lang="zh-CN" altLang="en-US" sz="2400" b="1">
                <a:solidFill>
                  <a:srgbClr val="00B050"/>
                </a:solidFill>
              </a:rPr>
              <a:t>。</a:t>
            </a:r>
            <a:endParaRPr lang="en-US" altLang="zh-CN" sz="24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157605" y="461010"/>
            <a:ext cx="839025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学以致用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：</a:t>
            </a:r>
            <a:endParaRPr lang="zh-CN" altLang="en-US" sz="48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>
              <a:solidFill>
                <a:srgbClr val="00B05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根据所给的词语，分别写一句有关</a:t>
            </a:r>
            <a:endParaRPr lang="zh-CN" altLang="en-US" sz="4000" b="1">
              <a:solidFill>
                <a:srgbClr val="00B05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B05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动作、语言或心理活动描写的句子。</a:t>
            </a:r>
            <a:endParaRPr lang="zh-CN" altLang="en-US" sz="4000" b="1">
              <a:solidFill>
                <a:srgbClr val="00B05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72360" y="2311400"/>
            <a:ext cx="4757420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115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语文书</a:t>
            </a:r>
            <a:endParaRPr lang="zh-CN" altLang="en-US" sz="115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9970" y="1013460"/>
            <a:ext cx="799465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、</a:t>
            </a:r>
            <a:r>
              <a:rPr lang="zh-CN" altLang="zh-CN" sz="3600" b="1">
                <a:solidFill>
                  <a:srgbClr val="FF0000"/>
                </a:solidFill>
                <a:sym typeface="+mn-ea"/>
              </a:rPr>
              <a:t>画一画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r>
              <a:rPr lang="zh-CN" altLang="en-US" sz="4000">
                <a:solidFill>
                  <a:srgbClr val="00B0F0"/>
                </a:solidFill>
              </a:rPr>
              <a:t>画出你不认识和读不准的字或词语。</a:t>
            </a:r>
            <a:endParaRPr lang="zh-CN" altLang="en-US" sz="4000">
              <a:solidFill>
                <a:srgbClr val="00B0F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2</a:t>
            </a:r>
            <a:r>
              <a:rPr lang="zh-CN" altLang="en-US" sz="3600" b="1">
                <a:solidFill>
                  <a:srgbClr val="FF0000"/>
                </a:solidFill>
              </a:rPr>
              <a:t>、标一标：</a:t>
            </a:r>
            <a:endParaRPr lang="zh-CN" altLang="en-US" sz="3600" b="1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00B0F0"/>
              </a:solidFill>
            </a:endParaRPr>
          </a:p>
          <a:p>
            <a:r>
              <a:rPr lang="zh-CN" altLang="en-US" sz="4000">
                <a:solidFill>
                  <a:srgbClr val="00B0F0"/>
                </a:solidFill>
              </a:rPr>
              <a:t>标出自然段</a:t>
            </a:r>
            <a:endParaRPr lang="zh-CN" altLang="en-US" sz="4000">
              <a:solidFill>
                <a:srgbClr val="00B0F0"/>
              </a:solidFill>
            </a:endParaRPr>
          </a:p>
          <a:p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zh-CN" altLang="en-US" sz="3600" b="1">
                <a:solidFill>
                  <a:srgbClr val="FF0000"/>
                </a:solidFill>
              </a:rPr>
              <a:t>、想一想：</a:t>
            </a:r>
            <a:endParaRPr lang="zh-CN" altLang="en-US" sz="36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>
                <a:solidFill>
                  <a:srgbClr val="00B0F0"/>
                </a:solidFill>
              </a:rPr>
              <a:t>课文讲述了一件什么事</a:t>
            </a:r>
            <a:r>
              <a:rPr lang="en-US" altLang="zh-CN" sz="4000">
                <a:solidFill>
                  <a:srgbClr val="00B0F0"/>
                </a:solidFill>
              </a:rPr>
              <a:t>?</a:t>
            </a:r>
            <a:endParaRPr lang="en-US" altLang="zh-CN" sz="400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415733" y="961708"/>
            <a:ext cx="3175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发挥想象：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256030" y="2590165"/>
            <a:ext cx="75501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4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想象乡亲们看到海力布化作僵硬的石头以后会说些什么呢？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1540193" y="694373"/>
            <a:ext cx="31750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写一写：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2" charset="0"/>
              <a:ea typeface="黑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309370" y="2152015"/>
            <a:ext cx="75501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zh-CN" altLang="en-US" sz="4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2500" y="2735580"/>
            <a:ext cx="82638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写一段深情的话，赞美海力布。</a:t>
            </a:r>
            <a:endParaRPr lang="zh-CN" altLang="en-US" sz="44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52855" y="994410"/>
            <a:ext cx="270827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  <a:sym typeface="+mn-ea"/>
              </a:rPr>
              <a:t>谈一谈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：</a:t>
            </a:r>
            <a:endParaRPr lang="zh-CN" altLang="en-US" sz="54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2855" y="2921635"/>
            <a:ext cx="92475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B050"/>
                </a:solidFill>
              </a:rPr>
              <a:t>你本节课有哪些收获？</a:t>
            </a:r>
            <a:endParaRPr lang="zh-CN" altLang="en-US" sz="60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22045" y="2204720"/>
            <a:ext cx="802195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B0F0"/>
                </a:solidFill>
              </a:rPr>
              <a:t>野兽   崩塌   老鹰   感恩   报酬   </a:t>
            </a:r>
            <a:endParaRPr lang="zh-CN" altLang="en-US" sz="4400" b="1">
              <a:solidFill>
                <a:srgbClr val="00B0F0"/>
              </a:solidFill>
            </a:endParaRPr>
          </a:p>
          <a:p>
            <a:endParaRPr lang="zh-CN" altLang="en-US" sz="4800" b="1">
              <a:solidFill>
                <a:srgbClr val="00B0F0"/>
              </a:solidFill>
            </a:endParaRPr>
          </a:p>
          <a:p>
            <a:r>
              <a:rPr lang="zh-CN" altLang="en-US" sz="4400" b="1">
                <a:solidFill>
                  <a:srgbClr val="00B0F0"/>
                </a:solidFill>
              </a:rPr>
              <a:t>僵硬</a:t>
            </a:r>
            <a:r>
              <a:rPr lang="zh-CN" altLang="en-US" sz="4400" b="1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</a:t>
            </a:r>
            <a:r>
              <a:rPr lang="zh-CN" altLang="en-US" sz="4400" b="1">
                <a:solidFill>
                  <a:srgbClr val="00B0F0"/>
                </a:solidFill>
              </a:rPr>
              <a:t>叮嘱   飞禽   发誓   撒谎</a:t>
            </a:r>
            <a:endParaRPr lang="zh-CN" altLang="en-US" sz="4400" b="1">
              <a:solidFill>
                <a:srgbClr val="00B0F0"/>
              </a:solidFill>
            </a:endParaRPr>
          </a:p>
          <a:p>
            <a:endParaRPr lang="zh-CN" altLang="en-US" sz="4800" b="1">
              <a:solidFill>
                <a:srgbClr val="00B0F0"/>
              </a:solidFill>
            </a:endParaRPr>
          </a:p>
          <a:p>
            <a:r>
              <a:rPr lang="zh-CN" altLang="en-US" sz="4400" b="1">
                <a:solidFill>
                  <a:srgbClr val="00B0F0"/>
                </a:solidFill>
              </a:rPr>
              <a:t>躲避</a:t>
            </a:r>
            <a:endParaRPr lang="zh-CN" altLang="en-US" sz="4400" b="1">
              <a:solidFill>
                <a:srgbClr val="00B0F0"/>
              </a:solidFill>
            </a:endParaRPr>
          </a:p>
          <a:p>
            <a:endParaRPr lang="zh-CN" altLang="en-US" sz="4400" b="1">
              <a:solidFill>
                <a:srgbClr val="00B0F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3520" y="759460"/>
            <a:ext cx="42335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认一认</a:t>
            </a:r>
            <a:r>
              <a:rPr lang="zh-CN" altLang="en-US" sz="4400" b="1"/>
              <a:t>：</a:t>
            </a:r>
            <a:endParaRPr lang="zh-CN" altLang="en-US" sz="4400" b="1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9970" y="1177925"/>
            <a:ext cx="74618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想一想：</a:t>
            </a:r>
            <a:endParaRPr lang="zh-CN" altLang="en-US" sz="6000" b="1">
              <a:solidFill>
                <a:srgbClr val="FF0000"/>
              </a:solidFill>
            </a:endParaRPr>
          </a:p>
          <a:p>
            <a:endParaRPr lang="zh-CN" altLang="en-US" sz="5400">
              <a:solidFill>
                <a:srgbClr val="00B0F0"/>
              </a:solidFill>
            </a:endParaRPr>
          </a:p>
          <a:p>
            <a:r>
              <a:rPr lang="zh-CN" altLang="en-US" sz="5400">
                <a:solidFill>
                  <a:srgbClr val="00B0F0"/>
                </a:solidFill>
              </a:rPr>
              <a:t>课文讲述了一件什么事</a:t>
            </a:r>
            <a:r>
              <a:rPr lang="en-US" altLang="zh-CN" sz="5400">
                <a:solidFill>
                  <a:srgbClr val="00B0F0"/>
                </a:solidFill>
              </a:rPr>
              <a:t>?</a:t>
            </a:r>
            <a:endParaRPr lang="en-US" altLang="zh-CN" sz="540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2230" y="826135"/>
            <a:ext cx="7354570" cy="1160780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913" y="826135"/>
            <a:ext cx="7354887" cy="4525963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故事的三要素：</a:t>
            </a:r>
            <a:endParaRPr lang="zh-CN" altLang="en-US" sz="36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endParaRPr lang="zh-CN" altLang="en-US"/>
          </a:p>
          <a:p>
            <a:endParaRPr lang="zh-CN" altLang="en-US" sz="2800"/>
          </a:p>
          <a:p>
            <a:r>
              <a:rPr lang="zh-CN" altLang="en-US" sz="2800">
                <a:solidFill>
                  <a:schemeClr val="accent2"/>
                </a:solidFill>
              </a:rPr>
              <a:t>故事的起因：</a:t>
            </a:r>
            <a:endParaRPr lang="zh-CN" altLang="en-US" sz="28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 sz="2800">
                <a:solidFill>
                  <a:schemeClr val="accent2"/>
                </a:solidFill>
              </a:rPr>
              <a:t>故事的经过：</a:t>
            </a:r>
            <a:endParaRPr lang="zh-CN" altLang="en-US" sz="28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 sz="2800">
                <a:solidFill>
                  <a:schemeClr val="accent2"/>
                </a:solidFill>
              </a:rPr>
              <a:t>故事的结果：</a:t>
            </a:r>
            <a:endParaRPr lang="zh-CN" altLang="en-US" sz="28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故事精选57-猎人海力布[高清版]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26670" y="-83185"/>
            <a:ext cx="9198610" cy="675449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video fullScrn="0">
              <p:cMediaNode vol="61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913" y="644525"/>
            <a:ext cx="7354887" cy="4525963"/>
          </a:xfrm>
        </p:spPr>
        <p:txBody>
          <a:bodyPr/>
          <a:p>
            <a:r>
              <a:rPr lang="zh-CN" altLang="en-US" sz="36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看动画，想一想：</a:t>
            </a:r>
            <a:endParaRPr lang="zh-CN" altLang="en-US" sz="36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endParaRPr lang="zh-CN" altLang="en-US"/>
          </a:p>
          <a:p>
            <a:endParaRPr lang="zh-CN" altLang="en-US" sz="2800"/>
          </a:p>
          <a:p>
            <a:r>
              <a:rPr lang="zh-CN" altLang="en-US" sz="2800">
                <a:solidFill>
                  <a:schemeClr val="accent2"/>
                </a:solidFill>
              </a:rPr>
              <a:t>故事的起因：</a:t>
            </a:r>
            <a:endParaRPr lang="zh-CN" altLang="en-US" sz="28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 sz="2800">
                <a:solidFill>
                  <a:schemeClr val="accent2"/>
                </a:solidFill>
              </a:rPr>
              <a:t>故事的经过：</a:t>
            </a:r>
            <a:endParaRPr lang="zh-CN" altLang="en-US" sz="280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zh-CN" altLang="en-US" sz="3200"/>
          </a:p>
          <a:p>
            <a:r>
              <a:rPr lang="zh-CN" altLang="en-US" sz="2800">
                <a:solidFill>
                  <a:schemeClr val="accent2"/>
                </a:solidFill>
              </a:rPr>
              <a:t>故事的结果：</a:t>
            </a:r>
            <a:endParaRPr lang="zh-CN" altLang="en-US" sz="280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2700" y="2246630"/>
            <a:ext cx="3816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海力布救了龙王的女儿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2700" y="3395345"/>
            <a:ext cx="4161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海力布得到了龙王的宝石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2700" y="4464685"/>
            <a:ext cx="5206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为了救乡亲，海力布变成了石头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38100" y="1547495"/>
            <a:ext cx="967486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CC66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C66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）找到描写海力布动作的句子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用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en-US" altLang="zh-CN" sz="2800" b="1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═══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标出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;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）找到描写海力布语言的句子，用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en-US" altLang="zh-CN" sz="2800" b="1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_____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标出；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）找到描写海力布心理活动的句子，用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b="1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﹏﹏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标出；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）读一读你画的句子，谈一谈你的体会吧！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998220" y="1014095"/>
            <a:ext cx="9144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>
                <a:solidFill>
                  <a:srgbClr val="008000"/>
                </a:solidFill>
                <a:latin typeface="Times New Roman" panose="02020603050405020304" pitchFamily="2" charset="0"/>
                <a:ea typeface="黑体" panose="02010600030101010101" pitchFamily="2" charset="-122"/>
              </a:rPr>
              <a:t>同桌小组互读，汇报交流：</a:t>
            </a:r>
            <a:r>
              <a:rPr lang="zh-CN" altLang="en-US" sz="4800">
                <a:latin typeface="Times New Roman" panose="02020603050405020304" pitchFamily="2" charset="0"/>
              </a:rPr>
              <a:t> </a:t>
            </a:r>
            <a:endParaRPr lang="zh-CN" altLang="en-US" sz="4800"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1028700" y="2127568"/>
            <a:ext cx="70866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</a:t>
            </a:r>
            <a:r>
              <a:rPr lang="zh-CN" altLang="zh-CN" sz="6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</a:t>
            </a:r>
            <a:r>
              <a:rPr lang="zh-CN" altLang="zh-CN" sz="6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急忙搭箭开弓</a:t>
            </a:r>
            <a:r>
              <a:rPr lang="zh-CN" altLang="zh-CN" sz="6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zh-CN" sz="6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对准</a:t>
            </a:r>
            <a:r>
              <a:rPr lang="zh-CN" altLang="zh-CN" sz="6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老鹰</a:t>
            </a:r>
            <a:r>
              <a:rPr lang="zh-CN" altLang="zh-CN" sz="60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射</a:t>
            </a:r>
            <a:r>
              <a:rPr lang="zh-CN" altLang="zh-CN" sz="6000" b="1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去。</a:t>
            </a:r>
            <a:endParaRPr lang="zh-CN" altLang="zh-CN" sz="6000" b="1">
              <a:solidFill>
                <a:srgbClr val="008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1" name="动作按钮: 开始 7170">
            <a:hlinkClick r:id="" action="ppaction://hlinkshowjump?jump=previousslide"/>
          </p:cNvPr>
          <p:cNvSpPr/>
          <p:nvPr/>
        </p:nvSpPr>
        <p:spPr>
          <a:xfrm>
            <a:off x="6934200" y="6477000"/>
            <a:ext cx="838200" cy="381000"/>
          </a:xfrm>
          <a:prstGeom prst="actionButtonBeginning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06880" y="706120"/>
            <a:ext cx="30092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华文细黑" panose="02010600040101010101" charset="-122"/>
                <a:ea typeface="华文细黑" panose="02010600040101010101" charset="-122"/>
              </a:rPr>
              <a:t>动作描写</a:t>
            </a:r>
            <a:r>
              <a:rPr lang="zh-CN" altLang="en-US" sz="3200">
                <a:solidFill>
                  <a:srgbClr val="FF0000"/>
                </a:solidFill>
              </a:rPr>
              <a:t>：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theme/theme1.xml><?xml version="1.0" encoding="utf-8"?>
<a:theme xmlns:a="http://schemas.openxmlformats.org/drawingml/2006/main" name="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桔色糖果-抽象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Impact"/>
        <a:ea typeface="微软雅黑"/>
        <a:cs typeface=""/>
      </a:majorFont>
      <a:minorFont>
        <a:latin typeface="Franklin Gothic Heavy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3edu模板3</Template>
  <TotalTime>0</TotalTime>
  <Words>1042</Words>
  <Application>WPS 演示</Application>
  <PresentationFormat>在屏幕上显示</PresentationFormat>
  <Paragraphs>126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11</vt:i4>
      </vt:variant>
      <vt:variant>
        <vt:lpstr>幻灯片标题</vt:lpstr>
      </vt:variant>
      <vt:variant>
        <vt:i4>22</vt:i4>
      </vt:variant>
    </vt:vector>
  </HeadingPairs>
  <TitlesOfParts>
    <vt:vector size="46" baseType="lpstr">
      <vt:lpstr>Arial</vt:lpstr>
      <vt:lpstr>宋体</vt:lpstr>
      <vt:lpstr>Wingdings</vt:lpstr>
      <vt:lpstr>Franklin Gothic Heavy</vt:lpstr>
      <vt:lpstr>Times New Roman</vt:lpstr>
      <vt:lpstr>隶书</vt:lpstr>
      <vt:lpstr>黑体</vt:lpstr>
      <vt:lpstr>华文细黑</vt:lpstr>
      <vt:lpstr>微软雅黑</vt:lpstr>
      <vt:lpstr>Arial Unicode MS</vt:lpstr>
      <vt:lpstr>Impact</vt:lpstr>
      <vt:lpstr>Calibri</vt:lpstr>
      <vt:lpstr>Arial Rounded MT Bold</vt:lpstr>
      <vt:lpstr>桔色糖果-抽象PPT模板</vt:lpstr>
      <vt:lpstr>1_桔色糖果-抽象PPT模板</vt:lpstr>
      <vt:lpstr>2_桔色糖果-抽象PPT模板</vt:lpstr>
      <vt:lpstr>3_桔色糖果-抽象PPT模板</vt:lpstr>
      <vt:lpstr>4_桔色糖果-抽象PPT模板</vt:lpstr>
      <vt:lpstr>6_桔色糖果-抽象PPT模板</vt:lpstr>
      <vt:lpstr>7_桔色糖果-抽象PPT模板</vt:lpstr>
      <vt:lpstr>8_桔色糖果-抽象PPT模板</vt:lpstr>
      <vt:lpstr>9_桔色糖果-抽象PPT模板</vt:lpstr>
      <vt:lpstr>10_桔色糖果-抽象PPT模板</vt:lpstr>
      <vt:lpstr>11_桔色糖果-抽象PPT模板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aaaxk.com</Company>
  <LinksUpToDate>false</LinksUpToDate>
  <SharedDoc>false</SharedDoc>
  <HyperlinksChanged>false</HyperlinksChanged>
  <AppVersion>14.0000</AppVersion>
  <Manager>http://www.3edu.net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微软系统</dc:creator>
  <cp:keywords>3edu教育网【www.3edu.net】教学课件、教学试题、教案学案、教学素材</cp:keywords>
  <dc:description>3edu教育网【www.3edu.net】</dc:description>
  <dc:subject>3edu教育网【www.3edu.net】教师助手，学生帮手，家长朋友，三星数学</dc:subject>
  <cp:category>www.3edu.net</cp:category>
  <cp:lastModifiedBy>Administrator</cp:lastModifiedBy>
  <cp:revision>43</cp:revision>
  <dcterms:created xsi:type="dcterms:W3CDTF">2013-08-04T22:26:00Z</dcterms:created>
  <dcterms:modified xsi:type="dcterms:W3CDTF">2017-11-24T01:06:30Z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