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48" r:id="rId2"/>
    <p:sldId id="349" r:id="rId3"/>
    <p:sldId id="262" r:id="rId4"/>
    <p:sldId id="351" r:id="rId5"/>
    <p:sldId id="392" r:id="rId6"/>
    <p:sldId id="331" r:id="rId7"/>
    <p:sldId id="393" r:id="rId8"/>
    <p:sldId id="352" r:id="rId9"/>
    <p:sldId id="411" r:id="rId10"/>
    <p:sldId id="288" r:id="rId11"/>
    <p:sldId id="382" r:id="rId12"/>
    <p:sldId id="383" r:id="rId13"/>
    <p:sldId id="384" r:id="rId14"/>
    <p:sldId id="335" r:id="rId15"/>
    <p:sldId id="387" r:id="rId16"/>
    <p:sldId id="388" r:id="rId17"/>
    <p:sldId id="389" r:id="rId18"/>
    <p:sldId id="412" r:id="rId19"/>
    <p:sldId id="330" r:id="rId20"/>
    <p:sldId id="410" r:id="rId21"/>
    <p:sldId id="413" r:id="rId22"/>
    <p:sldId id="414" r:id="rId23"/>
    <p:sldId id="415" r:id="rId24"/>
    <p:sldId id="343" r:id="rId25"/>
    <p:sldId id="416" r:id="rId26"/>
    <p:sldId id="344" r:id="rId27"/>
    <p:sldId id="417"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360554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2433031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197507374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6157292" y="538157"/>
            <a:ext cx="124356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6320812" y="874706"/>
            <a:ext cx="93603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95736" y="2983026"/>
            <a:ext cx="6912768"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563888" y="538157"/>
            <a:ext cx="123742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佳作</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自我品悟</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3697682" y="874706"/>
            <a:ext cx="96876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862292" y="538157"/>
            <a:ext cx="124242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名师策略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988092" y="874706"/>
            <a:ext cx="100804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0.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题点七</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userDrawn="1"/>
        </p:nvSpPr>
        <p:spPr>
          <a:xfrm>
            <a:off x="3235833" y="75617"/>
            <a:ext cx="4519186" cy="369332"/>
          </a:xfrm>
          <a:prstGeom prst="rect">
            <a:avLst/>
          </a:prstGeom>
          <a:noFill/>
        </p:spPr>
        <p:txBody>
          <a:bodyPr wrap="none" rtlCol="0">
            <a:spAutoFit/>
          </a:bodyPr>
          <a:lstStyle/>
          <a:p>
            <a:r>
              <a:rPr lang="zh-CN" altLang="zh-CN" sz="1800" b="1" kern="1200" dirty="0" smtClean="0">
                <a:solidFill>
                  <a:srgbClr val="C00000"/>
                </a:solidFill>
                <a:effectLst/>
                <a:latin typeface="+mn-lt"/>
                <a:ea typeface="+mn-ea"/>
                <a:cs typeface="+mn-cs"/>
              </a:rPr>
              <a:t>增分点</a:t>
            </a:r>
            <a:r>
              <a:rPr lang="en-US" altLang="zh-CN" sz="1800" b="1" kern="1200" dirty="0" smtClean="0">
                <a:solidFill>
                  <a:srgbClr val="C00000"/>
                </a:solidFill>
                <a:effectLst/>
                <a:latin typeface="+mn-lt"/>
                <a:ea typeface="+mn-ea"/>
                <a:cs typeface="+mn-cs"/>
              </a:rPr>
              <a:t>3</a:t>
            </a:r>
            <a:r>
              <a:rPr lang="zh-CN" altLang="zh-CN" sz="1800" b="1" kern="1200" dirty="0" smtClean="0">
                <a:solidFill>
                  <a:srgbClr val="C00000"/>
                </a:solidFill>
                <a:effectLst/>
                <a:latin typeface="+mn-lt"/>
                <a:ea typeface="+mn-ea"/>
                <a:cs typeface="+mn-cs"/>
              </a:rPr>
              <a:t>　篇章结构</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新材料作文的时评写法</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564278"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佳作</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自我品悟</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853582"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名师策略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6142886"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9.xml"/><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10.xml"/><Relationship Id="rId4" Type="http://schemas.openxmlformats.org/officeDocument/2006/relationships/slide" Target="slide2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10.xml"/><Relationship Id="rId4" Type="http://schemas.openxmlformats.org/officeDocument/2006/relationships/slide" Target="slide26.xml"/></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10.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10.xml"/><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10.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10.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10.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10.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10.xml"/><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95736" y="2703090"/>
            <a:ext cx="6912768" cy="1285504"/>
          </a:xfrm>
        </p:spPr>
        <p:txBody>
          <a:bodyPr/>
          <a:lstStyle/>
          <a:p>
            <a:r>
              <a:rPr lang="zh-CN" altLang="zh-CN" dirty="0"/>
              <a:t>增分点</a:t>
            </a:r>
            <a:r>
              <a:rPr lang="en-US" altLang="zh-CN" dirty="0"/>
              <a:t>3</a:t>
            </a:r>
            <a:r>
              <a:rPr lang="zh-CN" altLang="zh-CN" dirty="0"/>
              <a:t>　篇章结构</a:t>
            </a:r>
            <a:r>
              <a:rPr lang="en-US" altLang="zh-CN" dirty="0"/>
              <a:t>:</a:t>
            </a:r>
            <a:r>
              <a:rPr lang="zh-CN" altLang="zh-CN" dirty="0"/>
              <a:t/>
            </a:r>
            <a:br>
              <a:rPr lang="zh-CN" altLang="zh-CN" dirty="0"/>
            </a:br>
            <a:r>
              <a:rPr lang="en-US" altLang="zh-CN" dirty="0" smtClean="0"/>
              <a:t>         </a:t>
            </a:r>
            <a:r>
              <a:rPr lang="zh-CN" altLang="zh-CN" dirty="0" smtClean="0"/>
              <a:t>新材料</a:t>
            </a:r>
            <a:r>
              <a:rPr lang="zh-CN" altLang="zh-CN" dirty="0"/>
              <a:t>作文的时评写法</a:t>
            </a:r>
          </a:p>
        </p:txBody>
      </p:sp>
    </p:spTree>
    <p:extLst>
      <p:ext uri="{BB962C8B-B14F-4D97-AF65-F5344CB8AC3E}">
        <p14:creationId xmlns:p14="http://schemas.microsoft.com/office/powerpoint/2010/main" val="1256779752"/>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一、时评的文体特点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什么是时评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时事评论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时政评论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的略称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是针对现实生活中的重要问题直接发表意见、阐述观点、表明态度的新闻体裁。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可以取材于新闻报道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身边事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心头事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发表意见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只要是关于当下的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现在进行时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意见或评论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。它主要是从具体的事件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联系到它产生的原因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探索其性质和意义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或通过对材料的分析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澄清事实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说明真相。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cover dir="u"/>
      </p:transition>
    </mc:Choice>
    <mc:Fallback xmlns="">
      <p:transition spd="slow">
        <p:cover di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时评的特点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时评类作文本质上属于材料性议论文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但和一般的材料性议论文又有显著的不同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时评类作文是以时事新闻事件作为阅读材料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时评类作文要求直接对材料中提供的时事新闻事件进行评论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表明看法并展开分析。这就决定了时评类作文的特点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旗帜鲜明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就事论事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适度拓展。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时评的结构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时评一般由叙事和说理两部分组成。叙事要简明扼要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说理要观点鲜明。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文章的主体部分是说理。生活中的许多事情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有正面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不同的角度会有不同见解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但我们的观点一定要明确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不能含糊。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06456632"/>
      </p:ext>
    </p:extLst>
  </p:cSld>
  <p:clrMapOvr>
    <a:masterClrMapping/>
  </p:clrMapOvr>
  <mc:AlternateContent xmlns:mc="http://schemas.openxmlformats.org/markup-compatibility/2006" xmlns:p14="http://schemas.microsoft.com/office/powerpoint/2010/main">
    <mc:Choice Requires="p14">
      <p:transition spd="slow" p14:dur="800">
        <p:fade thruBlk="1"/>
      </p:transition>
    </mc:Choice>
    <mc:Fallback xmlns="">
      <p:transition spd="slow">
        <p:fade thruBlk="1"/>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96055"/>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时评的写法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基本模式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是文章的引论部分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是文章的本论部分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是文章的结论部分。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是引述原材料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。对于短小的材料可以全篇引述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对长的材料应该作恰如其分的概括并作有针对性的引述。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特别注意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材料的转述应作一些技术加工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凡材料中与论点关系不大或毫不相干的内容都要淡化或删去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而材料中与论点密切相关或明确表达观点的内容则要强调和突出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论点源自材料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材料生发论点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就是从引述的材料中提炼出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即中心论点。具体来说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在引述材料后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紧接着用一个句子点明中心论点。这一步十分重要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关系到文章的成败。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3529018"/>
      </p:ext>
    </p:extLst>
  </p:cSld>
  <p:clrMapOvr>
    <a:masterClrMapping/>
  </p:clrMapOvr>
  <mc:AlternateContent xmlns:mc="http://schemas.openxmlformats.org/markup-compatibility/2006" xmlns:p14="http://schemas.microsoft.com/office/powerpoint/2010/main">
    <mc:Choice Requires="p14">
      <p:transition spd="slow" p14:dur="800">
        <p:pull dir="lu"/>
      </p:transition>
    </mc:Choice>
    <mc:Fallback xmlns="">
      <p:transition spd="slow">
        <p:pull dir="l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就是对所选论点展开分析议论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对所选论据进行深入、透彻的剖析。当然也可以发掘材料中的论据来论证中心论点。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类比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由此及彼地展开联想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特别要联系当前的社会实际。文章内容是否充实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是否具有针对性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关键就在这一步。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就是收束全文。它是在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的基础上水到渠成得出的结论。结尾回扣材料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照应开头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使文章浑然一体。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3815206"/>
      </p:ext>
    </p:extLst>
  </p:cSld>
  <p:clrMapOvr>
    <a:masterClrMapping/>
  </p:clrMapOvr>
  <mc:AlternateContent xmlns:mc="http://schemas.openxmlformats.org/markup-compatibility/2006" xmlns:p14="http://schemas.microsoft.com/office/powerpoint/2010/main">
    <mc:Choice Requires="p14">
      <p:transition spd="slow" p14:dur="800">
        <p:cover dir="rd"/>
      </p:transition>
    </mc:Choice>
    <mc:Fallback xmlns="">
      <p:transition spd="slow">
        <p:cover dir="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452671"/>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二、时评类作文写法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【示例】</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扶老人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也要扶人心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人民网评论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扶老太被讹寻证人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的微博消息引发热议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发布这条消息的是某大学三年级学生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而事情就发生在校门对面的马路上。目前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受伤的老人因骨折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正在医院治疗。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简要引述材料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亮明后文分析议论的对象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老人倒地该不该扶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这个话题自南京彭宇案首次闯进舆论场以来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每一次媒体对类似事件的报道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都会挑动公众敏感的道德神经。就扶不扶老人而言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每次公共政策的选择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其背后都肇始于一个社会人心变化的影子。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引起读者思考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zoom dir="in"/>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370612"/>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显而易见的影响是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在历次事件中一旦个别案例酿成了舆论事件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那些铺天盖地先入为主的支持或指责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会给政府依法行政、法院独立审判形成巨大的舆论压力。行走在社会效果与法律效果的平衡木上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结果更容易在法律允许的范围内越来越倒向声音更大的那一方。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该不该扶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问题的显性影响是执法的偏颇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但影响更为深远的是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对老年人形象的妖魔化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给每个人是否已为老龄化社会做好社会心理上的准备打下了一个问号。有分析报告指出</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年中国老年人口已超</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a:t>
            </a:r>
            <a:r>
              <a:rPr lang="en-US" altLang="zh-CN" sz="2200" dirty="0">
                <a:solidFill>
                  <a:srgbClr val="000000"/>
                </a:solidFill>
                <a:latin typeface="Times New Roman" panose="02020603050405020304" pitchFamily="18" charset="0"/>
                <a:cs typeface="Times New Roman" panose="02020603050405020304" pitchFamily="18" charset="0"/>
              </a:rPr>
              <a:t>,2025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年将达</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倒地老人要不要扶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之类在年轻群体与老年群体之间发生的争论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未来必将更多地出现在社会公众的视野中。届时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这将不再仅仅是一道是非题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更是每个家庭都可能面临的现实困境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与你我都相关。因此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以什么样的社会心理面对这个未来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将影响这个国家在老龄化社会里的公共政策走向。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该不该扶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问题的隐性影响是国家公共政策的走向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3416505"/>
      </p:ext>
    </p:extLst>
  </p:cSld>
  <p:clrMapOvr>
    <a:masterClrMapping/>
  </p:clrMapOvr>
  <p:transition spd="slow">
    <p:randomBa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老人倒地没人扶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扶了老人反被讹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的确都是社会生活中发生的真事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但应该清醒地认识到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我们之所以常常说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人咬狗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抓人眼球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狗咬人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才是社会中更为普遍的真相。在</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亿多老人的中国社会里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碰瓷讹诈的才几个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在以网络为代表的新兴舆论场中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活跃的几乎都是年轻群体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老年人大多因为对技术的陌生而在其中完全失语。如此环境下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不光是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扶不扶老人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在广场舞等热门话题上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不是老人变坏了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而是坏人变老了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这样哗众取宠的偏颇声音。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联系实际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老人碰瓷毕竟是极少数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不能一叶障目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在当今舆论场中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年轻人控制话语权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不能哗众取宠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67823428"/>
      </p:ext>
    </p:extLst>
  </p:cSld>
  <p:clrMapOvr>
    <a:masterClrMapping/>
  </p:clrMapOvr>
  <p:transition spd="slow">
    <p:pull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前人种树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后人纳凉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中国能创造出今天的繁荣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与正在逐渐老去的这一代人的艰苦奋斗密不可分。但老年人在一个社会总是处于相对弱势的地位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尤其在未来社会会出现越来越多的</a:t>
            </a:r>
            <a:r>
              <a:rPr lang="en-US" altLang="zh-CN" sz="2200" dirty="0">
                <a:solidFill>
                  <a:srgbClr val="000000"/>
                </a:solidFill>
                <a:latin typeface="Times New Roman" panose="02020603050405020304" pitchFamily="18" charset="0"/>
                <a:cs typeface="Times New Roman" panose="02020603050405020304" pitchFamily="18" charset="0"/>
              </a:rPr>
              <a:t>“4—2—1”“4—2—2”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随着不同年龄层群体间利益矛盾的增大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老年人争取自己利益的能力更弱、声音更小。因此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老有所养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老有所依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能决定公共政策选择的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不仅仅是一个抚养比的问题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更关乎年轻人如何看待和尊重老年人的问题。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中国目前的繁荣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与上一辈老人的奋斗密不可分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目前的家庭结构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老年人更趋于弱势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扶老人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更要扶的是我们这个民族千百年来尊老敬老、孝顺长辈的道德传承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扶老人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最终扶的是每一个总有一天要老去的我们自己。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总结上文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强化论点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原文略有改动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92068782"/>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581708"/>
            <a:ext cx="230383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结构框架</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图</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A03.eps" descr="id:2147489801;FounderCES"/>
          <p:cNvPicPr/>
          <p:nvPr/>
        </p:nvPicPr>
        <p:blipFill>
          <a:blip r:embed="rId4"/>
          <a:stretch>
            <a:fillRect/>
          </a:stretch>
        </p:blipFill>
        <p:spPr>
          <a:xfrm>
            <a:off x="827584" y="2152315"/>
            <a:ext cx="7460550" cy="4023380"/>
          </a:xfrm>
          <a:prstGeom prst="rect">
            <a:avLst/>
          </a:prstGeom>
        </p:spPr>
      </p:pic>
    </p:spTree>
    <p:extLst>
      <p:ext uri="{BB962C8B-B14F-4D97-AF65-F5344CB8AC3E}">
        <p14:creationId xmlns:p14="http://schemas.microsoft.com/office/powerpoint/2010/main" val="2157863814"/>
      </p:ext>
    </p:extLst>
  </p:cSld>
  <p:clrMapOvr>
    <a:masterClrMapping/>
  </p:clrMapOvr>
  <p:transition spd="slow">
    <p:strips/>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4" name="矩形 3"/>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下列是光明网的一篇新闻时评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请阅读后梳理这篇文章的结构思路。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一个人的火车站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为何让人如此感动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光明网评论员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日本北海道</a:t>
            </a:r>
            <a:r>
              <a:rPr lang="en-US" altLang="zh-CN" sz="2200" dirty="0">
                <a:solidFill>
                  <a:srgbClr val="000000"/>
                </a:solidFill>
                <a:latin typeface="Times New Roman" panose="02020603050405020304" pitchFamily="18" charset="0"/>
                <a:cs typeface="Times New Roman" panose="02020603050405020304" pitchFamily="18" charset="0"/>
              </a:rPr>
              <a:t>JR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石北线旧白泷车站进入最后一天的运营日。旧白泷车站因位置偏僻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连年亏损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有人曾建议关掉这座车站。后来日本北海道旅客铁路公司发现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有一名叫原田华奈的高中女学生还在使用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于是决定继续保留至原田华奈今年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月高中毕业。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3969546"/>
      </p:ext>
    </p:extLst>
  </p:cSld>
  <p:clrMapOvr>
    <a:masterClrMapping/>
  </p:clrMapOvr>
  <mc:AlternateContent xmlns:mc="http://schemas.openxmlformats.org/markup-compatibility/2006" xmlns:p14="http://schemas.microsoft.com/office/powerpoint/2010/main">
    <mc:Choice Requires="p14">
      <p:transition spd="slow" p14:dur="1400">
        <p:randomBar/>
      </p:transition>
    </mc:Choice>
    <mc:Fallback xmlns="">
      <p:transition spd="slow">
        <p:randomBa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【考点考情】</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新材料作文的写作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归结起来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可分两种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一种是寓意启发类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一种是就事论事的时评类。寓意启发类的作文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多是先从材料中提炼论点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然后运用多种方法论证这个观点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材料的具体内容在作文中可出现可不出现。时评类则不同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这类作文的材料是近期发生的社会事件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对材料中涉及的事件进行客观评价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就事论事表明看法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是其鲜明特点。时评类材料作文因任务明确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又被人称之为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任务驱动型作文</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年课标全国卷的两套作文命题和</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年的三套作文命题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似乎都有这个特点。因此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对时评类作文篇章结构做深度的了解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在备考复习中十分重要。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0307183"/>
      </p:ext>
    </p:extLst>
  </p:cSld>
  <p:clrMapOvr>
    <a:masterClrMapping/>
  </p:clrMapOvr>
  <mc:AlternateContent xmlns:mc="http://schemas.openxmlformats.org/markup-compatibility/2006" xmlns:p14="http://schemas.microsoft.com/office/powerpoint/2010/main">
    <mc:Choice Requires="p14">
      <p:transition spd="slow" p14:dur="2000">
        <p:pull dir="d"/>
      </p:transition>
    </mc:Choice>
    <mc:Fallback xmlns="">
      <p:transition spd="slow">
        <p:pull di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 name="矩形 1"/>
          <p:cNvSpPr>
            <a:spLocks noChangeAspect="1"/>
          </p:cNvSpPr>
          <p:nvPr/>
        </p:nvSpPr>
        <p:spPr>
          <a:xfrm>
            <a:off x="508000" y="136561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仅为一人保留的火车站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终于完成了使命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它的孤悬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它的骄傲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使这则流传已久的温情佳话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再次戳中了不少人的泪点。也有人不以为然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认为这是一碗加了味精的心灵鸡汤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存在一些细节硬伤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旧白泷车站并不是一天只有两班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供原田上学、放学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而是一共有四班。但总体看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一个人的火车站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的故事基本属实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车站的留存确实考虑到了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企业在商言商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追求利益最大化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境况不佳之际关停连年亏损的车站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原本再正常不过。然而在商业利益和社会责任面前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它们选择了后者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值得敬重。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一个人的火车站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之所以广为流传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甚至感动了无数中国人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不仅在于事情本身的美好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更在于它触动了一个公共议题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无论企业还是政府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究竟应该如何对待民众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国不知有民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而民亦不知有国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这句话在网上颇有生命力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它所依托的故事或有附会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但话中引发的共鸣确不容否认。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3179258"/>
      </p:ext>
    </p:extLst>
  </p:cSld>
  <p:clrMapOvr>
    <a:masterClrMapping/>
  </p:clrMapOvr>
  <mc:AlternateContent xmlns:mc="http://schemas.openxmlformats.org/markup-compatibility/2006" xmlns:p14="http://schemas.microsoft.com/office/powerpoint/2010/main">
    <mc:Choice Requires="p14">
      <p:transition spd="slow" p14:dur="1400">
        <p:cover dir="lu"/>
      </p:transition>
    </mc:Choice>
    <mc:Fallback xmlns="">
      <p:transition spd="slow">
        <p:cover dir="l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网上有一张照片让人印象深刻。</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月也门局势堪忧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在中国的撤侨行动中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一名中国女兵牵着华侨小朋友的手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女兵温和坚毅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小女孩活泼阳光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一脸骄傲。有网友说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中国护照的含金量不在于免签多少国家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而在于危险时祖国能带你回家。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也有人感叹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中国有实力撤侨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中国人才有底气撒娇。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这张看似不起眼的照片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就是国家形象的最好宣传片。让中国人感受到了国家力量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也看到了国家责任。国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善待国民才有未来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无论贫弱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有了国家庇佑才有安全感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无论走到哪里都不会怯懦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也不会感到卑微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因为他们背后有国家力量的支撑。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13909380"/>
      </p:ext>
    </p:extLst>
  </p:cSld>
  <p:clrMapOvr>
    <a:masterClrMapping/>
  </p:clrMapOvr>
  <mc:AlternateContent xmlns:mc="http://schemas.openxmlformats.org/markup-compatibility/2006" xmlns:p14="http://schemas.microsoft.com/office/powerpoint/2010/main">
    <mc:Choice Requires="p14">
      <p:transition spd="slow" p14:dur="1400">
        <p:randomBar/>
      </p:transition>
    </mc:Choice>
    <mc:Fallback xmlns="">
      <p:transition spd="slow">
        <p:randomBa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根据真实历史事件改编的好莱坞大片《逃离德黑兰》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塑造了美国营救美国人质的强大决心和手段。美国保护海外公民的给力措施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常为人津津乐道。他们对埋骨他国的美国士兵遗骸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也是不遗余力寻找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一旦找到就运回美国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安放在国家公墓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这是美国价值观的体现。然而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政治制度不同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意识形态不同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在当今之世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越来越多的人意识到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当国家把他们的国民放在最重要的位置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国民就有尊严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国家就有凝聚力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国家的未来就更有期许。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不妨假设一番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如果孩子吃毒奶粉长大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接种问题疫苗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在四面透风的教室里听课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他们能茁壮成长吗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如果孩子在垃圾箱里取暖而不幸死亡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感到前途无望而自杀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或者沦为流浪儿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国家能有未来吗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49239159"/>
      </p:ext>
    </p:extLst>
  </p:cSld>
  <p:clrMapOvr>
    <a:masterClrMapping/>
  </p:clrMapOvr>
  <mc:AlternateContent xmlns:mc="http://schemas.openxmlformats.org/markup-compatibility/2006" xmlns:p14="http://schemas.microsoft.com/office/powerpoint/2010/main">
    <mc:Choice Requires="p14">
      <p:transition spd="slow" p14:dur="1400">
        <p:blinds dir="vert"/>
      </p:transition>
    </mc:Choice>
    <mc:Fallback xmlns="">
      <p:transition spd="slow">
        <p:blinds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1627230"/>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天下之治乱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不在一姓之兴亡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而在万民之忧乐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说到底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国家真正敬畏民众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体现在利民之事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丝发必兴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厉民之事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毫末必去。体现在保障公民的各项权利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权利自由舒展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而不是相反。现代文明正日益浸润世界各国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人类在许多方面有着共同的价值观。善待本国国民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需要越来越周全的制度安排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只有让每个国民脸上有阳光、心中有底气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他们才会对未来充满希望。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085893"/>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段是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明消息来源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段是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段是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对事件本身加以分析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指明其意义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④⑤⑥⑦</a:t>
            </a:r>
            <a:r>
              <a:rPr lang="zh-CN" altLang="zh-CN" sz="2200" dirty="0">
                <a:solidFill>
                  <a:srgbClr val="000000"/>
                </a:solidFill>
                <a:latin typeface="Times New Roman" panose="02020603050405020304" pitchFamily="18" charset="0"/>
                <a:cs typeface="Times New Roman" panose="02020603050405020304" pitchFamily="18" charset="0"/>
              </a:rPr>
              <a:t>段是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分析国家保护民众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民众才热爱国家的道理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cs typeface="Times New Roman" panose="02020603050405020304" pitchFamily="18" charset="0"/>
              </a:rPr>
              <a:t>段是总结。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5050334"/>
      </p:ext>
    </p:extLst>
  </p:cSld>
  <p:clrMapOvr>
    <a:masterClrMapping/>
  </p:clrMapOvr>
  <mc:AlternateContent xmlns:mc="http://schemas.openxmlformats.org/markup-compatibility/2006" xmlns:p14="http://schemas.microsoft.com/office/powerpoint/2010/main">
    <mc:Choice Requires="p14">
      <p:transition spd="slow" p14:dur="14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世界最穷总统要数前乌拉圭总统穆希卡了。穆希卡穷得住板房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保镖只有两个警察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还有一只三条腿的瘸狗。然而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令人意想不到的是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阿拉伯一名酋长出价</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万美元欲购买穆希卡的甲壳虫座驾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却遭到了穆希卡的拒绝。这辆车大概也就价值千余美元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穆希卡为什么不肯卖呢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穆希卡表示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这辆车是他的妻子和朋友赠送的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他永远不会将其卖掉。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穆希卡任职乌拉圭总统以来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一直开着这辆生产于</a:t>
            </a:r>
            <a:r>
              <a:rPr lang="en-US" altLang="zh-CN" sz="2200" dirty="0">
                <a:solidFill>
                  <a:srgbClr val="000000"/>
                </a:solidFill>
                <a:latin typeface="Times New Roman" panose="02020603050405020304" pitchFamily="18" charset="0"/>
                <a:cs typeface="Times New Roman" panose="02020603050405020304" pitchFamily="18" charset="0"/>
              </a:rPr>
              <a:t>1987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年的蓝色甲壳虫。穆希卡反对消费主义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个人生活极为简朴。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5847982"/>
      </p:ext>
    </p:extLst>
  </p:cSld>
  <p:clrMapOvr>
    <a:masterClrMapping/>
  </p:clrMapOvr>
  <mc:AlternateContent xmlns:mc="http://schemas.openxmlformats.org/markup-compatibility/2006" xmlns:p14="http://schemas.microsoft.com/office/powerpoint/2010/main">
    <mc:Choice Requires="p14">
      <p:transition spd="slow" p14:dur="1400">
        <p:split/>
      </p:transition>
    </mc:Choice>
    <mc:Fallback xmlns="">
      <p:transition spd="slow">
        <p:spli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4" name="矩形 3"/>
          <p:cNvSpPr>
            <a:spLocks noChangeAspect="1"/>
          </p:cNvSpPr>
          <p:nvPr/>
        </p:nvSpPr>
        <p:spPr>
          <a:xfrm>
            <a:off x="508000" y="1632197"/>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材料的核心人物为前乌拉圭总统穆希卡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他被评为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世界最穷总统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材料给出三点佐证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住板房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保镖只有两个警察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还有一只三条腿的瘸狗。作为总统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他确实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到了极致、简朴到了极致。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话题一转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写了一件事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拒卖甲壳虫。从穆希卡的回答中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我们能够明确地感受到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他注重的是人与人之间的感情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而不是外在的物欲金钱。第二段材料对甲壳虫进行补充说明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老旧、普通。之后以议论句做结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穆希卡反对消费主义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个人生活极为简朴。此题立意应以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能挖掘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联系现实生活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辩证思考追求简朴、反对消费主义的时代意义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以及金钱与情感的关系。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4802178"/>
      </p:ext>
    </p:extLst>
  </p:cSld>
  <p:clrMapOvr>
    <a:masterClrMapping/>
  </p:clrMapOvr>
  <mc:AlternateContent xmlns:mc="http://schemas.openxmlformats.org/markup-compatibility/2006" xmlns:p14="http://schemas.microsoft.com/office/powerpoint/2010/main">
    <mc:Choice Requires="p14">
      <p:transition spd="slow" p14:dur="1400">
        <p:cover/>
      </p:transition>
    </mc:Choice>
    <mc:Fallback xmlns="">
      <p:transition spd="slow">
        <p:cove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 name="矩形 2"/>
          <p:cNvSpPr>
            <a:spLocks noChangeAspect="1"/>
          </p:cNvSpPr>
          <p:nvPr/>
        </p:nvSpPr>
        <p:spPr>
          <a:xfrm>
            <a:off x="508000" y="135522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表示人物颜容英俊或靓丽的数值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用来评价人物容貌和姿色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颜值高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颜值爆表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颜值暴跌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的说法。当</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后成为社会主力军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的数量也日益增多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我们渐渐发现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长得好看的男人或者女人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在职场、社交场以及婚恋战场上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都比颜值低的人更加如鱼得水。于是更多人吐槽说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对这个看脸的世界绝望了。这并非无的放矢。英国刊物《经济学人》最近指出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权力属于颜值更高的领导人。不管在大猩猩社群还是今天的西方发达国家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领导人要达到职业生涯的最高点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以及身高、肌肉、语音语调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和成就一样重要。现在颜控流行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根本上是人们把相貌商业化的结果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相貌被当成商品或者一个消费符号。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颜值真的这样重要吗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你对现在的颜控流行怎么看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阐述你的看法。要求综合材料内容及含意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文体自选。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4442024"/>
      </p:ext>
    </p:extLst>
  </p:cSld>
  <p:clrMapOvr>
    <a:masterClrMapping/>
  </p:clrMapOvr>
  <mc:AlternateContent xmlns:mc="http://schemas.openxmlformats.org/markup-compatibility/2006" xmlns:p14="http://schemas.microsoft.com/office/powerpoint/2010/main">
    <mc:Choice Requires="p14">
      <p:transition spd="slow" p14:dur="1400">
        <p:pull dir="u"/>
      </p:transition>
    </mc:Choice>
    <mc:Fallback xmlns="">
      <p:transition spd="slow">
        <p:pull dir="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4" name="矩形 3"/>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这是一道材料作文的题目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材料很简单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主要谈论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颜值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属于新材料作文中的社会时事型。对看颜值这个问题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可持肯定态度。但是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人的形象美也是有不同层次的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有人为的刻意之美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也有自然的朴实之美。可以谈颜值在这个时代真的很重要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也可以批评这种只注重外表的行为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还可以谈既重颜值也重内涵等。只要有自己的观点和思考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能够自圆其说即可。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46396988"/>
      </p:ext>
    </p:extLst>
  </p:cSld>
  <p:clrMapOvr>
    <a:masterClrMapping/>
  </p:clrMapOvr>
  <mc:AlternateContent xmlns:mc="http://schemas.openxmlformats.org/markup-compatibility/2006" xmlns:p14="http://schemas.microsoft.com/office/powerpoint/2010/main">
    <mc:Choice Requires="p14">
      <p:transition spd="slow" p14:dur="1400">
        <p:wipe dir="u"/>
      </p:transition>
    </mc:Choice>
    <mc:Fallback xmlns="">
      <p:transition spd="slow">
        <p:wipe di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矩形 1"/>
          <p:cNvSpPr>
            <a:spLocks noChangeAspect="1"/>
          </p:cNvSpPr>
          <p:nvPr/>
        </p:nvSpPr>
        <p:spPr>
          <a:xfrm>
            <a:off x="508000" y="1354880"/>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历经几年试验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小羽在传统工艺的基础上推陈出新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研发出一种新式花茶并获得专利。可是批量生产不久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大量假冒伪劣产品就充斥市场。小羽意识到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与其眼看着刚兴起的产业这么快就走向衰败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不如带领大家一起先把市场做规范。于是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她将工艺流程公之于众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还牵头拟定了地方标准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由当地政府有关部门发布推行。这些努力逐渐见效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新式花茶产业规模越来越大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小羽则集中精力率领团队不断创新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最终成为众望所归的致富带头人。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综合材料内容及含意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2524208"/>
      </p:ext>
    </p:extLst>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这是一则典型的叙事型的材料作文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富有时代气息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社会意义丰富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思想倾向鲜明。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材料与现实生活联系紧密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契合时代精神特点。材料的核心问题就是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面对市场中出现的假冒伪劣的产品究竟应该怎么办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小羽的做法不是打压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而是对制假造假者进行疏导和规范。如何规范是考生应该关注的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也是立意的关键。材料中的关键句是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小羽意识到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与其眼看着刚兴起的产业这么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快就走向衰败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不如带领大家一起先把市场做规范。于是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她将工艺流程公之于众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还牵头拟定了地方标准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由当地政府有关部门发布推行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考生只要读懂了这些语句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立意就应该不成问题了。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98244904"/>
      </p:ext>
    </p:extLst>
  </p:cSld>
  <p:clrMapOvr>
    <a:masterClrMapping/>
  </p:clrMapOvr>
  <p:transition>
    <p:strips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文鼎习字体"/>
                <a:cs typeface="Times New Roman" panose="02020603050405020304" pitchFamily="18" charset="0"/>
              </a:rPr>
              <a:t>佳作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漂其黑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守其白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天不生小羽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万古如长夜。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我曾自怨处于如此的时代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诽谤丛生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怨声载途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以情为荣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以仿为乐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创新者沉下僚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黄钟毁弃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瓦釜雷鸣。但小羽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一位创业者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遭遇不公却不出怨声、谨守其职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勇改其制。用一己之力更新社会的创业者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让我看到了黑暗森林中的一丝萤火。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曾经很喜欢《道德经》中的一句话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知其白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守其黑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为天下式。俗话说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白沙在涅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与之俱黑。能如老子这般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如屈平这般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在烂醉的世间保持清醒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不已难能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但小羽告诉我们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漂其黑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守其白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方为天下式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71018676"/>
      </p:ext>
    </p:extLst>
  </p:cSld>
  <p:clrMapOvr>
    <a:masterClrMapping/>
  </p:clrMapOvr>
  <p:transition>
    <p:cover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矩形 2"/>
          <p:cNvSpPr>
            <a:spLocks noChangeAspect="1"/>
          </p:cNvSpPr>
          <p:nvPr/>
        </p:nvSpPr>
        <p:spPr>
          <a:xfrm>
            <a:off x="508000" y="1251715"/>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市场完善之路何其修远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只有用行动与建设代替埋怨与指责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才能迎来真正公正的环境。相信不少创业者都遭遇过小羽的困境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但人们或者背离高尚的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投入仿照的怀抱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与造假者同流合污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或者如老子一般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坚守清立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对政府的责怨之声从唇齿间淌出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浩浩荡荡冲毁信任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冲毁希望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冲毁一切坚守者、建设者的泪腺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市场也再无前行的动力。有几人能如小羽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吞天下不公的泪水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笑对仿造者的飞扬跋扈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投入到市场建设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不仅守住自身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漂白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国家需要小羽。政策制定者固然高屋建瓴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但他们的眼中没有深街老巷。自家有几分地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受益还是受损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老农恐怕都比老干部清楚。民以社稷为本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政策不够完善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非其必不欲也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实其力不足也。国家需要小羽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需要她的专业、经验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而非抱怨。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漂其黑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守其白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为国家漂洗出民智。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7862538"/>
      </p:ext>
    </p:extLst>
  </p:cSld>
  <p:clrMapOvr>
    <a:masterClrMapping/>
  </p:clrMapOvr>
  <p:transition>
    <p:split orient="vert"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4" name="矩形 3"/>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社会需要小羽。家风如何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观其家人。乡风何若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察其乡邻。如果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其他人没做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我就不做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的思想泛滥成灾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那谁来引领社会思潮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谁来推动社会进步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社会需要小羽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需要她的坚持与勇气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而非逃避。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漂其黑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守其白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为社会守住向上的民心。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也需要小羽。《宪法》写得清楚明白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人民是国家的主人。但真的是吗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我们真的尝试过去做吗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我们真的有资格做吗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随波逐流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人云亦云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泛泛若水中之凫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我们连自己的主人都不是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何谈国家的主人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法律给了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自己却不接受。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漂其黑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守其白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为自己带来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民有智则国有智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民心聚则国心聚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民立则国立。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9545077"/>
      </p:ext>
    </p:extLst>
  </p:cSld>
  <p:clrMapOvr>
    <a:masterClrMapping/>
  </p:clrMapOvr>
  <p:transition>
    <p:wipe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4" name="矩形 3"/>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福克纳曾说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点燃一根火柴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只能发现为黑暗包围。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足够多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我们能点燃整座黑暗森林。只要光芒足够亮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萤火也能与皓月争辉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漂其黑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守其白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方为天下式。创业者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若再遇山寨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请收拾好泛滥的悲愤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用你的才智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为市场建设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画出你的一笔。这不仅难能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更加可贵。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7643932"/>
      </p:ext>
    </p:extLst>
  </p:cSld>
  <p:clrMapOvr>
    <a:masterClrMapping/>
  </p:clrMapOvr>
  <p:transition>
    <p:zoom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品悟提示</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这是一篇考场满分作文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文章立意准确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观点鲜明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语言雄辩。文章的题目化用老子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知其白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守其黑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让阅卷老师一下子看到了考生深厚的文化功底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而且这个题目又高于老子的见识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漂其黑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守其白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在于利他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服务于社会大众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而这也正是材料中小羽的做法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是文章论述的核心。文章在阐释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漂其黑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守其白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方为天下式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的含义后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集中从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国家需要小羽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社会需要小羽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我们需要小羽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三个角度展开论述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分析了小羽行为的社会意义和精神价值。理解深刻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阐述清晰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表现了考生思考的缜密和行文的严谨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是一篇不蔓不枝而又切中肯綮的议论文佳作。</a:t>
            </a:r>
            <a:r>
              <a:rPr lang="en-US" altLang="zh-CN" sz="2200" dirty="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97003484"/>
      </p:ext>
    </p:extLst>
  </p:cSld>
  <p:clrMapOvr>
    <a:masterClrMapping/>
  </p:clrMapOvr>
  <p:transition>
    <p:pull/>
  </p:transition>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164</TotalTime>
  <Words>4306</Words>
  <Application>Microsoft Office PowerPoint</Application>
  <PresentationFormat>全屏显示(4:3)</PresentationFormat>
  <Paragraphs>147</Paragraphs>
  <Slides>27</Slides>
  <Notes>5</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27</vt:i4>
      </vt:variant>
    </vt:vector>
  </HeadingPairs>
  <TitlesOfParts>
    <vt:vector size="40" baseType="lpstr">
      <vt:lpstr>NEU-BZ-S92</vt:lpstr>
      <vt:lpstr>方正书宋_GBK</vt:lpstr>
      <vt:lpstr>方正宋黑_GBK</vt:lpstr>
      <vt:lpstr>仿宋</vt:lpstr>
      <vt:lpstr>黑体</vt:lpstr>
      <vt:lpstr>楷体</vt:lpstr>
      <vt:lpstr>宋体</vt:lpstr>
      <vt:lpstr>微软雅黑</vt:lpstr>
      <vt:lpstr>文鼎习字体</vt:lpstr>
      <vt:lpstr>Arial</vt:lpstr>
      <vt:lpstr>Calibri</vt:lpstr>
      <vt:lpstr>Times New Roman</vt:lpstr>
      <vt:lpstr>高优14新制作模板</vt:lpstr>
      <vt:lpstr>增分点3　篇章结构:          新材料作文的时评写法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题点一　一般论述类文章阅读</dc:title>
  <dc:creator>dbc</dc:creator>
  <cp:lastModifiedBy>dbc</cp:lastModifiedBy>
  <cp:revision>31</cp:revision>
  <dcterms:created xsi:type="dcterms:W3CDTF">2016-09-18T00:26:18Z</dcterms:created>
  <dcterms:modified xsi:type="dcterms:W3CDTF">2016-10-21T03:57:13Z</dcterms:modified>
</cp:coreProperties>
</file>