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99" r:id="rId3"/>
    <p:sldId id="278" r:id="rId4"/>
    <p:sldId id="257" r:id="rId5"/>
    <p:sldId id="258" r:id="rId6"/>
    <p:sldId id="321" r:id="rId7"/>
    <p:sldId id="336" r:id="rId8"/>
    <p:sldId id="322" r:id="rId9"/>
    <p:sldId id="320" r:id="rId10"/>
    <p:sldId id="337" r:id="rId11"/>
    <p:sldId id="332" r:id="rId12"/>
    <p:sldId id="330" r:id="rId13"/>
    <p:sldId id="338" r:id="rId14"/>
    <p:sldId id="272" r:id="rId15"/>
    <p:sldId id="305" r:id="rId17"/>
    <p:sldId id="339" r:id="rId18"/>
    <p:sldId id="259" r:id="rId19"/>
    <p:sldId id="309" r:id="rId20"/>
    <p:sldId id="262" r:id="rId21"/>
    <p:sldId id="312" r:id="rId22"/>
    <p:sldId id="264" r:id="rId23"/>
    <p:sldId id="324" r:id="rId24"/>
    <p:sldId id="325" r:id="rId25"/>
    <p:sldId id="290" r:id="rId26"/>
    <p:sldId id="291" r:id="rId27"/>
    <p:sldId id="328" r:id="rId28"/>
    <p:sldId id="313" r:id="rId29"/>
    <p:sldId id="340" r:id="rId30"/>
    <p:sldId id="335" r:id="rId31"/>
    <p:sldId id="341" r:id="rId32"/>
    <p:sldId id="315" r:id="rId33"/>
    <p:sldId id="300" r:id="rId34"/>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7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3416052"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回肠荡气的抒情</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416052" y="2792939"/>
            <a:ext cx="8295778"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逍遥游</a:t>
            </a:r>
            <a:endParaRPr lang="en-US" altLang="zh-CN" sz="4400"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 name="Picture 2" descr="C:\Users\Administrator\Desktop\创新图片\d5c81c7c28abdf2fe1f667db84633d66_02.jpg"/>
          <p:cNvPicPr>
            <a:picLocks noChangeAspect="1" noChangeArrowheads="1"/>
          </p:cNvPicPr>
          <p:nvPr/>
        </p:nvPicPr>
        <p:blipFill rotWithShape="1">
          <a:blip r:embed="rId1" cstate="print">
            <a:lum bright="70000" contrast="-70000"/>
            <a:extLst>
              <a:ext uri="{28A0092B-C50C-407E-A947-70E740481C1C}">
                <a14:useLocalDpi xmlns:a14="http://schemas.microsoft.com/office/drawing/2010/main" val="0"/>
              </a:ext>
            </a:extLst>
          </a:blip>
          <a:srcRect l="9272"/>
          <a:stretch>
            <a:fillRect/>
          </a:stretch>
        </p:blipFill>
        <p:spPr bwMode="auto">
          <a:xfrm>
            <a:off x="7967414" y="-1488"/>
            <a:ext cx="4222998" cy="26174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1433736" y="254253"/>
            <a:ext cx="10494118" cy="5262979"/>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怒</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smtClean="0">
                <a:latin typeface="Times New Roman" panose="02020603050405020304"/>
                <a:ea typeface="华文细黑"/>
                <a:cs typeface="Times New Roman" panose="02020603050405020304"/>
              </a:rPr>
              <a:t>飞</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抟扶摇</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上者九万</a:t>
            </a:r>
            <a:r>
              <a:rPr lang="zh-CN" altLang="zh-CN" sz="2800" kern="100" dirty="0" smtClean="0">
                <a:latin typeface="Times New Roman" panose="02020603050405020304"/>
                <a:ea typeface="华文细黑"/>
                <a:cs typeface="Times New Roman" panose="02020603050405020304"/>
              </a:rPr>
              <a:t>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决起</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smtClean="0">
                <a:latin typeface="Times New Roman" panose="02020603050405020304"/>
                <a:ea typeface="华文细黑"/>
                <a:cs typeface="Times New Roman" panose="02020603050405020304"/>
              </a:rPr>
              <a:t>飞</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控于地</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已</a:t>
            </a:r>
            <a:r>
              <a:rPr lang="zh-CN" altLang="zh-CN" sz="2800" kern="100" dirty="0" smtClean="0">
                <a:latin typeface="Times New Roman" panose="02020603050405020304"/>
                <a:ea typeface="华文细黑"/>
                <a:cs typeface="Times New Roman" panose="02020603050405020304"/>
              </a:rPr>
              <a:t>矣</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若夫乘天地之正，</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御六气之</a:t>
            </a:r>
            <a:r>
              <a:rPr lang="zh-CN" altLang="zh-CN" sz="2800" kern="100" dirty="0" smtClean="0">
                <a:latin typeface="Times New Roman" panose="02020603050405020304"/>
                <a:ea typeface="华文细黑"/>
                <a:cs typeface="Times New Roman" panose="02020603050405020304"/>
              </a:rPr>
              <a:t>辩</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且举世誉之</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不加</a:t>
            </a:r>
            <a:r>
              <a:rPr lang="zh-CN" altLang="zh-CN" sz="2800" kern="100" dirty="0" smtClean="0">
                <a:latin typeface="Times New Roman" panose="02020603050405020304"/>
                <a:ea typeface="华文细黑"/>
                <a:cs typeface="Times New Roman" panose="02020603050405020304"/>
              </a:rPr>
              <a:t>劝</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彭祖乃今以久特</a:t>
            </a:r>
            <a:r>
              <a:rPr lang="zh-CN" altLang="zh-CN" sz="2800" kern="100" dirty="0" smtClean="0">
                <a:latin typeface="Times New Roman" panose="02020603050405020304"/>
                <a:ea typeface="华文细黑"/>
                <a:cs typeface="Times New Roman" panose="02020603050405020304"/>
              </a:rPr>
              <a:t>闻</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406575" y="2503941"/>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而</a:t>
            </a:r>
            <a:endParaRPr lang="zh-CN" altLang="zh-CN" sz="2800" kern="100" dirty="0">
              <a:effectLst/>
              <a:latin typeface="宋体" panose="02010600030101010101" pitchFamily="2" charset="-122"/>
              <a:cs typeface="Courier New" panose="02070309020205020404"/>
            </a:endParaRPr>
          </a:p>
        </p:txBody>
      </p:sp>
      <p:sp>
        <p:nvSpPr>
          <p:cNvPr id="5" name="左大括号 4"/>
          <p:cNvSpPr/>
          <p:nvPr/>
        </p:nvSpPr>
        <p:spPr>
          <a:xfrm>
            <a:off x="1270978" y="585039"/>
            <a:ext cx="196666" cy="468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1439177" y="244728"/>
            <a:ext cx="10382885" cy="5262979"/>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连词，表修饰</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连词，表修饰</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连词，表顺承</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连词，表承接，就</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而已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连用，语气助词，</a:t>
            </a:r>
            <a:endParaRPr lang="en-US"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a:solidFill>
                  <a:srgbClr val="3333FF"/>
                </a:solidFill>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罢了</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连词，表并列</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连词，表转折</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连词，表转折</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blinds(horizontal)">
                                      <p:cBhvr>
                                        <p:cTn id="25" dur="500"/>
                                        <p:tgtEl>
                                          <p:spTgt spid="2">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blinds(horizontal)">
                                      <p:cBhvr>
                                        <p:cTn id="28" dur="500"/>
                                        <p:tgtEl>
                                          <p:spTgt spid="2">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
                                            <p:txEl>
                                              <p:pRg st="0" end="0"/>
                                            </p:txEl>
                                          </p:spTgt>
                                        </p:tgtEl>
                                      </p:cBhvr>
                                    </p:animEffect>
                                    <p:set>
                                      <p:cBhvr>
                                        <p:cTn id="33" dur="1" fill="hold">
                                          <p:stCondLst>
                                            <p:cond delay="499"/>
                                          </p:stCondLst>
                                        </p:cTn>
                                        <p:tgtEl>
                                          <p:spTgt spid="2">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
                                            <p:txEl>
                                              <p:pRg st="1" end="1"/>
                                            </p:txEl>
                                          </p:spTgt>
                                        </p:tgtEl>
                                      </p:cBhvr>
                                    </p:animEffect>
                                    <p:set>
                                      <p:cBhvr>
                                        <p:cTn id="36" dur="1" fill="hold">
                                          <p:stCondLst>
                                            <p:cond delay="499"/>
                                          </p:stCondLst>
                                        </p:cTn>
                                        <p:tgtEl>
                                          <p:spTgt spid="2">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
                                            <p:txEl>
                                              <p:pRg st="2" end="2"/>
                                            </p:txEl>
                                          </p:spTgt>
                                        </p:tgtEl>
                                      </p:cBhvr>
                                    </p:animEffect>
                                    <p:set>
                                      <p:cBhvr>
                                        <p:cTn id="39" dur="1" fill="hold">
                                          <p:stCondLst>
                                            <p:cond delay="499"/>
                                          </p:stCondLst>
                                        </p:cTn>
                                        <p:tgtEl>
                                          <p:spTgt spid="2">
                                            <p:txEl>
                                              <p:pRg st="2" end="2"/>
                                            </p:txEl>
                                          </p:spTgt>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2">
                                            <p:txEl>
                                              <p:pRg st="3" end="3"/>
                                            </p:txEl>
                                          </p:spTgt>
                                        </p:tgtEl>
                                      </p:cBhvr>
                                    </p:animEffect>
                                    <p:set>
                                      <p:cBhvr>
                                        <p:cTn id="42" dur="1" fill="hold">
                                          <p:stCondLst>
                                            <p:cond delay="499"/>
                                          </p:stCondLst>
                                        </p:cTn>
                                        <p:tgtEl>
                                          <p:spTgt spid="2">
                                            <p:txEl>
                                              <p:pRg st="3" end="3"/>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2">
                                            <p:txEl>
                                              <p:pRg st="4" end="4"/>
                                            </p:txEl>
                                          </p:spTgt>
                                        </p:tgtEl>
                                      </p:cBhvr>
                                    </p:animEffect>
                                    <p:set>
                                      <p:cBhvr>
                                        <p:cTn id="45" dur="1" fill="hold">
                                          <p:stCondLst>
                                            <p:cond delay="499"/>
                                          </p:stCondLst>
                                        </p:cTn>
                                        <p:tgtEl>
                                          <p:spTgt spid="2">
                                            <p:txEl>
                                              <p:pRg st="4" end="4"/>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2">
                                            <p:txEl>
                                              <p:pRg st="5" end="5"/>
                                            </p:txEl>
                                          </p:spTgt>
                                        </p:tgtEl>
                                      </p:cBhvr>
                                    </p:animEffect>
                                    <p:set>
                                      <p:cBhvr>
                                        <p:cTn id="48" dur="1" fill="hold">
                                          <p:stCondLst>
                                            <p:cond delay="499"/>
                                          </p:stCondLst>
                                        </p:cTn>
                                        <p:tgtEl>
                                          <p:spTgt spid="2">
                                            <p:txEl>
                                              <p:pRg st="5" end="5"/>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2">
                                            <p:txEl>
                                              <p:pRg st="6" end="6"/>
                                            </p:txEl>
                                          </p:spTgt>
                                        </p:tgtEl>
                                      </p:cBhvr>
                                    </p:animEffect>
                                    <p:set>
                                      <p:cBhvr>
                                        <p:cTn id="51" dur="1" fill="hold">
                                          <p:stCondLst>
                                            <p:cond delay="499"/>
                                          </p:stCondLst>
                                        </p:cTn>
                                        <p:tgtEl>
                                          <p:spTgt spid="2">
                                            <p:txEl>
                                              <p:pRg st="6" end="6"/>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2">
                                            <p:txEl>
                                              <p:pRg st="7" end="7"/>
                                            </p:txEl>
                                          </p:spTgt>
                                        </p:tgtEl>
                                      </p:cBhvr>
                                    </p:animEffect>
                                    <p:set>
                                      <p:cBhvr>
                                        <p:cTn id="54" dur="1" fill="hold">
                                          <p:stCondLst>
                                            <p:cond delay="499"/>
                                          </p:stCondLst>
                                        </p:cTn>
                                        <p:tgtEl>
                                          <p:spTgt spid="2">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词类活用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彼于</a:t>
            </a:r>
            <a:r>
              <a:rPr lang="zh-CN" altLang="zh-CN" sz="2800" kern="100" dirty="0">
                <a:solidFill>
                  <a:srgbClr val="FF0000"/>
                </a:solidFill>
                <a:latin typeface="Times New Roman" panose="02020603050405020304"/>
                <a:ea typeface="华文细黑"/>
                <a:cs typeface="Times New Roman" panose="02020603050405020304"/>
              </a:rPr>
              <a:t>致</a:t>
            </a:r>
            <a:r>
              <a:rPr lang="zh-CN" altLang="zh-CN" sz="2800" kern="100" dirty="0">
                <a:latin typeface="Times New Roman" panose="02020603050405020304"/>
                <a:ea typeface="华文细黑"/>
                <a:cs typeface="Times New Roman" panose="02020603050405020304"/>
              </a:rPr>
              <a:t>福者</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而后乃今将图</a:t>
            </a:r>
            <a:r>
              <a:rPr lang="zh-CN" altLang="zh-CN" sz="2800" kern="100" dirty="0">
                <a:solidFill>
                  <a:srgbClr val="FF0000"/>
                </a:solidFill>
                <a:latin typeface="Times New Roman" panose="02020603050405020304"/>
                <a:ea typeface="华文细黑"/>
                <a:cs typeface="Times New Roman" panose="02020603050405020304"/>
              </a:rPr>
              <a:t>南</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a:t>
            </a:r>
            <a:r>
              <a:rPr lang="en-US" altLang="zh-CN" sz="2800" dirty="0">
                <a:latin typeface="Times New Roman" panose="02020603050405020304" pitchFamily="18" charset="0"/>
                <a:cs typeface="Times New Roman" panose="02020603050405020304" pitchFamily="18" charset="0"/>
              </a:rPr>
              <a:t>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奚以之九万里而</a:t>
            </a:r>
            <a:r>
              <a:rPr lang="zh-CN" altLang="zh-CN" sz="2800" kern="100" dirty="0">
                <a:solidFill>
                  <a:srgbClr val="FF0000"/>
                </a:solidFill>
                <a:latin typeface="Times New Roman" panose="02020603050405020304"/>
                <a:ea typeface="华文细黑"/>
                <a:cs typeface="Times New Roman" panose="02020603050405020304"/>
              </a:rPr>
              <a:t>南</a:t>
            </a:r>
            <a:r>
              <a:rPr lang="zh-CN" altLang="zh-CN" sz="2800" kern="100" dirty="0">
                <a:latin typeface="Times New Roman" panose="02020603050405020304"/>
                <a:ea typeface="华文细黑"/>
                <a:cs typeface="Times New Roman" panose="02020603050405020304"/>
              </a:rPr>
              <a:t>为</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德</a:t>
            </a:r>
            <a:r>
              <a:rPr lang="zh-CN" altLang="zh-CN" sz="2800" kern="100" dirty="0">
                <a:solidFill>
                  <a:srgbClr val="FF0000"/>
                </a:solidFill>
                <a:latin typeface="Times New Roman" panose="02020603050405020304"/>
                <a:ea typeface="华文细黑"/>
                <a:cs typeface="Times New Roman" panose="02020603050405020304"/>
              </a:rPr>
              <a:t>合</a:t>
            </a:r>
            <a:r>
              <a:rPr lang="zh-CN" altLang="zh-CN" sz="2800" kern="100" dirty="0">
                <a:latin typeface="Times New Roman" panose="02020603050405020304"/>
                <a:ea typeface="华文细黑"/>
                <a:cs typeface="Times New Roman" panose="02020603050405020304"/>
              </a:rPr>
              <a:t>一君</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而</a:t>
            </a:r>
            <a:r>
              <a:rPr lang="zh-CN" altLang="zh-CN" sz="2800" kern="100" dirty="0">
                <a:solidFill>
                  <a:srgbClr val="FF0000"/>
                </a:solidFill>
                <a:latin typeface="Times New Roman" panose="02020603050405020304"/>
                <a:ea typeface="华文细黑"/>
                <a:cs typeface="Times New Roman" panose="02020603050405020304"/>
              </a:rPr>
              <a:t>征</a:t>
            </a:r>
            <a:r>
              <a:rPr lang="zh-CN" altLang="zh-CN" sz="2800" kern="100" dirty="0">
                <a:latin typeface="Times New Roman" panose="02020603050405020304"/>
                <a:ea typeface="华文细黑"/>
                <a:cs typeface="Times New Roman" panose="02020603050405020304"/>
              </a:rPr>
              <a:t>一国</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且举世</a:t>
            </a:r>
            <a:r>
              <a:rPr lang="zh-CN" altLang="zh-CN" sz="2800" kern="100" dirty="0">
                <a:solidFill>
                  <a:srgbClr val="FF0000"/>
                </a:solidFill>
                <a:latin typeface="Times New Roman" panose="02020603050405020304"/>
                <a:ea typeface="华文细黑"/>
                <a:cs typeface="Times New Roman" panose="02020603050405020304"/>
              </a:rPr>
              <a:t>誉</a:t>
            </a:r>
            <a:r>
              <a:rPr lang="zh-CN" altLang="zh-CN" sz="2800" kern="100" dirty="0">
                <a:latin typeface="Times New Roman" panose="02020603050405020304"/>
                <a:ea typeface="华文细黑"/>
                <a:cs typeface="Times New Roman" panose="02020603050405020304"/>
              </a:rPr>
              <a:t>之而不加劝</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2566814" y="639738"/>
            <a:ext cx="7388249" cy="3970318"/>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使</a:t>
            </a:r>
            <a:r>
              <a:rPr lang="zh-CN" altLang="zh-CN" sz="2800" kern="100" dirty="0">
                <a:solidFill>
                  <a:srgbClr val="3333FF"/>
                </a:solidFill>
                <a:latin typeface="Times New Roman" panose="02020603050405020304"/>
                <a:ea typeface="华文细黑"/>
                <a:cs typeface="Times New Roman" panose="02020603050405020304"/>
              </a:rPr>
              <a:t>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到来</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作动词，向南飞</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作动词，南行</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满意</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信任</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作动词，称赞</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2">
                                            <p:txEl>
                                              <p:pRg st="0" end="0"/>
                                            </p:txEl>
                                          </p:spTgt>
                                        </p:tgtEl>
                                      </p:cBhvr>
                                    </p:animEffect>
                                    <p:set>
                                      <p:cBhvr>
                                        <p:cTn id="37" dur="1" fill="hold">
                                          <p:stCondLst>
                                            <p:cond delay="499"/>
                                          </p:stCondLst>
                                        </p:cTn>
                                        <p:tgtEl>
                                          <p:spTgt spid="2">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2">
                                            <p:txEl>
                                              <p:pRg st="1" end="1"/>
                                            </p:txEl>
                                          </p:spTgt>
                                        </p:tgtEl>
                                      </p:cBhvr>
                                    </p:animEffect>
                                    <p:set>
                                      <p:cBhvr>
                                        <p:cTn id="40" dur="1" fill="hold">
                                          <p:stCondLst>
                                            <p:cond delay="499"/>
                                          </p:stCondLst>
                                        </p:cTn>
                                        <p:tgtEl>
                                          <p:spTgt spid="2">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2">
                                            <p:txEl>
                                              <p:pRg st="2" end="2"/>
                                            </p:txEl>
                                          </p:spTgt>
                                        </p:tgtEl>
                                      </p:cBhvr>
                                    </p:animEffect>
                                    <p:set>
                                      <p:cBhvr>
                                        <p:cTn id="43" dur="1" fill="hold">
                                          <p:stCondLst>
                                            <p:cond delay="499"/>
                                          </p:stCondLst>
                                        </p:cTn>
                                        <p:tgtEl>
                                          <p:spTgt spid="2">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2">
                                            <p:txEl>
                                              <p:pRg st="3" end="3"/>
                                            </p:txEl>
                                          </p:spTgt>
                                        </p:tgtEl>
                                      </p:cBhvr>
                                    </p:animEffect>
                                    <p:set>
                                      <p:cBhvr>
                                        <p:cTn id="46" dur="1" fill="hold">
                                          <p:stCondLst>
                                            <p:cond delay="499"/>
                                          </p:stCondLst>
                                        </p:cTn>
                                        <p:tgtEl>
                                          <p:spTgt spid="2">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2">
                                            <p:txEl>
                                              <p:pRg st="4" end="4"/>
                                            </p:txEl>
                                          </p:spTgt>
                                        </p:tgtEl>
                                      </p:cBhvr>
                                    </p:animEffect>
                                    <p:set>
                                      <p:cBhvr>
                                        <p:cTn id="49" dur="1" fill="hold">
                                          <p:stCondLst>
                                            <p:cond delay="499"/>
                                          </p:stCondLst>
                                        </p:cTn>
                                        <p:tgtEl>
                                          <p:spTgt spid="2">
                                            <p:txEl>
                                              <p:pRg st="4" end="4"/>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2">
                                            <p:txEl>
                                              <p:pRg st="5" end="5"/>
                                            </p:txEl>
                                          </p:spTgt>
                                        </p:tgtEl>
                                      </p:cBhvr>
                                    </p:animEffect>
                                    <p:set>
                                      <p:cBhvr>
                                        <p:cTn id="52" dur="1" fill="hold">
                                          <p:stCondLst>
                                            <p:cond delay="499"/>
                                          </p:stCondLst>
                                        </p:cTn>
                                        <p:tgtEl>
                                          <p:spTgt spid="2">
                                            <p:txEl>
                                              <p:pRg st="5" end="5"/>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388773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特殊句式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此小大之辩也</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a:t>
            </a:r>
            <a:r>
              <a:rPr lang="en-US" altLang="zh-CN" sz="2800" dirty="0">
                <a:latin typeface="Times New Roman" panose="02020603050405020304" pitchFamily="18" charset="0"/>
                <a:cs typeface="Times New Roman" panose="02020603050405020304" pitchFamily="18" charset="0"/>
              </a:rPr>
              <a:t>____</a:t>
            </a:r>
            <a:r>
              <a:rPr lang="en-US" altLang="zh-CN" sz="2800" dirty="0" smtClean="0">
                <a:latin typeface="Times New Roman" panose="02020603050405020304" pitchFamily="18" charset="0"/>
                <a:cs typeface="Times New Roman" panose="02020603050405020304" pitchFamily="18" charset="0"/>
              </a:rPr>
              <a:t>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翱翔蓬蒿之间</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而莫之夭阏者</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覆杯水于坳堂之上</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a:t>
            </a:r>
            <a:r>
              <a:rPr lang="en-US" altLang="zh-CN" sz="2800" dirty="0">
                <a:latin typeface="Times New Roman" panose="02020603050405020304" pitchFamily="18" charset="0"/>
                <a:cs typeface="Times New Roman" panose="02020603050405020304" pitchFamily="18" charset="0"/>
              </a:rPr>
              <a:t>____</a:t>
            </a:r>
            <a:r>
              <a:rPr lang="en-US" altLang="zh-CN" sz="2800" dirty="0" smtClean="0">
                <a:latin typeface="Times New Roman" panose="02020603050405020304" pitchFamily="18" charset="0"/>
                <a:cs typeface="Times New Roman" panose="02020603050405020304" pitchFamily="18" charset="0"/>
              </a:rPr>
              <a:t>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之二虫又何知</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a:t>
            </a:r>
            <a:r>
              <a:rPr lang="en-US" altLang="zh-CN" sz="2800" dirty="0">
                <a:latin typeface="Times New Roman" panose="02020603050405020304" pitchFamily="18" charset="0"/>
                <a:cs typeface="Times New Roman" panose="02020603050405020304" pitchFamily="18" charset="0"/>
              </a:rPr>
              <a:t>______</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3277369" y="639738"/>
            <a:ext cx="7388249" cy="3323987"/>
          </a:xfrm>
          <a:prstGeom prst="rect">
            <a:avLst/>
          </a:prstGeom>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判断句，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表示判断语气</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省略句，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翱翔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后省略介词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于</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zh-CN" altLang="zh-CN" sz="2800" kern="100" dirty="0">
                <a:solidFill>
                  <a:srgbClr val="3333FF"/>
                </a:solidFill>
                <a:latin typeface="Times New Roman" panose="02020603050405020304"/>
                <a:ea typeface="华文细黑"/>
                <a:cs typeface="Times New Roman" panose="02020603050405020304"/>
              </a:rPr>
              <a:t>宾语前置，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之夭阏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夭阏之</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en-US" altLang="zh-CN" sz="2800" kern="100" dirty="0">
              <a:solidFill>
                <a:srgbClr val="3333FF"/>
              </a:solidFill>
              <a:latin typeface="宋体" panose="02010600030101010101" pitchFamily="2" charset="-122"/>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介</a:t>
            </a:r>
            <a:r>
              <a:rPr lang="zh-CN" altLang="zh-CN" sz="2800" kern="100" dirty="0">
                <a:solidFill>
                  <a:srgbClr val="3333FF"/>
                </a:solidFill>
                <a:latin typeface="Times New Roman" panose="02020603050405020304"/>
                <a:ea typeface="华文细黑"/>
                <a:cs typeface="Times New Roman" panose="02020603050405020304"/>
              </a:rPr>
              <a:t>宾短语后置，于坳堂之上覆杯水</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宾语前置，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何知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知何</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txEl>
                                              <p:pRg st="0" end="0"/>
                                            </p:txEl>
                                          </p:spTgt>
                                        </p:tgtEl>
                                      </p:cBhvr>
                                    </p:animEffect>
                                    <p:set>
                                      <p:cBhvr>
                                        <p:cTn id="32" dur="1" fill="hold">
                                          <p:stCondLst>
                                            <p:cond delay="499"/>
                                          </p:stCondLst>
                                        </p:cTn>
                                        <p:tgtEl>
                                          <p:spTgt spid="2">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
                                            <p:txEl>
                                              <p:pRg st="1" end="1"/>
                                            </p:txEl>
                                          </p:spTgt>
                                        </p:tgtEl>
                                      </p:cBhvr>
                                    </p:animEffect>
                                    <p:set>
                                      <p:cBhvr>
                                        <p:cTn id="35" dur="1" fill="hold">
                                          <p:stCondLst>
                                            <p:cond delay="499"/>
                                          </p:stCondLst>
                                        </p:cTn>
                                        <p:tgtEl>
                                          <p:spTgt spid="2">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
                                            <p:txEl>
                                              <p:pRg st="2" end="2"/>
                                            </p:txEl>
                                          </p:spTgt>
                                        </p:tgtEl>
                                      </p:cBhvr>
                                    </p:animEffect>
                                    <p:set>
                                      <p:cBhvr>
                                        <p:cTn id="38" dur="1" fill="hold">
                                          <p:stCondLst>
                                            <p:cond delay="499"/>
                                          </p:stCondLst>
                                        </p:cTn>
                                        <p:tgtEl>
                                          <p:spTgt spid="2">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
                                            <p:txEl>
                                              <p:pRg st="3" end="3"/>
                                            </p:txEl>
                                          </p:spTgt>
                                        </p:tgtEl>
                                      </p:cBhvr>
                                    </p:animEffect>
                                    <p:set>
                                      <p:cBhvr>
                                        <p:cTn id="41" dur="1" fill="hold">
                                          <p:stCondLst>
                                            <p:cond delay="499"/>
                                          </p:stCondLst>
                                        </p:cTn>
                                        <p:tgtEl>
                                          <p:spTgt spid="2">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
                                            <p:txEl>
                                              <p:pRg st="4" end="4"/>
                                            </p:txEl>
                                          </p:spTgt>
                                        </p:tgtEl>
                                      </p:cBhvr>
                                    </p:animEffect>
                                    <p:set>
                                      <p:cBhvr>
                                        <p:cTn id="44" dur="1" fill="hold">
                                          <p:stCondLst>
                                            <p:cond delay="499"/>
                                          </p:stCondLst>
                                        </p:cTn>
                                        <p:tgtEl>
                                          <p:spTgt spid="2">
                                            <p:txEl>
                                              <p:pRg st="4" end="4"/>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817662"/>
            <a:ext cx="11376000" cy="4616648"/>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一、整体感知</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文中写了几次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？各笑什么？</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写了三次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。分别是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蜩与学鸠笑之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斥</a:t>
            </a:r>
            <a:r>
              <a:rPr lang="en-US" altLang="zh-CN" sz="2800" kern="100" dirty="0" smtClean="0">
                <a:solidFill>
                  <a:srgbClr val="3333FF"/>
                </a:solidFill>
                <a:latin typeface="Times New Roman" panose="02020603050405020304"/>
                <a:ea typeface="华文细黑"/>
                <a:cs typeface="Times New Roman" panose="02020603050405020304"/>
              </a:rPr>
              <a:t>   </a:t>
            </a: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笑之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宋荣子犹然笑之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三次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各指代什么？</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前两个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所指对象都是鲲鹏。第三个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所指的对象是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知效一官，行比一乡，德合一君，而征一国者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pic>
        <p:nvPicPr>
          <p:cNvPr id="10" name="Picture 2" descr="C:\Users\Administrator\Desktop\图片1.png"/>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102674" y="2358405"/>
            <a:ext cx="341313" cy="3349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animEffect transition="in" filter="blinds(horizontal)">
                                      <p:cBhvr>
                                        <p:cTn id="15" dur="500"/>
                                        <p:tgtEl>
                                          <p:spTgt spid="7">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7">
                                            <p:txEl>
                                              <p:pRg st="4" end="4"/>
                                            </p:txEl>
                                          </p:spTgt>
                                        </p:tgtEl>
                                      </p:cBhvr>
                                    </p:animEffect>
                                    <p:set>
                                      <p:cBhvr>
                                        <p:cTn id="23" dur="1" fill="hold">
                                          <p:stCondLst>
                                            <p:cond delay="499"/>
                                          </p:stCondLst>
                                        </p:cTn>
                                        <p:tgtEl>
                                          <p:spTgt spid="7">
                                            <p:txEl>
                                              <p:pRg st="4" end="4"/>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96466" y="54140"/>
            <a:ext cx="11593288" cy="6402330"/>
          </a:xfrm>
          <a:prstGeom prst="rect">
            <a:avLst/>
          </a:prstGeom>
        </p:spPr>
        <p:txBody>
          <a:bodyPr wrap="square">
            <a:spAutoFit/>
          </a:bodyPr>
          <a:lstStyle/>
          <a:p>
            <a:pPr algn="just">
              <a:lnSpc>
                <a:spcPct val="14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二、细读析文本</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蜩与学鸠为什么要笑大鹏？</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600" kern="100" dirty="0">
                <a:solidFill>
                  <a:srgbClr val="3333FF"/>
                </a:solidFill>
                <a:latin typeface="Times New Roman" panose="02020603050405020304"/>
                <a:ea typeface="华文细黑"/>
                <a:cs typeface="Times New Roman" panose="02020603050405020304"/>
              </a:rPr>
              <a:t>因为大鹏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图南</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，必须有</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风斯在下矣</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背负青天</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莫之夭阏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的条件。</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作者对蜩与学鸠</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笑</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大鹏是怎样的态度？</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600" kern="100" dirty="0">
                <a:solidFill>
                  <a:srgbClr val="3333FF"/>
                </a:solidFill>
                <a:latin typeface="Times New Roman" panose="02020603050405020304"/>
                <a:ea typeface="华文细黑"/>
                <a:cs typeface="Times New Roman" panose="02020603050405020304"/>
              </a:rPr>
              <a:t>大鹏、野马、尘埃，以及天地间的生物，都是靠大自然的气息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相吹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的。而蜩与学鸠同是属于</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生物之以息相吹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之类。差别只在于</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适莽苍者，三餐而反，腹犹果然；适百里者，宿舂粮；适千里者，三月聚粮</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罢了。将要</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图南</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的大鹏必须有</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风斯在下矣</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背负青天</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莫之夭阏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的条件；而</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决起而飞，抢榆枋而止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的蜩与学鸠所凭借的风</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或其他条件</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比起大鹏就小多了。它们都有一个共同点，即都是有所待，因而都不逍遥。</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blinds(horizontal)">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2" end="2"/>
                                            </p:txEl>
                                          </p:spTgt>
                                        </p:tgtEl>
                                      </p:cBhvr>
                                    </p:animEffect>
                                    <p:set>
                                      <p:cBhvr>
                                        <p:cTn id="17" dur="1" fill="hold">
                                          <p:stCondLst>
                                            <p:cond delay="499"/>
                                          </p:stCondLst>
                                        </p:cTn>
                                        <p:tgtEl>
                                          <p:spTgt spid="7">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4" end="4"/>
                                            </p:txEl>
                                          </p:spTgt>
                                        </p:tgtEl>
                                      </p:cBhvr>
                                    </p:animEffect>
                                    <p:set>
                                      <p:cBhvr>
                                        <p:cTn id="20"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96466" y="54140"/>
            <a:ext cx="11593288"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斥</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为什么</a:t>
            </a:r>
            <a:r>
              <a:rPr lang="zh-CN" altLang="zh-CN" sz="2800" kern="100" dirty="0">
                <a:latin typeface="Times New Roman" panose="02020603050405020304"/>
                <a:ea typeface="华文细黑"/>
                <a:cs typeface="Times New Roman" panose="02020603050405020304"/>
              </a:rPr>
              <a:t>笑大鹏？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smtClean="0">
                <a:solidFill>
                  <a:srgbClr val="3333FF"/>
                </a:solidFill>
                <a:latin typeface="Times New Roman" panose="02020603050405020304"/>
                <a:ea typeface="华文细黑"/>
                <a:cs typeface="Times New Roman" panose="02020603050405020304"/>
              </a:rPr>
              <a:t>斥</a:t>
            </a:r>
            <a:r>
              <a:rPr lang="en-US" altLang="zh-CN" sz="2800" kern="100" dirty="0" smtClean="0">
                <a:solidFill>
                  <a:srgbClr val="3333FF"/>
                </a:solidFill>
                <a:latin typeface="Times New Roman" panose="02020603050405020304"/>
                <a:ea typeface="华文细黑"/>
                <a:cs typeface="Times New Roman" panose="02020603050405020304"/>
              </a:rPr>
              <a:t>  </a:t>
            </a: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认为，鲲鹏要飞高，才依赖于风力，而自己不追求那样的高度，所以能够摆脱对外力的凭借，自己能够自由地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腾跃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翱翔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作者对斥</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是什么态度呢？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斥</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smtClean="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腾跃而上，不过数仞而下，翱翔蓬蒿之间，此亦飞之至也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而满足了，因而它自得其乐地笑了。这里的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就代表了庄子的笑。庄子是借</a:t>
            </a:r>
            <a:r>
              <a:rPr lang="zh-CN" altLang="zh-CN" sz="2800" kern="100" dirty="0" smtClean="0">
                <a:solidFill>
                  <a:srgbClr val="3333FF"/>
                </a:solidFill>
                <a:latin typeface="Times New Roman" panose="02020603050405020304"/>
                <a:ea typeface="华文细黑"/>
                <a:cs typeface="Times New Roman" panose="02020603050405020304"/>
              </a:rPr>
              <a:t>斥</a:t>
            </a:r>
            <a:r>
              <a:rPr lang="en-US" altLang="zh-CN" sz="2800" kern="100" dirty="0" smtClean="0">
                <a:solidFill>
                  <a:srgbClr val="3333FF"/>
                </a:solidFill>
                <a:latin typeface="Times New Roman" panose="02020603050405020304"/>
                <a:ea typeface="华文细黑"/>
                <a:cs typeface="Times New Roman" panose="02020603050405020304"/>
              </a:rPr>
              <a:t>   </a:t>
            </a: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笑大鹏来喻自己笑那些持有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成见和以小慕大的人。</a:t>
            </a:r>
            <a:endParaRPr lang="zh-CN" altLang="zh-CN" sz="2800" kern="100" dirty="0">
              <a:effectLst/>
              <a:latin typeface="宋体" panose="02010600030101010101" pitchFamily="2" charset="-122"/>
              <a:cs typeface="Courier New" panose="02070309020205020404"/>
            </a:endParaRPr>
          </a:p>
        </p:txBody>
      </p:sp>
      <p:pic>
        <p:nvPicPr>
          <p:cNvPr id="8" name="Picture 2" descr="C:\Users\Administrator\Desktop\图片1.png"/>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27684" y="962372"/>
            <a:ext cx="341313" cy="3349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图片1.png"/>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37209" y="2871986"/>
            <a:ext cx="341313" cy="3349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Administrator\Desktop\图片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0738" y="314300"/>
            <a:ext cx="341313" cy="33496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 name="Picture 2" descr="C:\Users\Administrator\Desktop\图片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5015" y="2233439"/>
            <a:ext cx="341313" cy="33496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2" name="Picture 2" descr="C:\Users\Administrator\Desktop\图片1.png"/>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27684" y="4149080"/>
            <a:ext cx="341313" cy="3349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blinds(horizontal)">
                                      <p:cBhvr>
                                        <p:cTn id="15" dur="500"/>
                                        <p:tgtEl>
                                          <p:spTgt spid="7">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7">
                                            <p:txEl>
                                              <p:pRg st="1" end="1"/>
                                            </p:txEl>
                                          </p:spTgt>
                                        </p:tgtEl>
                                      </p:cBhvr>
                                    </p:animEffect>
                                    <p:set>
                                      <p:cBhvr>
                                        <p:cTn id="26" dur="1" fill="hold">
                                          <p:stCondLst>
                                            <p:cond delay="499"/>
                                          </p:stCondLst>
                                        </p:cTn>
                                        <p:tgtEl>
                                          <p:spTgt spid="7">
                                            <p:txEl>
                                              <p:pRg st="1" end="1"/>
                                            </p:txEl>
                                          </p:spTgt>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7">
                                            <p:txEl>
                                              <p:pRg st="3" end="3"/>
                                            </p:txEl>
                                          </p:spTgt>
                                        </p:tgtEl>
                                      </p:cBhvr>
                                    </p:animEffect>
                                    <p:set>
                                      <p:cBhvr>
                                        <p:cTn id="29" dur="1" fill="hold">
                                          <p:stCondLst>
                                            <p:cond delay="499"/>
                                          </p:stCondLst>
                                        </p:cTn>
                                        <p:tgtEl>
                                          <p:spTgt spid="7">
                                            <p:txEl>
                                              <p:pRg st="3" end="3"/>
                                            </p:txEl>
                                          </p:spTgt>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762894"/>
            <a:ext cx="11376000" cy="3242170"/>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庄子，名周，约生于公元前</a:t>
            </a:r>
            <a:r>
              <a:rPr lang="en-US" altLang="zh-CN" sz="2800" kern="100" dirty="0">
                <a:latin typeface="Times New Roman" panose="02020603050405020304"/>
                <a:ea typeface="华文细黑"/>
                <a:cs typeface="Courier New" panose="02070309020205020404"/>
              </a:rPr>
              <a:t>369</a:t>
            </a:r>
            <a:r>
              <a:rPr lang="zh-CN" altLang="zh-CN" sz="2800" kern="100" dirty="0">
                <a:latin typeface="Times New Roman" panose="02020603050405020304"/>
                <a:ea typeface="华文细黑"/>
                <a:cs typeface="Times New Roman" panose="02020603050405020304"/>
              </a:rPr>
              <a:t>年，死于公元前</a:t>
            </a:r>
            <a:r>
              <a:rPr lang="en-US" altLang="zh-CN" sz="2800" kern="100" dirty="0">
                <a:latin typeface="Times New Roman" panose="02020603050405020304"/>
                <a:ea typeface="华文细黑"/>
                <a:cs typeface="Courier New" panose="02070309020205020404"/>
              </a:rPr>
              <a:t>286</a:t>
            </a:r>
            <a:r>
              <a:rPr lang="zh-CN" altLang="zh-CN" sz="2800" kern="100" dirty="0">
                <a:latin typeface="Times New Roman" panose="02020603050405020304"/>
                <a:ea typeface="华文细黑"/>
                <a:cs typeface="Times New Roman" panose="02020603050405020304"/>
              </a:rPr>
              <a:t>年，战国时宋国人，著名的思想家，道家学派的主要代表人物之一，与老子并称为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老庄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我宁游戏污渎之中自快，无为有国者所羁，终身不仕，以快吾志焉</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《史记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老子韩非列传》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一语可见其性格特点。</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07736" y="201688"/>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3141" y="132879"/>
            <a:ext cx="11449272"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背景展示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庄子天才卓绝，聪明勤奋，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其学无所不窥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，并非生来就无用世之心。但是，一方面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窃钩者诛，窃国者为诸侯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的腐败社会使他不屑与之为伍，另一方面，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王公大人不能器之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的现实处境又使他无法一展抱负。人世间既然如此沉浊，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不可与庄语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，他追求自由的心灵只好在幻想的天地里翱翔，在绝对自由的境界里寻求解脱。正是在这种情况下，他写出了苦闷心灵的追求之歌《逍遥游》。</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64081" y="10162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37592" y="476672"/>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326203" y="1537742"/>
            <a:ext cx="11520118" cy="5078313"/>
          </a:xfrm>
          <a:prstGeom prst="rect">
            <a:avLst/>
          </a:prstGeom>
        </p:spPr>
        <p:txBody>
          <a:bodyPr wrap="square">
            <a:spAutoFit/>
          </a:bodyPr>
          <a:lstStyle/>
          <a:p>
            <a:pPr algn="just">
              <a:lnSpc>
                <a:spcPct val="135000"/>
              </a:lnSpc>
              <a:spcAft>
                <a:spcPts val="0"/>
              </a:spcAft>
              <a:tabLst>
                <a:tab pos="2070735" algn="l"/>
              </a:tabLst>
            </a:pPr>
            <a:r>
              <a:rPr lang="en-US" altLang="zh-CN" sz="2400" kern="100" dirty="0">
                <a:latin typeface="Times New Roman" panose="02020603050405020304"/>
                <a:ea typeface="华文细黑"/>
                <a:cs typeface="Courier New" panose="02070309020205020404"/>
              </a:rPr>
              <a:t>1.</a:t>
            </a:r>
            <a:r>
              <a:rPr lang="zh-CN" altLang="zh-CN" sz="2400" kern="100" dirty="0">
                <a:latin typeface="Times New Roman" panose="02020603050405020304"/>
                <a:ea typeface="华文细黑"/>
                <a:cs typeface="Times New Roman" panose="02020603050405020304"/>
              </a:rPr>
              <a:t>你认为庄子是否赞成</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小大之辨</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小知不及大知，小年不及大年</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不是庄子的观点，相反，他认为这是世人的成见。因为他觉得</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彭祖乃今以久特闻，众人匹之，不亦悲乎</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意即像小年之大年的彭祖，不知自己本性的</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众人</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却非要去</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匹之</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，这不是很可悲吗！这里，庄子仍进一步阐发要泯除大小之见，对任何事物不要虚妄分别的观点。即使是</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背若泰山，翼若垂天之云，抟扶摇羊角而上者九万里，绝云气，负青天，然后图南，且适南冥也</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的大鹏，在斥</a:t>
            </a:r>
            <a:r>
              <a:rPr lang="en-US" altLang="zh-CN" sz="2400" kern="100" spc="-70" dirty="0">
                <a:solidFill>
                  <a:srgbClr val="3333FF"/>
                </a:solidFill>
                <a:latin typeface="Times New Roman" panose="02020603050405020304"/>
                <a:ea typeface="华文细黑"/>
                <a:cs typeface="Courier New" panose="02070309020205020404"/>
              </a:rPr>
              <a:t> </a:t>
            </a:r>
            <a:r>
              <a:rPr lang="en-US" altLang="zh-CN" sz="2400" kern="100" spc="-70" dirty="0" smtClean="0">
                <a:solidFill>
                  <a:srgbClr val="3333FF"/>
                </a:solidFill>
                <a:latin typeface="Times New Roman" panose="02020603050405020304"/>
                <a:ea typeface="华文细黑"/>
                <a:cs typeface="Courier New" panose="02070309020205020404"/>
              </a:rPr>
              <a:t>   </a:t>
            </a:r>
            <a:r>
              <a:rPr lang="zh-CN" altLang="zh-CN" sz="2400" kern="100" spc="-70" dirty="0" smtClean="0">
                <a:solidFill>
                  <a:srgbClr val="3333FF"/>
                </a:solidFill>
                <a:latin typeface="Times New Roman" panose="02020603050405020304"/>
                <a:ea typeface="华文细黑"/>
                <a:cs typeface="Times New Roman" panose="02020603050405020304"/>
              </a:rPr>
              <a:t>看来</a:t>
            </a:r>
            <a:r>
              <a:rPr lang="zh-CN" altLang="zh-CN" sz="2400" kern="100" spc="-70" dirty="0">
                <a:solidFill>
                  <a:srgbClr val="3333FF"/>
                </a:solidFill>
                <a:latin typeface="Times New Roman" panose="02020603050405020304"/>
                <a:ea typeface="华文细黑"/>
                <a:cs typeface="Times New Roman" panose="02020603050405020304"/>
              </a:rPr>
              <a:t>，也不屑一顾，它并不像</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小年</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的</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众人</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去匹</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大年</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的彭祖那样去做一些徒劳的事，而是以</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我腾跃而上，不过数仞而下，翱翔蓬蒿之间，此亦飞之至也</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而满足了，因而它自得其乐地笑了。这里的</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笑</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就代表了庄子的笑。庄子是借斥</a:t>
            </a:r>
            <a:r>
              <a:rPr lang="en-US" altLang="zh-CN" sz="2400" kern="100" spc="-70" dirty="0">
                <a:solidFill>
                  <a:srgbClr val="3333FF"/>
                </a:solidFill>
                <a:latin typeface="Times New Roman" panose="02020603050405020304"/>
                <a:ea typeface="华文细黑"/>
                <a:cs typeface="Courier New" panose="02070309020205020404"/>
              </a:rPr>
              <a:t> </a:t>
            </a:r>
            <a:r>
              <a:rPr lang="en-US" altLang="zh-CN" sz="2400" kern="100" spc="-70" dirty="0" smtClean="0">
                <a:solidFill>
                  <a:srgbClr val="3333FF"/>
                </a:solidFill>
                <a:latin typeface="Times New Roman" panose="02020603050405020304"/>
                <a:ea typeface="华文细黑"/>
                <a:cs typeface="Courier New" panose="02070309020205020404"/>
              </a:rPr>
              <a:t>  </a:t>
            </a:r>
            <a:r>
              <a:rPr lang="zh-CN" altLang="zh-CN" sz="2400" kern="100" spc="-70" dirty="0" smtClean="0">
                <a:solidFill>
                  <a:srgbClr val="3333FF"/>
                </a:solidFill>
                <a:latin typeface="Times New Roman" panose="02020603050405020304"/>
                <a:ea typeface="华文细黑"/>
                <a:cs typeface="Times New Roman" panose="02020603050405020304"/>
              </a:rPr>
              <a:t>笑</a:t>
            </a:r>
            <a:r>
              <a:rPr lang="zh-CN" altLang="zh-CN" sz="2400" kern="100" spc="-70" dirty="0">
                <a:solidFill>
                  <a:srgbClr val="3333FF"/>
                </a:solidFill>
                <a:latin typeface="Times New Roman" panose="02020603050405020304"/>
                <a:ea typeface="华文细黑"/>
                <a:cs typeface="Times New Roman" panose="02020603050405020304"/>
              </a:rPr>
              <a:t>大鹏来喻自己笑那些持有</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大小</a:t>
            </a:r>
            <a:r>
              <a:rPr lang="en-US" altLang="zh-CN" sz="2400" kern="100" spc="-70" dirty="0">
                <a:solidFill>
                  <a:srgbClr val="3333FF"/>
                </a:solidFill>
                <a:latin typeface="宋体" panose="02010600030101010101" pitchFamily="2" charset="-122"/>
                <a:ea typeface="华文细黑"/>
                <a:cs typeface="Times New Roman" panose="02020603050405020304"/>
              </a:rPr>
              <a:t>”</a:t>
            </a:r>
            <a:r>
              <a:rPr lang="zh-CN" altLang="zh-CN" sz="2400" kern="100" spc="-70" dirty="0">
                <a:solidFill>
                  <a:srgbClr val="3333FF"/>
                </a:solidFill>
                <a:latin typeface="Times New Roman" panose="02020603050405020304"/>
                <a:ea typeface="华文细黑"/>
                <a:cs typeface="Times New Roman" panose="02020603050405020304"/>
              </a:rPr>
              <a:t>成见和以小慕大的人。</a:t>
            </a:r>
            <a:endParaRPr lang="zh-CN" altLang="zh-CN" sz="2400" kern="100" spc="-7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pic>
        <p:nvPicPr>
          <p:cNvPr id="10" name="Picture 2" descr="C:\Users\Administrator\Desktop\图片1.png"/>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1154" y="4681712"/>
            <a:ext cx="293492" cy="28803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图片1.png"/>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847734" y="5661248"/>
            <a:ext cx="293492" cy="2880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20">
                                            <p:txEl>
                                              <p:pRg st="1" end="1"/>
                                            </p:txEl>
                                          </p:spTgt>
                                        </p:tgtEl>
                                      </p:cBhvr>
                                    </p:animEffect>
                                    <p:set>
                                      <p:cBhvr>
                                        <p:cTn id="18" dur="1" fill="hold">
                                          <p:stCondLst>
                                            <p:cond delay="499"/>
                                          </p:stCondLst>
                                        </p:cTn>
                                        <p:tgtEl>
                                          <p:spTgt spid="20">
                                            <p:txEl>
                                              <p:pRg st="1" end="1"/>
                                            </p:txEl>
                                          </p:spTgt>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1"/>
                                        </p:tgtEl>
                                      </p:cBhvr>
                                    </p:animEffect>
                                    <p:set>
                                      <p:cBhvr>
                                        <p:cTn id="2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6466" y="73199"/>
            <a:ext cx="11592126" cy="6424579"/>
          </a:xfrm>
          <a:prstGeom prst="rect">
            <a:avLst/>
          </a:prstGeom>
        </p:spPr>
        <p:txBody>
          <a:bodyPr wrap="square">
            <a:spAutoFit/>
          </a:bodyPr>
          <a:lstStyle/>
          <a:p>
            <a:pPr algn="just">
              <a:lnSpc>
                <a:spcPct val="135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宋荣子为什么笑呢？作者对宋荣子的态度怎样？</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因为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知效一官，行比一乡，德合一君，而征一国者，其自视也，亦若此矣</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斯已矣</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虽然，犹有未树也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知，作者对他是否定的。不仅如此，作者还通过否定比他自由得多的列子来进一步否定他。人类中，那些凭着自己聪明的才智、良好的行为、高尚的道德、强大的能力就能够称效一官，投合一君，取信一国的人，虽然他们都以达到目的为满足，但因为是有所待，所以与逍遥的境界来说实在相差太远了，理所当然要为比他们略高一筹的宋荣子所笑。但庄子对宋荣子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并不完全赞同。宋荣子尽管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举世誉之而不加劝，举世非之而不加沮，定乎内外之分，辩乎荣辱之境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，但却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未数数然也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。他仍是始终</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未树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逍遥境界。</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了解庄子其人及《逍遥游》的基本思想。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掌握文中出现的重要的实词、虚词、古汉语句式。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鉴赏本文借助丰富的想象和以寓言故事设喻来说明道理的手法。</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1061931" y="440137"/>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00658" y="-99392"/>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317813" y="952153"/>
            <a:ext cx="11573076" cy="5561459"/>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panose="02020603050405020304"/>
                <a:ea typeface="华文细黑"/>
                <a:cs typeface="Courier New" panose="02070309020205020404"/>
              </a:rPr>
              <a:t>1.</a:t>
            </a:r>
            <a:r>
              <a:rPr lang="zh-CN" altLang="zh-CN" sz="2400" kern="100" dirty="0">
                <a:latin typeface="Times New Roman" panose="02020603050405020304"/>
                <a:ea typeface="华文细黑"/>
                <a:cs typeface="Times New Roman" panose="02020603050405020304"/>
              </a:rPr>
              <a:t>庄子认为哪种人能达到逍遥游的境界？</a:t>
            </a:r>
            <a:endParaRPr lang="zh-CN" altLang="zh-CN" sz="24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若夫乘天地之正，而御六气之辩，以游无穷者，彼且恶乎待哉？</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只有任其自然，随变是适，无乎所待，以游无穷，这才是逍遥游的理论境界！能达到这种境界的，也只有课文最后提到的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至人、神人、圣人</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了，因为他们</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无己、无功、无名</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。怎样才能摆脱有待，达到无待呢？庄子强调，根本的一点是要认识到，不是外在的客观条件或必然性束缚了人的自由，而是人们自己的主观认识、自己的思想束缚了自己，不知道</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以道观物</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道通为一</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的道理；如果能从主观上齐同万物，忘却外在的一切差别，也就无所不适、无所对待了。庄子进而提出了最彻底的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无己</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的方法，即从精神上超脱一切自然和社会的限制，泯灭物我的对立，忘记一切，直到忘记自己。无己而后无所待。</a:t>
            </a:r>
            <a:endParaRPr lang="zh-CN" altLang="zh-CN" sz="24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1" end="1"/>
                                            </p:txEl>
                                          </p:spTgt>
                                        </p:tgtEl>
                                      </p:cBhvr>
                                    </p:animEffect>
                                    <p:set>
                                      <p:cBhvr>
                                        <p:cTn id="12"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5"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53033" y="34037"/>
            <a:ext cx="11674821" cy="6517105"/>
          </a:xfrm>
          <a:prstGeom prst="rect">
            <a:avLst/>
          </a:prstGeom>
        </p:spPr>
        <p:txBody>
          <a:bodyPr wrap="square">
            <a:spAutoFit/>
          </a:bodyPr>
          <a:lstStyle/>
          <a:p>
            <a:pPr algn="just">
              <a:lnSpc>
                <a:spcPct val="135000"/>
              </a:lnSpc>
              <a:spcAft>
                <a:spcPts val="0"/>
              </a:spcAft>
              <a:tabLst>
                <a:tab pos="2070735" algn="l"/>
              </a:tabLst>
            </a:pPr>
            <a:r>
              <a:rPr lang="en-US" altLang="zh-CN" sz="2400" kern="100" dirty="0">
                <a:latin typeface="Times New Roman" panose="02020603050405020304"/>
                <a:ea typeface="华文细黑"/>
                <a:cs typeface="Courier New" panose="02070309020205020404"/>
              </a:rPr>
              <a:t>2.</a:t>
            </a:r>
            <a:r>
              <a:rPr lang="zh-CN" altLang="zh-CN" sz="2400" kern="100" dirty="0">
                <a:latin typeface="Times New Roman" panose="02020603050405020304"/>
                <a:ea typeface="华文细黑"/>
                <a:cs typeface="Times New Roman" panose="02020603050405020304"/>
              </a:rPr>
              <a:t>你认为庄子思想有什么积极意义？</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400" kern="100" dirty="0">
                <a:solidFill>
                  <a:srgbClr val="3333FF"/>
                </a:solidFill>
                <a:latin typeface="Times New Roman" panose="02020603050405020304"/>
                <a:ea typeface="华文细黑"/>
                <a:cs typeface="Times New Roman" panose="02020603050405020304"/>
              </a:rPr>
              <a:t>庄子的物我合一的境界，在魏晋时期成为品评人物高下的一项重要标准。皈依自然也成为历代文人理想中的人生境界。更为可贵的是，庄子思想中叛逆愤世的一面，成为后世文人抗争现实的强大的精神武器。苏轼的文章，最得力于《庄子》，他的《赤壁赋》从思想到语言都脱胎于庄子，所谓行云流水，</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如万斛泉源，不择地而出</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，与庄子的风格极为相似。同时，庄子的消极避世、胆怯退缩也成为后世文人放浪形骸、玩世不恭的温床。庄子思想和文风对后人的影响是多方面的。正如郭沫若所说：</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秦汉以来的一部中国文学史差不多大半在他的影响之下发展。</a:t>
            </a:r>
            <a:r>
              <a:rPr lang="en-US" altLang="zh-CN" sz="2400" kern="100" dirty="0">
                <a:solidFill>
                  <a:srgbClr val="3333FF"/>
                </a:solidFill>
                <a:latin typeface="宋体" panose="02010600030101010101" pitchFamily="2" charset="-122"/>
                <a:ea typeface="华文细黑"/>
                <a:cs typeface="Times New Roman" panose="02020603050405020304"/>
              </a:rPr>
              <a:t>”</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《庄子与鲁迅》</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所谓</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庄狂屈狷</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，正道出了他们独具的浪漫主义精神。</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kern="100" spc="-120" dirty="0">
                <a:solidFill>
                  <a:srgbClr val="3333FF"/>
                </a:solidFill>
                <a:latin typeface="Times New Roman" panose="02020603050405020304"/>
                <a:ea typeface="华文细黑"/>
                <a:cs typeface="Times New Roman" panose="02020603050405020304"/>
              </a:rPr>
              <a:t>人们置身于自然社会中，不能不受到客观法则的限制，这是必然的痛苦，庄子告诉我们安时处顺，则穷通自乐；人们在蝇营狗苟地追求名利时，常会扭曲本性，迷失自我，庄子告诉我们敝屣富贵，淡泊荣利，则能悠游自得。如果说儒家思想是粮店，是我们立身处世之根本，那么道家思想就是药店，在我们处于精神困境中时，不妨去向老庄寻一剂良药。</a:t>
            </a:r>
            <a:endParaRPr lang="zh-CN" altLang="zh-CN" sz="2400" kern="100" spc="-12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
                                            <p:txEl>
                                              <p:pRg st="2" end="2"/>
                                            </p:txEl>
                                          </p:spTgt>
                                        </p:tgtEl>
                                        <p:attrNameLst>
                                          <p:attrName>style.visibility</p:attrName>
                                        </p:attrNameLst>
                                      </p:cBhvr>
                                      <p:to>
                                        <p:strVal val="visible"/>
                                      </p:to>
                                    </p:set>
                                    <p:animEffect transition="in" filter="blinds(horizontal)">
                                      <p:cBhvr>
                                        <p:cTn id="10" dur="500"/>
                                        <p:tgtEl>
                                          <p:spTgt spid="20">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0">
                                            <p:txEl>
                                              <p:pRg st="1" end="1"/>
                                            </p:txEl>
                                          </p:spTgt>
                                        </p:tgtEl>
                                      </p:cBhvr>
                                    </p:animEffect>
                                    <p:set>
                                      <p:cBhvr>
                                        <p:cTn id="15" dur="1" fill="hold">
                                          <p:stCondLst>
                                            <p:cond delay="499"/>
                                          </p:stCondLst>
                                        </p:cTn>
                                        <p:tgtEl>
                                          <p:spTgt spid="20">
                                            <p:txEl>
                                              <p:pRg st="1" end="1"/>
                                            </p:txEl>
                                          </p:spTgt>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20">
                                            <p:txEl>
                                              <p:pRg st="2" end="2"/>
                                            </p:txEl>
                                          </p:spTgt>
                                        </p:tgtEl>
                                      </p:cBhvr>
                                    </p:animEffect>
                                    <p:set>
                                      <p:cBhvr>
                                        <p:cTn id="18"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3" name="圆角矩形 12"/>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91133" y="6524"/>
            <a:ext cx="11592126" cy="6539162"/>
          </a:xfrm>
          <a:prstGeom prst="rect">
            <a:avLst/>
          </a:prstGeom>
        </p:spPr>
        <p:txBody>
          <a:bodyPr wrap="square">
            <a:spAutoFit/>
          </a:bodyPr>
          <a:lstStyle/>
          <a:p>
            <a:pPr algn="just">
              <a:lnSpc>
                <a:spcPct val="147000"/>
              </a:lnSpc>
              <a:spcAft>
                <a:spcPts val="0"/>
              </a:spcAft>
              <a:tabLst>
                <a:tab pos="2070735" algn="l"/>
              </a:tabLst>
            </a:pPr>
            <a:r>
              <a:rPr lang="en-US" altLang="zh-CN" sz="2400" kern="100" dirty="0">
                <a:latin typeface="Times New Roman" panose="02020603050405020304"/>
                <a:ea typeface="华文细黑"/>
                <a:cs typeface="Courier New" panose="02070309020205020404"/>
              </a:rPr>
              <a:t>3.</a:t>
            </a:r>
            <a:r>
              <a:rPr lang="zh-CN" altLang="zh-CN" sz="2400" kern="100" dirty="0">
                <a:latin typeface="Times New Roman" panose="02020603050405020304"/>
                <a:ea typeface="华文细黑"/>
                <a:cs typeface="Times New Roman" panose="02020603050405020304"/>
              </a:rPr>
              <a:t>《史记》中说庄子</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汪洋自恣以适己</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，鲁迅说他</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汪洋辟阖，仪态万方</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。在课文中，哪些地方体现了这样的特点？</a:t>
            </a:r>
            <a:endParaRPr lang="zh-CN" altLang="zh-CN" sz="24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400" kern="100" spc="-70" dirty="0">
                <a:solidFill>
                  <a:srgbClr val="3333FF"/>
                </a:solidFill>
                <a:latin typeface="Times New Roman" panose="02020603050405020304"/>
                <a:ea typeface="华文细黑"/>
                <a:cs typeface="Times New Roman" panose="02020603050405020304"/>
              </a:rPr>
              <a:t>这篇文章采用先述后议、先破后立的写法，运用对比与想象由物及人，最后推出结论，气势阔大而思路严谨，夸张、虚幻的描述中隐藏着炽烈的情感，堪称一篇奇文。</a:t>
            </a:r>
            <a:endParaRPr lang="zh-CN" altLang="zh-CN" sz="2400" kern="100" spc="-7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首先，是全文的构思。鲲鹏的雄伟，大椿树的长寿，都令人叹为观止，又将这样的庞然大物与芥、蜩、朝菌之类细微、短命者对比，更显出事物、境界用意的奇特。</a:t>
            </a:r>
            <a:endParaRPr lang="zh-CN" altLang="zh-CN" sz="24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其次，是作者倾注笔力描绘的鱼而化鸟的鲲鹏形象。课文多次描绘这一形象，前后相互补充印证，使其形象更丰满鲜活。在这才能无双、向往逍遥而又无法逍遥的大鹏身上，显示了作者的才情，也隐藏着作者的苦衷。</a:t>
            </a:r>
            <a:endParaRPr lang="zh-CN" altLang="zh-CN" sz="24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再次，《庄子》全书大小寓言共计二百多个，其短者或二十多字，其长者或千余字；有些篇目全部由寓言排比而成，有些篇目干脆通篇就是一个寓言。如此大量采用寓言来传达自己的思想的即便在整个中国文学史上也是罕见的。</a:t>
            </a:r>
            <a:endParaRPr lang="zh-CN" altLang="zh-CN" sz="24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1" end="1"/>
                                            </p:txEl>
                                          </p:spTgt>
                                        </p:tgtEl>
                                      </p:cBhvr>
                                    </p:animEffect>
                                    <p:set>
                                      <p:cBhvr>
                                        <p:cTn id="27" dur="1" fill="hold">
                                          <p:stCondLst>
                                            <p:cond delay="499"/>
                                          </p:stCondLst>
                                        </p:cTn>
                                        <p:tgtEl>
                                          <p:spTgt spid="7">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2" end="2"/>
                                            </p:txEl>
                                          </p:spTgt>
                                        </p:tgtEl>
                                      </p:cBhvr>
                                    </p:animEffect>
                                    <p:set>
                                      <p:cBhvr>
                                        <p:cTn id="30" dur="1" fill="hold">
                                          <p:stCondLst>
                                            <p:cond delay="499"/>
                                          </p:stCondLst>
                                        </p:cTn>
                                        <p:tgtEl>
                                          <p:spTgt spid="7">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3" end="3"/>
                                            </p:txEl>
                                          </p:spTgt>
                                        </p:tgtEl>
                                      </p:cBhvr>
                                    </p:animEffect>
                                    <p:set>
                                      <p:cBhvr>
                                        <p:cTn id="33" dur="1" fill="hold">
                                          <p:stCondLst>
                                            <p:cond delay="499"/>
                                          </p:stCondLst>
                                        </p:cTn>
                                        <p:tgtEl>
                                          <p:spTgt spid="7">
                                            <p:txEl>
                                              <p:pRg st="3" end="3"/>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4" end="4"/>
                                            </p:txEl>
                                          </p:spTgt>
                                        </p:tgtEl>
                                      </p:cBhvr>
                                    </p:animEffect>
                                    <p:set>
                                      <p:cBhvr>
                                        <p:cTn id="36"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1608" y="554013"/>
            <a:ext cx="11618499" cy="5994270"/>
          </a:xfrm>
          <a:prstGeom prst="rect">
            <a:avLst/>
          </a:prstGeom>
        </p:spPr>
        <p:txBody>
          <a:bodyPr wrap="square">
            <a:spAutoFit/>
          </a:bodyPr>
          <a:lstStyle/>
          <a:p>
            <a:pPr algn="ctr">
              <a:lnSpc>
                <a:spcPct val="141000"/>
              </a:lnSpc>
              <a:spcAft>
                <a:spcPts val="0"/>
              </a:spcAft>
              <a:tabLst>
                <a:tab pos="2070735" algn="l"/>
              </a:tabLst>
            </a:pPr>
            <a:r>
              <a:rPr lang="zh-CN" altLang="zh-CN" sz="2500" b="1" kern="100" dirty="0">
                <a:solidFill>
                  <a:srgbClr val="C00000"/>
                </a:solidFill>
                <a:latin typeface="Times New Roman" panose="02020603050405020304"/>
                <a:ea typeface="华文细黑"/>
                <a:cs typeface="Times New Roman" panose="02020603050405020304"/>
              </a:rPr>
              <a:t>庄子：在我们无路可走的时候</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题目含蓄地告诉人们：现实社会中，物欲横流，人格扭曲，道德沦丧，人文精神失落，当我们在滚滚红尘中，当我们在罪恶与良知的碰撞中，当我们无路可走的时候，应该看看庄子，学学庄子，找回失落的精神，重建我们的精神家园。</a:t>
            </a:r>
            <a:endParaRPr lang="zh-CN" altLang="zh-CN" sz="2500" kern="100" dirty="0">
              <a:solidFill>
                <a:srgbClr val="3333FF"/>
              </a:solidFill>
              <a:latin typeface="宋体" panose="02010600030101010101" pitchFamily="2" charset="-122"/>
              <a:cs typeface="Courier New" panose="02070309020205020404"/>
            </a:endParaRPr>
          </a:p>
          <a:p>
            <a:pPr algn="ctr">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鲍鹏山</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当</a:t>
            </a:r>
            <a:r>
              <a:rPr lang="zh-CN" altLang="zh-CN" sz="2500" kern="100" dirty="0">
                <a:latin typeface="Times New Roman" panose="02020603050405020304"/>
                <a:ea typeface="华文细黑"/>
                <a:cs typeface="Times New Roman" panose="02020603050405020304"/>
              </a:rPr>
              <a:t>一种美，美得让我们无所适从时，我们就会意识到自身的局限。</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山阴道上，目不暇接</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之时，我们不就能体验到我们渺小的心智与有限的感官无福消受这天赐的过多福祉吗？读庄子，我们也往往被庄子拨弄得手足无措，有时只好手之舞之，足之蹈之。除此，我们还有什么方式来表达我们内心的感动？这位</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天仙才子</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他幻化无方，意出尘外，鬼话连篇，奇怪迭出。他总在一些地方吓着我们，而等我们惊魂甫定，便会发现：呈现在我们面前的，是朝暾夕月，落崖惊风。我们的视界</a:t>
            </a:r>
            <a:r>
              <a:rPr lang="zh-CN" altLang="zh-CN" sz="2500" kern="100" dirty="0" smtClean="0">
                <a:latin typeface="Times New Roman" panose="02020603050405020304"/>
                <a:ea typeface="华文细黑"/>
                <a:cs typeface="Times New Roman" panose="02020603050405020304"/>
              </a:rPr>
              <a:t>为</a:t>
            </a:r>
            <a:endParaRPr lang="zh-CN" altLang="zh-CN" sz="25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1" end="1"/>
                                            </p:txEl>
                                          </p:spTgt>
                                        </p:tgtEl>
                                      </p:cBhvr>
                                    </p:animEffect>
                                    <p:set>
                                      <p:cBhvr>
                                        <p:cTn id="12"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3263" y="35099"/>
            <a:ext cx="11484000" cy="6694140"/>
          </a:xfrm>
          <a:prstGeom prst="rect">
            <a:avLst/>
          </a:prstGeom>
        </p:spPr>
        <p:txBody>
          <a:bodyPr wrap="square">
            <a:spAutoFit/>
          </a:bodyPr>
          <a:lstStyle/>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之一开，我们的俗情为之一扫。同时，他永远有着我们不懂的地方，山重水复，柳暗花明；永远有着我们不曾涉及的境界，仰之弥高，钻之弥坚。</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造化钟神秀</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，造化把何等样的神秀聚焦在这个</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槁项黄馘</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的哲人身上啊！</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庄子钓于濮水。楚王使大夫二人往先焉。曰：</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愿以境内累矣。</a:t>
            </a:r>
            <a:r>
              <a:rPr lang="en-US" altLang="zh-CN" sz="2600" kern="100" dirty="0">
                <a:latin typeface="宋体" panose="02010600030101010101" pitchFamily="2" charset="-122"/>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50000"/>
              </a:lnSpc>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先秦</a:t>
            </a:r>
            <a:r>
              <a:rPr lang="zh-CN" altLang="zh-CN" sz="2600" kern="100" dirty="0">
                <a:latin typeface="Times New Roman" panose="02020603050405020304"/>
                <a:ea typeface="华文细黑"/>
                <a:cs typeface="Times New Roman" panose="02020603050405020304"/>
              </a:rPr>
              <a:t>诸子，谁不想做官？</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一朝权在手，便把令来行。</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在其位，谋其政。</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君子之仕，行其义也。</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谁不想通过世俗的权力，来杠杆天下，实现自己的乌托邦之梦？庄子的机会来了，但庄子的心已冷了。这是一个有趣的情景：一边是濮水边心如澄澈秋水、身如不系之舟的庄周先生，一边是身负楚王使命，恭敬不怠、颠沛以之的两大夫。两边谁更能享受生命的真乐趣？这可能是一个永远聚讼不已，不能有统一志趣的话题。对幸福的理解太多样了。我的看法是，庄周们一定能掂出各级官僚们</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威福</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的分量，而大小官僚们永远</a:t>
            </a:r>
            <a:r>
              <a:rPr lang="zh-CN" altLang="zh-CN" sz="2600" kern="100" dirty="0" smtClean="0">
                <a:latin typeface="Times New Roman" panose="02020603050405020304"/>
                <a:ea typeface="华文细黑"/>
                <a:cs typeface="Times New Roman" panose="02020603050405020304"/>
              </a:rPr>
              <a:t>不</a:t>
            </a:r>
            <a:endParaRPr lang="zh-CN" altLang="zh-CN" sz="2600" kern="100" spc="4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1133" y="8257"/>
            <a:ext cx="11618500" cy="6702412"/>
          </a:xfrm>
          <a:prstGeom prst="rect">
            <a:avLst/>
          </a:prstGeom>
        </p:spPr>
        <p:txBody>
          <a:bodyPr wrap="square">
            <a:spAutoFit/>
          </a:bodyPr>
          <a:lstStyle/>
          <a:p>
            <a:pPr algn="just">
              <a:lnSpc>
                <a:spcPct val="141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可能理解庄周们的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闲福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对真正人生的意义。这有关对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的价值评价。这也是一个似曾相识的情景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它使我们一下子就想到了距庄子约七百多年前渭水边上发生的一幕：八十多岁的姜太公用直钩钓鱼，用意却在钓文王，他成功了。而比姜太公年轻得多的庄子，此时是真心真意地在钓鱼。且可能毫无诗意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他可能真的需要一条鱼来充实他的辘辘饥肠。庄子此时面临着双重诱惑：他的前面是清波粼粼的濮水以及水中从容不迫的游鱼，他的背后则是楚国的相位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楚威王要把境内的国事交给他了。大概楚威王也知道庄子的脾气，所以用了一个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字，只是庄子要不要这种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？多少人在这种累赘中体味到权力给人的充实感及成就感？这是生命中不能承受之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庄子持竿不顾。</a:t>
            </a:r>
            <a:r>
              <a:rPr lang="en-US" altLang="zh-CN" sz="2800" kern="100" dirty="0">
                <a:latin typeface="宋体" panose="02010600030101010101" pitchFamily="2" charset="-122"/>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52290"/>
            <a:ext cx="11618500"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好一个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濮水的清波吸引了他，他无暇回头看身后的权势。他那么不经意地推掉了在俗人看来千载难逢的发达机遇。他把这看成了无聊的打扰。如果他学许由，他该跳进濮水洗洗他干皱的耳朵了。大约怕惊走了在鱼钩边游荡试探的鱼，他没有这么做。从而也没有让这两位风尘仆仆的大夫太难堪。他只问了两位衣着锦绣的大夫一个似乎毫不相关的问题：楚国水田里的乌龟，它们是愿意到楚王那里，让楚王用精致的竹箱装着它，用丝绸的巾饰覆盖它，珍藏在宗庙里，用死来换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留骨而贵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呢，还是愿意拖着尾巴在泥水里自由自在地活着？二位大夫此时倒很有一点正常人的心智，回答说：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宁愿拖着尾巴在泥水中活着。</a:t>
            </a:r>
            <a:r>
              <a:rPr lang="en-US" altLang="zh-CN" sz="2800" kern="100" dirty="0">
                <a:latin typeface="宋体" panose="02010600030101010101" pitchFamily="2" charset="-122"/>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庄子</a:t>
            </a:r>
            <a:r>
              <a:rPr lang="zh-CN" altLang="zh-CN" sz="2800" kern="100" dirty="0">
                <a:latin typeface="Times New Roman" panose="02020603050405020304"/>
                <a:ea typeface="华文细黑"/>
                <a:cs typeface="Times New Roman" panose="02020603050405020304"/>
              </a:rPr>
              <a:t>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往矣，吾将曳尾于涂中。</a:t>
            </a:r>
            <a:r>
              <a:rPr lang="en-US" altLang="zh-CN" sz="2800" kern="100" dirty="0">
                <a:latin typeface="宋体" panose="02010600030101010101" pitchFamily="2" charset="-122"/>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3611"/>
            <a:ext cx="11618500" cy="6611169"/>
          </a:xfrm>
          <a:prstGeom prst="rect">
            <a:avLst/>
          </a:prstGeom>
        </p:spPr>
        <p:txBody>
          <a:bodyPr wrap="square">
            <a:spAutoFit/>
          </a:bodyPr>
          <a:lstStyle/>
          <a:p>
            <a:pPr algn="just">
              <a:lnSpc>
                <a:spcPct val="137000"/>
              </a:lnSpc>
              <a:spcAft>
                <a:spcPts val="0"/>
              </a:spcAft>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kern="100" dirty="0" smtClean="0">
                <a:latin typeface="Times New Roman" panose="02020603050405020304"/>
                <a:ea typeface="华文细黑"/>
                <a:cs typeface="Times New Roman" panose="02020603050405020304"/>
              </a:rPr>
              <a:t>你们</a:t>
            </a:r>
            <a:r>
              <a:rPr lang="zh-CN" altLang="zh-CN" sz="2400" kern="100" dirty="0">
                <a:latin typeface="Times New Roman" panose="02020603050405020304"/>
                <a:ea typeface="华文细黑"/>
                <a:cs typeface="Times New Roman" panose="02020603050405020304"/>
              </a:rPr>
              <a:t>走吧！我也是这样选择的。这则记载在《秋水》篇中的故事，不知会让多少人暗自惭愧汗颜。这是由超凡绝俗的大智慧中生长出来的</a:t>
            </a:r>
            <a:r>
              <a:rPr lang="zh-CN" altLang="zh-CN" sz="2400" u="heavy" kern="100" dirty="0">
                <a:latin typeface="Times New Roman" panose="02020603050405020304"/>
                <a:ea typeface="华文细黑"/>
                <a:cs typeface="Times New Roman" panose="02020603050405020304"/>
              </a:rPr>
              <a:t>清洁的精神</a:t>
            </a:r>
            <a:r>
              <a:rPr lang="zh-CN" altLang="zh-CN" sz="2400" kern="100" dirty="0">
                <a:latin typeface="Times New Roman" panose="02020603050405020304"/>
                <a:ea typeface="华文细黑"/>
                <a:cs typeface="Times New Roman" panose="02020603050405020304"/>
              </a:rPr>
              <a:t>，又由这种清洁的精神滋养出拒绝诱惑的惊人内力。当然，我们不能以此悬的，来要求心智不高内力不坚的芸芸众生，但我仍很高兴能看到在中国古代文人中有这样一个拒绝权势媒聘、坚决不合作的例子。是的，在一个文化屈从权势的传统中，</a:t>
            </a:r>
            <a:r>
              <a:rPr lang="zh-CN" altLang="zh-CN" sz="2400" u="heavy" kern="100" dirty="0">
                <a:latin typeface="Times New Roman" panose="02020603050405020304"/>
                <a:ea typeface="华文细黑"/>
                <a:cs typeface="Times New Roman" panose="02020603050405020304"/>
              </a:rPr>
              <a:t>庄子是一棵孤独的树，是一棵孤独地在深夜看守心灵月亮的树。当我们大都在黑夜里昧昧昏睡时，月亮为什么没有丢失？就是因为有了这样一两棵在清风夜唳的夜中独自看守月亮的树。一轮孤月之下一株孤独的树，这是一种不可企及的妩媚。</a:t>
            </a:r>
            <a:endParaRPr lang="zh-CN" altLang="zh-CN" sz="2400" u="heavy"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清洁的精神</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指庄子鄙弃富贵权势，追求人格的独立、精神的自由和品格的高洁的精神。</a:t>
            </a:r>
            <a:endParaRPr lang="zh-CN" altLang="zh-CN" sz="2400" kern="100" dirty="0">
              <a:solidFill>
                <a:srgbClr val="3333FF"/>
              </a:solidFill>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月亮</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比喻一种纯洁的心灵和独立的文化精神，而庄子则因为具有高洁精神而成为守住这种文化精神的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树</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。这句话是说正因为有庄子等人具有超凡绝俗的高洁精神，坚守了独立的文化品格，决不屈从权势，这种文化精神才没有彻底失落。</a:t>
            </a:r>
            <a:endParaRPr lang="zh-CN" altLang="zh-CN" sz="24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2" end="2"/>
                                            </p:txEl>
                                          </p:spTgt>
                                        </p:tgtEl>
                                      </p:cBhvr>
                                    </p:animEffect>
                                    <p:set>
                                      <p:cBhvr>
                                        <p:cTn id="2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41711"/>
            <a:ext cx="116185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部《庄子》，一言以蔽之，就是对人类的怜悯！庄子似因无情而坚强，实则因最多情而最虚弱！庄子是人类最脆弱的心灵，最温柔的心灵，最敏感因而也最易受到伤害的心灵</a:t>
            </a:r>
            <a:r>
              <a:rPr lang="en-US" altLang="zh-CN" sz="2800" kern="100" dirty="0">
                <a:latin typeface="宋体" panose="02010600030101010101" pitchFamily="2" charset="-122"/>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胡</a:t>
            </a:r>
            <a:r>
              <a:rPr lang="zh-CN" altLang="zh-CN" sz="2800" kern="100" dirty="0">
                <a:latin typeface="Times New Roman" panose="02020603050405020304"/>
                <a:ea typeface="华文细黑"/>
                <a:cs typeface="Times New Roman" panose="02020603050405020304"/>
              </a:rPr>
              <a:t>文英这样说庄子：庄子眼极冷，心肠极热。眼冷，故是非不管；心肠热，故悲慨万端。虽知无用，而未能忘情，到底是热肠挂住；虽不能忘情，而终不下手，到底是冷眼看穿。</a:t>
            </a:r>
            <a:endParaRPr lang="zh-CN" altLang="zh-CN" sz="2800" kern="100" dirty="0">
              <a:latin typeface="宋体" panose="02010600030101010101" pitchFamily="2" charset="-122"/>
              <a:cs typeface="Courier New" panose="02070309020205020404"/>
            </a:endParaRPr>
          </a:p>
          <a:p>
            <a:pPr algn="just">
              <a:lnSpc>
                <a:spcPct val="150000"/>
              </a:lnSpc>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这</a:t>
            </a:r>
            <a:r>
              <a:rPr lang="zh-CN" altLang="zh-CN" sz="2800" kern="100" dirty="0">
                <a:latin typeface="Times New Roman" panose="02020603050405020304"/>
                <a:ea typeface="华文细黑"/>
                <a:cs typeface="Times New Roman" panose="02020603050405020304"/>
              </a:rPr>
              <a:t>是庄子自己的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哲学困境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此时的庄子，徘徊两间，在内心的矛盾中作困兽之斗。他自己管不住自己，自己被自己纠缠而无计脱身，自己对自己无所适从无可奈何。他有蛇的冷酷犀利，更有鸽子的温柔宽仁。对人世间的种种荒唐与罪恶，他自知不能用书生的秃笔来与之叫阵，只好</a:t>
            </a:r>
            <a:r>
              <a:rPr lang="zh-CN" altLang="zh-CN" sz="2800" kern="100" dirty="0" smtClean="0">
                <a:latin typeface="Times New Roman" panose="02020603050405020304"/>
                <a:ea typeface="华文细黑"/>
                <a:cs typeface="Times New Roman" panose="02020603050405020304"/>
              </a:rPr>
              <a:t>冷</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120815"/>
            <a:ext cx="11618500" cy="5180393"/>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眼相看，但终于耿耿而不能释怀，于是，随着诸侯们的剑锋残忍到极致，他的笔锋也就荒唐到极致；因着世界黑暗到了极致，他的态度也就偏激到极致。天下污浊，不能用庄重正派的语言与之对话，只好以谬悠之说，荒唐之言，无端崖之辞来与之周旋。他好像在和这个世界比试谁更无赖，谁更无理，谁更无情，谁更无聊，谁更无所顾忌，谁更无所关爱。谁更赤条条来去无牵挂，从而谁更能破罐子破摔。谁更无正义无逻辑无方向无心肝</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只是，有谁看不出他满纸荒唐言中的一把辛酸泪呢？对这种充满血泪的怪诞与孤傲，我们怎能不悚然面对，肃然起敬，油然生爱？</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407736" y="721271"/>
            <a:ext cx="11376000" cy="3887731"/>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本文是著名学者鲍鹏山对于庄子的历史意义及当代意义展开讨论的一篇散文。他认为庄子的精神境界包含三个层面：</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他对人类充满怜悯，最多情，最温柔宽仁，最敏感，因而最脆弱，最易受到伤害；</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对污浊黑暗的世界，他冷眼看穿，冷酷犀利；</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庄子在污浊的人世间保持着清洁的精神，他超凡绝俗，拒绝诱惑，把自由的价值看得至高无上，不屑与统治者同流合污。</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07736" y="1981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C:\Users\Administrator\Desktop\创新图片\d5c81c7c28abdf2fe1f667db84633d66_02.jpg"/>
          <p:cNvPicPr>
            <a:picLocks noChangeAspect="1" noChangeArrowheads="1"/>
          </p:cNvPicPr>
          <p:nvPr/>
        </p:nvPicPr>
        <p:blipFill rotWithShape="1">
          <a:blip r:embed="rId1" cstate="print">
            <a:lum bright="70000" contrast="-70000"/>
            <a:extLst>
              <a:ext uri="{28A0092B-C50C-407E-A947-70E740481C1C}">
                <a14:useLocalDpi xmlns:a14="http://schemas.microsoft.com/office/drawing/2010/main" val="0"/>
              </a:ext>
            </a:extLst>
          </a:blip>
          <a:srcRect l="9272"/>
          <a:stretch>
            <a:fillRect/>
          </a:stretch>
        </p:blipFill>
        <p:spPr bwMode="auto">
          <a:xfrm>
            <a:off x="7967414" y="-1488"/>
            <a:ext cx="4222998" cy="26174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728467" y="1948142"/>
            <a:ext cx="3168352"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沮</a:t>
            </a:r>
            <a:r>
              <a:rPr lang="zh-CN" altLang="zh-CN" sz="2800" kern="100" dirty="0">
                <a:latin typeface="Times New Roman" panose="02020603050405020304"/>
                <a:ea typeface="华文细黑"/>
                <a:cs typeface="Times New Roman" panose="02020603050405020304"/>
              </a:rPr>
              <a:t>丧</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榆</a:t>
            </a:r>
            <a:r>
              <a:rPr lang="zh-CN" altLang="zh-CN" sz="2800" kern="100" dirty="0">
                <a:solidFill>
                  <a:srgbClr val="FF0000"/>
                </a:solidFill>
                <a:latin typeface="Times New Roman" panose="02020603050405020304"/>
                <a:ea typeface="华文细黑"/>
                <a:cs typeface="Times New Roman" panose="02020603050405020304"/>
              </a:rPr>
              <a:t>枋</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smtClean="0">
                <a:latin typeface="Times New Roman" panose="02020603050405020304"/>
                <a:ea typeface="华文细黑"/>
                <a:cs typeface="Times New Roman" panose="02020603050405020304"/>
              </a:rPr>
              <a:t>斥</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solidFill>
                  <a:srgbClr val="FF0000"/>
                </a:solidFill>
                <a:latin typeface="Times New Roman" panose="02020603050405020304"/>
                <a:ea typeface="华文细黑"/>
                <a:cs typeface="Times New Roman" panose="02020603050405020304"/>
              </a:rPr>
              <a:t>舂</a:t>
            </a:r>
            <a:r>
              <a:rPr lang="zh-CN" altLang="zh-CN" sz="2800" kern="100" dirty="0">
                <a:latin typeface="Times New Roman" panose="02020603050405020304"/>
                <a:ea typeface="华文细黑"/>
                <a:cs typeface="Times New Roman" panose="02020603050405020304"/>
              </a:rPr>
              <a:t>粮</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晦</a:t>
            </a:r>
            <a:r>
              <a:rPr lang="zh-CN" altLang="zh-CN" sz="2800" kern="100" dirty="0">
                <a:solidFill>
                  <a:srgbClr val="FF0000"/>
                </a:solidFill>
                <a:latin typeface="Times New Roman" panose="02020603050405020304"/>
                <a:ea typeface="华文细黑"/>
                <a:cs typeface="Times New Roman" panose="02020603050405020304"/>
              </a:rPr>
              <a:t>朔</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(13)</a:t>
            </a:r>
            <a:r>
              <a:rPr lang="zh-CN" altLang="zh-CN" sz="2800" kern="100" dirty="0">
                <a:solidFill>
                  <a:srgbClr val="FF0000"/>
                </a:solidFill>
                <a:latin typeface="Times New Roman" panose="02020603050405020304"/>
                <a:ea typeface="华文细黑"/>
                <a:cs typeface="Times New Roman" panose="02020603050405020304"/>
              </a:rPr>
              <a:t>泠</a:t>
            </a:r>
            <a:r>
              <a:rPr lang="zh-CN" altLang="zh-CN" sz="2800" kern="100" dirty="0">
                <a:latin typeface="Times New Roman" panose="02020603050405020304"/>
                <a:ea typeface="华文细黑"/>
                <a:cs typeface="Times New Roman" panose="02020603050405020304"/>
              </a:rPr>
              <a:t>然</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蓬</a:t>
            </a:r>
            <a:r>
              <a:rPr lang="zh-CN" altLang="zh-CN" sz="2800" kern="100" dirty="0">
                <a:solidFill>
                  <a:srgbClr val="FF0000"/>
                </a:solidFill>
                <a:latin typeface="Times New Roman" panose="02020603050405020304"/>
                <a:ea typeface="华文细黑"/>
                <a:cs typeface="Times New Roman" panose="02020603050405020304"/>
              </a:rPr>
              <a:t>蒿</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315607"/>
            <a:ext cx="3240360"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鲲</a:t>
            </a:r>
            <a:r>
              <a:rPr lang="zh-CN" altLang="zh-CN" sz="2800" kern="100" dirty="0">
                <a:latin typeface="Times New Roman" panose="02020603050405020304"/>
                <a:ea typeface="华文细黑"/>
                <a:cs typeface="Times New Roman" panose="02020603050405020304"/>
              </a:rPr>
              <a:t>鹏</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solidFill>
                  <a:srgbClr val="FF0000"/>
                </a:solidFill>
                <a:latin typeface="Times New Roman" panose="02020603050405020304"/>
                <a:ea typeface="华文细黑"/>
                <a:cs typeface="Times New Roman" panose="02020603050405020304"/>
              </a:rPr>
              <a:t>抟</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齐</a:t>
            </a:r>
            <a:r>
              <a:rPr lang="zh-CN" altLang="zh-CN" sz="2800" kern="100" dirty="0">
                <a:solidFill>
                  <a:srgbClr val="FF0000"/>
                </a:solidFill>
                <a:latin typeface="Times New Roman" panose="02020603050405020304"/>
                <a:ea typeface="华文细黑"/>
                <a:cs typeface="Times New Roman" panose="02020603050405020304"/>
              </a:rPr>
              <a:t>谐</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坳</a:t>
            </a:r>
            <a:r>
              <a:rPr lang="zh-CN" altLang="zh-CN" sz="2800" kern="100" dirty="0">
                <a:latin typeface="Times New Roman" panose="02020603050405020304"/>
                <a:ea typeface="华文细黑"/>
                <a:cs typeface="Times New Roman" panose="02020603050405020304"/>
              </a:rPr>
              <a:t>堂</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迁</a:t>
            </a:r>
            <a:r>
              <a:rPr lang="zh-CN" altLang="zh-CN" sz="2800" kern="100" dirty="0">
                <a:solidFill>
                  <a:srgbClr val="FF0000"/>
                </a:solidFill>
                <a:latin typeface="Times New Roman" panose="02020603050405020304"/>
                <a:ea typeface="华文细黑"/>
                <a:cs typeface="Times New Roman" panose="02020603050405020304"/>
              </a:rPr>
              <a:t>徙</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北</a:t>
            </a:r>
            <a:r>
              <a:rPr lang="zh-CN" altLang="zh-CN" sz="2800" kern="100" dirty="0">
                <a:solidFill>
                  <a:srgbClr val="FF0000"/>
                </a:solidFill>
                <a:latin typeface="Times New Roman" panose="02020603050405020304"/>
                <a:ea typeface="华文细黑"/>
                <a:cs typeface="Times New Roman" panose="02020603050405020304"/>
              </a:rPr>
              <a:t>冥</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夭</a:t>
            </a:r>
            <a:r>
              <a:rPr lang="zh-CN" altLang="zh-CN" sz="2800" kern="100" dirty="0">
                <a:solidFill>
                  <a:srgbClr val="FF0000"/>
                </a:solidFill>
                <a:latin typeface="Times New Roman" panose="02020603050405020304"/>
                <a:ea typeface="华文细黑"/>
                <a:cs typeface="Times New Roman" panose="02020603050405020304"/>
              </a:rPr>
              <a:t>阏</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846237"/>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846237"/>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7328867" y="1948142"/>
            <a:ext cx="3384376"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(15)</a:t>
            </a:r>
            <a:r>
              <a:rPr lang="zh-CN" altLang="zh-CN" sz="2800" kern="100" dirty="0">
                <a:solidFill>
                  <a:srgbClr val="FF0000"/>
                </a:solidFill>
                <a:latin typeface="Times New Roman" panose="02020603050405020304"/>
                <a:ea typeface="华文细黑"/>
                <a:cs typeface="Times New Roman" panose="02020603050405020304"/>
              </a:rPr>
              <a:t>翱</a:t>
            </a:r>
            <a:r>
              <a:rPr lang="zh-CN" altLang="zh-CN" sz="2800" kern="100" dirty="0">
                <a:latin typeface="Times New Roman" panose="02020603050405020304"/>
                <a:ea typeface="华文细黑"/>
                <a:cs typeface="Times New Roman" panose="02020603050405020304"/>
              </a:rPr>
              <a:t>翔</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(16)</a:t>
            </a:r>
            <a:r>
              <a:rPr lang="zh-CN" altLang="zh-CN" sz="2800" kern="100" dirty="0">
                <a:solidFill>
                  <a:srgbClr val="FF0000"/>
                </a:solidFill>
                <a:latin typeface="Times New Roman" panose="02020603050405020304"/>
                <a:ea typeface="华文细黑"/>
                <a:cs typeface="Times New Roman" panose="02020603050405020304"/>
              </a:rPr>
              <a:t>蜩</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穷</a:t>
            </a:r>
            <a:r>
              <a:rPr lang="zh-CN" altLang="zh-CN" sz="2800" kern="100" dirty="0">
                <a:solidFill>
                  <a:srgbClr val="FF0000"/>
                </a:solidFill>
                <a:latin typeface="Times New Roman" panose="02020603050405020304"/>
                <a:ea typeface="华文细黑"/>
                <a:cs typeface="Times New Roman" panose="02020603050405020304"/>
              </a:rPr>
              <a:t>发</a:t>
            </a:r>
            <a:r>
              <a:rPr lang="zh-CN" altLang="zh-CN" sz="2800" kern="100" dirty="0">
                <a:latin typeface="Times New Roman" panose="02020603050405020304"/>
                <a:ea typeface="华文细黑"/>
                <a:cs typeface="Times New Roman" panose="02020603050405020304"/>
              </a:rPr>
              <a:t>之北</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(18)</a:t>
            </a:r>
            <a:r>
              <a:rPr lang="zh-CN" altLang="zh-CN" sz="2800" kern="100" dirty="0">
                <a:solidFill>
                  <a:srgbClr val="FF0000"/>
                </a:solidFill>
                <a:latin typeface="Times New Roman" panose="02020603050405020304"/>
                <a:ea typeface="华文细黑"/>
                <a:cs typeface="Times New Roman" panose="02020603050405020304"/>
              </a:rPr>
              <a:t>蟪</a:t>
            </a:r>
            <a:r>
              <a:rPr lang="zh-CN" altLang="zh-CN" sz="2800" kern="100" dirty="0">
                <a:latin typeface="Times New Roman" panose="02020603050405020304"/>
                <a:ea typeface="华文细黑"/>
                <a:cs typeface="Times New Roman" panose="02020603050405020304"/>
              </a:rPr>
              <a:t>蛄</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(19)</a:t>
            </a:r>
            <a:r>
              <a:rPr lang="zh-CN" altLang="zh-CN" sz="2800" kern="100" dirty="0">
                <a:solidFill>
                  <a:srgbClr val="FF0000"/>
                </a:solidFill>
                <a:latin typeface="Times New Roman" panose="02020603050405020304"/>
                <a:ea typeface="华文细黑"/>
                <a:cs typeface="Times New Roman" panose="02020603050405020304"/>
              </a:rPr>
              <a:t>决</a:t>
            </a:r>
            <a:r>
              <a:rPr lang="zh-CN" altLang="zh-CN" sz="2800" kern="100" dirty="0">
                <a:latin typeface="Times New Roman" panose="02020603050405020304"/>
                <a:ea typeface="华文细黑"/>
                <a:cs typeface="Times New Roman" panose="02020603050405020304"/>
              </a:rPr>
              <a:t>起而飞</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(20)</a:t>
            </a:r>
            <a:r>
              <a:rPr lang="zh-CN" altLang="zh-CN" sz="2800" kern="100" dirty="0">
                <a:solidFill>
                  <a:srgbClr val="FF0000"/>
                </a:solidFill>
                <a:latin typeface="Times New Roman" panose="02020603050405020304"/>
                <a:ea typeface="华文细黑"/>
                <a:cs typeface="Times New Roman" panose="02020603050405020304"/>
              </a:rPr>
              <a:t>数</a:t>
            </a:r>
            <a:r>
              <a:rPr lang="zh-CN" altLang="zh-CN" sz="2800" kern="100" dirty="0">
                <a:latin typeface="Times New Roman" panose="02020603050405020304"/>
                <a:ea typeface="华文细黑"/>
                <a:cs typeface="Times New Roman" panose="02020603050405020304"/>
              </a:rPr>
              <a:t>数然</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(21)</a:t>
            </a:r>
            <a:r>
              <a:rPr lang="zh-CN" altLang="zh-CN" sz="2800" kern="100" dirty="0">
                <a:solidFill>
                  <a:srgbClr val="FF0000"/>
                </a:solidFill>
                <a:latin typeface="Times New Roman" panose="02020603050405020304"/>
                <a:ea typeface="华文细黑"/>
                <a:cs typeface="Times New Roman" panose="02020603050405020304"/>
              </a:rPr>
              <a:t>恶</a:t>
            </a:r>
            <a:r>
              <a:rPr lang="zh-CN" altLang="zh-CN" sz="2800" kern="100" dirty="0">
                <a:latin typeface="Times New Roman" panose="02020603050405020304"/>
                <a:ea typeface="华文细黑"/>
                <a:cs typeface="Times New Roman" panose="02020603050405020304"/>
              </a:rPr>
              <a:t>乎待哉</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pic>
        <p:nvPicPr>
          <p:cNvPr id="2050" name="Picture 2" descr="C:\Users\Administrator\Desktop\图片1.png"/>
          <p:cNvPicPr>
            <a:picLocks noChangeAspect="1" noChangeArrowheads="1"/>
          </p:cNvPicPr>
          <p:nvPr/>
        </p:nvPicPr>
        <p:blipFill>
          <a:blip r:embed="rId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60962" y="3481958"/>
            <a:ext cx="341313" cy="33496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447087" y="1952540"/>
            <a:ext cx="2088232" cy="461664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áo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tiáo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fà</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huì</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xuè</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shuò</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wū</a:t>
            </a:r>
            <a:endParaRPr lang="zh-CN" altLang="en-US" dirty="0">
              <a:solidFill>
                <a:srgbClr val="3333FF"/>
              </a:solidFill>
            </a:endParaRPr>
          </a:p>
        </p:txBody>
      </p:sp>
      <p:sp>
        <p:nvSpPr>
          <p:cNvPr id="3" name="矩形 2"/>
          <p:cNvSpPr/>
          <p:nvPr/>
        </p:nvSpPr>
        <p:spPr>
          <a:xfrm>
            <a:off x="1289721" y="1967103"/>
            <a:ext cx="2069182" cy="461664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kūn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tuán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xié</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ào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xǐ</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mínɡ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è</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4996036" y="1954932"/>
            <a:ext cx="2044799" cy="461664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jǔ</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fānɡ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yàn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chōnɡ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shuò</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línɡ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hāo</a:t>
            </a:r>
            <a:endParaRPr lang="en-US" altLang="zh-CN"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通假字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北</a:t>
            </a:r>
            <a:r>
              <a:rPr lang="zh-CN" altLang="zh-CN" sz="2800" kern="100" dirty="0">
                <a:solidFill>
                  <a:srgbClr val="FF0000"/>
                </a:solidFill>
                <a:latin typeface="Times New Roman" panose="02020603050405020304"/>
                <a:ea typeface="华文细黑"/>
                <a:cs typeface="Times New Roman" panose="02020603050405020304"/>
              </a:rPr>
              <a:t>冥</a:t>
            </a:r>
            <a:r>
              <a:rPr lang="zh-CN" altLang="zh-CN" sz="2800" kern="100" dirty="0">
                <a:latin typeface="Times New Roman" panose="02020603050405020304"/>
                <a:ea typeface="华文细黑"/>
                <a:cs typeface="Times New Roman" panose="02020603050405020304"/>
              </a:rPr>
              <a:t>有鱼，其名为鲲</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a:t>
            </a:r>
            <a:r>
              <a:rPr lang="en-US" altLang="zh-CN" sz="2800" dirty="0">
                <a:latin typeface="Times New Roman" panose="02020603050405020304" pitchFamily="18" charset="0"/>
                <a:cs typeface="Times New Roman" panose="02020603050405020304" pitchFamily="18" charset="0"/>
              </a:rPr>
              <a:t>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三餐而</a:t>
            </a:r>
            <a:r>
              <a:rPr lang="zh-CN" altLang="zh-CN" sz="2800" kern="100" dirty="0">
                <a:solidFill>
                  <a:srgbClr val="FF0000"/>
                </a:solidFill>
                <a:latin typeface="Times New Roman" panose="02020603050405020304"/>
                <a:ea typeface="华文细黑"/>
                <a:cs typeface="Times New Roman" panose="02020603050405020304"/>
              </a:rPr>
              <a:t>反</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小</a:t>
            </a:r>
            <a:r>
              <a:rPr lang="zh-CN" altLang="zh-CN" sz="2800" kern="100" dirty="0">
                <a:solidFill>
                  <a:srgbClr val="FF0000"/>
                </a:solidFill>
                <a:latin typeface="Times New Roman" panose="02020603050405020304"/>
                <a:ea typeface="华文细黑"/>
                <a:cs typeface="Times New Roman" panose="02020603050405020304"/>
              </a:rPr>
              <a:t>知</a:t>
            </a:r>
            <a:r>
              <a:rPr lang="zh-CN" altLang="zh-CN" sz="2800" kern="100" dirty="0">
                <a:latin typeface="Times New Roman" panose="02020603050405020304"/>
                <a:ea typeface="华文细黑"/>
                <a:cs typeface="Times New Roman" panose="02020603050405020304"/>
              </a:rPr>
              <a:t>不及大知</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此小大之</a:t>
            </a:r>
            <a:r>
              <a:rPr lang="zh-CN" altLang="zh-CN" sz="2800" kern="100" dirty="0">
                <a:solidFill>
                  <a:srgbClr val="FF0000"/>
                </a:solidFill>
                <a:latin typeface="Times New Roman" panose="02020603050405020304"/>
                <a:ea typeface="华文细黑"/>
                <a:cs typeface="Times New Roman" panose="02020603050405020304"/>
              </a:rPr>
              <a:t>辩</a:t>
            </a:r>
            <a:r>
              <a:rPr lang="zh-CN" altLang="zh-CN" sz="2800" kern="100" dirty="0">
                <a:latin typeface="Times New Roman" panose="02020603050405020304"/>
                <a:ea typeface="华文细黑"/>
                <a:cs typeface="Times New Roman" panose="02020603050405020304"/>
              </a:rPr>
              <a:t>也</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征一国者</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而御六气之</a:t>
            </a:r>
            <a:r>
              <a:rPr lang="zh-CN" altLang="zh-CN" sz="2800" kern="100" dirty="0">
                <a:solidFill>
                  <a:srgbClr val="FF0000"/>
                </a:solidFill>
                <a:latin typeface="Times New Roman" panose="02020603050405020304"/>
                <a:ea typeface="华文细黑"/>
                <a:cs typeface="Times New Roman" panose="02020603050405020304"/>
              </a:rPr>
              <a:t>辩</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旬</a:t>
            </a:r>
            <a:r>
              <a:rPr lang="zh-CN" altLang="zh-CN" sz="2800" kern="100" dirty="0">
                <a:solidFill>
                  <a:srgbClr val="FF0000"/>
                </a:solidFill>
                <a:latin typeface="Times New Roman" panose="02020603050405020304"/>
                <a:ea typeface="华文细黑"/>
                <a:cs typeface="Times New Roman" panose="02020603050405020304"/>
              </a:rPr>
              <a:t>有</a:t>
            </a:r>
            <a:r>
              <a:rPr lang="zh-CN" altLang="zh-CN" sz="2800" kern="100" dirty="0">
                <a:latin typeface="Times New Roman" panose="02020603050405020304"/>
                <a:ea typeface="华文细黑"/>
                <a:cs typeface="Times New Roman" panose="02020603050405020304"/>
              </a:rPr>
              <a:t>五日而后</a:t>
            </a:r>
            <a:r>
              <a:rPr lang="zh-CN" altLang="zh-CN" sz="2800" kern="100" dirty="0">
                <a:solidFill>
                  <a:srgbClr val="FF0000"/>
                </a:solidFill>
                <a:latin typeface="Times New Roman" panose="02020603050405020304"/>
                <a:ea typeface="华文细黑"/>
                <a:cs typeface="Times New Roman" panose="02020603050405020304"/>
              </a:rPr>
              <a:t>反</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______________________________________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576338" y="1278285"/>
            <a:ext cx="8834757" cy="461664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，海</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，返回</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，智慧</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，区别</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能</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，才能</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变</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，变化</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又</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，返回</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8">
                                            <p:txEl>
                                              <p:pRg st="0" end="0"/>
                                            </p:txEl>
                                          </p:spTgt>
                                        </p:tgtEl>
                                      </p:cBhvr>
                                    </p:animEffect>
                                    <p:set>
                                      <p:cBhvr>
                                        <p:cTn id="42" dur="1" fill="hold">
                                          <p:stCondLst>
                                            <p:cond delay="499"/>
                                          </p:stCondLst>
                                        </p:cTn>
                                        <p:tgtEl>
                                          <p:spTgt spid="8">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8">
                                            <p:txEl>
                                              <p:pRg st="1" end="1"/>
                                            </p:txEl>
                                          </p:spTgt>
                                        </p:tgtEl>
                                      </p:cBhvr>
                                    </p:animEffect>
                                    <p:set>
                                      <p:cBhvr>
                                        <p:cTn id="45" dur="1" fill="hold">
                                          <p:stCondLst>
                                            <p:cond delay="499"/>
                                          </p:stCondLst>
                                        </p:cTn>
                                        <p:tgtEl>
                                          <p:spTgt spid="8">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8">
                                            <p:txEl>
                                              <p:pRg st="2" end="2"/>
                                            </p:txEl>
                                          </p:spTgt>
                                        </p:tgtEl>
                                      </p:cBhvr>
                                    </p:animEffect>
                                    <p:set>
                                      <p:cBhvr>
                                        <p:cTn id="48" dur="1" fill="hold">
                                          <p:stCondLst>
                                            <p:cond delay="499"/>
                                          </p:stCondLst>
                                        </p:cTn>
                                        <p:tgtEl>
                                          <p:spTgt spid="8">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8">
                                            <p:txEl>
                                              <p:pRg st="3" end="3"/>
                                            </p:txEl>
                                          </p:spTgt>
                                        </p:tgtEl>
                                      </p:cBhvr>
                                    </p:animEffect>
                                    <p:set>
                                      <p:cBhvr>
                                        <p:cTn id="51" dur="1" fill="hold">
                                          <p:stCondLst>
                                            <p:cond delay="499"/>
                                          </p:stCondLst>
                                        </p:cTn>
                                        <p:tgtEl>
                                          <p:spTgt spid="8">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8">
                                            <p:txEl>
                                              <p:pRg st="4" end="4"/>
                                            </p:txEl>
                                          </p:spTgt>
                                        </p:tgtEl>
                                      </p:cBhvr>
                                    </p:animEffect>
                                    <p:set>
                                      <p:cBhvr>
                                        <p:cTn id="54" dur="1" fill="hold">
                                          <p:stCondLst>
                                            <p:cond delay="499"/>
                                          </p:stCondLst>
                                        </p:cTn>
                                        <p:tgtEl>
                                          <p:spTgt spid="8">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8">
                                            <p:txEl>
                                              <p:pRg st="5" end="5"/>
                                            </p:txEl>
                                          </p:spTgt>
                                        </p:tgtEl>
                                      </p:cBhvr>
                                    </p:animEffect>
                                    <p:set>
                                      <p:cBhvr>
                                        <p:cTn id="57" dur="1" fill="hold">
                                          <p:stCondLst>
                                            <p:cond delay="499"/>
                                          </p:stCondLst>
                                        </p:cTn>
                                        <p:tgtEl>
                                          <p:spTgt spid="8">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6" end="6"/>
                                            </p:txEl>
                                          </p:spTgt>
                                        </p:tgtEl>
                                      </p:cBhvr>
                                    </p:animEffect>
                                    <p:set>
                                      <p:cBhvr>
                                        <p:cTn id="60" dur="1" fill="hold">
                                          <p:stCondLst>
                                            <p:cond delay="499"/>
                                          </p:stCondLst>
                                        </p:cTn>
                                        <p:tgtEl>
                                          <p:spTgt spid="8">
                                            <p:txEl>
                                              <p:pRg st="6" end="6"/>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古今异义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虽然</a:t>
            </a:r>
            <a:r>
              <a:rPr lang="zh-CN" altLang="zh-CN" sz="2800" kern="100" dirty="0">
                <a:latin typeface="Times New Roman" panose="02020603050405020304"/>
                <a:ea typeface="华文细黑"/>
                <a:cs typeface="Times New Roman" panose="02020603050405020304"/>
              </a:rPr>
              <a:t>，犹有未树也</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a:t>
            </a:r>
            <a:r>
              <a:rPr lang="en-US" altLang="zh-CN" sz="2800" dirty="0">
                <a:latin typeface="Times New Roman" panose="02020603050405020304" pitchFamily="18" charset="0"/>
                <a:cs typeface="Times New Roman" panose="02020603050405020304" pitchFamily="18" charset="0"/>
              </a:rPr>
              <a:t>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________________________________________________________</a:t>
            </a:r>
            <a:endParaRPr lang="en-US" altLang="zh-CN" sz="2800" dirty="0" smtClean="0">
              <a:latin typeface="Times New Roman" panose="02020603050405020304" pitchFamily="18" charset="0"/>
              <a:cs typeface="Times New Roman" panose="02020603050405020304" pitchFamily="18" charset="0"/>
            </a:endParaRPr>
          </a:p>
          <a:p>
            <a:pPr algn="just">
              <a:lnSpc>
                <a:spcPct val="150000"/>
              </a:lnSpc>
              <a:spcAft>
                <a:spcPts val="0"/>
              </a:spcAft>
              <a:tabLst>
                <a:tab pos="2070735" algn="l"/>
              </a:tabLst>
            </a:pPr>
            <a:r>
              <a:rPr lang="en-US" altLang="zh-CN" sz="2800" dirty="0" smtClean="0">
                <a:latin typeface="Times New Roman" panose="02020603050405020304" pitchFamily="18" charset="0"/>
                <a:cs typeface="Times New Roman" panose="02020603050405020304" pitchFamily="18" charset="0"/>
              </a:rPr>
              <a:t>____________________________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众人</a:t>
            </a:r>
            <a:r>
              <a:rPr lang="zh-CN" altLang="zh-CN" sz="2800" kern="100" dirty="0">
                <a:latin typeface="Times New Roman" panose="02020603050405020304"/>
                <a:ea typeface="华文细黑"/>
                <a:cs typeface="Times New Roman" panose="02020603050405020304"/>
              </a:rPr>
              <a:t>匹之，不亦悲乎</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50007" y="1278285"/>
            <a:ext cx="11117807" cy="3970318"/>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虽然</a:t>
            </a:r>
            <a:r>
              <a:rPr lang="zh-CN" altLang="zh-CN" sz="2800" kern="100" dirty="0">
                <a:solidFill>
                  <a:srgbClr val="3333FF"/>
                </a:solidFill>
                <a:latin typeface="Times New Roman" panose="02020603050405020304"/>
                <a:ea typeface="华文细黑"/>
                <a:cs typeface="Times New Roman" panose="02020603050405020304"/>
              </a:rPr>
              <a:t>这样</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用</a:t>
            </a:r>
            <a:r>
              <a:rPr lang="zh-CN" altLang="zh-CN" sz="2800" kern="100" dirty="0">
                <a:solidFill>
                  <a:srgbClr val="3333FF"/>
                </a:solidFill>
                <a:latin typeface="Times New Roman" panose="02020603050405020304"/>
                <a:ea typeface="华文细黑"/>
                <a:cs typeface="Times New Roman" panose="02020603050405020304"/>
              </a:rPr>
              <a:t>在上半句，下半句往往有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可是、但是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等跟它呼应，表示承认甲事为事实，但乙事并不因为甲事而不成立</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nSpc>
                <a:spcPct val="150000"/>
              </a:lnSpc>
            </a:pPr>
            <a:r>
              <a:rPr lang="en-US" altLang="zh-CN" sz="2800" kern="100" dirty="0">
                <a:solidFill>
                  <a:srgbClr val="3333FF"/>
                </a:solidFill>
                <a:latin typeface="Times New Roman" panose="02020603050405020304"/>
                <a:ea typeface="华文细黑"/>
                <a:cs typeface="Times New Roman" panose="02020603050405020304"/>
              </a:rPr>
              <a:t> </a:t>
            </a: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一般</a:t>
            </a:r>
            <a:r>
              <a:rPr lang="zh-CN" altLang="zh-CN" sz="2800" kern="100" dirty="0">
                <a:solidFill>
                  <a:srgbClr val="3333FF"/>
                </a:solidFill>
                <a:latin typeface="Times New Roman" panose="02020603050405020304"/>
                <a:ea typeface="华文细黑"/>
                <a:cs typeface="Times New Roman" panose="02020603050405020304"/>
              </a:rPr>
              <a:t>人</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大家</a:t>
            </a:r>
            <a:r>
              <a:rPr lang="zh-CN" altLang="zh-CN" sz="2800" kern="100" dirty="0">
                <a:solidFill>
                  <a:srgbClr val="3333FF"/>
                </a:solidFill>
                <a:latin typeface="Times New Roman" panose="02020603050405020304"/>
                <a:ea typeface="华文细黑"/>
                <a:cs typeface="Times New Roman" panose="02020603050405020304"/>
              </a:rPr>
              <a:t>，多数人</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0" end="0"/>
                                            </p:txEl>
                                          </p:spTgt>
                                        </p:tgtEl>
                                      </p:cBhvr>
                                    </p:animEffect>
                                    <p:set>
                                      <p:cBhvr>
                                        <p:cTn id="27" dur="1" fill="hold">
                                          <p:stCondLst>
                                            <p:cond delay="499"/>
                                          </p:stCondLst>
                                        </p:cTn>
                                        <p:tgtEl>
                                          <p:spTgt spid="8">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1" end="1"/>
                                            </p:txEl>
                                          </p:spTgt>
                                        </p:tgtEl>
                                      </p:cBhvr>
                                    </p:animEffect>
                                    <p:set>
                                      <p:cBhvr>
                                        <p:cTn id="30" dur="1" fill="hold">
                                          <p:stCondLst>
                                            <p:cond delay="499"/>
                                          </p:stCondLst>
                                        </p:cTn>
                                        <p:tgtEl>
                                          <p:spTgt spid="8">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3" end="3"/>
                                            </p:txEl>
                                          </p:spTgt>
                                        </p:tgtEl>
                                      </p:cBhvr>
                                    </p:animEffect>
                                    <p:set>
                                      <p:cBhvr>
                                        <p:cTn id="33" dur="1" fill="hold">
                                          <p:stCondLst>
                                            <p:cond delay="499"/>
                                          </p:stCondLst>
                                        </p:cTn>
                                        <p:tgtEl>
                                          <p:spTgt spid="8">
                                            <p:txEl>
                                              <p:pRg st="3" end="3"/>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4" end="4"/>
                                            </p:txEl>
                                          </p:spTgt>
                                        </p:tgtEl>
                                      </p:cBhvr>
                                    </p:animEffect>
                                    <p:set>
                                      <p:cBhvr>
                                        <p:cTn id="36" dur="1" fill="hold">
                                          <p:stCondLst>
                                            <p:cond delay="499"/>
                                          </p:stCondLst>
                                        </p:cTn>
                                        <p:tgtEl>
                                          <p:spTgt spid="8">
                                            <p:txEl>
                                              <p:pRg st="4" end="4"/>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281608" y="35099"/>
            <a:ext cx="11593288" cy="6093976"/>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腹犹</a:t>
            </a:r>
            <a:r>
              <a:rPr lang="zh-CN" altLang="zh-CN" sz="2600" kern="100" dirty="0">
                <a:solidFill>
                  <a:srgbClr val="FF0000"/>
                </a:solidFill>
                <a:latin typeface="Times New Roman" panose="02020603050405020304"/>
                <a:ea typeface="华文细黑"/>
                <a:cs typeface="Times New Roman" panose="02020603050405020304"/>
              </a:rPr>
              <a:t>果然</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今义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_______________________________________________________________</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④</a:t>
            </a:r>
            <a:r>
              <a:rPr lang="zh-CN" altLang="zh-CN" sz="2600" kern="100" dirty="0">
                <a:solidFill>
                  <a:srgbClr val="FF0000"/>
                </a:solidFill>
                <a:latin typeface="Times New Roman" panose="02020603050405020304"/>
                <a:ea typeface="华文细黑"/>
                <a:cs typeface="Times New Roman" panose="02020603050405020304"/>
              </a:rPr>
              <a:t>小年</a:t>
            </a:r>
            <a:r>
              <a:rPr lang="zh-CN" altLang="zh-CN" sz="2600" kern="100" dirty="0">
                <a:latin typeface="Times New Roman" panose="02020603050405020304"/>
                <a:ea typeface="华文细黑"/>
                <a:cs typeface="Times New Roman" panose="02020603050405020304"/>
              </a:rPr>
              <a:t>不及大年</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a:t>
            </a:r>
            <a:r>
              <a:rPr lang="en-US" altLang="zh-CN" sz="2600" dirty="0">
                <a:latin typeface="Times New Roman" panose="02020603050405020304" pitchFamily="18" charset="0"/>
                <a:cs typeface="Times New Roman" panose="02020603050405020304" pitchFamily="18" charset="0"/>
              </a:rPr>
              <a:t>_____</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今义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_______________________________________________________________</a:t>
            </a:r>
            <a:endParaRPr lang="en-US" altLang="zh-CN" sz="2600" dirty="0" smtClean="0">
              <a:latin typeface="Times New Roman" panose="02020603050405020304" pitchFamily="18" charset="0"/>
              <a:cs typeface="Times New Roman" panose="02020603050405020304" pitchFamily="18" charset="0"/>
            </a:endParaRPr>
          </a:p>
          <a:p>
            <a:pPr algn="just">
              <a:lnSpc>
                <a:spcPct val="150000"/>
              </a:lnSpc>
              <a:spcAft>
                <a:spcPts val="0"/>
              </a:spcAft>
              <a:tabLst>
                <a:tab pos="2070735" algn="l"/>
              </a:tabLst>
            </a:pPr>
            <a:r>
              <a:rPr lang="en-US" altLang="zh-CN" sz="2600" dirty="0" smtClean="0">
                <a:latin typeface="Times New Roman" panose="02020603050405020304" pitchFamily="18" charset="0"/>
                <a:cs typeface="Times New Roman" panose="02020603050405020304" pitchFamily="18" charset="0"/>
              </a:rPr>
              <a:t>______________________</a:t>
            </a:r>
            <a:r>
              <a:rPr lang="en-US" altLang="zh-CN" sz="2600" dirty="0">
                <a:latin typeface="Times New Roman" panose="02020603050405020304" pitchFamily="18" charset="0"/>
                <a:cs typeface="Times New Roman" panose="02020603050405020304" pitchFamily="18" charset="0"/>
              </a:rPr>
              <a:t>__</a:t>
            </a:r>
            <a:r>
              <a:rPr lang="en-US" altLang="zh-CN" sz="2600" dirty="0" smtClean="0">
                <a:latin typeface="Times New Roman" panose="02020603050405020304" pitchFamily="18" charset="0"/>
                <a:cs typeface="Times New Roman" panose="02020603050405020304" pitchFamily="18" charset="0"/>
              </a:rPr>
              <a:t>__________________________________</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⑤</a:t>
            </a:r>
            <a:r>
              <a:rPr lang="zh-CN" altLang="zh-CN" sz="2600" kern="100" dirty="0">
                <a:solidFill>
                  <a:srgbClr val="FF0000"/>
                </a:solidFill>
                <a:latin typeface="Times New Roman" panose="02020603050405020304"/>
                <a:ea typeface="华文细黑"/>
                <a:cs typeface="Times New Roman" panose="02020603050405020304"/>
              </a:rPr>
              <a:t>海运</a:t>
            </a:r>
            <a:r>
              <a:rPr lang="zh-CN" altLang="zh-CN" sz="2600" kern="100" dirty="0">
                <a:latin typeface="Times New Roman" panose="02020603050405020304"/>
                <a:ea typeface="华文细黑"/>
                <a:cs typeface="Times New Roman" panose="02020603050405020304"/>
              </a:rPr>
              <a:t>则将徙于南冥</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今义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_____________________</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315516" y="594727"/>
            <a:ext cx="11482056" cy="5493812"/>
          </a:xfrm>
          <a:prstGeom prst="rect">
            <a:avLst/>
          </a:prstGeom>
        </p:spPr>
        <p:txBody>
          <a:bodyPr wrap="square">
            <a:spAutoFit/>
          </a:bodyPr>
          <a:lstStyle/>
          <a:p>
            <a:pPr lvl="0" algn="just">
              <a:lnSpc>
                <a:spcPct val="150000"/>
              </a:lnSpc>
              <a:tabLst>
                <a:tab pos="2070735" algn="l"/>
              </a:tabLst>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很</a:t>
            </a:r>
            <a:r>
              <a:rPr lang="zh-CN" altLang="zh-CN" sz="2600" kern="100" dirty="0">
                <a:solidFill>
                  <a:srgbClr val="3333FF"/>
                </a:solidFill>
                <a:latin typeface="Times New Roman" panose="02020603050405020304"/>
                <a:ea typeface="华文细黑"/>
                <a:cs typeface="Times New Roman" panose="02020603050405020304"/>
              </a:rPr>
              <a:t>饱的样子</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副词</a:t>
            </a:r>
            <a:r>
              <a:rPr lang="zh-CN" altLang="zh-CN" sz="2600" kern="100" dirty="0">
                <a:solidFill>
                  <a:srgbClr val="3333FF"/>
                </a:solidFill>
                <a:latin typeface="Times New Roman" panose="02020603050405020304"/>
                <a:ea typeface="华文细黑"/>
                <a:cs typeface="Times New Roman" panose="02020603050405020304"/>
              </a:rPr>
              <a:t>，表示事实与所说或所料相符；连词，假设事实与所说或所料相符</a:t>
            </a:r>
            <a:endParaRPr lang="zh-CN" altLang="zh-CN" sz="2600" kern="100" dirty="0">
              <a:solidFill>
                <a:srgbClr val="3333FF"/>
              </a:solidFill>
              <a:latin typeface="宋体" panose="02010600030101010101" pitchFamily="2" charset="-122"/>
              <a:cs typeface="Courier New" panose="02070309020205020404"/>
            </a:endParaRPr>
          </a:p>
          <a:p>
            <a:pPr lvl="0">
              <a:lnSpc>
                <a:spcPct val="150000"/>
              </a:lnSpc>
            </a:pPr>
            <a:endParaRPr lang="en-US" altLang="zh-CN" sz="2600" kern="100" dirty="0" smtClean="0">
              <a:solidFill>
                <a:srgbClr val="3333FF"/>
              </a:solidFill>
              <a:latin typeface="Times New Roman" panose="02020603050405020304"/>
              <a:ea typeface="华文细黑"/>
              <a:cs typeface="Times New Roman" panose="02020603050405020304"/>
            </a:endParaRPr>
          </a:p>
          <a:p>
            <a:pPr lvl="0">
              <a:lnSpc>
                <a:spcPct val="150000"/>
              </a:lnSpc>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寿命</a:t>
            </a:r>
            <a:r>
              <a:rPr lang="zh-CN" altLang="zh-CN" sz="2600" kern="100" dirty="0">
                <a:solidFill>
                  <a:srgbClr val="3333FF"/>
                </a:solidFill>
                <a:latin typeface="Times New Roman" panose="02020603050405020304"/>
                <a:ea typeface="华文细黑"/>
                <a:cs typeface="Times New Roman" panose="02020603050405020304"/>
              </a:rPr>
              <a:t>短的</a:t>
            </a:r>
            <a:endParaRPr lang="zh-CN" altLang="zh-CN" sz="26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农历</a:t>
            </a:r>
            <a:r>
              <a:rPr lang="zh-CN" altLang="zh-CN" sz="2600" kern="100" dirty="0">
                <a:solidFill>
                  <a:srgbClr val="3333FF"/>
                </a:solidFill>
                <a:latin typeface="Times New Roman" panose="02020603050405020304"/>
                <a:ea typeface="华文细黑"/>
                <a:cs typeface="Times New Roman" panose="02020603050405020304"/>
              </a:rPr>
              <a:t>十二月为</a:t>
            </a:r>
            <a:r>
              <a:rPr lang="en-US" altLang="zh-CN" sz="2600" kern="100" dirty="0">
                <a:solidFill>
                  <a:srgbClr val="3333FF"/>
                </a:solidFill>
                <a:latin typeface="Times New Roman" panose="02020603050405020304"/>
                <a:ea typeface="华文细黑"/>
                <a:cs typeface="Courier New" panose="02070309020205020404"/>
              </a:rPr>
              <a:t>29</a:t>
            </a:r>
            <a:r>
              <a:rPr lang="zh-CN" altLang="zh-CN" sz="2600" kern="100" dirty="0">
                <a:solidFill>
                  <a:srgbClr val="3333FF"/>
                </a:solidFill>
                <a:latin typeface="Times New Roman" panose="02020603050405020304"/>
                <a:ea typeface="华文细黑"/>
                <a:cs typeface="Times New Roman" panose="02020603050405020304"/>
              </a:rPr>
              <a:t>天的年份；节日，农历十二月二十三或二十四日，旧俗在这天祭灶；果树歇枝、竹子等生长得慢、鱼鲜等产量少的年份</a:t>
            </a:r>
            <a:endParaRPr lang="zh-CN" altLang="zh-CN" sz="2600" kern="100" dirty="0">
              <a:solidFill>
                <a:srgbClr val="3333FF"/>
              </a:solidFill>
              <a:latin typeface="宋体" panose="02010600030101010101" pitchFamily="2" charset="-122"/>
              <a:cs typeface="Courier New" panose="02070309020205020404"/>
            </a:endParaRPr>
          </a:p>
          <a:p>
            <a:pPr lvl="0">
              <a:lnSpc>
                <a:spcPct val="150000"/>
              </a:lnSpc>
            </a:pPr>
            <a:endParaRPr lang="en-US" altLang="zh-CN" sz="2600" kern="100" dirty="0" smtClean="0">
              <a:solidFill>
                <a:srgbClr val="3333FF"/>
              </a:solidFill>
              <a:latin typeface="Times New Roman" panose="02020603050405020304"/>
              <a:ea typeface="华文细黑"/>
              <a:cs typeface="Times New Roman" panose="02020603050405020304"/>
            </a:endParaRPr>
          </a:p>
          <a:p>
            <a:pPr lvl="0">
              <a:lnSpc>
                <a:spcPct val="150000"/>
              </a:lnSpc>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海</a:t>
            </a:r>
            <a:r>
              <a:rPr lang="zh-CN" altLang="zh-CN" sz="2600" kern="100" dirty="0">
                <a:solidFill>
                  <a:srgbClr val="3333FF"/>
                </a:solidFill>
                <a:latin typeface="Times New Roman" panose="02020603050405020304"/>
                <a:ea typeface="华文细黑"/>
                <a:cs typeface="Times New Roman" panose="02020603050405020304"/>
              </a:rPr>
              <a:t>动</a:t>
            </a:r>
            <a:endParaRPr lang="zh-CN" altLang="zh-CN" sz="26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用</a:t>
            </a:r>
            <a:r>
              <a:rPr lang="zh-CN" altLang="zh-CN" sz="2600" kern="100" dirty="0">
                <a:solidFill>
                  <a:srgbClr val="3333FF"/>
                </a:solidFill>
                <a:latin typeface="Times New Roman" panose="02020603050405020304"/>
                <a:ea typeface="华文细黑"/>
                <a:cs typeface="Times New Roman" panose="02020603050405020304"/>
              </a:rPr>
              <a:t>船舶在海洋上运输</a:t>
            </a:r>
            <a:endParaRPr lang="zh-CN" altLang="zh-CN" sz="26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linds(horizont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blinds(horizontal)">
                                      <p:cBhvr>
                                        <p:cTn id="32" dur="500"/>
                                        <p:tgtEl>
                                          <p:spTgt spid="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8">
                                            <p:txEl>
                                              <p:pRg st="0" end="0"/>
                                            </p:txEl>
                                          </p:spTgt>
                                        </p:tgtEl>
                                      </p:cBhvr>
                                    </p:animEffect>
                                    <p:set>
                                      <p:cBhvr>
                                        <p:cTn id="37" dur="1" fill="hold">
                                          <p:stCondLst>
                                            <p:cond delay="499"/>
                                          </p:stCondLst>
                                        </p:cTn>
                                        <p:tgtEl>
                                          <p:spTgt spid="8">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8">
                                            <p:txEl>
                                              <p:pRg st="1" end="1"/>
                                            </p:txEl>
                                          </p:spTgt>
                                        </p:tgtEl>
                                      </p:cBhvr>
                                    </p:animEffect>
                                    <p:set>
                                      <p:cBhvr>
                                        <p:cTn id="40" dur="1" fill="hold">
                                          <p:stCondLst>
                                            <p:cond delay="499"/>
                                          </p:stCondLst>
                                        </p:cTn>
                                        <p:tgtEl>
                                          <p:spTgt spid="8">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8">
                                            <p:txEl>
                                              <p:pRg st="3" end="3"/>
                                            </p:txEl>
                                          </p:spTgt>
                                        </p:tgtEl>
                                      </p:cBhvr>
                                    </p:animEffect>
                                    <p:set>
                                      <p:cBhvr>
                                        <p:cTn id="43" dur="1" fill="hold">
                                          <p:stCondLst>
                                            <p:cond delay="499"/>
                                          </p:stCondLst>
                                        </p:cTn>
                                        <p:tgtEl>
                                          <p:spTgt spid="8">
                                            <p:txEl>
                                              <p:pRg st="3" end="3"/>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8">
                                            <p:txEl>
                                              <p:pRg st="4" end="4"/>
                                            </p:txEl>
                                          </p:spTgt>
                                        </p:tgtEl>
                                      </p:cBhvr>
                                    </p:animEffect>
                                    <p:set>
                                      <p:cBhvr>
                                        <p:cTn id="46" dur="1" fill="hold">
                                          <p:stCondLst>
                                            <p:cond delay="499"/>
                                          </p:stCondLst>
                                        </p:cTn>
                                        <p:tgtEl>
                                          <p:spTgt spid="8">
                                            <p:txEl>
                                              <p:pRg st="4" end="4"/>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8">
                                            <p:txEl>
                                              <p:pRg st="6" end="6"/>
                                            </p:txEl>
                                          </p:spTgt>
                                        </p:tgtEl>
                                      </p:cBhvr>
                                    </p:animEffect>
                                    <p:set>
                                      <p:cBhvr>
                                        <p:cTn id="49" dur="1" fill="hold">
                                          <p:stCondLst>
                                            <p:cond delay="499"/>
                                          </p:stCondLst>
                                        </p:cTn>
                                        <p:tgtEl>
                                          <p:spTgt spid="8">
                                            <p:txEl>
                                              <p:pRg st="6" end="6"/>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8">
                                            <p:txEl>
                                              <p:pRg st="7" end="7"/>
                                            </p:txEl>
                                          </p:spTgt>
                                        </p:tgtEl>
                                      </p:cBhvr>
                                    </p:animEffect>
                                    <p:set>
                                      <p:cBhvr>
                                        <p:cTn id="52"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684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一词多义</a:t>
            </a:r>
            <a:endParaRPr lang="zh-CN" altLang="zh-CN" sz="2800" kern="100" dirty="0">
              <a:effectLst/>
              <a:latin typeface="宋体" panose="02010600030101010101" pitchFamily="2" charset="-122"/>
              <a:cs typeface="Courier New" panose="02070309020205020404"/>
            </a:endParaRPr>
          </a:p>
        </p:txBody>
      </p:sp>
      <p:sp>
        <p:nvSpPr>
          <p:cNvPr id="7" name="矩形 6"/>
          <p:cNvSpPr/>
          <p:nvPr/>
        </p:nvSpPr>
        <p:spPr>
          <a:xfrm>
            <a:off x="1433736" y="688042"/>
            <a:ext cx="7992888" cy="3970318"/>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之二虫又</a:t>
            </a:r>
            <a:r>
              <a:rPr lang="zh-CN" altLang="zh-CN" sz="2800" kern="100" dirty="0" smtClean="0">
                <a:latin typeface="Times New Roman" panose="02020603050405020304"/>
                <a:ea typeface="华文细黑"/>
                <a:cs typeface="Times New Roman" panose="02020603050405020304"/>
              </a:rPr>
              <a:t>何</a:t>
            </a:r>
            <a:r>
              <a:rPr lang="zh-CN" altLang="zh-CN" sz="2800" kern="100" dirty="0" smtClean="0">
                <a:solidFill>
                  <a:srgbClr val="FF0000"/>
                </a:solidFill>
                <a:latin typeface="Times New Roman" panose="02020603050405020304"/>
                <a:ea typeface="华文细黑"/>
                <a:cs typeface="Times New Roman" panose="02020603050405020304"/>
              </a:rPr>
              <a:t>知</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小知不及大</a:t>
            </a:r>
            <a:r>
              <a:rPr lang="zh-CN" altLang="zh-CN" sz="2800" kern="100" dirty="0" smtClean="0">
                <a:solidFill>
                  <a:srgbClr val="FF0000"/>
                </a:solidFill>
                <a:latin typeface="Times New Roman" panose="02020603050405020304"/>
                <a:ea typeface="华文细黑"/>
                <a:cs typeface="Times New Roman" panose="02020603050405020304"/>
              </a:rPr>
              <a:t>知</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北</a:t>
            </a:r>
            <a:r>
              <a:rPr lang="zh-CN" altLang="zh-CN" sz="2800" kern="100" dirty="0">
                <a:latin typeface="Times New Roman" panose="02020603050405020304"/>
                <a:ea typeface="华文细黑"/>
                <a:cs typeface="Times New Roman" panose="02020603050405020304"/>
              </a:rPr>
              <a:t>冥有鱼，其</a:t>
            </a:r>
            <a:r>
              <a:rPr lang="zh-CN" altLang="zh-CN" sz="2800" kern="100" dirty="0">
                <a:solidFill>
                  <a:srgbClr val="FF0000"/>
                </a:solidFill>
                <a:latin typeface="Times New Roman" panose="02020603050405020304"/>
                <a:ea typeface="华文细黑"/>
                <a:cs typeface="Times New Roman" panose="02020603050405020304"/>
              </a:rPr>
              <a:t>名</a:t>
            </a:r>
            <a:r>
              <a:rPr lang="zh-CN" altLang="zh-CN" sz="2800" kern="100" dirty="0">
                <a:latin typeface="Times New Roman" panose="02020603050405020304"/>
                <a:ea typeface="华文细黑"/>
                <a:cs typeface="Times New Roman" panose="02020603050405020304"/>
              </a:rPr>
              <a:t>为</a:t>
            </a:r>
            <a:r>
              <a:rPr lang="zh-CN" altLang="zh-CN" sz="2800" kern="100" dirty="0" smtClean="0">
                <a:latin typeface="Times New Roman" panose="02020603050405020304"/>
                <a:ea typeface="华文细黑"/>
                <a:cs typeface="Times New Roman" panose="02020603050405020304"/>
              </a:rPr>
              <a:t>鲲</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圣人无</a:t>
            </a:r>
            <a:r>
              <a:rPr lang="zh-CN" altLang="zh-CN" sz="2800" kern="100" dirty="0" smtClean="0">
                <a:solidFill>
                  <a:srgbClr val="FF0000"/>
                </a:solidFill>
                <a:latin typeface="Times New Roman" panose="02020603050405020304"/>
                <a:ea typeface="华文细黑"/>
                <a:cs typeface="Times New Roman" panose="02020603050405020304"/>
              </a:rPr>
              <a:t>名</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去以六月</a:t>
            </a:r>
            <a:r>
              <a:rPr lang="zh-CN" altLang="zh-CN" sz="2800" kern="100" dirty="0">
                <a:solidFill>
                  <a:srgbClr val="FF0000"/>
                </a:solidFill>
                <a:latin typeface="Times New Roman" panose="02020603050405020304"/>
                <a:ea typeface="华文细黑"/>
                <a:cs typeface="Times New Roman" panose="02020603050405020304"/>
              </a:rPr>
              <a:t>息</a:t>
            </a:r>
            <a:r>
              <a:rPr lang="zh-CN" altLang="zh-CN" sz="2800" kern="100" dirty="0">
                <a:latin typeface="Times New Roman" panose="02020603050405020304"/>
                <a:ea typeface="华文细黑"/>
                <a:cs typeface="Times New Roman" panose="02020603050405020304"/>
              </a:rPr>
              <a:t>者</a:t>
            </a:r>
            <a:r>
              <a:rPr lang="zh-CN" altLang="zh-CN" sz="2800" kern="100" dirty="0" smtClean="0">
                <a:latin typeface="Times New Roman" panose="02020603050405020304"/>
                <a:ea typeface="华文细黑"/>
                <a:cs typeface="Times New Roman" panose="02020603050405020304"/>
              </a:rPr>
              <a:t>也</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生物</a:t>
            </a:r>
            <a:r>
              <a:rPr lang="zh-CN" altLang="zh-CN" sz="2800" kern="100" dirty="0">
                <a:latin typeface="Times New Roman" panose="02020603050405020304"/>
                <a:ea typeface="华文细黑"/>
                <a:cs typeface="Times New Roman" panose="02020603050405020304"/>
              </a:rPr>
              <a:t>之以</a:t>
            </a:r>
            <a:r>
              <a:rPr lang="zh-CN" altLang="zh-CN" sz="2800" kern="100" dirty="0">
                <a:solidFill>
                  <a:srgbClr val="FF0000"/>
                </a:solidFill>
                <a:latin typeface="Times New Roman" panose="02020603050405020304"/>
                <a:ea typeface="华文细黑"/>
                <a:cs typeface="Times New Roman" panose="02020603050405020304"/>
              </a:rPr>
              <a:t>息</a:t>
            </a:r>
            <a:r>
              <a:rPr lang="zh-CN" altLang="zh-CN" sz="2800" kern="100" dirty="0">
                <a:latin typeface="Times New Roman" panose="02020603050405020304"/>
                <a:ea typeface="华文细黑"/>
                <a:cs typeface="Times New Roman" panose="02020603050405020304"/>
              </a:rPr>
              <a:t>相吹</a:t>
            </a:r>
            <a:r>
              <a:rPr lang="zh-CN" altLang="zh-CN" sz="2800" kern="100" dirty="0" smtClean="0">
                <a:latin typeface="Times New Roman" panose="02020603050405020304"/>
                <a:ea typeface="华文细黑"/>
                <a:cs typeface="Times New Roman" panose="02020603050405020304"/>
              </a:rPr>
              <a:t>也</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406575" y="1020348"/>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知</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410663" y="2305447"/>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名</a:t>
            </a:r>
            <a:endParaRPr lang="zh-CN" altLang="zh-CN" sz="2800" kern="100" dirty="0">
              <a:effectLst/>
              <a:latin typeface="宋体" panose="02010600030101010101" pitchFamily="2" charset="-122"/>
              <a:cs typeface="Courier New" panose="02070309020205020404"/>
            </a:endParaRPr>
          </a:p>
        </p:txBody>
      </p:sp>
      <p:sp>
        <p:nvSpPr>
          <p:cNvPr id="6" name="矩形 5"/>
          <p:cNvSpPr/>
          <p:nvPr/>
        </p:nvSpPr>
        <p:spPr>
          <a:xfrm>
            <a:off x="2887613" y="673646"/>
            <a:ext cx="5218484" cy="3887731"/>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动词，知道</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通</a:t>
            </a:r>
            <a:r>
              <a:rPr lang="en-US" altLang="zh-CN" sz="2800" kern="100" dirty="0" smtClean="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，智慧</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名词，名称</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动词，立名</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名词，气息，这里指风</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名词，气息</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
        <p:nvSpPr>
          <p:cNvPr id="11" name="矩形 10"/>
          <p:cNvSpPr/>
          <p:nvPr/>
        </p:nvSpPr>
        <p:spPr>
          <a:xfrm>
            <a:off x="410663" y="3573016"/>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息</a:t>
            </a:r>
            <a:endParaRPr lang="zh-CN" altLang="zh-CN" sz="2800" kern="100" dirty="0">
              <a:effectLst/>
              <a:latin typeface="宋体" panose="02010600030101010101" pitchFamily="2" charset="-122"/>
              <a:cs typeface="Courier New" panose="02070309020205020404"/>
            </a:endParaRPr>
          </a:p>
        </p:txBody>
      </p:sp>
      <p:sp>
        <p:nvSpPr>
          <p:cNvPr id="13" name="左大括号 12"/>
          <p:cNvSpPr/>
          <p:nvPr/>
        </p:nvSpPr>
        <p:spPr>
          <a:xfrm>
            <a:off x="1270978" y="990253"/>
            <a:ext cx="196666" cy="90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1270978" y="2257822"/>
            <a:ext cx="196666" cy="90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左大括号 14"/>
          <p:cNvSpPr/>
          <p:nvPr/>
        </p:nvSpPr>
        <p:spPr>
          <a:xfrm>
            <a:off x="1270978" y="3539108"/>
            <a:ext cx="196666" cy="90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500"/>
                                        <p:tgtEl>
                                          <p:spTgt spid="6">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blinds(horizontal)">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
                                            <p:txEl>
                                              <p:pRg st="1" end="1"/>
                                            </p:txEl>
                                          </p:spTgt>
                                        </p:tgtEl>
                                      </p:cBhvr>
                                    </p:animEffect>
                                    <p:set>
                                      <p:cBhvr>
                                        <p:cTn id="34" dur="1" fill="hold">
                                          <p:stCondLst>
                                            <p:cond delay="499"/>
                                          </p:stCondLst>
                                        </p:cTn>
                                        <p:tgtEl>
                                          <p:spTgt spid="6">
                                            <p:txEl>
                                              <p:pRg st="1" end="1"/>
                                            </p:txEl>
                                          </p:spTgt>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6">
                                            <p:txEl>
                                              <p:pRg st="2" end="2"/>
                                            </p:txEl>
                                          </p:spTgt>
                                        </p:tgtEl>
                                      </p:cBhvr>
                                    </p:animEffect>
                                    <p:set>
                                      <p:cBhvr>
                                        <p:cTn id="37" dur="1" fill="hold">
                                          <p:stCondLst>
                                            <p:cond delay="499"/>
                                          </p:stCondLst>
                                        </p:cTn>
                                        <p:tgtEl>
                                          <p:spTgt spid="6">
                                            <p:txEl>
                                              <p:pRg st="2" end="2"/>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6">
                                            <p:txEl>
                                              <p:pRg st="3" end="3"/>
                                            </p:txEl>
                                          </p:spTgt>
                                        </p:tgtEl>
                                      </p:cBhvr>
                                    </p:animEffect>
                                    <p:set>
                                      <p:cBhvr>
                                        <p:cTn id="40" dur="1" fill="hold">
                                          <p:stCondLst>
                                            <p:cond delay="499"/>
                                          </p:stCondLst>
                                        </p:cTn>
                                        <p:tgtEl>
                                          <p:spTgt spid="6">
                                            <p:txEl>
                                              <p:pRg st="3" end="3"/>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6">
                                            <p:txEl>
                                              <p:pRg st="4" end="4"/>
                                            </p:txEl>
                                          </p:spTgt>
                                        </p:tgtEl>
                                      </p:cBhvr>
                                    </p:animEffect>
                                    <p:set>
                                      <p:cBhvr>
                                        <p:cTn id="43" dur="1" fill="hold">
                                          <p:stCondLst>
                                            <p:cond delay="499"/>
                                          </p:stCondLst>
                                        </p:cTn>
                                        <p:tgtEl>
                                          <p:spTgt spid="6">
                                            <p:txEl>
                                              <p:pRg st="4" end="4"/>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6">
                                            <p:txEl>
                                              <p:pRg st="5" end="5"/>
                                            </p:txEl>
                                          </p:spTgt>
                                        </p:tgtEl>
                                      </p:cBhvr>
                                    </p:animEffect>
                                    <p:set>
                                      <p:cBhvr>
                                        <p:cTn id="46" dur="1" fill="hold">
                                          <p:stCondLst>
                                            <p:cond delay="499"/>
                                          </p:stCondLst>
                                        </p:cTn>
                                        <p:tgtEl>
                                          <p:spTgt spid="6">
                                            <p:txEl>
                                              <p:pRg st="5" end="5"/>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684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文言虚词</a:t>
            </a:r>
            <a:endParaRPr lang="zh-CN" altLang="zh-CN" sz="2800" kern="100" dirty="0">
              <a:effectLst/>
              <a:latin typeface="宋体" panose="02010600030101010101" pitchFamily="2" charset="-122"/>
              <a:cs typeface="Courier New" panose="02070309020205020404"/>
            </a:endParaRPr>
          </a:p>
        </p:txBody>
      </p:sp>
      <p:sp>
        <p:nvSpPr>
          <p:cNvPr id="7" name="矩形 6"/>
          <p:cNvSpPr/>
          <p:nvPr/>
        </p:nvSpPr>
        <p:spPr>
          <a:xfrm>
            <a:off x="1433736" y="688042"/>
            <a:ext cx="10494118" cy="5909310"/>
          </a:xfrm>
          <a:prstGeom prst="rect">
            <a:avLst/>
          </a:prstGeom>
        </p:spPr>
        <p:txBody>
          <a:bodyPr wrap="square">
            <a:spAutoFit/>
          </a:bodyPr>
          <a:lstStyle/>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鹏</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背，不知其几千里</a:t>
            </a:r>
            <a:r>
              <a:rPr lang="zh-CN" altLang="zh-CN" sz="2800" kern="100" dirty="0" smtClean="0">
                <a:latin typeface="Times New Roman" panose="02020603050405020304"/>
                <a:ea typeface="华文细黑"/>
                <a:cs typeface="Times New Roman" panose="02020603050405020304"/>
              </a:rPr>
              <a:t>也</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其翼若垂天</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云</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生物</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以息相吹</a:t>
            </a:r>
            <a:r>
              <a:rPr lang="zh-CN" altLang="zh-CN" sz="2800" kern="100" dirty="0" smtClean="0">
                <a:latin typeface="Times New Roman" panose="02020603050405020304"/>
                <a:ea typeface="华文细黑"/>
                <a:cs typeface="Times New Roman" panose="02020603050405020304"/>
              </a:rPr>
              <a:t>也</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天</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苍苍，其正色</a:t>
            </a:r>
            <a:r>
              <a:rPr lang="zh-CN" altLang="zh-CN" sz="2800" kern="100" dirty="0" smtClean="0">
                <a:latin typeface="Times New Roman" panose="02020603050405020304"/>
                <a:ea typeface="华文细黑"/>
                <a:cs typeface="Times New Roman" panose="02020603050405020304"/>
              </a:rPr>
              <a:t>邪</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且夫水</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积也不</a:t>
            </a:r>
            <a:r>
              <a:rPr lang="zh-CN" altLang="zh-CN" sz="2800" kern="100" dirty="0" smtClean="0">
                <a:latin typeface="Times New Roman" panose="02020603050405020304"/>
                <a:ea typeface="华文细黑"/>
                <a:cs typeface="Times New Roman" panose="02020603050405020304"/>
              </a:rPr>
              <a:t>厚</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覆杯水于坳堂</a:t>
            </a:r>
            <a:r>
              <a:rPr lang="zh-CN" altLang="zh-CN" sz="2800" kern="100" dirty="0" smtClean="0">
                <a:solidFill>
                  <a:srgbClr val="FF0000"/>
                </a:solidFill>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上</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则芥为</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舟</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而莫</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夭阏</a:t>
            </a:r>
            <a:r>
              <a:rPr lang="zh-CN" altLang="zh-CN" sz="2800" kern="100" dirty="0" smtClean="0">
                <a:latin typeface="Times New Roman" panose="02020603050405020304"/>
                <a:ea typeface="华文细黑"/>
                <a:cs typeface="Times New Roman" panose="02020603050405020304"/>
              </a:rPr>
              <a:t>者</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奚以</a:t>
            </a: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九万里而南</a:t>
            </a:r>
            <a:r>
              <a:rPr lang="zh-CN" altLang="zh-CN" sz="2800" kern="100" dirty="0" smtClean="0">
                <a:latin typeface="Times New Roman" panose="02020603050405020304"/>
                <a:ea typeface="华文细黑"/>
                <a:cs typeface="Times New Roman" panose="02020603050405020304"/>
              </a:rPr>
              <a:t>为</a:t>
            </a:r>
            <a:endParaRPr lang="zh-CN" altLang="zh-CN" sz="28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solidFill>
                  <a:srgbClr val="FF0000"/>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二虫又</a:t>
            </a:r>
            <a:r>
              <a:rPr lang="zh-CN" altLang="zh-CN" sz="2800" kern="100" dirty="0" smtClean="0">
                <a:latin typeface="Times New Roman" panose="02020603050405020304"/>
                <a:ea typeface="华文细黑"/>
                <a:cs typeface="Times New Roman" panose="02020603050405020304"/>
              </a:rPr>
              <a:t>何知</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406575" y="3212976"/>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之</a:t>
            </a:r>
            <a:endParaRPr lang="zh-CN" altLang="zh-CN" sz="2800" kern="100" dirty="0">
              <a:effectLst/>
              <a:latin typeface="宋体" panose="02010600030101010101" pitchFamily="2" charset="-122"/>
              <a:cs typeface="Courier New" panose="02070309020205020404"/>
            </a:endParaRPr>
          </a:p>
        </p:txBody>
      </p:sp>
      <p:sp>
        <p:nvSpPr>
          <p:cNvPr id="6" name="矩形 5"/>
          <p:cNvSpPr/>
          <p:nvPr/>
        </p:nvSpPr>
        <p:spPr>
          <a:xfrm>
            <a:off x="3267844" y="678517"/>
            <a:ext cx="7920880" cy="5909310"/>
          </a:xfrm>
          <a:prstGeom prst="rect">
            <a:avLst/>
          </a:prstGeom>
        </p:spPr>
        <p:txBody>
          <a:bodyPr wrap="square">
            <a:spAutoFit/>
          </a:bodyPr>
          <a:lstStyle/>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结构助词，的</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结构助词，的</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nSpc>
                <a:spcPct val="135000"/>
              </a:lnSpc>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助词，用在主谓之间，取消句子独立性</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Symbol" panose="05050102010706020507"/>
              <a:ea typeface="华文细黑"/>
              <a:cs typeface="Times New Roman" panose="020206030504050203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助词，用在主谓之间，取消句子独立性</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助词，用在主谓之间，取消句子独立性</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结构助词，的</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代词，它，指水</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代词，它，指鹏</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动词，到，往</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代词，此</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
        <p:nvSpPr>
          <p:cNvPr id="13" name="左大括号 12"/>
          <p:cNvSpPr/>
          <p:nvPr/>
        </p:nvSpPr>
        <p:spPr>
          <a:xfrm>
            <a:off x="1270978" y="952153"/>
            <a:ext cx="196666" cy="540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horizontal)">
                                      <p:cBhvr>
                                        <p:cTn id="19" dur="500"/>
                                        <p:tgtEl>
                                          <p:spTgt spid="6">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blinds(horizontal)">
                                      <p:cBhvr>
                                        <p:cTn id="22" dur="500"/>
                                        <p:tgtEl>
                                          <p:spTgt spid="6">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blinds(horizontal)">
                                      <p:cBhvr>
                                        <p:cTn id="25" dur="500"/>
                                        <p:tgtEl>
                                          <p:spTgt spid="6">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blinds(horizontal)">
                                      <p:cBhvr>
                                        <p:cTn id="28" dur="500"/>
                                        <p:tgtEl>
                                          <p:spTgt spid="6">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Effect transition="in" filter="blinds(horizontal)">
                                      <p:cBhvr>
                                        <p:cTn id="31" dur="500"/>
                                        <p:tgtEl>
                                          <p:spTgt spid="6">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6">
                                            <p:txEl>
                                              <p:pRg st="9" end="9"/>
                                            </p:txEl>
                                          </p:spTgt>
                                        </p:tgtEl>
                                        <p:attrNameLst>
                                          <p:attrName>style.visibility</p:attrName>
                                        </p:attrNameLst>
                                      </p:cBhvr>
                                      <p:to>
                                        <p:strVal val="visible"/>
                                      </p:to>
                                    </p:set>
                                    <p:animEffect transition="in" filter="blinds(horizontal)">
                                      <p:cBhvr>
                                        <p:cTn id="34" dur="500"/>
                                        <p:tgtEl>
                                          <p:spTgt spid="6">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6">
                                            <p:txEl>
                                              <p:pRg st="0" end="0"/>
                                            </p:txEl>
                                          </p:spTgt>
                                        </p:tgtEl>
                                      </p:cBhvr>
                                    </p:animEffect>
                                    <p:set>
                                      <p:cBhvr>
                                        <p:cTn id="39" dur="1" fill="hold">
                                          <p:stCondLst>
                                            <p:cond delay="499"/>
                                          </p:stCondLst>
                                        </p:cTn>
                                        <p:tgtEl>
                                          <p:spTgt spid="6">
                                            <p:txEl>
                                              <p:pRg st="0" end="0"/>
                                            </p:txEl>
                                          </p:spTgt>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6">
                                            <p:txEl>
                                              <p:pRg st="1" end="1"/>
                                            </p:txEl>
                                          </p:spTgt>
                                        </p:tgtEl>
                                      </p:cBhvr>
                                    </p:animEffect>
                                    <p:set>
                                      <p:cBhvr>
                                        <p:cTn id="42" dur="1" fill="hold">
                                          <p:stCondLst>
                                            <p:cond delay="499"/>
                                          </p:stCondLst>
                                        </p:cTn>
                                        <p:tgtEl>
                                          <p:spTgt spid="6">
                                            <p:txEl>
                                              <p:pRg st="1" end="1"/>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6">
                                            <p:txEl>
                                              <p:pRg st="2" end="2"/>
                                            </p:txEl>
                                          </p:spTgt>
                                        </p:tgtEl>
                                      </p:cBhvr>
                                    </p:animEffect>
                                    <p:set>
                                      <p:cBhvr>
                                        <p:cTn id="45" dur="1" fill="hold">
                                          <p:stCondLst>
                                            <p:cond delay="499"/>
                                          </p:stCondLst>
                                        </p:cTn>
                                        <p:tgtEl>
                                          <p:spTgt spid="6">
                                            <p:txEl>
                                              <p:pRg st="2" end="2"/>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6">
                                            <p:txEl>
                                              <p:pRg st="3" end="3"/>
                                            </p:txEl>
                                          </p:spTgt>
                                        </p:tgtEl>
                                      </p:cBhvr>
                                    </p:animEffect>
                                    <p:set>
                                      <p:cBhvr>
                                        <p:cTn id="48" dur="1" fill="hold">
                                          <p:stCondLst>
                                            <p:cond delay="499"/>
                                          </p:stCondLst>
                                        </p:cTn>
                                        <p:tgtEl>
                                          <p:spTgt spid="6">
                                            <p:txEl>
                                              <p:pRg st="3" end="3"/>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6">
                                            <p:txEl>
                                              <p:pRg st="4" end="4"/>
                                            </p:txEl>
                                          </p:spTgt>
                                        </p:tgtEl>
                                      </p:cBhvr>
                                    </p:animEffect>
                                    <p:set>
                                      <p:cBhvr>
                                        <p:cTn id="51" dur="1" fill="hold">
                                          <p:stCondLst>
                                            <p:cond delay="499"/>
                                          </p:stCondLst>
                                        </p:cTn>
                                        <p:tgtEl>
                                          <p:spTgt spid="6">
                                            <p:txEl>
                                              <p:pRg st="4" end="4"/>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6">
                                            <p:txEl>
                                              <p:pRg st="5" end="5"/>
                                            </p:txEl>
                                          </p:spTgt>
                                        </p:tgtEl>
                                      </p:cBhvr>
                                    </p:animEffect>
                                    <p:set>
                                      <p:cBhvr>
                                        <p:cTn id="54" dur="1" fill="hold">
                                          <p:stCondLst>
                                            <p:cond delay="499"/>
                                          </p:stCondLst>
                                        </p:cTn>
                                        <p:tgtEl>
                                          <p:spTgt spid="6">
                                            <p:txEl>
                                              <p:pRg st="5" end="5"/>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6">
                                            <p:txEl>
                                              <p:pRg st="6" end="6"/>
                                            </p:txEl>
                                          </p:spTgt>
                                        </p:tgtEl>
                                      </p:cBhvr>
                                    </p:animEffect>
                                    <p:set>
                                      <p:cBhvr>
                                        <p:cTn id="57" dur="1" fill="hold">
                                          <p:stCondLst>
                                            <p:cond delay="499"/>
                                          </p:stCondLst>
                                        </p:cTn>
                                        <p:tgtEl>
                                          <p:spTgt spid="6">
                                            <p:txEl>
                                              <p:pRg st="6" end="6"/>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6">
                                            <p:txEl>
                                              <p:pRg st="7" end="7"/>
                                            </p:txEl>
                                          </p:spTgt>
                                        </p:tgtEl>
                                      </p:cBhvr>
                                    </p:animEffect>
                                    <p:set>
                                      <p:cBhvr>
                                        <p:cTn id="60" dur="1" fill="hold">
                                          <p:stCondLst>
                                            <p:cond delay="499"/>
                                          </p:stCondLst>
                                        </p:cTn>
                                        <p:tgtEl>
                                          <p:spTgt spid="6">
                                            <p:txEl>
                                              <p:pRg st="7" end="7"/>
                                            </p:txEl>
                                          </p:spTgt>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6">
                                            <p:txEl>
                                              <p:pRg st="8" end="8"/>
                                            </p:txEl>
                                          </p:spTgt>
                                        </p:tgtEl>
                                      </p:cBhvr>
                                    </p:animEffect>
                                    <p:set>
                                      <p:cBhvr>
                                        <p:cTn id="63" dur="1" fill="hold">
                                          <p:stCondLst>
                                            <p:cond delay="499"/>
                                          </p:stCondLst>
                                        </p:cTn>
                                        <p:tgtEl>
                                          <p:spTgt spid="6">
                                            <p:txEl>
                                              <p:pRg st="8" end="8"/>
                                            </p:txEl>
                                          </p:spTgt>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500"/>
                                        <p:tgtEl>
                                          <p:spTgt spid="6">
                                            <p:txEl>
                                              <p:pRg st="9" end="9"/>
                                            </p:txEl>
                                          </p:spTgt>
                                        </p:tgtEl>
                                      </p:cBhvr>
                                    </p:animEffect>
                                    <p:set>
                                      <p:cBhvr>
                                        <p:cTn id="66" dur="1" fill="hold">
                                          <p:stCondLst>
                                            <p:cond delay="499"/>
                                          </p:stCondLst>
                                        </p:cTn>
                                        <p:tgtEl>
                                          <p:spTgt spid="6">
                                            <p:txEl>
                                              <p:pRg st="9" end="9"/>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8407</Words>
  <Application>WPS 演示</Application>
  <PresentationFormat>自定义</PresentationFormat>
  <Paragraphs>357</Paragraphs>
  <Slides>31</Slides>
  <Notes>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31</vt:i4>
      </vt:variant>
    </vt:vector>
  </HeadingPairs>
  <TitlesOfParts>
    <vt:vector size="49" baseType="lpstr">
      <vt:lpstr>Arial</vt:lpstr>
      <vt:lpstr>宋体</vt:lpstr>
      <vt:lpstr>Wingdings</vt:lpstr>
      <vt:lpstr>微软雅黑</vt:lpstr>
      <vt:lpstr>Times New Roman</vt:lpstr>
      <vt:lpstr>Times New Roman</vt:lpstr>
      <vt:lpstr>华文细黑</vt:lpstr>
      <vt:lpstr>Courier New</vt:lpstr>
      <vt:lpstr>华文细黑</vt:lpstr>
      <vt:lpstr>黑体</vt:lpstr>
      <vt:lpstr>Symbol</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451</cp:revision>
  <dcterms:created xsi:type="dcterms:W3CDTF">2016-03-28T08:27:00Z</dcterms:created>
  <dcterms:modified xsi:type="dcterms:W3CDTF">2018-02-13T15:04:03Z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