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handoutMasterIdLst>
    <p:handoutMasterId r:id="rId38"/>
  </p:handoutMasterIdLst>
  <p:sldIdLst>
    <p:sldId id="1520" r:id="rId2"/>
    <p:sldId id="1296" r:id="rId3"/>
    <p:sldId id="1360" r:id="rId4"/>
    <p:sldId id="856" r:id="rId5"/>
    <p:sldId id="1829" r:id="rId6"/>
    <p:sldId id="1790" r:id="rId7"/>
    <p:sldId id="1792" r:id="rId8"/>
    <p:sldId id="1794" r:id="rId9"/>
    <p:sldId id="1847" r:id="rId10"/>
    <p:sldId id="1848" r:id="rId11"/>
    <p:sldId id="1849" r:id="rId12"/>
    <p:sldId id="1851" r:id="rId13"/>
    <p:sldId id="1838" r:id="rId14"/>
    <p:sldId id="1806" r:id="rId15"/>
    <p:sldId id="1832" r:id="rId16"/>
    <p:sldId id="1808" r:id="rId17"/>
    <p:sldId id="1809" r:id="rId18"/>
    <p:sldId id="1789" r:id="rId19"/>
    <p:sldId id="1810" r:id="rId20"/>
    <p:sldId id="1384" r:id="rId21"/>
    <p:sldId id="1755" r:id="rId22"/>
    <p:sldId id="1824" r:id="rId23"/>
    <p:sldId id="1811" r:id="rId24"/>
    <p:sldId id="1812" r:id="rId25"/>
    <p:sldId id="1813" r:id="rId26"/>
    <p:sldId id="1841" r:id="rId27"/>
    <p:sldId id="1756" r:id="rId28"/>
    <p:sldId id="1746" r:id="rId29"/>
    <p:sldId id="1770" r:id="rId30"/>
    <p:sldId id="1826" r:id="rId31"/>
    <p:sldId id="1852" r:id="rId32"/>
    <p:sldId id="1853" r:id="rId33"/>
    <p:sldId id="1854" r:id="rId34"/>
    <p:sldId id="1835" r:id="rId35"/>
    <p:sldId id="1519" r:id="rId36"/>
  </p:sldIdLst>
  <p:sldSz cx="12190413" cy="6859588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E6F2"/>
    <a:srgbClr val="0000CC"/>
    <a:srgbClr val="00CCFF"/>
    <a:srgbClr val="B4C7E7"/>
    <a:srgbClr val="0000FF"/>
    <a:srgbClr val="0066FF"/>
    <a:srgbClr val="9BBD59"/>
    <a:srgbClr val="7BC14A"/>
    <a:srgbClr val="FFD966"/>
    <a:srgbClr val="F3EFE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152" autoAdjust="0"/>
    <p:restoredTop sz="96727" autoAdjust="0"/>
  </p:normalViewPr>
  <p:slideViewPr>
    <p:cSldViewPr>
      <p:cViewPr>
        <p:scale>
          <a:sx n="100" d="100"/>
          <a:sy n="100" d="100"/>
        </p:scale>
        <p:origin x="-78" y="46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111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509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2130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4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8.xml"/><Relationship Id="rId4" Type="http://schemas.openxmlformats.org/officeDocument/2006/relationships/slide" Target="slide2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Administrator\Desktop\用！！！\风景图片\1-140PFS501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" y="794"/>
            <a:ext cx="12189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标题 2"/>
          <p:cNvSpPr txBox="1">
            <a:spLocks/>
          </p:cNvSpPr>
          <p:nvPr/>
        </p:nvSpPr>
        <p:spPr>
          <a:xfrm>
            <a:off x="2854846" y="4293890"/>
            <a:ext cx="9246528" cy="81122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kern="100" dirty="0">
                <a:latin typeface="Times New Roman"/>
                <a:ea typeface="微软雅黑" pitchFamily="34" charset="-122"/>
                <a:cs typeface="Times New Roman"/>
              </a:rPr>
              <a:t>五、人和</a:t>
            </a:r>
          </a:p>
        </p:txBody>
      </p:sp>
      <p:sp>
        <p:nvSpPr>
          <p:cNvPr id="13" name="标题 2"/>
          <p:cNvSpPr txBox="1">
            <a:spLocks/>
          </p:cNvSpPr>
          <p:nvPr/>
        </p:nvSpPr>
        <p:spPr>
          <a:xfrm>
            <a:off x="2753334" y="3839479"/>
            <a:ext cx="7806368" cy="67043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第二单元   </a:t>
            </a:r>
            <a:r>
              <a:rPr lang="en-US" altLang="zh-CN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《</a:t>
            </a:r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孟子</a:t>
            </a:r>
            <a:r>
              <a:rPr lang="en-US" altLang="zh-CN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》</a:t>
            </a:r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选读 </a:t>
            </a:r>
            <a:endParaRPr lang="en-US" altLang="zh-CN" sz="2400" b="1" kern="100" dirty="0">
              <a:solidFill>
                <a:schemeClr val="tx1">
                  <a:lumMod val="65000"/>
                  <a:lumOff val="3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8288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226035"/>
            <a:ext cx="1081326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寡助之至，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亲戚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畔之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今义：跟自己家庭有婚姻关系或血统关系的家庭或它的成员。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君子以仁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存心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今义：怀着某种念头；有意，故意。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⑨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爱人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者，人恒爱之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今义：丈夫或妻子，指恋爱中男女的一方。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86694" y="962358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包括父母兄弟在内的亲属。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628164" y="292573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居心，用心。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94897" y="485079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关爱别人。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7960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226035"/>
            <a:ext cx="10813268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吾惛，不能进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于是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今义：连词，表示后一事紧接着前一事，后一事往往是由前一事引起的。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8582" y="820663"/>
            <a:ext cx="9725753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两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个词语，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引出宾语，不译；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，代词，这个道理。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0877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78582" y="365930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虚词归纳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4501" y="2133650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4686" y="1477208"/>
            <a:ext cx="891509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天下之所顺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老吾老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及人之老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五十者可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衣帛矣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9" name="左大括号 8"/>
          <p:cNvSpPr/>
          <p:nvPr/>
        </p:nvSpPr>
        <p:spPr>
          <a:xfrm>
            <a:off x="1292783" y="1539272"/>
            <a:ext cx="169654" cy="187081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6974" y="15575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凭借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55046" y="2205658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目的连词，相当于</a:t>
            </a:r>
            <a:r>
              <a:rPr lang="en-US" altLang="zh-CN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来</a:t>
            </a:r>
            <a:r>
              <a:rPr lang="en-US" altLang="zh-CN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”</a:t>
            </a:r>
            <a:endParaRPr lang="zh-CN" altLang="en-US" sz="2800" kern="100" dirty="0">
              <a:solidFill>
                <a:srgbClr val="C00000"/>
              </a:solidFill>
              <a:latin typeface="宋体" pitchFamily="2" charset="-122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55046" y="288463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用，凭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3818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4506" y="83760"/>
            <a:ext cx="10813268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民不以封疆之界：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国不以山溪之险：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天下不以兵革之利：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礼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人不答：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以及人之老：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幼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幼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以及人之幼：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刑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于寡妻：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50990" y="82182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名词作动词，限制</a:t>
            </a:r>
            <a:endParaRPr lang="zh-CN" altLang="en-US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123883" y="1469897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坚固</a:t>
            </a:r>
            <a:endParaRPr lang="zh-CN" altLang="en-US" sz="2800" dirty="0"/>
          </a:p>
        </p:txBody>
      </p:sp>
      <p:sp>
        <p:nvSpPr>
          <p:cNvPr id="2" name="矩形 1"/>
          <p:cNvSpPr/>
          <p:nvPr/>
        </p:nvSpPr>
        <p:spPr>
          <a:xfrm>
            <a:off x="4439022" y="211796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名词作动词，威行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10398" y="2730626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名词作动词，以礼相待</a:t>
            </a:r>
          </a:p>
        </p:txBody>
      </p:sp>
      <p:sp>
        <p:nvSpPr>
          <p:cNvPr id="4" name="矩形 3"/>
          <p:cNvSpPr/>
          <p:nvPr/>
        </p:nvSpPr>
        <p:spPr>
          <a:xfrm>
            <a:off x="550590" y="3217253"/>
            <a:ext cx="10427325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前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老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形容词的意动用法，以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为老，敬重；后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老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形容词作名词，老人</a:t>
            </a:r>
            <a:endParaRPr lang="zh-CN" altLang="en-US" sz="2800" dirty="0"/>
          </a:p>
        </p:txBody>
      </p:sp>
      <p:sp>
        <p:nvSpPr>
          <p:cNvPr id="19" name="矩形 18"/>
          <p:cNvSpPr/>
          <p:nvPr/>
        </p:nvSpPr>
        <p:spPr>
          <a:xfrm>
            <a:off x="478582" y="4511655"/>
            <a:ext cx="10427325" cy="13062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前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幼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形容词的意动用法，以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为幼，爱护；后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幼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形容词作名词，孩子</a:t>
            </a:r>
            <a:endParaRPr lang="zh-CN" altLang="en-US" sz="2800" dirty="0"/>
          </a:p>
        </p:txBody>
      </p:sp>
      <p:sp>
        <p:nvSpPr>
          <p:cNvPr id="20" name="矩形 19"/>
          <p:cNvSpPr/>
          <p:nvPr/>
        </p:nvSpPr>
        <p:spPr>
          <a:xfrm>
            <a:off x="2686625" y="5930910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型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，楷模，此处作动词，做榜样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489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  <p:bldP spid="2" grpId="0"/>
      <p:bldP spid="2" grpId="1"/>
      <p:bldP spid="17" grpId="0"/>
      <p:bldP spid="17" grpId="1"/>
      <p:bldP spid="4" grpId="0"/>
      <p:bldP spid="4" grpId="1"/>
      <p:bldP spid="19" grpId="0"/>
      <p:bldP spid="19" grpId="1"/>
      <p:bldP spid="20" grpId="0"/>
      <p:bldP spid="2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9670" y="471071"/>
            <a:ext cx="1175090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特殊句式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城非不高也，池非不深也，兵革非不坚利也，米粟非不多也。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委而去之，是地利不如人和也。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君子所以异于人者，以其存心也。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舜，人也；我，亦人也。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及陷于罪，然后从而刑之，是罔民也。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于禽兽又何难焉？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其待我以横逆。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</a:p>
        </p:txBody>
      </p:sp>
      <p:sp>
        <p:nvSpPr>
          <p:cNvPr id="5" name="矩形 4"/>
          <p:cNvSpPr/>
          <p:nvPr/>
        </p:nvSpPr>
        <p:spPr>
          <a:xfrm>
            <a:off x="10521954" y="119754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79182" y="186889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01474" y="247452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71070" y="315014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87294" y="377067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755137" y="441874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宾语前置句</a:t>
            </a:r>
          </a:p>
        </p:txBody>
      </p:sp>
      <p:sp>
        <p:nvSpPr>
          <p:cNvPr id="25" name="矩形 24"/>
          <p:cNvSpPr/>
          <p:nvPr/>
        </p:nvSpPr>
        <p:spPr>
          <a:xfrm>
            <a:off x="3541047" y="501397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</p:spTree>
    <p:extLst>
      <p:ext uri="{BB962C8B-B14F-4D97-AF65-F5344CB8AC3E}">
        <p14:creationId xmlns:p14="http://schemas.microsoft.com/office/powerpoint/2010/main" xmlns="" val="2033939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6" grpId="0"/>
      <p:bldP spid="16" grpId="1"/>
      <p:bldP spid="17" grpId="0"/>
      <p:bldP spid="17" grpId="1"/>
      <p:bldP spid="18" grpId="0"/>
      <p:bldP spid="18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0590" y="613346"/>
            <a:ext cx="1106988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舜为法于天下。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天下可运于掌。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使天下仕者皆欲立于王之朝。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耕者皆欲耕于王之野。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商贾皆欲藏于王之市。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行旅皆欲出于王之涂。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天下之欲疾其君者皆欲赴诉于王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1050" kern="100" dirty="0" smtClean="0">
                <a:latin typeface="Times New Roman"/>
                <a:ea typeface="华文细黑"/>
                <a:cs typeface="Courier New"/>
              </a:rPr>
              <a:t>__________________________</a:t>
            </a:r>
            <a:r>
              <a:rPr lang="en-US" altLang="zh-CN" sz="1050" kern="100" dirty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1050" kern="100" dirty="0" smtClean="0">
                <a:latin typeface="Times New Roman"/>
                <a:ea typeface="华文细黑"/>
                <a:cs typeface="Courier New"/>
              </a:rPr>
              <a:t>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46934" y="69349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  <p:sp>
        <p:nvSpPr>
          <p:cNvPr id="21" name="矩形 20"/>
          <p:cNvSpPr/>
          <p:nvPr/>
        </p:nvSpPr>
        <p:spPr>
          <a:xfrm>
            <a:off x="3613055" y="134156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  <p:sp>
        <p:nvSpPr>
          <p:cNvPr id="22" name="矩形 21"/>
          <p:cNvSpPr/>
          <p:nvPr/>
        </p:nvSpPr>
        <p:spPr>
          <a:xfrm>
            <a:off x="5879182" y="2001283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  <p:sp>
        <p:nvSpPr>
          <p:cNvPr id="23" name="矩形 22"/>
          <p:cNvSpPr/>
          <p:nvPr/>
        </p:nvSpPr>
        <p:spPr>
          <a:xfrm>
            <a:off x="4799062" y="261854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  <p:sp>
        <p:nvSpPr>
          <p:cNvPr id="24" name="矩形 23"/>
          <p:cNvSpPr/>
          <p:nvPr/>
        </p:nvSpPr>
        <p:spPr>
          <a:xfrm>
            <a:off x="4909199" y="3235801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  <p:sp>
        <p:nvSpPr>
          <p:cNvPr id="25" name="矩形 24"/>
          <p:cNvSpPr/>
          <p:nvPr/>
        </p:nvSpPr>
        <p:spPr>
          <a:xfrm>
            <a:off x="4871070" y="391468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  <p:sp>
        <p:nvSpPr>
          <p:cNvPr id="26" name="矩形 25"/>
          <p:cNvSpPr/>
          <p:nvPr/>
        </p:nvSpPr>
        <p:spPr>
          <a:xfrm>
            <a:off x="6599262" y="450991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</p:spTree>
    <p:extLst>
      <p:ext uri="{BB962C8B-B14F-4D97-AF65-F5344CB8AC3E}">
        <p14:creationId xmlns:p14="http://schemas.microsoft.com/office/powerpoint/2010/main" xmlns="" val="308354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6574" y="405458"/>
            <a:ext cx="1163455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语句翻译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域民不以封疆之界，固国不以山溪之险，威天下不以兵革之利。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君子以仁存心，以礼存心。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是故君子有终身之忧，无一朝之患也。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____________________________________________</a:t>
            </a:r>
          </a:p>
        </p:txBody>
      </p:sp>
      <p:sp>
        <p:nvSpPr>
          <p:cNvPr id="4" name="矩形 3"/>
          <p:cNvSpPr/>
          <p:nvPr/>
        </p:nvSpPr>
        <p:spPr>
          <a:xfrm>
            <a:off x="478582" y="1629594"/>
            <a:ext cx="11518253" cy="19487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国家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疆界不能限制人民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假如统治者不得人心，在国家疆界内的百姓也不会帮助君王或朝廷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，使国家坚固不靠山河的险要，威行天下不靠兵器、甲胄的精良。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9188" y="4346734"/>
            <a:ext cx="8050394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君子把仁放在心中，把礼放在心中。</a:t>
            </a:r>
          </a:p>
        </p:txBody>
      </p:sp>
      <p:sp>
        <p:nvSpPr>
          <p:cNvPr id="7" name="矩形 6"/>
          <p:cNvSpPr/>
          <p:nvPr/>
        </p:nvSpPr>
        <p:spPr>
          <a:xfrm>
            <a:off x="1573204" y="5590034"/>
            <a:ext cx="8050394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因此君子有一辈子的忧虑，却没有一时的担心。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962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99279" y="44246"/>
            <a:ext cx="10636914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行有不得者，皆反求诸己。其身正，而天下归之。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无恒产而有恒心者，惟士为能。若民，则无恒产，因无恒心。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____________________________________________________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是故明君制民之产，必使仰足以事父母，俯足以畜妻子。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____________________________________________________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_________________________________</a:t>
            </a:r>
            <a:endParaRPr lang="en-US" altLang="zh-CN" sz="2800" u="sng" kern="100" dirty="0">
              <a:latin typeface="Times New Roman"/>
              <a:ea typeface="华文细黑"/>
              <a:cs typeface="Courier New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4606" y="623507"/>
            <a:ext cx="9725753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做事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没有达到预期的效果，都要反省自己，从自己身上找原因。自己持身端正，天下的人都会归向他。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3448" y="2571205"/>
            <a:ext cx="10324084" cy="19487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没有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稳定的财产而有稳定的能坚持道德准则的心，只有士才能做到。像一般百姓，那么没有稳定的财产，于是就没有稳定的心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5694" y="5085978"/>
            <a:ext cx="10324084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因此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圣明的国君规定民众的产业，一定要使百姓向上足以赡养父母，向下足以养活妻子孩子。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8759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726740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文本名句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名言警句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0642" y="1485578"/>
            <a:ext cx="1170922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天时不如地利，地利不如人和。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得道者多助，失道者寡助。寡助之至，亲戚畔之；多助之至，天下顺之。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爱人者，人恒爱之。敬人者，人恒敬之。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老吾老以及人之老，幼吾幼以及人之幼，天下可运于掌。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君子以仁存心，以礼存心。仁者爱人，有礼者敬人。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是故明君制民之产，必使仰足以事父母，俯足以畜妻子，乐岁终身饱，凶年免于死亡。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108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726740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文外名句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1485578"/>
            <a:ext cx="11364853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始作俑者，其无后乎？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则天下归之，以政伤民，民乐其亡，以梃服强，仁与不仁也。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仲尼之徒，无道桓、文之事者，是以后世无传焉，臣未之闻也。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穷困便独善其身，得志便兼善天下。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7628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12173" y="2675920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hlinkClick r:id="rId3" action="ppaction://hlinksldjump"/>
          </p:cNvPr>
          <p:cNvSpPr txBox="1"/>
          <p:nvPr/>
        </p:nvSpPr>
        <p:spPr>
          <a:xfrm>
            <a:off x="2782838" y="2152700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读文本内容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，知文理学基础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812173" y="3707997"/>
            <a:ext cx="6840000" cy="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hlinkClick r:id="rId4" action="ppaction://hlinksldjump"/>
          </p:cNvPr>
          <p:cNvSpPr txBox="1"/>
          <p:nvPr/>
        </p:nvSpPr>
        <p:spPr>
          <a:xfrm>
            <a:off x="2782838" y="3184815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读课文题点，析思路明答案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20" name="TextBox 19">
            <a:hlinkClick r:id="rId5" action="ppaction://hlinksldjump"/>
          </p:cNvPr>
          <p:cNvSpPr txBox="1"/>
          <p:nvPr/>
        </p:nvSpPr>
        <p:spPr>
          <a:xfrm>
            <a:off x="2782838" y="4274726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读优秀作文，积素养提技能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787790" y="4797946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51266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7985" y="3076446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 </a:t>
            </a:r>
            <a:r>
              <a:rPr lang="en-US" altLang="zh-CN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读课文题点，析思路明答案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522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344" y="698864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结合选文第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则，谈谈孟子认为如何才能达到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要点突破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377344" y="145596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1913856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282067" y="50212"/>
            <a:ext cx="11500473" cy="68359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32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孟子认为：就社会成员个体来说，给人以爱和敬是十分重要的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给人以爱需要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以仁存心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，给人以敬需要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以礼存心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爱人者，人恒爱之。敬人者，人恒敬之。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人人互爱互敬，不就达到人和的境界了吗？就统治者来说，秉仁心爱人，以智慧治人，以恭敬礼人，是非常重要的；如果做到了这些，却得不到大家的亲近，国家没治理好，或者得到无礼的回报，那就要反省自己、提高自己了。自身端正了，天下的人都会归服。这样也就达到人和的境界了。孟子一直都在为君王琢磨实现人和的办法，提出过一系列相通的观念，比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推恩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老吾老以及人之老，幼吾幼以及人之幼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等。而最重要的具体措施，则是发政施仁，制民之产，使百姓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仰足以事父母，俯足以畜妻子，乐岁终身饱，凶年免于死亡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，使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老者衣帛食肉，黎民不饥不寒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，然后治礼义，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驱而之善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；最终使得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天下仕者皆欲立于王之朝，耕者皆欲耕于王之野，商贾皆欲藏于王之市，行旅皆欲出于王之涂，天下之欲疾其君者皆欲赴诉于王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，这样也就达到人和了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026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584465"/>
            <a:ext cx="1147850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结合选文第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则，试分析孟子给宣王提出的达到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的施政纲领有哪些。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437345" y="203202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1215882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363063" y="741466"/>
            <a:ext cx="11386607" cy="40564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7816" y="766199"/>
            <a:ext cx="11068815" cy="38877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孟子一整套的施政纲领要点有二：一是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制民之产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，即规定百姓的产业；二是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谨庠序之教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。先使民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仰事俯畜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无虞，达到温饱水平，这是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王道之始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；再使民懂得礼义，这是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王道之成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。在孟子看来，除士之外，一般百姓没有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恒产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就没有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恒心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，也就无法讲求仁义，即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仓廪实则知礼节，衣食足则知荣辱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，这已经初步接触到社会存在与社会意识的关系问题，是一种进步的结论。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7696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90993" y="273416"/>
            <a:ext cx="11364853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结合这四则选文，说说孟子的说理艺术带给你什么样的启示。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509353" y="112553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3952547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582" y="45418"/>
            <a:ext cx="11051729" cy="66200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层进论证，说理严密充分。如：第一则先推倒天时，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天时不如地利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，确立了地利的意义；进而推倒地利，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地利不如人和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，将人和的意义烘托出来；最终得出结论：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得道者多助，失道者寡助。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全篇层层深入，条理井然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对比论证，观点鲜明有力。如：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得道者多助，失道者寡助。寡助之至，亲戚畔之；多助之至，天下顺之。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孰轻孰重，对比鲜明，说服力强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运用排比，增强气势，有一气呵成之感。如：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城非不高也，池非不深也，兵革非不坚利也，米粟非不多也；委而去之，是地利不如人和也。故曰：域民不以封疆之界，固国不以山溪之险，威天下不以兵革之利。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014217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344" y="549474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孟子的主张为什么在当时不能实现？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延伸探究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7344" y="138395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pic>
        <p:nvPicPr>
          <p:cNvPr id="8" name="图片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77344" y="1917626"/>
            <a:ext cx="11199907" cy="3241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主张最终是寄托在封建统治者肯发善心，并懂得推恩的基础之上的，而当时列强战争，崇尚武力，蔑视仁政，在那样的动乱年代，要实行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只能是一种不切实际的幻想。正因为如此，虽然孟子能言善辩，说得所游说之王心服口服，但他们都没有真正采纳孟子的主张和付诸实施。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2063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7763" y="2925738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 </a:t>
            </a:r>
            <a:r>
              <a:rPr lang="en-US" altLang="zh-CN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读优秀作文，积素养提技能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5667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825" y="372732"/>
            <a:ext cx="11364853" cy="460431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成功创业新模式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天地人和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参加过成功创业模式的讨论。众说纷纭，议而未决。今天阅读小羽的创业故事，颇有感触，趁机发表自己的愚见。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从小羽在科技兴国的大环境下，凭借聪明才智，依靠传统工艺研发出新式花茶的情况分析，创业依赖于诸多复杂因素的交织。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lvl="0" algn="just">
              <a:lnSpc>
                <a:spcPct val="140000"/>
              </a:lnSpc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【</a:t>
            </a:r>
            <a:r>
              <a:rPr lang="zh-CN" altLang="en-US" sz="2800" b="1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思悟亮点</a:t>
            </a:r>
            <a:r>
              <a:rPr lang="en-US" altLang="zh-CN" sz="2800" b="1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】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段在文中有什么作用？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61881" y="440828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5" name="矩形 4"/>
          <p:cNvSpPr/>
          <p:nvPr/>
        </p:nvSpPr>
        <p:spPr>
          <a:xfrm>
            <a:off x="449352" y="5066814"/>
            <a:ext cx="1147850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段解释了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天地人和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的具体含义，为下文的议论提供了依据。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5190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2105" y="3075851"/>
            <a:ext cx="95462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 </a:t>
            </a:r>
            <a:r>
              <a:rPr lang="en-US" altLang="zh-CN" sz="40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4000" dirty="0" smtClean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文本内容，知文理学基础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9845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825" y="303684"/>
            <a:ext cx="11364853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托尔斯泰所言：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幸福的家庭，家家相似；不幸的家庭，各有各的不幸。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成功创业与幸福家庭一样，其大体模式，即中华国学经典所言的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天地人和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段是怎样引入论题的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06522" y="242168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5" name="矩形 4"/>
          <p:cNvSpPr/>
          <p:nvPr/>
        </p:nvSpPr>
        <p:spPr>
          <a:xfrm>
            <a:off x="449352" y="2997746"/>
            <a:ext cx="11478502" cy="130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段交代了写作本文的缘由，第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段分析小羽创业成功的原因，第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段结合托尔斯泰的名言，得出了中心论点。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8739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1608" y="-26590"/>
            <a:ext cx="11593287" cy="67587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这里所说的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天地人和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，指的是创业成功者背后交织的时机天赋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、环境资源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、人际关系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三大因素。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48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在国家为我们大胆创新创业提供诸多机会，使我们人尽其才、才尽其用的大环境下，个人天赋是最关键的一环。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48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在市场竞争中，一个创业者需要有执著、坚韧、激情和敏锐的品质，才可能走向成功。这些品质，除了后天的学习、实践及个人造化以外，大部分源自与生俱来的天赋秉性。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48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然，并非所有执著、坚韧、激情和敏锐品质的创业者都会成功。事实证明，那些雄心勃勃、才华超群的创业者铩羽而归的大有人在。因为，一个具备创业成功潜质的人还需具备人际关系和胸怀天下，与人分享两个要素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9611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-160797"/>
            <a:ext cx="11478502" cy="67587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人际关系对创业成功至关重要。锤子科技创始人罗永浩创业时，既无智能手机生产营销资源，也无技术资源，但他依赖积累的人际关系，成功地获得了这些资源。比尔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盖茨创业收获的第一份订单，不是来自他母亲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IBM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董事吗？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48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际关系中，创业者对自身团队的领导艺术和号召能力，对合作伙伴、政府部门以及其他资源权力人的关系也不可小视。小羽运筹帷幄，面对产业走向衰败时，不是也率领她的团队不断创新，依靠有关部门推行她的标准吗？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48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恩格斯说过：当一个人专为自己打算的时候，他追求幸福的欲望只有在非常罕见的情况下才能得到满足。可见，创业者胸怀天下，与人分享多么重要啊！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1682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2086" y="219070"/>
            <a:ext cx="1125233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MS Mincho"/>
                <a:cs typeface="MS Mincho"/>
              </a:rPr>
              <a:t>  </a:t>
            </a:r>
            <a:r>
              <a:rPr lang="zh-CN" altLang="zh-CN" sz="2800" kern="100" dirty="0" smtClean="0">
                <a:latin typeface="宋体"/>
                <a:ea typeface="MS Mincho"/>
                <a:cs typeface="MS Mincho"/>
              </a:rPr>
              <a:t>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袁隆平的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杂交水稻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分享给了世界，世界也成就了袁隆平；小羽的工艺流程分享于民众，民众成就了小羽。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MS Mincho"/>
                <a:cs typeface="MS Mincho"/>
              </a:rPr>
              <a:t>  </a:t>
            </a:r>
            <a:r>
              <a:rPr lang="zh-CN" altLang="zh-CN" sz="2800" kern="100" dirty="0" smtClean="0">
                <a:latin typeface="宋体"/>
                <a:ea typeface="MS Mincho"/>
                <a:cs typeface="MS Mincho"/>
              </a:rPr>
              <a:t>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而如今，多少传统文化因不愿外传面临没落，多少企业死守秘方败于恶性竞争呢？难怪托马斯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特朗斯特罗姆在黑暗中沉思，希望从现实唤醒人们吝啬于分享的灵魂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文章主体部分的论证思路是怎样的？重点论述了哪一方面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0590" y="4221882"/>
            <a:ext cx="11140921" cy="1333161"/>
          </a:xfrm>
          <a:prstGeom prst="rect">
            <a:avLst/>
          </a:prstGeom>
          <a:solidFill>
            <a:srgbClr val="DCE6F2"/>
          </a:solidFill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文章主体部分依次论述了时机天赋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、人际关系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、环境资源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对于获得成功的作用。重点论述了后两者。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343678" y="364581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</p:spTree>
    <p:extLst>
      <p:ext uri="{BB962C8B-B14F-4D97-AF65-F5344CB8AC3E}">
        <p14:creationId xmlns:p14="http://schemas.microsoft.com/office/powerpoint/2010/main" xmlns="" val="1228721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8985" y="477466"/>
            <a:ext cx="11364853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MS Mincho"/>
                <a:cs typeface="MS Mincho"/>
              </a:rPr>
              <a:t>  </a:t>
            </a:r>
            <a:r>
              <a:rPr lang="zh-CN" altLang="zh-CN" sz="2800" kern="100" dirty="0" smtClean="0">
                <a:latin typeface="宋体"/>
                <a:ea typeface="MS Mincho"/>
                <a:cs typeface="MS Mincho"/>
              </a:rPr>
              <a:t>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这是我利用中华国学精髓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天地人和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的哲思，探究小羽创业成功的结果，与大家分享，希望有益于创业者的兴国之梦。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最后一段的作用是什么？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27894" y="191762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5" name="矩形 4"/>
          <p:cNvSpPr/>
          <p:nvPr/>
        </p:nvSpPr>
        <p:spPr>
          <a:xfrm>
            <a:off x="535406" y="2559434"/>
            <a:ext cx="11030615" cy="130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总结上文，进一步指出小羽成功的原因，同时照应开头，使结构更加严谨。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pic>
        <p:nvPicPr>
          <p:cNvPr id="6" name="图片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48504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Administrator\Desktop\用！！！\风景图片\1-140PFS501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" y="794"/>
            <a:ext cx="12189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3987002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6612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719233"/>
            <a:ext cx="11449272" cy="58754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释文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题</a:t>
            </a:r>
            <a:endParaRPr lang="en-US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一词摘自《孟子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公孙丑下》中的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天时不如地利，地利不如人和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。孟子高度重视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，他从天时、地利、人和的比较中得出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最重要的结论；不仅如此，他还进一步阐述了达到人和的根本方法，就是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，即施行仁政。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孟子是我国古代最看重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的思想家之一。在本课第一则，他从天时、地利、人和的比较中得出人和最重要的结论。全篇紧紧围绕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这一话题层层深入地进行论证，有力地强调了人和的重要性，强调有了人和就可以克服其他方面的困难。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知文明理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7976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2815" y="367729"/>
            <a:ext cx="11002525" cy="507828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明主旨</a:t>
            </a:r>
            <a:endParaRPr lang="en-US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本课所录选文从不同方面阐述了孟子的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思想。孟子不仅从天时、地利、人和的比较中得出了人和最为重要的结论，而且还从一般的社会成员和君王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统治者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两个方面具体阐述了达到人和的具体办法。孟子认为，就一般的社会成员而言，心存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礼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凡事从严要求自己、反省自己、不与别人计较是构筑人和社会关系的重要条件。就统治者来说，以仁爱人，以礼敬人，凡事从自身找原因，力求身正，并且怀有推恩之心，发政施仁利民之产，就一定能达到人和而王天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1391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语言积累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627422"/>
            <a:ext cx="11335913" cy="525064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词语理解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通假字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寡助之至，亲戚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其横逆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若夫君子所患则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于寡妻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其本矣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失其时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71070" y="197047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叛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0507" y="197776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背叛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62958" y="261854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犹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31110" y="261854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尚且、还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03395" y="328577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无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098323" y="326661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没有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070870" y="391468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型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544323" y="39146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楷模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790950" y="456275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返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59102" y="456275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返回、回归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142878" y="515798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毋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439022" y="516527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不要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7392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21360" y="-39950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4606" y="2072113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轻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6619" y="681871"/>
            <a:ext cx="891509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故民之从之也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舟已过万重山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商人重利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别离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乘肥马，衣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裘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拢慢捻抹复挑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9" name="左大括号 8"/>
          <p:cNvSpPr/>
          <p:nvPr/>
        </p:nvSpPr>
        <p:spPr>
          <a:xfrm>
            <a:off x="1558702" y="922173"/>
            <a:ext cx="169654" cy="298631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4606" y="4459996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88627" y="4005858"/>
            <a:ext cx="89150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此物奚宜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多助之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，天下顺之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3" name="左大括号 12"/>
          <p:cNvSpPr/>
          <p:nvPr/>
        </p:nvSpPr>
        <p:spPr>
          <a:xfrm>
            <a:off x="1630710" y="4219707"/>
            <a:ext cx="169654" cy="1050486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72493" y="5818037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刑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44611" y="5374010"/>
            <a:ext cx="89150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于寡妻，至于兄弟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然后从而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22" name="左大括号 21"/>
          <p:cNvSpPr/>
          <p:nvPr/>
        </p:nvSpPr>
        <p:spPr>
          <a:xfrm>
            <a:off x="1558702" y="5604664"/>
            <a:ext cx="169654" cy="112626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619233" y="74633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轻易、容易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83038" y="141357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轻便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16331" y="20616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轻视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18265" y="269055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分量不重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17298" y="333862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轻轻地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511030" y="407786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409386" y="472593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到极点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375126" y="544601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通</a:t>
            </a:r>
            <a:r>
              <a:rPr lang="en-US" altLang="zh-CN" sz="2800" kern="1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型</a:t>
            </a:r>
            <a:r>
              <a:rPr lang="en-US" altLang="zh-CN" sz="2800" kern="1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，楷模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95006" y="611040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惩罚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3750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8" grpId="0"/>
      <p:bldP spid="18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45418"/>
            <a:ext cx="10813268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非不深也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今义：池塘。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委而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今义：到、往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其横逆由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今义：表肯定判断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58702" y="141357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护城河。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700172" y="336301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离开。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30710" y="528283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这样。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0734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  <p:bldP spid="7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83760"/>
            <a:ext cx="1081326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天下之欲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其君者皆欲赴诉于王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今义：疾病。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七十者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可以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食肉矣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今义：表示可能或能够。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仰不足以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父母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今义：事情。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92962" y="83750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痛恨。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558702" y="278172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能够凭借。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58702" y="470677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侍奉。</a:t>
            </a:r>
          </a:p>
        </p:txBody>
      </p:sp>
    </p:spTree>
    <p:extLst>
      <p:ext uri="{BB962C8B-B14F-4D97-AF65-F5344CB8AC3E}">
        <p14:creationId xmlns:p14="http://schemas.microsoft.com/office/powerpoint/2010/main" xmlns="" val="2006436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  <p:bldP spid="7" grpId="0"/>
      <p:bldP spid="7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6688</TotalTime>
  <Words>4652</Words>
  <Application>Microsoft Office PowerPoint</Application>
  <PresentationFormat>自定义</PresentationFormat>
  <Paragraphs>242</Paragraphs>
  <Slides>35</Slides>
  <Notes>0</Notes>
  <HiddenSlides>3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7_Office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Administrator</dc:creator>
  <dc:description>语文备课大师【全免费】</dc:description>
  <cp:lastModifiedBy>Administrator</cp:lastModifiedBy>
  <cp:revision>语文备课大师【全免费】</cp:revision>
  <dcterms:created xsi:type="dcterms:W3CDTF">2014-11-27T01:03:00Z</dcterms:created>
  <dcterms:modified xsi:type="dcterms:W3CDTF">2017-12-21T02:40:33Z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  <property fmtid="{64440492-4C8B-11D1-8B70-080036B11A03}" pid="4">
    <vt:lpwstr>语文备课大师【全免费】</vt:lpwstr>
  </property>
</Properties>
</file>