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7"/>
  </p:notesMasterIdLst>
  <p:sldIdLst>
    <p:sldId id="1066" r:id="rId2"/>
    <p:sldId id="985" r:id="rId3"/>
    <p:sldId id="986" r:id="rId4"/>
    <p:sldId id="825" r:id="rId5"/>
    <p:sldId id="1213" r:id="rId6"/>
    <p:sldId id="1132" r:id="rId7"/>
    <p:sldId id="1167" r:id="rId8"/>
    <p:sldId id="1136" r:id="rId9"/>
    <p:sldId id="1214" r:id="rId10"/>
    <p:sldId id="1195" r:id="rId11"/>
    <p:sldId id="1215" r:id="rId12"/>
    <p:sldId id="1108" r:id="rId13"/>
    <p:sldId id="1109" r:id="rId14"/>
    <p:sldId id="1072" r:id="rId15"/>
    <p:sldId id="1199" r:id="rId16"/>
    <p:sldId id="1216" r:id="rId17"/>
    <p:sldId id="999" r:id="rId18"/>
    <p:sldId id="1000" r:id="rId19"/>
    <p:sldId id="1075" r:id="rId20"/>
    <p:sldId id="1076" r:id="rId21"/>
    <p:sldId id="996" r:id="rId22"/>
    <p:sldId id="1105" r:id="rId23"/>
    <p:sldId id="1218" r:id="rId24"/>
    <p:sldId id="1217" r:id="rId25"/>
    <p:sldId id="1106" r:id="rId26"/>
    <p:sldId id="997" r:id="rId27"/>
    <p:sldId id="1010" r:id="rId28"/>
    <p:sldId id="1081" r:id="rId29"/>
    <p:sldId id="1052" r:id="rId30"/>
    <p:sldId id="1220" r:id="rId31"/>
    <p:sldId id="1221" r:id="rId32"/>
    <p:sldId id="1219" r:id="rId33"/>
    <p:sldId id="1222" r:id="rId34"/>
    <p:sldId id="1033" r:id="rId35"/>
    <p:sldId id="1091" r:id="rId36"/>
    <p:sldId id="1093" r:id="rId37"/>
    <p:sldId id="1224" r:id="rId38"/>
    <p:sldId id="1225" r:id="rId39"/>
    <p:sldId id="1226" r:id="rId40"/>
    <p:sldId id="1227" r:id="rId41"/>
    <p:sldId id="1229" r:id="rId42"/>
    <p:sldId id="1095" r:id="rId43"/>
    <p:sldId id="1230" r:id="rId44"/>
    <p:sldId id="1231" r:id="rId45"/>
    <p:sldId id="1232" r:id="rId46"/>
    <p:sldId id="1223" r:id="rId47"/>
    <p:sldId id="1161" r:id="rId48"/>
    <p:sldId id="1165" r:id="rId49"/>
    <p:sldId id="1163" r:id="rId50"/>
    <p:sldId id="1234" r:id="rId51"/>
    <p:sldId id="1189" r:id="rId52"/>
    <p:sldId id="1235" r:id="rId53"/>
    <p:sldId id="1237" r:id="rId54"/>
    <p:sldId id="1103" r:id="rId55"/>
    <p:sldId id="1238" r:id="rId56"/>
  </p:sldIdLst>
  <p:sldSz cx="12190413" cy="6859588"/>
  <p:notesSz cx="6858000" cy="9144000"/>
  <p:defaultTextStyle>
    <a:defPPr>
      <a:defRPr lang="zh-CN"/>
    </a:defPPr>
    <a:lvl1pPr marL="0" algn="l" defTabSz="914319" rtl="0" eaLnBrk="1" latinLnBrk="0" hangingPunct="1">
      <a:defRPr sz="1900" kern="1200">
        <a:solidFill>
          <a:schemeClr val="tx1"/>
        </a:solidFill>
        <a:latin typeface="+mn-lt"/>
        <a:ea typeface="+mn-ea"/>
        <a:cs typeface="+mn-cs"/>
      </a:defRPr>
    </a:lvl1pPr>
    <a:lvl2pPr marL="457160" algn="l" defTabSz="914319" rtl="0" eaLnBrk="1" latinLnBrk="0" hangingPunct="1">
      <a:defRPr sz="1900" kern="1200">
        <a:solidFill>
          <a:schemeClr val="tx1"/>
        </a:solidFill>
        <a:latin typeface="+mn-lt"/>
        <a:ea typeface="+mn-ea"/>
        <a:cs typeface="+mn-cs"/>
      </a:defRPr>
    </a:lvl2pPr>
    <a:lvl3pPr marL="914319" algn="l" defTabSz="914319" rtl="0" eaLnBrk="1" latinLnBrk="0" hangingPunct="1">
      <a:defRPr sz="1900" kern="1200">
        <a:solidFill>
          <a:schemeClr val="tx1"/>
        </a:solidFill>
        <a:latin typeface="+mn-lt"/>
        <a:ea typeface="+mn-ea"/>
        <a:cs typeface="+mn-cs"/>
      </a:defRPr>
    </a:lvl3pPr>
    <a:lvl4pPr marL="1371478" algn="l" defTabSz="914319" rtl="0" eaLnBrk="1" latinLnBrk="0" hangingPunct="1">
      <a:defRPr sz="1900" kern="1200">
        <a:solidFill>
          <a:schemeClr val="tx1"/>
        </a:solidFill>
        <a:latin typeface="+mn-lt"/>
        <a:ea typeface="+mn-ea"/>
        <a:cs typeface="+mn-cs"/>
      </a:defRPr>
    </a:lvl4pPr>
    <a:lvl5pPr marL="1828637" algn="l" defTabSz="914319" rtl="0" eaLnBrk="1" latinLnBrk="0" hangingPunct="1">
      <a:defRPr sz="1900" kern="1200">
        <a:solidFill>
          <a:schemeClr val="tx1"/>
        </a:solidFill>
        <a:latin typeface="+mn-lt"/>
        <a:ea typeface="+mn-ea"/>
        <a:cs typeface="+mn-cs"/>
      </a:defRPr>
    </a:lvl5pPr>
    <a:lvl6pPr marL="2285797" algn="l" defTabSz="914319" rtl="0" eaLnBrk="1" latinLnBrk="0" hangingPunct="1">
      <a:defRPr sz="1900" kern="1200">
        <a:solidFill>
          <a:schemeClr val="tx1"/>
        </a:solidFill>
        <a:latin typeface="+mn-lt"/>
        <a:ea typeface="+mn-ea"/>
        <a:cs typeface="+mn-cs"/>
      </a:defRPr>
    </a:lvl6pPr>
    <a:lvl7pPr marL="2742955" algn="l" defTabSz="914319" rtl="0" eaLnBrk="1" latinLnBrk="0" hangingPunct="1">
      <a:defRPr sz="1900" kern="1200">
        <a:solidFill>
          <a:schemeClr val="tx1"/>
        </a:solidFill>
        <a:latin typeface="+mn-lt"/>
        <a:ea typeface="+mn-ea"/>
        <a:cs typeface="+mn-cs"/>
      </a:defRPr>
    </a:lvl7pPr>
    <a:lvl8pPr marL="3200115" algn="l" defTabSz="914319" rtl="0" eaLnBrk="1" latinLnBrk="0" hangingPunct="1">
      <a:defRPr sz="1900" kern="1200">
        <a:solidFill>
          <a:schemeClr val="tx1"/>
        </a:solidFill>
        <a:latin typeface="+mn-lt"/>
        <a:ea typeface="+mn-ea"/>
        <a:cs typeface="+mn-cs"/>
      </a:defRPr>
    </a:lvl8pPr>
    <a:lvl9pPr marL="3657275" algn="l" defTabSz="914319"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1" userDrawn="1">
          <p15:clr>
            <a:srgbClr val="A4A3A4"/>
          </p15:clr>
        </p15:guide>
        <p15:guide id="3" orient="horz" pos="216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CCFF"/>
    <a:srgbClr val="0510EB"/>
    <a:srgbClr val="E46C0A"/>
    <a:srgbClr val="339966"/>
    <a:srgbClr val="3114AC"/>
    <a:srgbClr val="111CF3"/>
    <a:srgbClr val="CCFF33"/>
    <a:srgbClr val="FFFFCC"/>
    <a:srgbClr val="161B88"/>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625" autoAdjust="0"/>
    <p:restoredTop sz="64437" autoAdjust="0"/>
  </p:normalViewPr>
  <p:slideViewPr>
    <p:cSldViewPr>
      <p:cViewPr varScale="1">
        <p:scale>
          <a:sx n="92" d="100"/>
          <a:sy n="92" d="100"/>
        </p:scale>
        <p:origin x="-408" y="-108"/>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pPr/>
              <a:t>2019-7-12</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pPr/>
              <a:t>‹#›</a:t>
            </a:fld>
            <a:endParaRPr lang="zh-CN" altLang="en-US"/>
          </a:p>
        </p:txBody>
      </p:sp>
    </p:spTree>
    <p:extLst>
      <p:ext uri="{BB962C8B-B14F-4D97-AF65-F5344CB8AC3E}">
        <p14:creationId xmlns:p14="http://schemas.microsoft.com/office/powerpoint/2010/main" xmlns="" val="2931416893"/>
      </p:ext>
    </p:extLst>
  </p:cSld>
  <p:clrMap bg1="lt1" tx1="dk1" bg2="lt2" tx2="dk2" accent1="accent1" accent2="accent2" accent3="accent3" accent4="accent4" accent5="accent5" accent6="accent6" hlink="hlink" folHlink="folHlink"/>
  <p:notesStyle>
    <a:lvl1pPr marL="0" algn="l" defTabSz="1219092" rtl="0" eaLnBrk="1" latinLnBrk="0" hangingPunct="1">
      <a:defRPr sz="1500" kern="1200">
        <a:solidFill>
          <a:schemeClr val="tx1"/>
        </a:solidFill>
        <a:latin typeface="+mn-lt"/>
        <a:ea typeface="+mn-ea"/>
        <a:cs typeface="+mn-cs"/>
      </a:defRPr>
    </a:lvl1pPr>
    <a:lvl2pPr marL="609546" algn="l" defTabSz="1219092" rtl="0" eaLnBrk="1" latinLnBrk="0" hangingPunct="1">
      <a:defRPr sz="1500" kern="1200">
        <a:solidFill>
          <a:schemeClr val="tx1"/>
        </a:solidFill>
        <a:latin typeface="+mn-lt"/>
        <a:ea typeface="+mn-ea"/>
        <a:cs typeface="+mn-cs"/>
      </a:defRPr>
    </a:lvl2pPr>
    <a:lvl3pPr marL="1219092" algn="l" defTabSz="1219092" rtl="0" eaLnBrk="1" latinLnBrk="0" hangingPunct="1">
      <a:defRPr sz="1500" kern="1200">
        <a:solidFill>
          <a:schemeClr val="tx1"/>
        </a:solidFill>
        <a:latin typeface="+mn-lt"/>
        <a:ea typeface="+mn-ea"/>
        <a:cs typeface="+mn-cs"/>
      </a:defRPr>
    </a:lvl3pPr>
    <a:lvl4pPr marL="1828637" algn="l" defTabSz="1219092" rtl="0" eaLnBrk="1" latinLnBrk="0" hangingPunct="1">
      <a:defRPr sz="1500" kern="1200">
        <a:solidFill>
          <a:schemeClr val="tx1"/>
        </a:solidFill>
        <a:latin typeface="+mn-lt"/>
        <a:ea typeface="+mn-ea"/>
        <a:cs typeface="+mn-cs"/>
      </a:defRPr>
    </a:lvl4pPr>
    <a:lvl5pPr marL="2438183" algn="l" defTabSz="1219092" rtl="0" eaLnBrk="1" latinLnBrk="0" hangingPunct="1">
      <a:defRPr sz="1500" kern="1200">
        <a:solidFill>
          <a:schemeClr val="tx1"/>
        </a:solidFill>
        <a:latin typeface="+mn-lt"/>
        <a:ea typeface="+mn-ea"/>
        <a:cs typeface="+mn-cs"/>
      </a:defRPr>
    </a:lvl5pPr>
    <a:lvl6pPr marL="3047729" algn="l" defTabSz="1219092" rtl="0" eaLnBrk="1" latinLnBrk="0" hangingPunct="1">
      <a:defRPr sz="1500" kern="1200">
        <a:solidFill>
          <a:schemeClr val="tx1"/>
        </a:solidFill>
        <a:latin typeface="+mn-lt"/>
        <a:ea typeface="+mn-ea"/>
        <a:cs typeface="+mn-cs"/>
      </a:defRPr>
    </a:lvl6pPr>
    <a:lvl7pPr marL="3657275" algn="l" defTabSz="1219092" rtl="0" eaLnBrk="1" latinLnBrk="0" hangingPunct="1">
      <a:defRPr sz="1500" kern="1200">
        <a:solidFill>
          <a:schemeClr val="tx1"/>
        </a:solidFill>
        <a:latin typeface="+mn-lt"/>
        <a:ea typeface="+mn-ea"/>
        <a:cs typeface="+mn-cs"/>
      </a:defRPr>
    </a:lvl7pPr>
    <a:lvl8pPr marL="4266820" algn="l" defTabSz="1219092" rtl="0" eaLnBrk="1" latinLnBrk="0" hangingPunct="1">
      <a:defRPr sz="1500" kern="1200">
        <a:solidFill>
          <a:schemeClr val="tx1"/>
        </a:solidFill>
        <a:latin typeface="+mn-lt"/>
        <a:ea typeface="+mn-ea"/>
        <a:cs typeface="+mn-cs"/>
      </a:defRPr>
    </a:lvl8pPr>
    <a:lvl9pPr marL="4876366" algn="l" defTabSz="1219092" rtl="0" eaLnBrk="1" latinLnBrk="0" hangingPunct="1">
      <a:defRPr sz="15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13</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14</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15</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16</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18</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19</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20</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21</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xmlns="" val="2861304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xmlns=""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5</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xmlns="" val="2861304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xmlns="" val="2861304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26</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27</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28</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29</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30</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31</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32</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33</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6</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34</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35</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36</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37</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38</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39</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40</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41</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42</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43</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7</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44</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45</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46</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47</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48</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49</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50</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51</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52</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53</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8</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54</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55</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9</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10</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11</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12</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0" rIns="91422" bIns="45710"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8555801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5202792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3117245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995288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7533667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7266510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5810854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cstate="print">
            <a:lum/>
          </a:blip>
          <a:srcRect/>
          <a:stretch>
            <a:fillRect t="-25000" b="-25000"/>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7" r:id="rId2"/>
    <p:sldLayoutId id="2147483649" r:id="rId3"/>
    <p:sldLayoutId id="2147483651" r:id="rId4"/>
    <p:sldLayoutId id="2147483656" r:id="rId5"/>
    <p:sldLayoutId id="2147483660" r:id="rId6"/>
    <p:sldLayoutId id="2147483661" r:id="rId7"/>
    <p:sldLayoutId id="2147483662" r:id="rId8"/>
    <p:sldLayoutId id="2147483663" r:id="rId9"/>
  </p:sldLayoutIdLst>
  <p:txStyles>
    <p:titleStyle>
      <a:lvl1pPr algn="ctr" defTabSz="914409" rtl="0" eaLnBrk="1" latinLnBrk="0" hangingPunct="1">
        <a:spcBef>
          <a:spcPct val="0"/>
        </a:spcBef>
        <a:buNone/>
        <a:defRPr sz="4400" kern="1200">
          <a:solidFill>
            <a:schemeClr val="tx1"/>
          </a:solidFill>
          <a:latin typeface="+mj-lt"/>
          <a:ea typeface="+mj-ea"/>
          <a:cs typeface="+mj-cs"/>
        </a:defRPr>
      </a:lvl1pPr>
    </p:titleStyle>
    <p:bodyStyle>
      <a:lvl1pPr marL="342904" indent="-342904" algn="l" defTabSz="914409"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7" indent="-285753" algn="l" defTabSz="914409" rtl="0" eaLnBrk="1" latinLnBrk="0" hangingPunct="1">
        <a:spcBef>
          <a:spcPct val="20000"/>
        </a:spcBef>
        <a:buFont typeface="Arial" pitchFamily="34" charset="0"/>
        <a:buChar char="–"/>
        <a:defRPr sz="2900" kern="1200">
          <a:solidFill>
            <a:schemeClr val="tx1"/>
          </a:solidFill>
          <a:latin typeface="+mn-lt"/>
          <a:ea typeface="+mn-ea"/>
          <a:cs typeface="+mn-cs"/>
        </a:defRPr>
      </a:lvl2pPr>
      <a:lvl3pPr marL="1143013" indent="-228602" algn="l" defTabSz="914409"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18"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23"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27"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32"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38"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43" indent="-228602" algn="l" defTabSz="91440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9" rtl="0" eaLnBrk="1" latinLnBrk="0" hangingPunct="1">
        <a:defRPr sz="1900" kern="1200">
          <a:solidFill>
            <a:schemeClr val="tx1"/>
          </a:solidFill>
          <a:latin typeface="+mn-lt"/>
          <a:ea typeface="+mn-ea"/>
          <a:cs typeface="+mn-cs"/>
        </a:defRPr>
      </a:lvl1pPr>
      <a:lvl2pPr marL="457205" algn="l" defTabSz="914409" rtl="0" eaLnBrk="1" latinLnBrk="0" hangingPunct="1">
        <a:defRPr sz="1900" kern="1200">
          <a:solidFill>
            <a:schemeClr val="tx1"/>
          </a:solidFill>
          <a:latin typeface="+mn-lt"/>
          <a:ea typeface="+mn-ea"/>
          <a:cs typeface="+mn-cs"/>
        </a:defRPr>
      </a:lvl2pPr>
      <a:lvl3pPr marL="914409" algn="l" defTabSz="914409" rtl="0" eaLnBrk="1" latinLnBrk="0" hangingPunct="1">
        <a:defRPr sz="1900" kern="1200">
          <a:solidFill>
            <a:schemeClr val="tx1"/>
          </a:solidFill>
          <a:latin typeface="+mn-lt"/>
          <a:ea typeface="+mn-ea"/>
          <a:cs typeface="+mn-cs"/>
        </a:defRPr>
      </a:lvl3pPr>
      <a:lvl4pPr marL="1371616" algn="l" defTabSz="914409" rtl="0" eaLnBrk="1" latinLnBrk="0" hangingPunct="1">
        <a:defRPr sz="1900" kern="1200">
          <a:solidFill>
            <a:schemeClr val="tx1"/>
          </a:solidFill>
          <a:latin typeface="+mn-lt"/>
          <a:ea typeface="+mn-ea"/>
          <a:cs typeface="+mn-cs"/>
        </a:defRPr>
      </a:lvl4pPr>
      <a:lvl5pPr marL="1828820" algn="l" defTabSz="914409" rtl="0" eaLnBrk="1" latinLnBrk="0" hangingPunct="1">
        <a:defRPr sz="1900" kern="1200">
          <a:solidFill>
            <a:schemeClr val="tx1"/>
          </a:solidFill>
          <a:latin typeface="+mn-lt"/>
          <a:ea typeface="+mn-ea"/>
          <a:cs typeface="+mn-cs"/>
        </a:defRPr>
      </a:lvl5pPr>
      <a:lvl6pPr marL="2286025" algn="l" defTabSz="914409" rtl="0" eaLnBrk="1" latinLnBrk="0" hangingPunct="1">
        <a:defRPr sz="1900" kern="1200">
          <a:solidFill>
            <a:schemeClr val="tx1"/>
          </a:solidFill>
          <a:latin typeface="+mn-lt"/>
          <a:ea typeface="+mn-ea"/>
          <a:cs typeface="+mn-cs"/>
        </a:defRPr>
      </a:lvl6pPr>
      <a:lvl7pPr marL="2743230" algn="l" defTabSz="914409" rtl="0" eaLnBrk="1" latinLnBrk="0" hangingPunct="1">
        <a:defRPr sz="1900" kern="1200">
          <a:solidFill>
            <a:schemeClr val="tx1"/>
          </a:solidFill>
          <a:latin typeface="+mn-lt"/>
          <a:ea typeface="+mn-ea"/>
          <a:cs typeface="+mn-cs"/>
        </a:defRPr>
      </a:lvl7pPr>
      <a:lvl8pPr marL="3200436" algn="l" defTabSz="914409" rtl="0" eaLnBrk="1" latinLnBrk="0" hangingPunct="1">
        <a:defRPr sz="1900" kern="1200">
          <a:solidFill>
            <a:schemeClr val="tx1"/>
          </a:solidFill>
          <a:latin typeface="+mn-lt"/>
          <a:ea typeface="+mn-ea"/>
          <a:cs typeface="+mn-cs"/>
        </a:defRPr>
      </a:lvl8pPr>
      <a:lvl9pPr marL="3657641" algn="l" defTabSz="914409"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slide" Target="slide29.xml"/><Relationship Id="rId18" Type="http://schemas.openxmlformats.org/officeDocument/2006/relationships/slide" Target="slide48.xml"/><Relationship Id="rId3" Type="http://schemas.openxmlformats.org/officeDocument/2006/relationships/slide" Target="slide34.xml"/><Relationship Id="rId7" Type="http://schemas.openxmlformats.org/officeDocument/2006/relationships/slide" Target="slide21.xml"/><Relationship Id="rId12" Type="http://schemas.openxmlformats.org/officeDocument/2006/relationships/slide" Target="slide28.xml"/><Relationship Id="rId17" Type="http://schemas.openxmlformats.org/officeDocument/2006/relationships/slide" Target="slide47.xml"/><Relationship Id="rId2" Type="http://schemas.openxmlformats.org/officeDocument/2006/relationships/notesSlide" Target="../notesSlides/notesSlide14.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27.xml"/><Relationship Id="rId5" Type="http://schemas.openxmlformats.org/officeDocument/2006/relationships/slide" Target="slide19.xml"/><Relationship Id="rId15" Type="http://schemas.openxmlformats.org/officeDocument/2006/relationships/slide" Target="slide36.xml"/><Relationship Id="rId10" Type="http://schemas.openxmlformats.org/officeDocument/2006/relationships/slide" Target="slide26.xml"/><Relationship Id="rId19" Type="http://schemas.openxmlformats.org/officeDocument/2006/relationships/slide" Target="slide49.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19.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slide" Target="slide29.xml"/><Relationship Id="rId18" Type="http://schemas.openxmlformats.org/officeDocument/2006/relationships/slide" Target="slide48.xml"/><Relationship Id="rId3" Type="http://schemas.openxmlformats.org/officeDocument/2006/relationships/slide" Target="slide34.xml"/><Relationship Id="rId7" Type="http://schemas.openxmlformats.org/officeDocument/2006/relationships/slide" Target="slide21.xml"/><Relationship Id="rId12" Type="http://schemas.openxmlformats.org/officeDocument/2006/relationships/slide" Target="slide28.xml"/><Relationship Id="rId17" Type="http://schemas.openxmlformats.org/officeDocument/2006/relationships/slide" Target="slide47.xml"/><Relationship Id="rId2" Type="http://schemas.openxmlformats.org/officeDocument/2006/relationships/notesSlide" Target="../notesSlides/notesSlide15.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27.xml"/><Relationship Id="rId5" Type="http://schemas.openxmlformats.org/officeDocument/2006/relationships/slide" Target="slide19.xml"/><Relationship Id="rId15" Type="http://schemas.openxmlformats.org/officeDocument/2006/relationships/slide" Target="slide36.xml"/><Relationship Id="rId10" Type="http://schemas.openxmlformats.org/officeDocument/2006/relationships/slide" Target="slide26.xml"/><Relationship Id="rId19" Type="http://schemas.openxmlformats.org/officeDocument/2006/relationships/slide" Target="slide49.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2.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3.xml"/><Relationship Id="rId1" Type="http://schemas.openxmlformats.org/officeDocument/2006/relationships/slideLayout" Target="../slideLayouts/slideLayout8.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slide" Target="slide29.xml"/><Relationship Id="rId18" Type="http://schemas.openxmlformats.org/officeDocument/2006/relationships/slide" Target="slide48.xml"/><Relationship Id="rId3" Type="http://schemas.openxmlformats.org/officeDocument/2006/relationships/slide" Target="slide34.xml"/><Relationship Id="rId7" Type="http://schemas.openxmlformats.org/officeDocument/2006/relationships/slide" Target="slide21.xml"/><Relationship Id="rId12" Type="http://schemas.openxmlformats.org/officeDocument/2006/relationships/slide" Target="slide28.xml"/><Relationship Id="rId17" Type="http://schemas.openxmlformats.org/officeDocument/2006/relationships/slide" Target="slide47.xml"/><Relationship Id="rId2" Type="http://schemas.openxmlformats.org/officeDocument/2006/relationships/notesSlide" Target="../notesSlides/notesSlide16.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27.xml"/><Relationship Id="rId5" Type="http://schemas.openxmlformats.org/officeDocument/2006/relationships/slide" Target="slide19.xml"/><Relationship Id="rId15" Type="http://schemas.openxmlformats.org/officeDocument/2006/relationships/slide" Target="slide36.xml"/><Relationship Id="rId10" Type="http://schemas.openxmlformats.org/officeDocument/2006/relationships/slide" Target="slide26.xml"/><Relationship Id="rId19" Type="http://schemas.openxmlformats.org/officeDocument/2006/relationships/slide" Target="slide49.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21.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slide" Target="slide29.xml"/><Relationship Id="rId18" Type="http://schemas.openxmlformats.org/officeDocument/2006/relationships/slide" Target="slide48.xml"/><Relationship Id="rId3" Type="http://schemas.openxmlformats.org/officeDocument/2006/relationships/slide" Target="slide34.xml"/><Relationship Id="rId7" Type="http://schemas.openxmlformats.org/officeDocument/2006/relationships/slide" Target="slide21.xml"/><Relationship Id="rId12" Type="http://schemas.openxmlformats.org/officeDocument/2006/relationships/slide" Target="slide28.xml"/><Relationship Id="rId17" Type="http://schemas.openxmlformats.org/officeDocument/2006/relationships/slide" Target="slide47.xml"/><Relationship Id="rId2" Type="http://schemas.openxmlformats.org/officeDocument/2006/relationships/notesSlide" Target="../notesSlides/notesSlide17.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27.xml"/><Relationship Id="rId5" Type="http://schemas.openxmlformats.org/officeDocument/2006/relationships/slide" Target="slide19.xml"/><Relationship Id="rId15" Type="http://schemas.openxmlformats.org/officeDocument/2006/relationships/slide" Target="slide36.xml"/><Relationship Id="rId10" Type="http://schemas.openxmlformats.org/officeDocument/2006/relationships/slide" Target="slide26.xml"/><Relationship Id="rId19" Type="http://schemas.openxmlformats.org/officeDocument/2006/relationships/slide" Target="slide49.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22.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slide" Target="slide29.xml"/><Relationship Id="rId18" Type="http://schemas.openxmlformats.org/officeDocument/2006/relationships/slide" Target="slide48.xml"/><Relationship Id="rId3" Type="http://schemas.openxmlformats.org/officeDocument/2006/relationships/slide" Target="slide34.xml"/><Relationship Id="rId7" Type="http://schemas.openxmlformats.org/officeDocument/2006/relationships/slide" Target="slide21.xml"/><Relationship Id="rId12" Type="http://schemas.openxmlformats.org/officeDocument/2006/relationships/slide" Target="slide28.xml"/><Relationship Id="rId17" Type="http://schemas.openxmlformats.org/officeDocument/2006/relationships/slide" Target="slide47.xml"/><Relationship Id="rId2" Type="http://schemas.openxmlformats.org/officeDocument/2006/relationships/notesSlide" Target="../notesSlides/notesSlide18.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27.xml"/><Relationship Id="rId5" Type="http://schemas.openxmlformats.org/officeDocument/2006/relationships/slide" Target="slide19.xml"/><Relationship Id="rId15" Type="http://schemas.openxmlformats.org/officeDocument/2006/relationships/slide" Target="slide36.xml"/><Relationship Id="rId10" Type="http://schemas.openxmlformats.org/officeDocument/2006/relationships/slide" Target="slide26.xml"/><Relationship Id="rId19" Type="http://schemas.openxmlformats.org/officeDocument/2006/relationships/slide" Target="slide49.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23.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slide" Target="slide29.xml"/><Relationship Id="rId18" Type="http://schemas.openxmlformats.org/officeDocument/2006/relationships/slide" Target="slide48.xml"/><Relationship Id="rId3" Type="http://schemas.openxmlformats.org/officeDocument/2006/relationships/slide" Target="slide34.xml"/><Relationship Id="rId7" Type="http://schemas.openxmlformats.org/officeDocument/2006/relationships/slide" Target="slide21.xml"/><Relationship Id="rId12" Type="http://schemas.openxmlformats.org/officeDocument/2006/relationships/slide" Target="slide28.xml"/><Relationship Id="rId17" Type="http://schemas.openxmlformats.org/officeDocument/2006/relationships/slide" Target="slide47.xml"/><Relationship Id="rId2" Type="http://schemas.openxmlformats.org/officeDocument/2006/relationships/notesSlide" Target="../notesSlides/notesSlide19.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27.xml"/><Relationship Id="rId5" Type="http://schemas.openxmlformats.org/officeDocument/2006/relationships/slide" Target="slide19.xml"/><Relationship Id="rId15" Type="http://schemas.openxmlformats.org/officeDocument/2006/relationships/slide" Target="slide36.xml"/><Relationship Id="rId10" Type="http://schemas.openxmlformats.org/officeDocument/2006/relationships/slide" Target="slide26.xml"/><Relationship Id="rId19" Type="http://schemas.openxmlformats.org/officeDocument/2006/relationships/slide" Target="slide49.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24.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slide" Target="slide29.xml"/><Relationship Id="rId18" Type="http://schemas.openxmlformats.org/officeDocument/2006/relationships/slide" Target="slide48.xml"/><Relationship Id="rId3" Type="http://schemas.openxmlformats.org/officeDocument/2006/relationships/slide" Target="slide34.xml"/><Relationship Id="rId7" Type="http://schemas.openxmlformats.org/officeDocument/2006/relationships/slide" Target="slide21.xml"/><Relationship Id="rId12" Type="http://schemas.openxmlformats.org/officeDocument/2006/relationships/slide" Target="slide28.xml"/><Relationship Id="rId17" Type="http://schemas.openxmlformats.org/officeDocument/2006/relationships/slide" Target="slide47.xml"/><Relationship Id="rId2" Type="http://schemas.openxmlformats.org/officeDocument/2006/relationships/notesSlide" Target="../notesSlides/notesSlide20.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27.xml"/><Relationship Id="rId5" Type="http://schemas.openxmlformats.org/officeDocument/2006/relationships/slide" Target="slide19.xml"/><Relationship Id="rId15" Type="http://schemas.openxmlformats.org/officeDocument/2006/relationships/slide" Target="slide36.xml"/><Relationship Id="rId10" Type="http://schemas.openxmlformats.org/officeDocument/2006/relationships/slide" Target="slide26.xml"/><Relationship Id="rId19" Type="http://schemas.openxmlformats.org/officeDocument/2006/relationships/slide" Target="slide49.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25.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slide" Target="slide29.xml"/><Relationship Id="rId18" Type="http://schemas.openxmlformats.org/officeDocument/2006/relationships/slide" Target="slide48.xml"/><Relationship Id="rId3" Type="http://schemas.openxmlformats.org/officeDocument/2006/relationships/slide" Target="slide34.xml"/><Relationship Id="rId7" Type="http://schemas.openxmlformats.org/officeDocument/2006/relationships/slide" Target="slide21.xml"/><Relationship Id="rId12" Type="http://schemas.openxmlformats.org/officeDocument/2006/relationships/slide" Target="slide28.xml"/><Relationship Id="rId17" Type="http://schemas.openxmlformats.org/officeDocument/2006/relationships/slide" Target="slide47.xml"/><Relationship Id="rId2" Type="http://schemas.openxmlformats.org/officeDocument/2006/relationships/notesSlide" Target="../notesSlides/notesSlide21.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27.xml"/><Relationship Id="rId5" Type="http://schemas.openxmlformats.org/officeDocument/2006/relationships/slide" Target="slide19.xml"/><Relationship Id="rId15" Type="http://schemas.openxmlformats.org/officeDocument/2006/relationships/slide" Target="slide36.xml"/><Relationship Id="rId10" Type="http://schemas.openxmlformats.org/officeDocument/2006/relationships/slide" Target="slide26.xml"/><Relationship Id="rId19" Type="http://schemas.openxmlformats.org/officeDocument/2006/relationships/slide" Target="slide49.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26.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slide" Target="slide29.xml"/><Relationship Id="rId18" Type="http://schemas.openxmlformats.org/officeDocument/2006/relationships/slide" Target="slide48.xml"/><Relationship Id="rId3" Type="http://schemas.openxmlformats.org/officeDocument/2006/relationships/slide" Target="slide34.xml"/><Relationship Id="rId7" Type="http://schemas.openxmlformats.org/officeDocument/2006/relationships/slide" Target="slide21.xml"/><Relationship Id="rId12" Type="http://schemas.openxmlformats.org/officeDocument/2006/relationships/slide" Target="slide28.xml"/><Relationship Id="rId17" Type="http://schemas.openxmlformats.org/officeDocument/2006/relationships/slide" Target="slide47.xml"/><Relationship Id="rId2" Type="http://schemas.openxmlformats.org/officeDocument/2006/relationships/notesSlide" Target="../notesSlides/notesSlide22.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27.xml"/><Relationship Id="rId5" Type="http://schemas.openxmlformats.org/officeDocument/2006/relationships/slide" Target="slide19.xml"/><Relationship Id="rId15" Type="http://schemas.openxmlformats.org/officeDocument/2006/relationships/slide" Target="slide36.xml"/><Relationship Id="rId10" Type="http://schemas.openxmlformats.org/officeDocument/2006/relationships/slide" Target="slide26.xml"/><Relationship Id="rId19" Type="http://schemas.openxmlformats.org/officeDocument/2006/relationships/slide" Target="slide49.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27.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slide" Target="slide29.xml"/><Relationship Id="rId18" Type="http://schemas.openxmlformats.org/officeDocument/2006/relationships/slide" Target="slide48.xml"/><Relationship Id="rId3" Type="http://schemas.openxmlformats.org/officeDocument/2006/relationships/slide" Target="slide34.xml"/><Relationship Id="rId7" Type="http://schemas.openxmlformats.org/officeDocument/2006/relationships/slide" Target="slide21.xml"/><Relationship Id="rId12" Type="http://schemas.openxmlformats.org/officeDocument/2006/relationships/slide" Target="slide28.xml"/><Relationship Id="rId17" Type="http://schemas.openxmlformats.org/officeDocument/2006/relationships/slide" Target="slide47.xml"/><Relationship Id="rId2" Type="http://schemas.openxmlformats.org/officeDocument/2006/relationships/notesSlide" Target="../notesSlides/notesSlide23.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27.xml"/><Relationship Id="rId5" Type="http://schemas.openxmlformats.org/officeDocument/2006/relationships/slide" Target="slide19.xml"/><Relationship Id="rId15" Type="http://schemas.openxmlformats.org/officeDocument/2006/relationships/slide" Target="slide36.xml"/><Relationship Id="rId10" Type="http://schemas.openxmlformats.org/officeDocument/2006/relationships/slide" Target="slide26.xml"/><Relationship Id="rId19" Type="http://schemas.openxmlformats.org/officeDocument/2006/relationships/slide" Target="slide49.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28.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slide" Target="slide29.xml"/><Relationship Id="rId18" Type="http://schemas.openxmlformats.org/officeDocument/2006/relationships/slide" Target="slide48.xml"/><Relationship Id="rId3" Type="http://schemas.openxmlformats.org/officeDocument/2006/relationships/slide" Target="slide34.xml"/><Relationship Id="rId7" Type="http://schemas.openxmlformats.org/officeDocument/2006/relationships/slide" Target="slide21.xml"/><Relationship Id="rId12" Type="http://schemas.openxmlformats.org/officeDocument/2006/relationships/slide" Target="slide28.xml"/><Relationship Id="rId17" Type="http://schemas.openxmlformats.org/officeDocument/2006/relationships/slide" Target="slide47.xml"/><Relationship Id="rId2" Type="http://schemas.openxmlformats.org/officeDocument/2006/relationships/notesSlide" Target="../notesSlides/notesSlide24.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27.xml"/><Relationship Id="rId5" Type="http://schemas.openxmlformats.org/officeDocument/2006/relationships/slide" Target="slide19.xml"/><Relationship Id="rId15" Type="http://schemas.openxmlformats.org/officeDocument/2006/relationships/slide" Target="slide36.xml"/><Relationship Id="rId10" Type="http://schemas.openxmlformats.org/officeDocument/2006/relationships/slide" Target="slide26.xml"/><Relationship Id="rId19" Type="http://schemas.openxmlformats.org/officeDocument/2006/relationships/slide" Target="slide49.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29.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slide" Target="slide29.xml"/><Relationship Id="rId18" Type="http://schemas.openxmlformats.org/officeDocument/2006/relationships/slide" Target="slide48.xml"/><Relationship Id="rId3" Type="http://schemas.openxmlformats.org/officeDocument/2006/relationships/slide" Target="slide34.xml"/><Relationship Id="rId7" Type="http://schemas.openxmlformats.org/officeDocument/2006/relationships/slide" Target="slide21.xml"/><Relationship Id="rId12" Type="http://schemas.openxmlformats.org/officeDocument/2006/relationships/slide" Target="slide28.xml"/><Relationship Id="rId17" Type="http://schemas.openxmlformats.org/officeDocument/2006/relationships/slide" Target="slide47.xml"/><Relationship Id="rId2" Type="http://schemas.openxmlformats.org/officeDocument/2006/relationships/notesSlide" Target="../notesSlides/notesSlide25.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27.xml"/><Relationship Id="rId5" Type="http://schemas.openxmlformats.org/officeDocument/2006/relationships/slide" Target="slide19.xml"/><Relationship Id="rId15" Type="http://schemas.openxmlformats.org/officeDocument/2006/relationships/slide" Target="slide36.xml"/><Relationship Id="rId10" Type="http://schemas.openxmlformats.org/officeDocument/2006/relationships/slide" Target="slide26.xml"/><Relationship Id="rId19" Type="http://schemas.openxmlformats.org/officeDocument/2006/relationships/slide" Target="slide49.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slide" Target="slide29.xml"/><Relationship Id="rId18" Type="http://schemas.openxmlformats.org/officeDocument/2006/relationships/slide" Target="slide48.xml"/><Relationship Id="rId3" Type="http://schemas.openxmlformats.org/officeDocument/2006/relationships/slide" Target="slide34.xml"/><Relationship Id="rId7" Type="http://schemas.openxmlformats.org/officeDocument/2006/relationships/slide" Target="slide21.xml"/><Relationship Id="rId12" Type="http://schemas.openxmlformats.org/officeDocument/2006/relationships/slide" Target="slide28.xml"/><Relationship Id="rId17" Type="http://schemas.openxmlformats.org/officeDocument/2006/relationships/slide" Target="slide47.xml"/><Relationship Id="rId2" Type="http://schemas.openxmlformats.org/officeDocument/2006/relationships/notesSlide" Target="../notesSlides/notesSlide26.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27.xml"/><Relationship Id="rId5" Type="http://schemas.openxmlformats.org/officeDocument/2006/relationships/slide" Target="slide19.xml"/><Relationship Id="rId15" Type="http://schemas.openxmlformats.org/officeDocument/2006/relationships/slide" Target="slide36.xml"/><Relationship Id="rId10" Type="http://schemas.openxmlformats.org/officeDocument/2006/relationships/slide" Target="slide26.xml"/><Relationship Id="rId19" Type="http://schemas.openxmlformats.org/officeDocument/2006/relationships/slide" Target="slide49.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31.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slide" Target="slide29.xml"/><Relationship Id="rId18" Type="http://schemas.openxmlformats.org/officeDocument/2006/relationships/slide" Target="slide48.xml"/><Relationship Id="rId3" Type="http://schemas.openxmlformats.org/officeDocument/2006/relationships/slide" Target="slide34.xml"/><Relationship Id="rId7" Type="http://schemas.openxmlformats.org/officeDocument/2006/relationships/slide" Target="slide21.xml"/><Relationship Id="rId12" Type="http://schemas.openxmlformats.org/officeDocument/2006/relationships/slide" Target="slide28.xml"/><Relationship Id="rId17" Type="http://schemas.openxmlformats.org/officeDocument/2006/relationships/slide" Target="slide47.xml"/><Relationship Id="rId2" Type="http://schemas.openxmlformats.org/officeDocument/2006/relationships/notesSlide" Target="../notesSlides/notesSlide27.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27.xml"/><Relationship Id="rId5" Type="http://schemas.openxmlformats.org/officeDocument/2006/relationships/slide" Target="slide19.xml"/><Relationship Id="rId15" Type="http://schemas.openxmlformats.org/officeDocument/2006/relationships/slide" Target="slide36.xml"/><Relationship Id="rId10" Type="http://schemas.openxmlformats.org/officeDocument/2006/relationships/slide" Target="slide26.xml"/><Relationship Id="rId19" Type="http://schemas.openxmlformats.org/officeDocument/2006/relationships/slide" Target="slide49.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32.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slide" Target="slide29.xml"/><Relationship Id="rId18" Type="http://schemas.openxmlformats.org/officeDocument/2006/relationships/slide" Target="slide48.xml"/><Relationship Id="rId3" Type="http://schemas.openxmlformats.org/officeDocument/2006/relationships/slide" Target="slide34.xml"/><Relationship Id="rId7" Type="http://schemas.openxmlformats.org/officeDocument/2006/relationships/slide" Target="slide21.xml"/><Relationship Id="rId12" Type="http://schemas.openxmlformats.org/officeDocument/2006/relationships/slide" Target="slide28.xml"/><Relationship Id="rId17" Type="http://schemas.openxmlformats.org/officeDocument/2006/relationships/slide" Target="slide47.xml"/><Relationship Id="rId2" Type="http://schemas.openxmlformats.org/officeDocument/2006/relationships/notesSlide" Target="../notesSlides/notesSlide28.xml"/><Relationship Id="rId16" Type="http://schemas.openxmlformats.org/officeDocument/2006/relationships/slide" Target="slide42.xml"/><Relationship Id="rId20"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27.xml"/><Relationship Id="rId5" Type="http://schemas.openxmlformats.org/officeDocument/2006/relationships/slide" Target="slide19.xml"/><Relationship Id="rId15" Type="http://schemas.openxmlformats.org/officeDocument/2006/relationships/slide" Target="slide36.xml"/><Relationship Id="rId10" Type="http://schemas.openxmlformats.org/officeDocument/2006/relationships/slide" Target="slide26.xml"/><Relationship Id="rId19" Type="http://schemas.openxmlformats.org/officeDocument/2006/relationships/slide" Target="slide49.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33.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slide" Target="slide29.xml"/><Relationship Id="rId18" Type="http://schemas.openxmlformats.org/officeDocument/2006/relationships/slide" Target="slide48.xml"/><Relationship Id="rId3" Type="http://schemas.openxmlformats.org/officeDocument/2006/relationships/slide" Target="slide34.xml"/><Relationship Id="rId7" Type="http://schemas.openxmlformats.org/officeDocument/2006/relationships/slide" Target="slide21.xml"/><Relationship Id="rId12" Type="http://schemas.openxmlformats.org/officeDocument/2006/relationships/slide" Target="slide28.xml"/><Relationship Id="rId17" Type="http://schemas.openxmlformats.org/officeDocument/2006/relationships/slide" Target="slide47.xml"/><Relationship Id="rId2" Type="http://schemas.openxmlformats.org/officeDocument/2006/relationships/notesSlide" Target="../notesSlides/notesSlide29.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27.xml"/><Relationship Id="rId5" Type="http://schemas.openxmlformats.org/officeDocument/2006/relationships/slide" Target="slide19.xml"/><Relationship Id="rId15" Type="http://schemas.openxmlformats.org/officeDocument/2006/relationships/slide" Target="slide36.xml"/><Relationship Id="rId10" Type="http://schemas.openxmlformats.org/officeDocument/2006/relationships/slide" Target="slide26.xml"/><Relationship Id="rId19" Type="http://schemas.openxmlformats.org/officeDocument/2006/relationships/slide" Target="slide49.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34.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slide" Target="slide29.xml"/><Relationship Id="rId18" Type="http://schemas.openxmlformats.org/officeDocument/2006/relationships/slide" Target="slide48.xml"/><Relationship Id="rId3" Type="http://schemas.openxmlformats.org/officeDocument/2006/relationships/slide" Target="slide34.xml"/><Relationship Id="rId7" Type="http://schemas.openxmlformats.org/officeDocument/2006/relationships/slide" Target="slide21.xml"/><Relationship Id="rId12" Type="http://schemas.openxmlformats.org/officeDocument/2006/relationships/slide" Target="slide28.xml"/><Relationship Id="rId17" Type="http://schemas.openxmlformats.org/officeDocument/2006/relationships/slide" Target="slide47.xml"/><Relationship Id="rId2" Type="http://schemas.openxmlformats.org/officeDocument/2006/relationships/notesSlide" Target="../notesSlides/notesSlide30.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27.xml"/><Relationship Id="rId5" Type="http://schemas.openxmlformats.org/officeDocument/2006/relationships/slide" Target="slide19.xml"/><Relationship Id="rId15" Type="http://schemas.openxmlformats.org/officeDocument/2006/relationships/slide" Target="slide36.xml"/><Relationship Id="rId10" Type="http://schemas.openxmlformats.org/officeDocument/2006/relationships/slide" Target="slide26.xml"/><Relationship Id="rId19" Type="http://schemas.openxmlformats.org/officeDocument/2006/relationships/slide" Target="slide49.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35.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slide" Target="slide29.xml"/><Relationship Id="rId18" Type="http://schemas.openxmlformats.org/officeDocument/2006/relationships/slide" Target="slide48.xml"/><Relationship Id="rId3" Type="http://schemas.openxmlformats.org/officeDocument/2006/relationships/slide" Target="slide34.xml"/><Relationship Id="rId7" Type="http://schemas.openxmlformats.org/officeDocument/2006/relationships/slide" Target="slide21.xml"/><Relationship Id="rId12" Type="http://schemas.openxmlformats.org/officeDocument/2006/relationships/slide" Target="slide28.xml"/><Relationship Id="rId17" Type="http://schemas.openxmlformats.org/officeDocument/2006/relationships/slide" Target="slide47.xml"/><Relationship Id="rId2" Type="http://schemas.openxmlformats.org/officeDocument/2006/relationships/notesSlide" Target="../notesSlides/notesSlide31.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27.xml"/><Relationship Id="rId5" Type="http://schemas.openxmlformats.org/officeDocument/2006/relationships/slide" Target="slide19.xml"/><Relationship Id="rId15" Type="http://schemas.openxmlformats.org/officeDocument/2006/relationships/slide" Target="slide36.xml"/><Relationship Id="rId10" Type="http://schemas.openxmlformats.org/officeDocument/2006/relationships/slide" Target="slide26.xml"/><Relationship Id="rId19" Type="http://schemas.openxmlformats.org/officeDocument/2006/relationships/slide" Target="slide49.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36.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slide" Target="slide29.xml"/><Relationship Id="rId18" Type="http://schemas.openxmlformats.org/officeDocument/2006/relationships/slide" Target="slide48.xml"/><Relationship Id="rId3" Type="http://schemas.openxmlformats.org/officeDocument/2006/relationships/slide" Target="slide34.xml"/><Relationship Id="rId7" Type="http://schemas.openxmlformats.org/officeDocument/2006/relationships/slide" Target="slide21.xml"/><Relationship Id="rId12" Type="http://schemas.openxmlformats.org/officeDocument/2006/relationships/slide" Target="slide28.xml"/><Relationship Id="rId17" Type="http://schemas.openxmlformats.org/officeDocument/2006/relationships/slide" Target="slide47.xml"/><Relationship Id="rId2" Type="http://schemas.openxmlformats.org/officeDocument/2006/relationships/notesSlide" Target="../notesSlides/notesSlide32.xml"/><Relationship Id="rId16" Type="http://schemas.openxmlformats.org/officeDocument/2006/relationships/slide" Target="slide42.xml"/><Relationship Id="rId20" Type="http://schemas.openxmlformats.org/officeDocument/2006/relationships/slide" Target="slide37.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27.xml"/><Relationship Id="rId5" Type="http://schemas.openxmlformats.org/officeDocument/2006/relationships/slide" Target="slide19.xml"/><Relationship Id="rId15" Type="http://schemas.openxmlformats.org/officeDocument/2006/relationships/slide" Target="slide36.xml"/><Relationship Id="rId10" Type="http://schemas.openxmlformats.org/officeDocument/2006/relationships/slide" Target="slide26.xml"/><Relationship Id="rId19" Type="http://schemas.openxmlformats.org/officeDocument/2006/relationships/slide" Target="slide49.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37.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slide" Target="slide29.xml"/><Relationship Id="rId18" Type="http://schemas.openxmlformats.org/officeDocument/2006/relationships/slide" Target="slide48.xml"/><Relationship Id="rId3" Type="http://schemas.openxmlformats.org/officeDocument/2006/relationships/slide" Target="slide34.xml"/><Relationship Id="rId7" Type="http://schemas.openxmlformats.org/officeDocument/2006/relationships/slide" Target="slide21.xml"/><Relationship Id="rId12" Type="http://schemas.openxmlformats.org/officeDocument/2006/relationships/slide" Target="slide28.xml"/><Relationship Id="rId17" Type="http://schemas.openxmlformats.org/officeDocument/2006/relationships/slide" Target="slide47.xml"/><Relationship Id="rId2" Type="http://schemas.openxmlformats.org/officeDocument/2006/relationships/notesSlide" Target="../notesSlides/notesSlide33.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27.xml"/><Relationship Id="rId5" Type="http://schemas.openxmlformats.org/officeDocument/2006/relationships/slide" Target="slide19.xml"/><Relationship Id="rId15" Type="http://schemas.openxmlformats.org/officeDocument/2006/relationships/slide" Target="slide36.xml"/><Relationship Id="rId10" Type="http://schemas.openxmlformats.org/officeDocument/2006/relationships/slide" Target="slide26.xml"/><Relationship Id="rId19" Type="http://schemas.openxmlformats.org/officeDocument/2006/relationships/slide" Target="slide49.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38.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slide" Target="slide29.xml"/><Relationship Id="rId18" Type="http://schemas.openxmlformats.org/officeDocument/2006/relationships/slide" Target="slide48.xml"/><Relationship Id="rId3" Type="http://schemas.openxmlformats.org/officeDocument/2006/relationships/slide" Target="slide34.xml"/><Relationship Id="rId7" Type="http://schemas.openxmlformats.org/officeDocument/2006/relationships/slide" Target="slide21.xml"/><Relationship Id="rId12" Type="http://schemas.openxmlformats.org/officeDocument/2006/relationships/slide" Target="slide28.xml"/><Relationship Id="rId17" Type="http://schemas.openxmlformats.org/officeDocument/2006/relationships/slide" Target="slide47.xml"/><Relationship Id="rId2" Type="http://schemas.openxmlformats.org/officeDocument/2006/relationships/notesSlide" Target="../notesSlides/notesSlide34.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27.xml"/><Relationship Id="rId5" Type="http://schemas.openxmlformats.org/officeDocument/2006/relationships/slide" Target="slide19.xml"/><Relationship Id="rId15" Type="http://schemas.openxmlformats.org/officeDocument/2006/relationships/slide" Target="slide36.xml"/><Relationship Id="rId10" Type="http://schemas.openxmlformats.org/officeDocument/2006/relationships/slide" Target="slide26.xml"/><Relationship Id="rId19" Type="http://schemas.openxmlformats.org/officeDocument/2006/relationships/slide" Target="slide49.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39.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slide" Target="slide29.xml"/><Relationship Id="rId18" Type="http://schemas.openxmlformats.org/officeDocument/2006/relationships/slide" Target="slide48.xml"/><Relationship Id="rId3" Type="http://schemas.openxmlformats.org/officeDocument/2006/relationships/slide" Target="slide34.xml"/><Relationship Id="rId7" Type="http://schemas.openxmlformats.org/officeDocument/2006/relationships/slide" Target="slide21.xml"/><Relationship Id="rId12" Type="http://schemas.openxmlformats.org/officeDocument/2006/relationships/slide" Target="slide28.xml"/><Relationship Id="rId17" Type="http://schemas.openxmlformats.org/officeDocument/2006/relationships/slide" Target="slide47.xml"/><Relationship Id="rId2" Type="http://schemas.openxmlformats.org/officeDocument/2006/relationships/notesSlide" Target="../notesSlides/notesSlide35.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27.xml"/><Relationship Id="rId5" Type="http://schemas.openxmlformats.org/officeDocument/2006/relationships/slide" Target="slide19.xml"/><Relationship Id="rId15" Type="http://schemas.openxmlformats.org/officeDocument/2006/relationships/slide" Target="slide36.xml"/><Relationship Id="rId10" Type="http://schemas.openxmlformats.org/officeDocument/2006/relationships/slide" Target="slide26.xml"/><Relationship Id="rId19" Type="http://schemas.openxmlformats.org/officeDocument/2006/relationships/slide" Target="slide49.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slide" Target="slide29.xml"/><Relationship Id="rId18" Type="http://schemas.openxmlformats.org/officeDocument/2006/relationships/slide" Target="slide48.xml"/><Relationship Id="rId3" Type="http://schemas.openxmlformats.org/officeDocument/2006/relationships/slide" Target="slide34.xml"/><Relationship Id="rId7" Type="http://schemas.openxmlformats.org/officeDocument/2006/relationships/slide" Target="slide21.xml"/><Relationship Id="rId12" Type="http://schemas.openxmlformats.org/officeDocument/2006/relationships/slide" Target="slide28.xml"/><Relationship Id="rId17" Type="http://schemas.openxmlformats.org/officeDocument/2006/relationships/slide" Target="slide47.xml"/><Relationship Id="rId2" Type="http://schemas.openxmlformats.org/officeDocument/2006/relationships/notesSlide" Target="../notesSlides/notesSlide36.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27.xml"/><Relationship Id="rId5" Type="http://schemas.openxmlformats.org/officeDocument/2006/relationships/slide" Target="slide19.xml"/><Relationship Id="rId15" Type="http://schemas.openxmlformats.org/officeDocument/2006/relationships/slide" Target="slide36.xml"/><Relationship Id="rId10" Type="http://schemas.openxmlformats.org/officeDocument/2006/relationships/slide" Target="slide26.xml"/><Relationship Id="rId19" Type="http://schemas.openxmlformats.org/officeDocument/2006/relationships/slide" Target="slide49.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41.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slide" Target="slide29.xml"/><Relationship Id="rId18" Type="http://schemas.openxmlformats.org/officeDocument/2006/relationships/slide" Target="slide48.xml"/><Relationship Id="rId3" Type="http://schemas.openxmlformats.org/officeDocument/2006/relationships/slide" Target="slide34.xml"/><Relationship Id="rId7" Type="http://schemas.openxmlformats.org/officeDocument/2006/relationships/slide" Target="slide21.xml"/><Relationship Id="rId12" Type="http://schemas.openxmlformats.org/officeDocument/2006/relationships/slide" Target="slide28.xml"/><Relationship Id="rId17" Type="http://schemas.openxmlformats.org/officeDocument/2006/relationships/slide" Target="slide47.xml"/><Relationship Id="rId2" Type="http://schemas.openxmlformats.org/officeDocument/2006/relationships/notesSlide" Target="../notesSlides/notesSlide37.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27.xml"/><Relationship Id="rId5" Type="http://schemas.openxmlformats.org/officeDocument/2006/relationships/slide" Target="slide19.xml"/><Relationship Id="rId15" Type="http://schemas.openxmlformats.org/officeDocument/2006/relationships/slide" Target="slide36.xml"/><Relationship Id="rId10" Type="http://schemas.openxmlformats.org/officeDocument/2006/relationships/slide" Target="slide26.xml"/><Relationship Id="rId19" Type="http://schemas.openxmlformats.org/officeDocument/2006/relationships/slide" Target="slide49.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42.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slide" Target="slide29.xml"/><Relationship Id="rId18" Type="http://schemas.openxmlformats.org/officeDocument/2006/relationships/slide" Target="slide48.xml"/><Relationship Id="rId3" Type="http://schemas.openxmlformats.org/officeDocument/2006/relationships/slide" Target="slide34.xml"/><Relationship Id="rId7" Type="http://schemas.openxmlformats.org/officeDocument/2006/relationships/slide" Target="slide21.xml"/><Relationship Id="rId12" Type="http://schemas.openxmlformats.org/officeDocument/2006/relationships/slide" Target="slide28.xml"/><Relationship Id="rId17" Type="http://schemas.openxmlformats.org/officeDocument/2006/relationships/slide" Target="slide47.xml"/><Relationship Id="rId2" Type="http://schemas.openxmlformats.org/officeDocument/2006/relationships/notesSlide" Target="../notesSlides/notesSlide38.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27.xml"/><Relationship Id="rId5" Type="http://schemas.openxmlformats.org/officeDocument/2006/relationships/slide" Target="slide19.xml"/><Relationship Id="rId15" Type="http://schemas.openxmlformats.org/officeDocument/2006/relationships/slide" Target="slide36.xml"/><Relationship Id="rId10" Type="http://schemas.openxmlformats.org/officeDocument/2006/relationships/slide" Target="slide26.xml"/><Relationship Id="rId19" Type="http://schemas.openxmlformats.org/officeDocument/2006/relationships/slide" Target="slide49.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43.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slide" Target="slide29.xml"/><Relationship Id="rId18" Type="http://schemas.openxmlformats.org/officeDocument/2006/relationships/slide" Target="slide48.xml"/><Relationship Id="rId3" Type="http://schemas.openxmlformats.org/officeDocument/2006/relationships/slide" Target="slide34.xml"/><Relationship Id="rId7" Type="http://schemas.openxmlformats.org/officeDocument/2006/relationships/slide" Target="slide21.xml"/><Relationship Id="rId12" Type="http://schemas.openxmlformats.org/officeDocument/2006/relationships/slide" Target="slide28.xml"/><Relationship Id="rId17" Type="http://schemas.openxmlformats.org/officeDocument/2006/relationships/slide" Target="slide47.xml"/><Relationship Id="rId2" Type="http://schemas.openxmlformats.org/officeDocument/2006/relationships/notesSlide" Target="../notesSlides/notesSlide39.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27.xml"/><Relationship Id="rId5" Type="http://schemas.openxmlformats.org/officeDocument/2006/relationships/slide" Target="slide19.xml"/><Relationship Id="rId15" Type="http://schemas.openxmlformats.org/officeDocument/2006/relationships/slide" Target="slide36.xml"/><Relationship Id="rId10" Type="http://schemas.openxmlformats.org/officeDocument/2006/relationships/slide" Target="slide26.xml"/><Relationship Id="rId19" Type="http://schemas.openxmlformats.org/officeDocument/2006/relationships/slide" Target="slide49.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44.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slide" Target="slide29.xml"/><Relationship Id="rId18" Type="http://schemas.openxmlformats.org/officeDocument/2006/relationships/slide" Target="slide48.xml"/><Relationship Id="rId3" Type="http://schemas.openxmlformats.org/officeDocument/2006/relationships/slide" Target="slide34.xml"/><Relationship Id="rId7" Type="http://schemas.openxmlformats.org/officeDocument/2006/relationships/slide" Target="slide21.xml"/><Relationship Id="rId12" Type="http://schemas.openxmlformats.org/officeDocument/2006/relationships/slide" Target="slide28.xml"/><Relationship Id="rId17" Type="http://schemas.openxmlformats.org/officeDocument/2006/relationships/slide" Target="slide47.xml"/><Relationship Id="rId2" Type="http://schemas.openxmlformats.org/officeDocument/2006/relationships/notesSlide" Target="../notesSlides/notesSlide40.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27.xml"/><Relationship Id="rId5" Type="http://schemas.openxmlformats.org/officeDocument/2006/relationships/slide" Target="slide19.xml"/><Relationship Id="rId15" Type="http://schemas.openxmlformats.org/officeDocument/2006/relationships/slide" Target="slide36.xml"/><Relationship Id="rId10" Type="http://schemas.openxmlformats.org/officeDocument/2006/relationships/slide" Target="slide26.xml"/><Relationship Id="rId19" Type="http://schemas.openxmlformats.org/officeDocument/2006/relationships/slide" Target="slide49.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45.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slide" Target="slide29.xml"/><Relationship Id="rId18" Type="http://schemas.openxmlformats.org/officeDocument/2006/relationships/slide" Target="slide48.xml"/><Relationship Id="rId3" Type="http://schemas.openxmlformats.org/officeDocument/2006/relationships/slide" Target="slide34.xml"/><Relationship Id="rId7" Type="http://schemas.openxmlformats.org/officeDocument/2006/relationships/slide" Target="slide21.xml"/><Relationship Id="rId12" Type="http://schemas.openxmlformats.org/officeDocument/2006/relationships/slide" Target="slide28.xml"/><Relationship Id="rId17" Type="http://schemas.openxmlformats.org/officeDocument/2006/relationships/slide" Target="slide47.xml"/><Relationship Id="rId2" Type="http://schemas.openxmlformats.org/officeDocument/2006/relationships/notesSlide" Target="../notesSlides/notesSlide41.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27.xml"/><Relationship Id="rId5" Type="http://schemas.openxmlformats.org/officeDocument/2006/relationships/slide" Target="slide19.xml"/><Relationship Id="rId15" Type="http://schemas.openxmlformats.org/officeDocument/2006/relationships/slide" Target="slide36.xml"/><Relationship Id="rId10" Type="http://schemas.openxmlformats.org/officeDocument/2006/relationships/slide" Target="slide26.xml"/><Relationship Id="rId19" Type="http://schemas.openxmlformats.org/officeDocument/2006/relationships/slide" Target="slide49.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46.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slide" Target="slide29.xml"/><Relationship Id="rId18" Type="http://schemas.openxmlformats.org/officeDocument/2006/relationships/slide" Target="slide48.xml"/><Relationship Id="rId3" Type="http://schemas.openxmlformats.org/officeDocument/2006/relationships/slide" Target="slide34.xml"/><Relationship Id="rId7" Type="http://schemas.openxmlformats.org/officeDocument/2006/relationships/slide" Target="slide21.xml"/><Relationship Id="rId12" Type="http://schemas.openxmlformats.org/officeDocument/2006/relationships/slide" Target="slide28.xml"/><Relationship Id="rId17" Type="http://schemas.openxmlformats.org/officeDocument/2006/relationships/slide" Target="slide47.xml"/><Relationship Id="rId2" Type="http://schemas.openxmlformats.org/officeDocument/2006/relationships/notesSlide" Target="../notesSlides/notesSlide42.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27.xml"/><Relationship Id="rId5" Type="http://schemas.openxmlformats.org/officeDocument/2006/relationships/slide" Target="slide19.xml"/><Relationship Id="rId15" Type="http://schemas.openxmlformats.org/officeDocument/2006/relationships/slide" Target="slide36.xml"/><Relationship Id="rId10" Type="http://schemas.openxmlformats.org/officeDocument/2006/relationships/slide" Target="slide26.xml"/><Relationship Id="rId19" Type="http://schemas.openxmlformats.org/officeDocument/2006/relationships/slide" Target="slide49.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47.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slide" Target="slide29.xml"/><Relationship Id="rId18" Type="http://schemas.openxmlformats.org/officeDocument/2006/relationships/slide" Target="slide48.xml"/><Relationship Id="rId3" Type="http://schemas.openxmlformats.org/officeDocument/2006/relationships/slide" Target="slide34.xml"/><Relationship Id="rId7" Type="http://schemas.openxmlformats.org/officeDocument/2006/relationships/slide" Target="slide21.xml"/><Relationship Id="rId12" Type="http://schemas.openxmlformats.org/officeDocument/2006/relationships/slide" Target="slide28.xml"/><Relationship Id="rId17" Type="http://schemas.openxmlformats.org/officeDocument/2006/relationships/slide" Target="slide47.xml"/><Relationship Id="rId2" Type="http://schemas.openxmlformats.org/officeDocument/2006/relationships/notesSlide" Target="../notesSlides/notesSlide43.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27.xml"/><Relationship Id="rId5" Type="http://schemas.openxmlformats.org/officeDocument/2006/relationships/slide" Target="slide19.xml"/><Relationship Id="rId15" Type="http://schemas.openxmlformats.org/officeDocument/2006/relationships/slide" Target="slide36.xml"/><Relationship Id="rId10" Type="http://schemas.openxmlformats.org/officeDocument/2006/relationships/slide" Target="slide26.xml"/><Relationship Id="rId19" Type="http://schemas.openxmlformats.org/officeDocument/2006/relationships/slide" Target="slide49.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48.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slide" Target="slide29.xml"/><Relationship Id="rId18" Type="http://schemas.openxmlformats.org/officeDocument/2006/relationships/slide" Target="slide48.xml"/><Relationship Id="rId3" Type="http://schemas.openxmlformats.org/officeDocument/2006/relationships/slide" Target="slide34.xml"/><Relationship Id="rId7" Type="http://schemas.openxmlformats.org/officeDocument/2006/relationships/slide" Target="slide21.xml"/><Relationship Id="rId12" Type="http://schemas.openxmlformats.org/officeDocument/2006/relationships/slide" Target="slide28.xml"/><Relationship Id="rId17" Type="http://schemas.openxmlformats.org/officeDocument/2006/relationships/slide" Target="slide47.xml"/><Relationship Id="rId2" Type="http://schemas.openxmlformats.org/officeDocument/2006/relationships/notesSlide" Target="../notesSlides/notesSlide44.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27.xml"/><Relationship Id="rId5" Type="http://schemas.openxmlformats.org/officeDocument/2006/relationships/slide" Target="slide19.xml"/><Relationship Id="rId15" Type="http://schemas.openxmlformats.org/officeDocument/2006/relationships/slide" Target="slide36.xml"/><Relationship Id="rId10" Type="http://schemas.openxmlformats.org/officeDocument/2006/relationships/slide" Target="slide26.xml"/><Relationship Id="rId19" Type="http://schemas.openxmlformats.org/officeDocument/2006/relationships/slide" Target="slide49.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49.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slide" Target="slide29.xml"/><Relationship Id="rId18" Type="http://schemas.openxmlformats.org/officeDocument/2006/relationships/slide" Target="slide48.xml"/><Relationship Id="rId3" Type="http://schemas.openxmlformats.org/officeDocument/2006/relationships/slide" Target="slide34.xml"/><Relationship Id="rId7" Type="http://schemas.openxmlformats.org/officeDocument/2006/relationships/slide" Target="slide21.xml"/><Relationship Id="rId12" Type="http://schemas.openxmlformats.org/officeDocument/2006/relationships/slide" Target="slide28.xml"/><Relationship Id="rId17" Type="http://schemas.openxmlformats.org/officeDocument/2006/relationships/slide" Target="slide47.xml"/><Relationship Id="rId2" Type="http://schemas.openxmlformats.org/officeDocument/2006/relationships/notesSlide" Target="../notesSlides/notesSlide45.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27.xml"/><Relationship Id="rId5" Type="http://schemas.openxmlformats.org/officeDocument/2006/relationships/slide" Target="slide19.xml"/><Relationship Id="rId15" Type="http://schemas.openxmlformats.org/officeDocument/2006/relationships/slide" Target="slide36.xml"/><Relationship Id="rId10" Type="http://schemas.openxmlformats.org/officeDocument/2006/relationships/slide" Target="slide26.xml"/><Relationship Id="rId19" Type="http://schemas.openxmlformats.org/officeDocument/2006/relationships/slide" Target="slide49.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slide" Target="slide29.xml"/><Relationship Id="rId18" Type="http://schemas.openxmlformats.org/officeDocument/2006/relationships/slide" Target="slide48.xml"/><Relationship Id="rId3" Type="http://schemas.openxmlformats.org/officeDocument/2006/relationships/slide" Target="slide34.xml"/><Relationship Id="rId21" Type="http://schemas.openxmlformats.org/officeDocument/2006/relationships/slide" Target="slide2.xml"/><Relationship Id="rId7" Type="http://schemas.openxmlformats.org/officeDocument/2006/relationships/slide" Target="slide21.xml"/><Relationship Id="rId12" Type="http://schemas.openxmlformats.org/officeDocument/2006/relationships/slide" Target="slide28.xml"/><Relationship Id="rId17" Type="http://schemas.openxmlformats.org/officeDocument/2006/relationships/slide" Target="slide47.xml"/><Relationship Id="rId2" Type="http://schemas.openxmlformats.org/officeDocument/2006/relationships/notesSlide" Target="../notesSlides/notesSlide46.xml"/><Relationship Id="rId16" Type="http://schemas.openxmlformats.org/officeDocument/2006/relationships/slide" Target="slide42.xml"/><Relationship Id="rId20" Type="http://schemas.openxmlformats.org/officeDocument/2006/relationships/slide" Target="slide51.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27.xml"/><Relationship Id="rId5" Type="http://schemas.openxmlformats.org/officeDocument/2006/relationships/slide" Target="slide19.xml"/><Relationship Id="rId15" Type="http://schemas.openxmlformats.org/officeDocument/2006/relationships/slide" Target="slide36.xml"/><Relationship Id="rId10" Type="http://schemas.openxmlformats.org/officeDocument/2006/relationships/slide" Target="slide26.xml"/><Relationship Id="rId19" Type="http://schemas.openxmlformats.org/officeDocument/2006/relationships/slide" Target="slide49.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 Id="rId22" Type="http://schemas.openxmlformats.org/officeDocument/2006/relationships/image" Target="../media/image5.png"/></Relationships>
</file>

<file path=ppt/slides/_rels/slide51.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slide" Target="slide29.xml"/><Relationship Id="rId18" Type="http://schemas.openxmlformats.org/officeDocument/2006/relationships/slide" Target="slide48.xml"/><Relationship Id="rId3" Type="http://schemas.openxmlformats.org/officeDocument/2006/relationships/slide" Target="slide34.xml"/><Relationship Id="rId7" Type="http://schemas.openxmlformats.org/officeDocument/2006/relationships/slide" Target="slide21.xml"/><Relationship Id="rId12" Type="http://schemas.openxmlformats.org/officeDocument/2006/relationships/slide" Target="slide28.xml"/><Relationship Id="rId17" Type="http://schemas.openxmlformats.org/officeDocument/2006/relationships/slide" Target="slide47.xml"/><Relationship Id="rId2" Type="http://schemas.openxmlformats.org/officeDocument/2006/relationships/notesSlide" Target="../notesSlides/notesSlide47.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27.xml"/><Relationship Id="rId5" Type="http://schemas.openxmlformats.org/officeDocument/2006/relationships/slide" Target="slide19.xml"/><Relationship Id="rId15" Type="http://schemas.openxmlformats.org/officeDocument/2006/relationships/slide" Target="slide36.xml"/><Relationship Id="rId10" Type="http://schemas.openxmlformats.org/officeDocument/2006/relationships/slide" Target="slide26.xml"/><Relationship Id="rId19" Type="http://schemas.openxmlformats.org/officeDocument/2006/relationships/slide" Target="slide49.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52.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slide" Target="slide29.xml"/><Relationship Id="rId18" Type="http://schemas.openxmlformats.org/officeDocument/2006/relationships/slide" Target="slide48.xml"/><Relationship Id="rId3" Type="http://schemas.openxmlformats.org/officeDocument/2006/relationships/slide" Target="slide34.xml"/><Relationship Id="rId7" Type="http://schemas.openxmlformats.org/officeDocument/2006/relationships/slide" Target="slide21.xml"/><Relationship Id="rId12" Type="http://schemas.openxmlformats.org/officeDocument/2006/relationships/slide" Target="slide28.xml"/><Relationship Id="rId17" Type="http://schemas.openxmlformats.org/officeDocument/2006/relationships/slide" Target="slide47.xml"/><Relationship Id="rId2" Type="http://schemas.openxmlformats.org/officeDocument/2006/relationships/notesSlide" Target="../notesSlides/notesSlide48.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27.xml"/><Relationship Id="rId5" Type="http://schemas.openxmlformats.org/officeDocument/2006/relationships/slide" Target="slide19.xml"/><Relationship Id="rId15" Type="http://schemas.openxmlformats.org/officeDocument/2006/relationships/slide" Target="slide36.xml"/><Relationship Id="rId10" Type="http://schemas.openxmlformats.org/officeDocument/2006/relationships/slide" Target="slide26.xml"/><Relationship Id="rId19" Type="http://schemas.openxmlformats.org/officeDocument/2006/relationships/slide" Target="slide49.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53.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slide" Target="slide29.xml"/><Relationship Id="rId18" Type="http://schemas.openxmlformats.org/officeDocument/2006/relationships/slide" Target="slide48.xml"/><Relationship Id="rId3" Type="http://schemas.openxmlformats.org/officeDocument/2006/relationships/slide" Target="slide34.xml"/><Relationship Id="rId7" Type="http://schemas.openxmlformats.org/officeDocument/2006/relationships/slide" Target="slide21.xml"/><Relationship Id="rId12" Type="http://schemas.openxmlformats.org/officeDocument/2006/relationships/slide" Target="slide28.xml"/><Relationship Id="rId17" Type="http://schemas.openxmlformats.org/officeDocument/2006/relationships/slide" Target="slide47.xml"/><Relationship Id="rId2" Type="http://schemas.openxmlformats.org/officeDocument/2006/relationships/notesSlide" Target="../notesSlides/notesSlide49.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27.xml"/><Relationship Id="rId5" Type="http://schemas.openxmlformats.org/officeDocument/2006/relationships/slide" Target="slide19.xml"/><Relationship Id="rId15" Type="http://schemas.openxmlformats.org/officeDocument/2006/relationships/slide" Target="slide36.xml"/><Relationship Id="rId10" Type="http://schemas.openxmlformats.org/officeDocument/2006/relationships/slide" Target="slide26.xml"/><Relationship Id="rId19" Type="http://schemas.openxmlformats.org/officeDocument/2006/relationships/slide" Target="slide49.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54.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slide" Target="slide29.xml"/><Relationship Id="rId18" Type="http://schemas.openxmlformats.org/officeDocument/2006/relationships/slide" Target="slide48.xml"/><Relationship Id="rId3" Type="http://schemas.openxmlformats.org/officeDocument/2006/relationships/slide" Target="slide34.xml"/><Relationship Id="rId7" Type="http://schemas.openxmlformats.org/officeDocument/2006/relationships/slide" Target="slide21.xml"/><Relationship Id="rId12" Type="http://schemas.openxmlformats.org/officeDocument/2006/relationships/slide" Target="slide28.xml"/><Relationship Id="rId17" Type="http://schemas.openxmlformats.org/officeDocument/2006/relationships/slide" Target="slide47.xml"/><Relationship Id="rId2" Type="http://schemas.openxmlformats.org/officeDocument/2006/relationships/notesSlide" Target="../notesSlides/notesSlide50.xml"/><Relationship Id="rId16"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27.xml"/><Relationship Id="rId5" Type="http://schemas.openxmlformats.org/officeDocument/2006/relationships/slide" Target="slide19.xml"/><Relationship Id="rId15" Type="http://schemas.openxmlformats.org/officeDocument/2006/relationships/slide" Target="slide36.xml"/><Relationship Id="rId10" Type="http://schemas.openxmlformats.org/officeDocument/2006/relationships/slide" Target="slide26.xml"/><Relationship Id="rId19" Type="http://schemas.openxmlformats.org/officeDocument/2006/relationships/slide" Target="slide49.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55.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slide" Target="slide29.xml"/><Relationship Id="rId18" Type="http://schemas.openxmlformats.org/officeDocument/2006/relationships/slide" Target="slide48.xml"/><Relationship Id="rId3" Type="http://schemas.openxmlformats.org/officeDocument/2006/relationships/slide" Target="slide34.xml"/><Relationship Id="rId21" Type="http://schemas.openxmlformats.org/officeDocument/2006/relationships/image" Target="../media/image5.png"/><Relationship Id="rId7" Type="http://schemas.openxmlformats.org/officeDocument/2006/relationships/slide" Target="slide21.xml"/><Relationship Id="rId12" Type="http://schemas.openxmlformats.org/officeDocument/2006/relationships/slide" Target="slide28.xml"/><Relationship Id="rId17" Type="http://schemas.openxmlformats.org/officeDocument/2006/relationships/slide" Target="slide47.xml"/><Relationship Id="rId2" Type="http://schemas.openxmlformats.org/officeDocument/2006/relationships/notesSlide" Target="../notesSlides/notesSlide51.xml"/><Relationship Id="rId16" Type="http://schemas.openxmlformats.org/officeDocument/2006/relationships/slide" Target="slide42.xml"/><Relationship Id="rId20"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slide" Target="slide20.xml"/><Relationship Id="rId11" Type="http://schemas.openxmlformats.org/officeDocument/2006/relationships/slide" Target="slide27.xml"/><Relationship Id="rId5" Type="http://schemas.openxmlformats.org/officeDocument/2006/relationships/slide" Target="slide19.xml"/><Relationship Id="rId15" Type="http://schemas.openxmlformats.org/officeDocument/2006/relationships/slide" Target="slide36.xml"/><Relationship Id="rId10" Type="http://schemas.openxmlformats.org/officeDocument/2006/relationships/slide" Target="slide26.xml"/><Relationship Id="rId19" Type="http://schemas.openxmlformats.org/officeDocument/2006/relationships/slide" Target="slide49.xml"/><Relationship Id="rId4" Type="http://schemas.openxmlformats.org/officeDocument/2006/relationships/slide" Target="slide18.xml"/><Relationship Id="rId9" Type="http://schemas.openxmlformats.org/officeDocument/2006/relationships/slide" Target="slide25.xml"/><Relationship Id="rId14" Type="http://schemas.openxmlformats.org/officeDocument/2006/relationships/slide" Target="slide3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10"/>
          <p:cNvGrpSpPr/>
          <p:nvPr/>
        </p:nvGrpSpPr>
        <p:grpSpPr>
          <a:xfrm>
            <a:off x="0" y="4617835"/>
            <a:ext cx="12191999" cy="1375395"/>
            <a:chOff x="-1524000" y="2705990"/>
            <a:chExt cx="12192000" cy="1375395"/>
          </a:xfrm>
        </p:grpSpPr>
        <p:sp>
          <p:nvSpPr>
            <p:cNvPr id="12" name="矩形 1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标题 2"/>
          <p:cNvSpPr txBox="1">
            <a:spLocks/>
          </p:cNvSpPr>
          <p:nvPr/>
        </p:nvSpPr>
        <p:spPr>
          <a:xfrm>
            <a:off x="2829855" y="5237280"/>
            <a:ext cx="8953984" cy="621737"/>
          </a:xfrm>
          <a:prstGeom prst="rect">
            <a:avLst/>
          </a:prstGeom>
        </p:spPr>
        <p:txBody>
          <a:bodyPr vert="horz" lIns="91423" tIns="45711" rIns="91423" bIns="4571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4000" b="1" kern="100" dirty="0">
                <a:solidFill>
                  <a:schemeClr val="bg2">
                    <a:lumMod val="25000"/>
                  </a:schemeClr>
                </a:solidFill>
                <a:latin typeface="Times New Roman"/>
                <a:ea typeface="微软雅黑" pitchFamily="34" charset="-122"/>
              </a:rPr>
              <a:t>第</a:t>
            </a:r>
            <a:r>
              <a:rPr lang="en-US" altLang="zh-CN" sz="4000" b="1" kern="100" dirty="0">
                <a:solidFill>
                  <a:schemeClr val="bg2">
                    <a:lumMod val="25000"/>
                  </a:schemeClr>
                </a:solidFill>
                <a:latin typeface="Times New Roman"/>
                <a:ea typeface="微软雅黑" pitchFamily="34" charset="-122"/>
              </a:rPr>
              <a:t>17</a:t>
            </a:r>
            <a:r>
              <a:rPr lang="zh-CN" altLang="en-US" sz="4000" b="1" kern="100" dirty="0">
                <a:solidFill>
                  <a:schemeClr val="bg2">
                    <a:lumMod val="25000"/>
                  </a:schemeClr>
                </a:solidFill>
                <a:latin typeface="Times New Roman"/>
                <a:ea typeface="微软雅黑" pitchFamily="34" charset="-122"/>
              </a:rPr>
              <a:t>课　原　毁</a:t>
            </a:r>
            <a:endParaRPr lang="zh-CN" altLang="zh-CN" sz="4000" b="1" kern="100" dirty="0">
              <a:solidFill>
                <a:schemeClr val="bg2">
                  <a:lumMod val="25000"/>
                </a:schemeClr>
              </a:solidFill>
              <a:latin typeface="Times New Roman"/>
              <a:ea typeface="微软雅黑" pitchFamily="34" charset="-122"/>
            </a:endParaRPr>
          </a:p>
        </p:txBody>
      </p:sp>
      <p:sp>
        <p:nvSpPr>
          <p:cNvPr id="18" name="矩形 17"/>
          <p:cNvSpPr/>
          <p:nvPr/>
        </p:nvSpPr>
        <p:spPr>
          <a:xfrm>
            <a:off x="2829855" y="4715372"/>
            <a:ext cx="3262397" cy="461647"/>
          </a:xfrm>
          <a:prstGeom prst="rect">
            <a:avLst/>
          </a:prstGeom>
        </p:spPr>
        <p:txBody>
          <a:bodyPr wrap="none" lIns="91423" tIns="45711" rIns="91423" bIns="45711">
            <a:spAutoFit/>
          </a:bodyPr>
          <a:lstStyle/>
          <a:p>
            <a:pPr defTabSz="914341">
              <a:spcBef>
                <a:spcPct val="20000"/>
              </a:spcBef>
            </a:pPr>
            <a:r>
              <a:rPr lang="zh-CN" altLang="en-US" sz="2400" dirty="0">
                <a:solidFill>
                  <a:schemeClr val="tx1">
                    <a:lumMod val="65000"/>
                    <a:lumOff val="35000"/>
                  </a:schemeClr>
                </a:solidFill>
                <a:latin typeface="Times New Roman" pitchFamily="18" charset="0"/>
                <a:ea typeface="微软雅黑"/>
                <a:cs typeface="Times New Roman" pitchFamily="18" charset="0"/>
              </a:rPr>
              <a:t>第五单元　唐宋议论文</a:t>
            </a:r>
            <a:endParaRPr lang="en-US" altLang="zh-CN" sz="2400" dirty="0">
              <a:solidFill>
                <a:schemeClr val="tx1">
                  <a:lumMod val="65000"/>
                  <a:lumOff val="35000"/>
                </a:schemeClr>
              </a:solidFill>
              <a:latin typeface="Times New Roman" pitchFamily="18" charset="0"/>
              <a:ea typeface="微软雅黑"/>
              <a:cs typeface="Times New Roman" pitchFamily="18" charset="0"/>
            </a:endParaRPr>
          </a:p>
        </p:txBody>
      </p:sp>
    </p:spTree>
    <p:extLst>
      <p:ext uri="{BB962C8B-B14F-4D97-AF65-F5344CB8AC3E}">
        <p14:creationId xmlns:p14="http://schemas.microsoft.com/office/powerpoint/2010/main" xmlns="" val="21244688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534328" y="660927"/>
            <a:ext cx="11336843" cy="4139548"/>
          </a:xfrm>
          <a:prstGeom prst="rect">
            <a:avLst/>
          </a:prstGeom>
        </p:spPr>
        <p:txBody>
          <a:bodyPr wrap="square" lIns="121876" tIns="60937" rIns="121876" bIns="60937">
            <a:spAutoFit/>
          </a:bodyPr>
          <a:lstStyle/>
          <a:p>
            <a:pPr algn="just">
              <a:lnSpc>
                <a:spcPct val="150000"/>
              </a:lnSpc>
            </a:pPr>
            <a:r>
              <a:rPr lang="en-US" altLang="zh-CN" sz="2900" b="1" kern="100" dirty="0">
                <a:latin typeface="Times New Roman"/>
                <a:ea typeface="华文细黑"/>
                <a:cs typeface="Courier New"/>
              </a:rPr>
              <a:t>5.</a:t>
            </a:r>
            <a:r>
              <a:rPr lang="zh-CN" altLang="zh-CN" sz="2900" b="1" kern="100" dirty="0">
                <a:latin typeface="Times New Roman"/>
                <a:ea typeface="华文细黑"/>
                <a:cs typeface="Times New Roman"/>
              </a:rPr>
              <a:t>文言句式</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外以欺于人：</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闻古之人有舜者，其为人也，仁义人也：</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(3)</a:t>
            </a:r>
            <a:r>
              <a:rPr lang="zh-CN" altLang="zh-CN" sz="2900" kern="100" dirty="0">
                <a:latin typeface="Times New Roman"/>
                <a:ea typeface="华文细黑"/>
                <a:cs typeface="Times New Roman"/>
              </a:rPr>
              <a:t>懦者必说于色矣：</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(4)</a:t>
            </a:r>
            <a:r>
              <a:rPr lang="zh-CN" altLang="zh-CN" sz="2900" kern="100" dirty="0">
                <a:latin typeface="Times New Roman"/>
                <a:ea typeface="华文细黑"/>
                <a:cs typeface="Times New Roman"/>
              </a:rPr>
              <a:t>而以圣人望于人：</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(5)</a:t>
            </a:r>
            <a:r>
              <a:rPr lang="zh-CN" altLang="zh-CN" sz="2900" kern="100" dirty="0">
                <a:latin typeface="Times New Roman"/>
                <a:ea typeface="华文细黑"/>
                <a:cs typeface="Times New Roman"/>
              </a:rPr>
              <a:t>某良士，某良士：</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p:txBody>
      </p:sp>
      <p:pic>
        <p:nvPicPr>
          <p:cNvPr id="14" name="图片 1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2" name="矩形 1"/>
          <p:cNvSpPr/>
          <p:nvPr/>
        </p:nvSpPr>
        <p:spPr>
          <a:xfrm>
            <a:off x="3180040" y="1394406"/>
            <a:ext cx="2416012"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状语后置句。</a:t>
            </a:r>
            <a:endParaRPr lang="zh-CN" altLang="en-US" sz="2900" kern="100" dirty="0">
              <a:solidFill>
                <a:srgbClr val="C00000"/>
              </a:solidFill>
              <a:latin typeface="Times New Roman"/>
              <a:ea typeface="华文细黑"/>
              <a:cs typeface="Times New Roman"/>
            </a:endParaRPr>
          </a:p>
        </p:txBody>
      </p:sp>
      <p:sp>
        <p:nvSpPr>
          <p:cNvPr id="4" name="矩形 3"/>
          <p:cNvSpPr/>
          <p:nvPr/>
        </p:nvSpPr>
        <p:spPr>
          <a:xfrm>
            <a:off x="7463359" y="1989634"/>
            <a:ext cx="1672218"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判断句。</a:t>
            </a:r>
            <a:endParaRPr lang="zh-CN" altLang="en-US" sz="2900" kern="100" dirty="0">
              <a:solidFill>
                <a:srgbClr val="C00000"/>
              </a:solidFill>
              <a:latin typeface="Times New Roman"/>
              <a:ea typeface="华文细黑"/>
              <a:cs typeface="Times New Roman"/>
            </a:endParaRPr>
          </a:p>
        </p:txBody>
      </p:sp>
      <p:sp>
        <p:nvSpPr>
          <p:cNvPr id="5" name="矩形 4"/>
          <p:cNvSpPr/>
          <p:nvPr/>
        </p:nvSpPr>
        <p:spPr>
          <a:xfrm>
            <a:off x="3900121" y="2637706"/>
            <a:ext cx="2416012"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状语后置句。</a:t>
            </a:r>
            <a:endParaRPr lang="zh-CN" altLang="en-US" sz="2900" kern="100" dirty="0">
              <a:solidFill>
                <a:srgbClr val="C00000"/>
              </a:solidFill>
              <a:latin typeface="Times New Roman"/>
              <a:ea typeface="华文细黑"/>
              <a:cs typeface="Times New Roman"/>
            </a:endParaRPr>
          </a:p>
        </p:txBody>
      </p:sp>
      <p:sp>
        <p:nvSpPr>
          <p:cNvPr id="6" name="矩形 5"/>
          <p:cNvSpPr/>
          <p:nvPr/>
        </p:nvSpPr>
        <p:spPr>
          <a:xfrm>
            <a:off x="3862959" y="3338622"/>
            <a:ext cx="2416012"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状语后置句。</a:t>
            </a:r>
            <a:endParaRPr lang="zh-CN" altLang="en-US" sz="2900" kern="100" dirty="0">
              <a:solidFill>
                <a:srgbClr val="C00000"/>
              </a:solidFill>
              <a:latin typeface="Times New Roman"/>
              <a:ea typeface="华文细黑"/>
              <a:cs typeface="Times New Roman"/>
            </a:endParaRPr>
          </a:p>
        </p:txBody>
      </p:sp>
      <p:sp>
        <p:nvSpPr>
          <p:cNvPr id="7" name="矩形 6"/>
          <p:cNvSpPr/>
          <p:nvPr/>
        </p:nvSpPr>
        <p:spPr>
          <a:xfrm>
            <a:off x="3862958" y="3933850"/>
            <a:ext cx="1672218"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判断句。</a:t>
            </a:r>
            <a:endParaRPr lang="zh-CN" altLang="en-US" sz="29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xmlns="" val="38368599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2"/>
                                        </p:tgtEl>
                                      </p:cBhvr>
                                    </p:animEffect>
                                    <p:set>
                                      <p:cBhvr>
                                        <p:cTn id="32" dur="1" fill="hold">
                                          <p:stCondLst>
                                            <p:cond delay="499"/>
                                          </p:stCondLst>
                                        </p:cTn>
                                        <p:tgtEl>
                                          <p:spTgt spid="2"/>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4"/>
                                        </p:tgtEl>
                                      </p:cBhvr>
                                    </p:animEffect>
                                    <p:set>
                                      <p:cBhvr>
                                        <p:cTn id="35" dur="1" fill="hold">
                                          <p:stCondLst>
                                            <p:cond delay="499"/>
                                          </p:stCondLst>
                                        </p:cTn>
                                        <p:tgtEl>
                                          <p:spTgt spid="4"/>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5"/>
                                        </p:tgtEl>
                                      </p:cBhvr>
                                    </p:animEffect>
                                    <p:set>
                                      <p:cBhvr>
                                        <p:cTn id="38" dur="1" fill="hold">
                                          <p:stCondLst>
                                            <p:cond delay="499"/>
                                          </p:stCondLst>
                                        </p:cTn>
                                        <p:tgtEl>
                                          <p:spTgt spid="5"/>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6"/>
                                        </p:tgtEl>
                                      </p:cBhvr>
                                    </p:animEffect>
                                    <p:set>
                                      <p:cBhvr>
                                        <p:cTn id="41" dur="1" fill="hold">
                                          <p:stCondLst>
                                            <p:cond delay="499"/>
                                          </p:stCondLst>
                                        </p:cTn>
                                        <p:tgtEl>
                                          <p:spTgt spid="6"/>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7"/>
                                        </p:tgtEl>
                                      </p:cBhvr>
                                    </p:animEffect>
                                    <p:set>
                                      <p:cBhvr>
                                        <p:cTn id="44"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2" grpId="0"/>
      <p:bldP spid="2" grpId="1"/>
      <p:bldP spid="4" grpId="0"/>
      <p:bldP spid="4" grpId="1"/>
      <p:bldP spid="5" grpId="0"/>
      <p:bldP spid="5" grpId="1"/>
      <p:bldP spid="6" grpId="0"/>
      <p:bldP spid="6" grpId="1"/>
      <p:bldP spid="7" grpId="0"/>
      <p:bldP spid="7" grpId="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478584" y="83760"/>
            <a:ext cx="11336843" cy="6817204"/>
          </a:xfrm>
          <a:prstGeom prst="rect">
            <a:avLst/>
          </a:prstGeom>
        </p:spPr>
        <p:txBody>
          <a:bodyPr wrap="square" lIns="121876" tIns="60937" rIns="121876" bIns="60937">
            <a:spAutoFit/>
          </a:bodyPr>
          <a:lstStyle/>
          <a:p>
            <a:pPr algn="just">
              <a:lnSpc>
                <a:spcPct val="150000"/>
              </a:lnSpc>
            </a:pPr>
            <a:r>
              <a:rPr lang="en-US" altLang="zh-CN" sz="2900" b="1" kern="100" dirty="0">
                <a:latin typeface="Times New Roman"/>
                <a:ea typeface="华文细黑"/>
                <a:cs typeface="Courier New"/>
              </a:rPr>
              <a:t>6.</a:t>
            </a:r>
            <a:r>
              <a:rPr lang="zh-CN" altLang="zh-CN" sz="2900" b="1" kern="100" dirty="0">
                <a:latin typeface="Times New Roman"/>
                <a:ea typeface="华文细黑"/>
                <a:cs typeface="Times New Roman"/>
              </a:rPr>
              <a:t>翻译下列句子</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古之君子，其责己也重以周，其待人也轻以约。</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即其新不究其旧，恐恐然惟懼其人之不得为善之利。</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Times New Roman"/>
              </a:rPr>
              <a:t>																</a:t>
            </a:r>
          </a:p>
          <a:p>
            <a:pPr algn="just">
              <a:lnSpc>
                <a:spcPct val="150000"/>
              </a:lnSpc>
            </a:pPr>
            <a:r>
              <a:rPr lang="en-US" altLang="zh-CN" sz="2900" kern="100" dirty="0">
                <a:latin typeface="Times New Roman"/>
                <a:ea typeface="华文细黑"/>
                <a:cs typeface="Courier New"/>
              </a:rPr>
              <a:t>(3)</a:t>
            </a:r>
            <a:r>
              <a:rPr lang="zh-CN" altLang="zh-CN" sz="2900" kern="100" dirty="0">
                <a:latin typeface="Times New Roman"/>
                <a:ea typeface="华文细黑"/>
                <a:cs typeface="Times New Roman"/>
              </a:rPr>
              <a:t>是故事修而谤兴，德高而毁来。</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8" name="矩形 7"/>
          <p:cNvSpPr/>
          <p:nvPr/>
        </p:nvSpPr>
        <p:spPr>
          <a:xfrm>
            <a:off x="564548" y="1269555"/>
            <a:ext cx="11291298" cy="1431143"/>
          </a:xfrm>
          <a:prstGeom prst="rect">
            <a:avLst/>
          </a:prstGeom>
        </p:spPr>
        <p:txBody>
          <a:bodyPr lIns="91423" tIns="45711" rIns="91423" bIns="45711">
            <a:spAutoFit/>
          </a:bodyPr>
          <a:lstStyle/>
          <a:p>
            <a:pPr>
              <a:lnSpc>
                <a:spcPct val="150000"/>
              </a:lnSpc>
            </a:pPr>
            <a:r>
              <a:rPr lang="en-US" altLang="zh-CN" sz="2900" kern="100" dirty="0">
                <a:solidFill>
                  <a:srgbClr val="C00000"/>
                </a:solidFill>
                <a:latin typeface="Times New Roman"/>
                <a:ea typeface="华文细黑"/>
                <a:cs typeface="Times New Roman"/>
              </a:rPr>
              <a:t>	 </a:t>
            </a:r>
            <a:r>
              <a:rPr lang="zh-CN" altLang="zh-CN" sz="2900" kern="100" dirty="0">
                <a:solidFill>
                  <a:srgbClr val="C00000"/>
                </a:solidFill>
                <a:latin typeface="Times New Roman"/>
                <a:ea typeface="华文细黑"/>
                <a:cs typeface="Times New Roman"/>
              </a:rPr>
              <a:t>古时候的君子，他们要求自己既严格又全面，他们要求别人既宽容又平易。</a:t>
            </a:r>
          </a:p>
        </p:txBody>
      </p:sp>
      <p:sp>
        <p:nvSpPr>
          <p:cNvPr id="11" name="矩形 10"/>
          <p:cNvSpPr/>
          <p:nvPr/>
        </p:nvSpPr>
        <p:spPr>
          <a:xfrm>
            <a:off x="550591" y="3202568"/>
            <a:ext cx="11068815" cy="1431143"/>
          </a:xfrm>
          <a:prstGeom prst="rect">
            <a:avLst/>
          </a:prstGeom>
        </p:spPr>
        <p:txBody>
          <a:bodyPr lIns="91423" tIns="45711" rIns="91423" bIns="45711">
            <a:spAutoFit/>
          </a:bodyPr>
          <a:lstStyle/>
          <a:p>
            <a:pPr algn="just">
              <a:lnSpc>
                <a:spcPct val="150000"/>
              </a:lnSpc>
            </a:pPr>
            <a:r>
              <a:rPr lang="en-US" altLang="zh-CN" sz="2900" kern="100" dirty="0">
                <a:solidFill>
                  <a:srgbClr val="C00000"/>
                </a:solidFill>
                <a:latin typeface="Times New Roman"/>
                <a:ea typeface="华文细黑"/>
                <a:cs typeface="Times New Roman"/>
              </a:rPr>
              <a:t>	 </a:t>
            </a:r>
            <a:r>
              <a:rPr lang="zh-CN" altLang="zh-CN" sz="2900" kern="100" dirty="0">
                <a:solidFill>
                  <a:srgbClr val="C00000"/>
                </a:solidFill>
                <a:latin typeface="Times New Roman"/>
                <a:ea typeface="华文细黑"/>
                <a:cs typeface="Times New Roman"/>
              </a:rPr>
              <a:t>他们肯定别人最近的表现而不追究人家的过去，提心吊胆地只怕人家得不到做好事的益处。</a:t>
            </a:r>
            <a:endParaRPr lang="en-US" altLang="zh-CN" sz="2900" kern="100" dirty="0">
              <a:solidFill>
                <a:srgbClr val="C00000"/>
              </a:solidFill>
              <a:latin typeface="Times New Roman"/>
              <a:ea typeface="华文细黑"/>
              <a:cs typeface="Times New Roman"/>
            </a:endParaRPr>
          </a:p>
        </p:txBody>
      </p:sp>
      <p:sp>
        <p:nvSpPr>
          <p:cNvPr id="12" name="矩形 11"/>
          <p:cNvSpPr/>
          <p:nvPr/>
        </p:nvSpPr>
        <p:spPr>
          <a:xfrm>
            <a:off x="550591" y="5074776"/>
            <a:ext cx="11068815" cy="1431143"/>
          </a:xfrm>
          <a:prstGeom prst="rect">
            <a:avLst/>
          </a:prstGeom>
        </p:spPr>
        <p:txBody>
          <a:bodyPr lIns="91423" tIns="45711" rIns="91423" bIns="45711">
            <a:spAutoFit/>
          </a:bodyPr>
          <a:lstStyle/>
          <a:p>
            <a:pPr algn="just">
              <a:lnSpc>
                <a:spcPct val="150000"/>
              </a:lnSpc>
            </a:pPr>
            <a:r>
              <a:rPr lang="en-US" altLang="zh-CN" sz="2900" kern="100" dirty="0">
                <a:solidFill>
                  <a:srgbClr val="C00000"/>
                </a:solidFill>
                <a:latin typeface="Times New Roman"/>
                <a:ea typeface="华文细黑"/>
                <a:cs typeface="Times New Roman"/>
              </a:rPr>
              <a:t>	 </a:t>
            </a:r>
            <a:r>
              <a:rPr lang="zh-CN" altLang="zh-CN" sz="2900" kern="100" dirty="0">
                <a:solidFill>
                  <a:srgbClr val="C00000"/>
                </a:solidFill>
                <a:latin typeface="Times New Roman"/>
                <a:ea typeface="华文细黑"/>
                <a:cs typeface="Times New Roman"/>
              </a:rPr>
              <a:t>因此，如果一个人的事业有所成就了，诽谤也就随之产生了；如果一个人的品德高尚了，诋毁也就随之而来了。</a:t>
            </a:r>
            <a:endParaRPr lang="zh-CN" altLang="zh-CN" sz="1100" kern="100" dirty="0">
              <a:solidFill>
                <a:srgbClr val="C00000"/>
              </a:solidFill>
              <a:latin typeface="宋体"/>
              <a:cs typeface="Courier New"/>
            </a:endParaRPr>
          </a:p>
        </p:txBody>
      </p:sp>
    </p:spTree>
    <p:extLst>
      <p:ext uri="{BB962C8B-B14F-4D97-AF65-F5344CB8AC3E}">
        <p14:creationId xmlns:p14="http://schemas.microsoft.com/office/powerpoint/2010/main" xmlns="" val="336082784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11"/>
                                        </p:tgtEl>
                                      </p:cBhvr>
                                    </p:animEffect>
                                    <p:set>
                                      <p:cBhvr>
                                        <p:cTn id="25" dur="1" fill="hold">
                                          <p:stCondLst>
                                            <p:cond delay="499"/>
                                          </p:stCondLst>
                                        </p:cTn>
                                        <p:tgtEl>
                                          <p:spTgt spid="11"/>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12"/>
                                        </p:tgtEl>
                                      </p:cBhvr>
                                    </p:animEffect>
                                    <p:set>
                                      <p:cBhvr>
                                        <p:cTn id="28"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8" grpId="0"/>
      <p:bldP spid="8" grpId="1"/>
      <p:bldP spid="11" grpId="0"/>
      <p:bldP spid="11" grpId="1"/>
      <p:bldP spid="12" grpId="0"/>
      <p:bldP spid="12" grpId="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91423" tIns="45711" rIns="91423" bIns="45711" rtlCol="0" anchor="ctr"/>
          <a:lstStyle/>
          <a:p>
            <a:pPr algn="ctr">
              <a:defRPr/>
            </a:pPr>
            <a:r>
              <a:rPr lang="zh-CN" altLang="en-US" sz="2400" b="1">
                <a:solidFill>
                  <a:srgbClr val="FFFF00"/>
                </a:solidFill>
                <a:latin typeface="微软雅黑" pitchFamily="34" charset="-122"/>
                <a:ea typeface="微软雅黑" pitchFamily="34" charset="-122"/>
              </a:rPr>
              <a:t>整体</a:t>
            </a:r>
            <a:r>
              <a:rPr lang="zh-CN" altLang="en-US" sz="2400" b="1" dirty="0">
                <a:solidFill>
                  <a:srgbClr val="FFFF00"/>
                </a:solidFill>
                <a:latin typeface="微软雅黑" pitchFamily="34" charset="-122"/>
                <a:ea typeface="微软雅黑" pitchFamily="34" charset="-122"/>
              </a:rPr>
              <a:t>感知</a:t>
            </a:r>
          </a:p>
        </p:txBody>
      </p:sp>
      <p:sp>
        <p:nvSpPr>
          <p:cNvPr id="5" name="矩形 4"/>
          <p:cNvSpPr/>
          <p:nvPr/>
        </p:nvSpPr>
        <p:spPr>
          <a:xfrm>
            <a:off x="622598" y="432233"/>
            <a:ext cx="2520280" cy="792478"/>
          </a:xfrm>
          <a:prstGeom prst="rect">
            <a:avLst/>
          </a:prstGeom>
        </p:spPr>
        <p:txBody>
          <a:bodyPr wrap="square" lIns="121876" tIns="60937" rIns="121876" bIns="60937">
            <a:spAutoFit/>
          </a:bodyPr>
          <a:lstStyle/>
          <a:p>
            <a:pPr algn="just">
              <a:lnSpc>
                <a:spcPct val="150000"/>
              </a:lnSpc>
            </a:pPr>
            <a:r>
              <a:rPr lang="zh-CN" altLang="en-US" sz="2900" b="1" kern="100" dirty="0">
                <a:solidFill>
                  <a:srgbClr val="0000FF"/>
                </a:solidFill>
                <a:latin typeface="微软雅黑"/>
                <a:ea typeface="微软雅黑"/>
                <a:cs typeface="Times New Roman"/>
              </a:rPr>
              <a:t>一、结构图解</a:t>
            </a:r>
            <a:endParaRPr lang="zh-CN" altLang="zh-CN" sz="2900" b="1" kern="100" dirty="0">
              <a:solidFill>
                <a:srgbClr val="0000FF"/>
              </a:solidFill>
              <a:latin typeface="微软雅黑"/>
              <a:ea typeface="微软雅黑"/>
              <a:cs typeface="Times New Roman"/>
            </a:endParaRPr>
          </a:p>
        </p:txBody>
      </p:sp>
      <p:sp>
        <p:nvSpPr>
          <p:cNvPr id="6" name="左大括号 5"/>
          <p:cNvSpPr/>
          <p:nvPr/>
        </p:nvSpPr>
        <p:spPr>
          <a:xfrm>
            <a:off x="2206775" y="2179605"/>
            <a:ext cx="238624" cy="2644362"/>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11" name="矩形 10"/>
          <p:cNvSpPr/>
          <p:nvPr/>
        </p:nvSpPr>
        <p:spPr>
          <a:xfrm>
            <a:off x="1087940" y="3217434"/>
            <a:ext cx="928425" cy="627846"/>
          </a:xfrm>
          <a:prstGeom prst="rect">
            <a:avLst/>
          </a:prstGeom>
        </p:spPr>
        <p:txBody>
          <a:bodyPr wrap="none" lIns="91423" tIns="45711" rIns="91423" bIns="45711">
            <a:spAutoFit/>
          </a:bodyPr>
          <a:lstStyle/>
          <a:p>
            <a:pPr>
              <a:lnSpc>
                <a:spcPct val="120000"/>
              </a:lnSpc>
            </a:pPr>
            <a:r>
              <a:rPr lang="zh-CN" altLang="zh-CN" sz="2900" kern="100" dirty="0">
                <a:latin typeface="Times New Roman"/>
                <a:ea typeface="华文细黑"/>
                <a:cs typeface="Times New Roman"/>
              </a:rPr>
              <a:t>原毁</a:t>
            </a:r>
            <a:endParaRPr lang="zh-CN" altLang="en-US" sz="2900" dirty="0"/>
          </a:p>
        </p:txBody>
      </p:sp>
      <p:sp>
        <p:nvSpPr>
          <p:cNvPr id="14" name="矩形 13"/>
          <p:cNvSpPr/>
          <p:nvPr/>
        </p:nvSpPr>
        <p:spPr>
          <a:xfrm>
            <a:off x="2491292" y="2120290"/>
            <a:ext cx="6340219" cy="2769971"/>
          </a:xfrm>
          <a:prstGeom prst="rect">
            <a:avLst/>
          </a:prstGeom>
        </p:spPr>
        <p:txBody>
          <a:bodyPr lIns="91423" tIns="45711" rIns="91423" bIns="45711">
            <a:spAutoFit/>
          </a:bodyPr>
          <a:lstStyle/>
          <a:p>
            <a:pPr algn="just">
              <a:lnSpc>
                <a:spcPct val="150000"/>
              </a:lnSpc>
            </a:pPr>
            <a:r>
              <a:rPr lang="zh-CN" altLang="zh-CN" sz="2900" kern="100" dirty="0">
                <a:latin typeface="Times New Roman"/>
                <a:ea typeface="华文细黑"/>
                <a:cs typeface="Times New Roman"/>
              </a:rPr>
              <a:t>严于律己，宽以待人</a:t>
            </a:r>
            <a:r>
              <a:rPr lang="en-US" altLang="zh-CN" sz="2900" kern="100" dirty="0">
                <a:latin typeface="Symbol"/>
                <a:ea typeface="华文细黑"/>
                <a:cs typeface="Times New Roman"/>
              </a:rPr>
              <a:t>(</a:t>
            </a:r>
            <a:r>
              <a:rPr lang="zh-CN" altLang="zh-CN" sz="2900" kern="100" dirty="0">
                <a:latin typeface="Times New Roman"/>
                <a:ea typeface="华文细黑"/>
                <a:cs typeface="Times New Roman"/>
              </a:rPr>
              <a:t>古之君子</a:t>
            </a:r>
            <a:r>
              <a:rPr lang="en-US" altLang="zh-CN" sz="2900" kern="100" dirty="0">
                <a:latin typeface="Symbol"/>
                <a:ea typeface="华文细黑"/>
                <a:cs typeface="Times New Roman"/>
              </a:rPr>
              <a:t>)</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严于律人，宽以待己</a:t>
            </a:r>
            <a:r>
              <a:rPr lang="en-US" altLang="zh-CN" sz="2900" kern="100" dirty="0">
                <a:latin typeface="Symbol"/>
                <a:ea typeface="华文细黑"/>
                <a:cs typeface="Times New Roman"/>
              </a:rPr>
              <a:t>(</a:t>
            </a:r>
            <a:r>
              <a:rPr lang="zh-CN" altLang="zh-CN" sz="2900" kern="100" dirty="0">
                <a:latin typeface="Times New Roman"/>
                <a:ea typeface="华文细黑"/>
                <a:cs typeface="Times New Roman"/>
              </a:rPr>
              <a:t>今之君子</a:t>
            </a:r>
            <a:r>
              <a:rPr lang="en-US" altLang="zh-CN" sz="2900" kern="100" dirty="0">
                <a:latin typeface="Symbol"/>
                <a:ea typeface="华文细黑"/>
                <a:cs typeface="Times New Roman"/>
              </a:rPr>
              <a:t>)</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揭示原因</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挖掘根源</a:t>
            </a:r>
            <a:endParaRPr lang="zh-CN" altLang="zh-CN" sz="1100" kern="100" dirty="0">
              <a:latin typeface="宋体"/>
              <a:cs typeface="Courier New"/>
            </a:endParaRPr>
          </a:p>
          <a:p>
            <a:pPr>
              <a:lnSpc>
                <a:spcPct val="150000"/>
              </a:lnSpc>
            </a:pPr>
            <a:r>
              <a:rPr lang="zh-CN" altLang="zh-CN" sz="2900" kern="100" dirty="0">
                <a:latin typeface="Times New Roman"/>
                <a:ea typeface="华文细黑"/>
                <a:cs typeface="Times New Roman"/>
              </a:rPr>
              <a:t>提醒注意</a:t>
            </a:r>
            <a:r>
              <a:rPr lang="en-US" altLang="zh-CN" sz="2900" kern="100" dirty="0">
                <a:latin typeface="Times New Roman"/>
                <a:ea typeface="华文细黑"/>
              </a:rPr>
              <a:t>——</a:t>
            </a:r>
            <a:r>
              <a:rPr lang="zh-CN" altLang="zh-CN" sz="2900" kern="100" dirty="0">
                <a:latin typeface="Times New Roman"/>
                <a:ea typeface="华文细黑"/>
                <a:cs typeface="Times New Roman"/>
              </a:rPr>
              <a:t>写作目的</a:t>
            </a:r>
            <a:endParaRPr lang="zh-CN" altLang="en-US" sz="2900" dirty="0"/>
          </a:p>
        </p:txBody>
      </p:sp>
      <p:sp>
        <p:nvSpPr>
          <p:cNvPr id="22" name="左大括号 21"/>
          <p:cNvSpPr/>
          <p:nvPr/>
        </p:nvSpPr>
        <p:spPr>
          <a:xfrm flipH="1">
            <a:off x="7496653" y="2360552"/>
            <a:ext cx="201311" cy="1069242"/>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28" name="矩形 27"/>
          <p:cNvSpPr/>
          <p:nvPr/>
        </p:nvSpPr>
        <p:spPr>
          <a:xfrm>
            <a:off x="7784684" y="2565698"/>
            <a:ext cx="928425" cy="717101"/>
          </a:xfrm>
          <a:prstGeom prst="rect">
            <a:avLst/>
          </a:prstGeom>
        </p:spPr>
        <p:txBody>
          <a:bodyPr wrap="none" lIns="91423" tIns="45711" rIns="91423" bIns="45711">
            <a:spAutoFit/>
          </a:bodyPr>
          <a:lstStyle/>
          <a:p>
            <a:pPr>
              <a:lnSpc>
                <a:spcPct val="140000"/>
              </a:lnSpc>
            </a:pPr>
            <a:r>
              <a:rPr lang="zh-CN" altLang="zh-CN" sz="2900" kern="100" dirty="0">
                <a:latin typeface="Times New Roman"/>
                <a:ea typeface="华文细黑"/>
                <a:cs typeface="Times New Roman"/>
              </a:rPr>
              <a:t>对比</a:t>
            </a:r>
            <a:endParaRPr lang="zh-CN" altLang="en-US" sz="2900" dirty="0"/>
          </a:p>
        </p:txBody>
      </p:sp>
    </p:spTree>
    <p:extLst>
      <p:ext uri="{BB962C8B-B14F-4D97-AF65-F5344CB8AC3E}">
        <p14:creationId xmlns:p14="http://schemas.microsoft.com/office/powerpoint/2010/main" xmlns="" val="8590625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717099" y="693491"/>
            <a:ext cx="2520280" cy="792478"/>
          </a:xfrm>
          <a:prstGeom prst="rect">
            <a:avLst/>
          </a:prstGeom>
        </p:spPr>
        <p:txBody>
          <a:bodyPr wrap="square" lIns="121876" tIns="60937" rIns="121876" bIns="60937">
            <a:spAutoFit/>
          </a:bodyPr>
          <a:lstStyle/>
          <a:p>
            <a:pPr algn="just">
              <a:lnSpc>
                <a:spcPct val="150000"/>
              </a:lnSpc>
            </a:pPr>
            <a:r>
              <a:rPr lang="zh-CN" altLang="en-US" sz="2900" b="1" kern="100" dirty="0">
                <a:solidFill>
                  <a:srgbClr val="0000FF"/>
                </a:solidFill>
                <a:latin typeface="微软雅黑"/>
                <a:ea typeface="微软雅黑"/>
                <a:cs typeface="Times New Roman"/>
              </a:rPr>
              <a:t>二、中心主旨</a:t>
            </a:r>
            <a:endParaRPr lang="zh-CN" altLang="zh-CN" sz="2900" b="1" kern="100" dirty="0">
              <a:solidFill>
                <a:srgbClr val="0000FF"/>
              </a:solidFill>
              <a:latin typeface="微软雅黑"/>
              <a:ea typeface="微软雅黑"/>
              <a:cs typeface="Times New Roman"/>
            </a:endParaRPr>
          </a:p>
        </p:txBody>
      </p:sp>
      <p:sp>
        <p:nvSpPr>
          <p:cNvPr id="11" name="矩形 10"/>
          <p:cNvSpPr/>
          <p:nvPr/>
        </p:nvSpPr>
        <p:spPr>
          <a:xfrm>
            <a:off x="717099" y="1458806"/>
            <a:ext cx="10850715" cy="2100557"/>
          </a:xfrm>
          <a:prstGeom prst="rect">
            <a:avLst/>
          </a:prstGeom>
        </p:spPr>
        <p:txBody>
          <a:bodyPr lIns="91423" tIns="45711" rIns="91423" bIns="45711">
            <a:spAutoFit/>
          </a:bodyPr>
          <a:lstStyle/>
          <a:p>
            <a:pPr algn="just">
              <a:lnSpc>
                <a:spcPct val="150000"/>
              </a:lnSpc>
            </a:pPr>
            <a:r>
              <a:rPr lang="zh-CN" altLang="zh-CN" sz="2900" kern="100" dirty="0">
                <a:latin typeface="Times New Roman"/>
                <a:ea typeface="华文细黑"/>
                <a:cs typeface="Times New Roman"/>
              </a:rPr>
              <a:t>本文通过古今君子的对比，对己待人的对比，写出了作者对当时人们的心态和价值取向的批判，既是对社会风气的谴责，又是为自己受压抑鸣不平。</a:t>
            </a:r>
            <a:endParaRPr lang="zh-CN" altLang="zh-CN" sz="1100" kern="100" dirty="0">
              <a:latin typeface="宋体"/>
              <a:cs typeface="Courier New"/>
            </a:endParaRPr>
          </a:p>
        </p:txBody>
      </p:sp>
    </p:spTree>
    <p:extLst>
      <p:ext uri="{BB962C8B-B14F-4D97-AF65-F5344CB8AC3E}">
        <p14:creationId xmlns:p14="http://schemas.microsoft.com/office/powerpoint/2010/main" xmlns="" val="5310355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91423" tIns="45711" rIns="91423" bIns="45711" rtlCol="0" anchor="ctr"/>
          <a:lstStyle/>
          <a:p>
            <a:pPr algn="ctr">
              <a:defRPr/>
            </a:pPr>
            <a:r>
              <a:rPr lang="zh-CN" altLang="en-US" sz="2400" b="1">
                <a:solidFill>
                  <a:srgbClr val="FFFF00"/>
                </a:solidFill>
                <a:latin typeface="微软雅黑" pitchFamily="34" charset="-122"/>
                <a:ea typeface="微软雅黑" pitchFamily="34" charset="-122"/>
              </a:rPr>
              <a:t>重点</a:t>
            </a:r>
            <a:r>
              <a:rPr lang="zh-CN" altLang="en-US" sz="2400" b="1" dirty="0">
                <a:solidFill>
                  <a:srgbClr val="FFFF00"/>
                </a:solidFill>
                <a:latin typeface="微软雅黑" pitchFamily="34" charset="-122"/>
                <a:ea typeface="微软雅黑" pitchFamily="34" charset="-122"/>
              </a:rPr>
              <a:t>突破</a:t>
            </a:r>
          </a:p>
        </p:txBody>
      </p:sp>
      <p:sp>
        <p:nvSpPr>
          <p:cNvPr id="4" name="矩形 3"/>
          <p:cNvSpPr/>
          <p:nvPr/>
        </p:nvSpPr>
        <p:spPr>
          <a:xfrm>
            <a:off x="287729" y="405459"/>
            <a:ext cx="11518253" cy="1966674"/>
          </a:xfrm>
          <a:prstGeom prst="rect">
            <a:avLst/>
          </a:prstGeom>
        </p:spPr>
        <p:txBody>
          <a:bodyPr lIns="91423" tIns="45711" rIns="91423" bIns="45711">
            <a:spAutoFit/>
          </a:bodyPr>
          <a:lstStyle/>
          <a:p>
            <a:pPr algn="just">
              <a:lnSpc>
                <a:spcPct val="14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吴楚材在《古文观止》中评价《原毁》曰：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全用重周、轻约、详廉、怠忌八字立说。然其中只以一忌字，原出毁者之情，局法亦奇。</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请结合本文的脉络理解这句话。</a:t>
            </a:r>
            <a:endParaRPr lang="zh-CN" altLang="zh-CN" sz="1100" kern="100" dirty="0">
              <a:latin typeface="宋体"/>
              <a:cs typeface="Courier New"/>
            </a:endParaRPr>
          </a:p>
        </p:txBody>
      </p:sp>
      <p:sp>
        <p:nvSpPr>
          <p:cNvPr id="24" name="TextBox 23"/>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schemeClr val="bg1"/>
                </a:solidFill>
                <a:latin typeface="微软雅黑" pitchFamily="34" charset="-122"/>
                <a:ea typeface="微软雅黑" pitchFamily="34" charset="-122"/>
                <a:cs typeface="Times New Roman" panose="02020603050405020304" pitchFamily="18" charset="0"/>
              </a:rPr>
              <a:t>答案</a:t>
            </a:r>
          </a:p>
        </p:txBody>
      </p:sp>
      <p:sp>
        <p:nvSpPr>
          <p:cNvPr id="26" name="矩形 25"/>
          <p:cNvSpPr/>
          <p:nvPr/>
        </p:nvSpPr>
        <p:spPr>
          <a:xfrm>
            <a:off x="287729" y="2180165"/>
            <a:ext cx="11797164" cy="4496569"/>
          </a:xfrm>
          <a:prstGeom prst="rect">
            <a:avLst/>
          </a:prstGeom>
        </p:spPr>
        <p:txBody>
          <a:bodyPr wrap="square" lIns="121876" tIns="60937" rIns="121876" bIns="60937">
            <a:spAutoFit/>
          </a:bodyPr>
          <a:lstStyle/>
          <a:p>
            <a:pPr algn="just">
              <a:lnSpc>
                <a:spcPct val="140000"/>
              </a:lnSpc>
            </a:pPr>
            <a:r>
              <a:rPr lang="zh-CN" altLang="zh-CN" sz="2900" b="1" kern="100" dirty="0">
                <a:solidFill>
                  <a:srgbClr val="0000FF"/>
                </a:solidFill>
                <a:latin typeface="Times New Roman"/>
                <a:ea typeface="华文细黑"/>
                <a:cs typeface="Times New Roman"/>
              </a:rPr>
              <a:t>答案　</a:t>
            </a:r>
            <a:r>
              <a:rPr lang="zh-CN" altLang="zh-CN" sz="2900" kern="100" dirty="0">
                <a:solidFill>
                  <a:srgbClr val="C00000"/>
                </a:solidFill>
                <a:latin typeface="Times New Roman"/>
                <a:ea typeface="华文细黑"/>
                <a:cs typeface="Times New Roman"/>
              </a:rPr>
              <a:t>先从</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古之君子</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谈起，远远写来，却又处处暗扣</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毁</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不兴的缘由。躬自厚薄责于人树起丰碑。</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今之君子则不然</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仍未涉及</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毁</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，但在对他们言论的描摹上，字字句句扣在</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原毁</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的轨迹上。前两段准备好了箭与靶，第三段水到渠成，引矢破的，点明了</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毁</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字。先提出全文的中心论点：</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为是者有本有原，怠与忌之谓也。</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点明</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毁</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的根源在于</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怠</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与</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忌</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，又从众人对</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良士</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非良士</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的反映来透视世风，证明当时毁风猖獗。</a:t>
            </a:r>
            <a:endParaRPr lang="zh-CN" altLang="zh-CN" sz="1100" kern="100" dirty="0">
              <a:solidFill>
                <a:srgbClr val="C00000"/>
              </a:solidFill>
              <a:latin typeface="宋体"/>
              <a:cs typeface="Courier New"/>
            </a:endParaRPr>
          </a:p>
        </p:txBody>
      </p:sp>
    </p:spTree>
    <p:extLst>
      <p:ext uri="{BB962C8B-B14F-4D97-AF65-F5344CB8AC3E}">
        <p14:creationId xmlns:p14="http://schemas.microsoft.com/office/powerpoint/2010/main" xmlns="" val="102818360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6"/>
                                        </p:tgtEl>
                                      </p:cBhvr>
                                    </p:animEffect>
                                    <p:set>
                                      <p:cBhvr>
                                        <p:cTn id="12"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bldLst>
      <p:bldP spid="26" grpId="0"/>
      <p:bldP spid="26" grpId="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334567" y="189436"/>
            <a:ext cx="11518253" cy="1252632"/>
          </a:xfrm>
          <a:prstGeom prst="rect">
            <a:avLst/>
          </a:prstGeom>
        </p:spPr>
        <p:txBody>
          <a:bodyPr lIns="91423" tIns="45711" rIns="91423" bIns="45711">
            <a:spAutoFit/>
          </a:bodyPr>
          <a:lstStyle/>
          <a:p>
            <a:pPr algn="just">
              <a:lnSpc>
                <a:spcPct val="13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除了对比外，文中还运用了排比和反问的手法，请将其找出来，并说说它们在表达上的作用。</a:t>
            </a:r>
            <a:endParaRPr lang="zh-CN" altLang="zh-CN" sz="1100" kern="100" dirty="0">
              <a:latin typeface="宋体"/>
              <a:cs typeface="Courier New"/>
            </a:endParaRPr>
          </a:p>
        </p:txBody>
      </p:sp>
      <p:sp>
        <p:nvSpPr>
          <p:cNvPr id="24" name="TextBox 23"/>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schemeClr val="bg1"/>
                </a:solidFill>
                <a:latin typeface="微软雅黑" pitchFamily="34" charset="-122"/>
                <a:ea typeface="微软雅黑" pitchFamily="34" charset="-122"/>
                <a:cs typeface="Times New Roman" panose="02020603050405020304" pitchFamily="18" charset="0"/>
              </a:rPr>
              <a:t>答案</a:t>
            </a:r>
          </a:p>
        </p:txBody>
      </p:sp>
      <p:sp>
        <p:nvSpPr>
          <p:cNvPr id="26" name="矩形 25"/>
          <p:cNvSpPr/>
          <p:nvPr/>
        </p:nvSpPr>
        <p:spPr>
          <a:xfrm>
            <a:off x="334567" y="1125538"/>
            <a:ext cx="11450211" cy="5924652"/>
          </a:xfrm>
          <a:prstGeom prst="rect">
            <a:avLst/>
          </a:prstGeom>
        </p:spPr>
        <p:txBody>
          <a:bodyPr wrap="square" lIns="121876" tIns="60937" rIns="121876" bIns="60937">
            <a:spAutoFit/>
          </a:bodyPr>
          <a:lstStyle/>
          <a:p>
            <a:pPr algn="just">
              <a:lnSpc>
                <a:spcPct val="130000"/>
              </a:lnSpc>
            </a:pPr>
            <a:r>
              <a:rPr lang="zh-CN" altLang="zh-CN" sz="2900" b="1" kern="100" dirty="0">
                <a:solidFill>
                  <a:srgbClr val="0000FF"/>
                </a:solidFill>
                <a:latin typeface="Times New Roman"/>
                <a:ea typeface="华文细黑"/>
                <a:cs typeface="Times New Roman"/>
              </a:rPr>
              <a:t>答案　</a:t>
            </a:r>
            <a:r>
              <a:rPr lang="zh-CN" altLang="zh-CN" sz="2900" kern="100" dirty="0">
                <a:solidFill>
                  <a:srgbClr val="C00000"/>
                </a:solidFill>
                <a:latin typeface="Times New Roman"/>
                <a:ea typeface="华文细黑"/>
                <a:cs typeface="Times New Roman"/>
              </a:rPr>
              <a:t>排比：第三段中的几个</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不然</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不然</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不若是</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的句子形成排比。</a:t>
            </a:r>
            <a:endParaRPr lang="zh-CN" altLang="zh-CN" sz="1100" kern="100" dirty="0">
              <a:latin typeface="宋体"/>
              <a:cs typeface="Courier New"/>
            </a:endParaRPr>
          </a:p>
          <a:p>
            <a:pPr algn="just">
              <a:lnSpc>
                <a:spcPct val="130000"/>
              </a:lnSpc>
            </a:pPr>
            <a:r>
              <a:rPr lang="zh-CN" altLang="zh-CN" sz="2900" kern="100" dirty="0">
                <a:solidFill>
                  <a:srgbClr val="C00000"/>
                </a:solidFill>
                <a:latin typeface="Times New Roman"/>
                <a:ea typeface="华文细黑"/>
                <a:cs typeface="Times New Roman"/>
              </a:rPr>
              <a:t>作用：加强了推断的语气，将今之君子的丑恶嘴脸揭露出来，使文章更有气势，增强了论证效果。</a:t>
            </a:r>
            <a:endParaRPr lang="zh-CN" altLang="zh-CN" sz="1100" kern="100" dirty="0">
              <a:latin typeface="宋体"/>
              <a:cs typeface="Courier New"/>
            </a:endParaRPr>
          </a:p>
          <a:p>
            <a:pPr algn="just">
              <a:lnSpc>
                <a:spcPct val="130000"/>
              </a:lnSpc>
            </a:pPr>
            <a:r>
              <a:rPr lang="zh-CN" altLang="zh-CN" sz="2900" kern="100" dirty="0">
                <a:solidFill>
                  <a:srgbClr val="C00000"/>
                </a:solidFill>
                <a:latin typeface="Times New Roman"/>
                <a:ea typeface="华文细黑"/>
                <a:cs typeface="Times New Roman"/>
              </a:rPr>
              <a:t>反问：是不亦责于身者重以周乎！</a:t>
            </a:r>
            <a:endParaRPr lang="zh-CN" altLang="zh-CN" sz="1100" kern="100" dirty="0">
              <a:latin typeface="宋体"/>
              <a:cs typeface="Courier New"/>
            </a:endParaRPr>
          </a:p>
          <a:p>
            <a:pPr algn="just">
              <a:lnSpc>
                <a:spcPct val="130000"/>
              </a:lnSpc>
            </a:pPr>
            <a:r>
              <a:rPr lang="zh-CN" altLang="zh-CN" sz="2900" kern="100" dirty="0">
                <a:solidFill>
                  <a:srgbClr val="C00000"/>
                </a:solidFill>
                <a:latin typeface="Times New Roman"/>
                <a:ea typeface="华文细黑"/>
                <a:cs typeface="Times New Roman"/>
              </a:rPr>
              <a:t>不亦待于人者轻以约乎！</a:t>
            </a:r>
            <a:endParaRPr lang="zh-CN" altLang="zh-CN" sz="1100" kern="100" dirty="0">
              <a:latin typeface="宋体"/>
              <a:cs typeface="Courier New"/>
            </a:endParaRPr>
          </a:p>
          <a:p>
            <a:pPr algn="just">
              <a:lnSpc>
                <a:spcPct val="130000"/>
              </a:lnSpc>
            </a:pPr>
            <a:r>
              <a:rPr lang="zh-CN" altLang="zh-CN" sz="2900" kern="100" dirty="0">
                <a:solidFill>
                  <a:srgbClr val="C00000"/>
                </a:solidFill>
                <a:latin typeface="Times New Roman"/>
                <a:ea typeface="华文细黑"/>
                <a:cs typeface="Times New Roman"/>
              </a:rPr>
              <a:t>不亦待其身者已廉乎！</a:t>
            </a:r>
            <a:endParaRPr lang="zh-CN" altLang="zh-CN" sz="1100" kern="100" dirty="0">
              <a:latin typeface="宋体"/>
              <a:cs typeface="Courier New"/>
            </a:endParaRPr>
          </a:p>
          <a:p>
            <a:pPr algn="just">
              <a:lnSpc>
                <a:spcPct val="130000"/>
              </a:lnSpc>
            </a:pPr>
            <a:r>
              <a:rPr lang="zh-CN" altLang="zh-CN" sz="2900" kern="100" dirty="0">
                <a:solidFill>
                  <a:srgbClr val="C00000"/>
                </a:solidFill>
                <a:latin typeface="Times New Roman"/>
                <a:ea typeface="华文细黑"/>
                <a:cs typeface="Times New Roman"/>
              </a:rPr>
              <a:t>是不亦责于人者已详乎！</a:t>
            </a:r>
            <a:endParaRPr lang="zh-CN" altLang="zh-CN" sz="1100" kern="100" dirty="0">
              <a:latin typeface="宋体"/>
              <a:cs typeface="Courier New"/>
            </a:endParaRPr>
          </a:p>
          <a:p>
            <a:pPr algn="just">
              <a:lnSpc>
                <a:spcPct val="130000"/>
              </a:lnSpc>
            </a:pPr>
            <a:r>
              <a:rPr lang="zh-CN" altLang="zh-CN" sz="2900" kern="100" dirty="0">
                <a:solidFill>
                  <a:srgbClr val="C00000"/>
                </a:solidFill>
                <a:latin typeface="Times New Roman"/>
                <a:ea typeface="华文细黑"/>
                <a:cs typeface="Times New Roman"/>
              </a:rPr>
              <a:t>作用：小结前文，加强语气，句式相似，形成呼应关系，使论证更加有力，文章更加严谨。</a:t>
            </a:r>
            <a:endParaRPr lang="zh-CN" altLang="zh-CN" sz="1100" kern="100" dirty="0">
              <a:latin typeface="宋体"/>
              <a:cs typeface="Courier New"/>
            </a:endParaRPr>
          </a:p>
        </p:txBody>
      </p:sp>
    </p:spTree>
    <p:extLst>
      <p:ext uri="{BB962C8B-B14F-4D97-AF65-F5344CB8AC3E}">
        <p14:creationId xmlns:p14="http://schemas.microsoft.com/office/powerpoint/2010/main" xmlns="" val="140993630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Effect transition="in" filter="blinds(horizontal)">
                                      <p:cBhvr>
                                        <p:cTn id="7" dur="500"/>
                                        <p:tgtEl>
                                          <p:spTgt spid="2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6">
                                            <p:txEl>
                                              <p:pRg st="1" end="1"/>
                                            </p:txEl>
                                          </p:spTgt>
                                        </p:tgtEl>
                                        <p:attrNameLst>
                                          <p:attrName>style.visibility</p:attrName>
                                        </p:attrNameLst>
                                      </p:cBhvr>
                                      <p:to>
                                        <p:strVal val="visible"/>
                                      </p:to>
                                    </p:set>
                                    <p:animEffect transition="in" filter="blinds(horizontal)">
                                      <p:cBhvr>
                                        <p:cTn id="12" dur="500"/>
                                        <p:tgtEl>
                                          <p:spTgt spid="2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6">
                                            <p:txEl>
                                              <p:pRg st="2" end="2"/>
                                            </p:txEl>
                                          </p:spTgt>
                                        </p:tgtEl>
                                        <p:attrNameLst>
                                          <p:attrName>style.visibility</p:attrName>
                                        </p:attrNameLst>
                                      </p:cBhvr>
                                      <p:to>
                                        <p:strVal val="visible"/>
                                      </p:to>
                                    </p:set>
                                    <p:animEffect transition="in" filter="blinds(horizontal)">
                                      <p:cBhvr>
                                        <p:cTn id="17" dur="500"/>
                                        <p:tgtEl>
                                          <p:spTgt spid="2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6">
                                            <p:txEl>
                                              <p:pRg st="3" end="3"/>
                                            </p:txEl>
                                          </p:spTgt>
                                        </p:tgtEl>
                                        <p:attrNameLst>
                                          <p:attrName>style.visibility</p:attrName>
                                        </p:attrNameLst>
                                      </p:cBhvr>
                                      <p:to>
                                        <p:strVal val="visible"/>
                                      </p:to>
                                    </p:set>
                                    <p:animEffect transition="in" filter="blinds(horizontal)">
                                      <p:cBhvr>
                                        <p:cTn id="22" dur="500"/>
                                        <p:tgtEl>
                                          <p:spTgt spid="2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6">
                                            <p:txEl>
                                              <p:pRg st="4" end="4"/>
                                            </p:txEl>
                                          </p:spTgt>
                                        </p:tgtEl>
                                        <p:attrNameLst>
                                          <p:attrName>style.visibility</p:attrName>
                                        </p:attrNameLst>
                                      </p:cBhvr>
                                      <p:to>
                                        <p:strVal val="visible"/>
                                      </p:to>
                                    </p:set>
                                    <p:animEffect transition="in" filter="blinds(horizontal)">
                                      <p:cBhvr>
                                        <p:cTn id="27" dur="500"/>
                                        <p:tgtEl>
                                          <p:spTgt spid="2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26">
                                            <p:txEl>
                                              <p:pRg st="5" end="5"/>
                                            </p:txEl>
                                          </p:spTgt>
                                        </p:tgtEl>
                                        <p:attrNameLst>
                                          <p:attrName>style.visibility</p:attrName>
                                        </p:attrNameLst>
                                      </p:cBhvr>
                                      <p:to>
                                        <p:strVal val="visible"/>
                                      </p:to>
                                    </p:set>
                                    <p:animEffect transition="in" filter="blinds(horizontal)">
                                      <p:cBhvr>
                                        <p:cTn id="32" dur="500"/>
                                        <p:tgtEl>
                                          <p:spTgt spid="2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26">
                                            <p:txEl>
                                              <p:pRg st="6" end="6"/>
                                            </p:txEl>
                                          </p:spTgt>
                                        </p:tgtEl>
                                        <p:attrNameLst>
                                          <p:attrName>style.visibility</p:attrName>
                                        </p:attrNameLst>
                                      </p:cBhvr>
                                      <p:to>
                                        <p:strVal val="visible"/>
                                      </p:to>
                                    </p:set>
                                    <p:animEffect transition="in" filter="blinds(horizontal)">
                                      <p:cBhvr>
                                        <p:cTn id="37" dur="500"/>
                                        <p:tgtEl>
                                          <p:spTgt spid="26">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0" nodeType="clickEffect">
                                  <p:stCondLst>
                                    <p:cond delay="0"/>
                                  </p:stCondLst>
                                  <p:childTnLst>
                                    <p:animEffect transition="out" filter="fade">
                                      <p:cBhvr>
                                        <p:cTn id="41" dur="500"/>
                                        <p:tgtEl>
                                          <p:spTgt spid="26">
                                            <p:txEl>
                                              <p:pRg st="0" end="0"/>
                                            </p:txEl>
                                          </p:spTgt>
                                        </p:tgtEl>
                                      </p:cBhvr>
                                    </p:animEffect>
                                    <p:set>
                                      <p:cBhvr>
                                        <p:cTn id="42" dur="1" fill="hold">
                                          <p:stCondLst>
                                            <p:cond delay="499"/>
                                          </p:stCondLst>
                                        </p:cTn>
                                        <p:tgtEl>
                                          <p:spTgt spid="26">
                                            <p:txEl>
                                              <p:pRg st="0" end="0"/>
                                            </p:txEl>
                                          </p:spTgt>
                                        </p:tgtEl>
                                        <p:attrNameLst>
                                          <p:attrName>style.visibility</p:attrName>
                                        </p:attrNameLst>
                                      </p:cBhvr>
                                      <p:to>
                                        <p:strVal val="hidden"/>
                                      </p:to>
                                    </p:set>
                                  </p:childTnLst>
                                </p:cTn>
                              </p:par>
                              <p:par>
                                <p:cTn id="43" presetID="10" presetClass="exit" presetSubtype="0" fill="hold" grpId="0" nodeType="withEffect">
                                  <p:stCondLst>
                                    <p:cond delay="0"/>
                                  </p:stCondLst>
                                  <p:childTnLst>
                                    <p:animEffect transition="out" filter="fade">
                                      <p:cBhvr>
                                        <p:cTn id="44" dur="500"/>
                                        <p:tgtEl>
                                          <p:spTgt spid="26">
                                            <p:txEl>
                                              <p:pRg st="1" end="1"/>
                                            </p:txEl>
                                          </p:spTgt>
                                        </p:tgtEl>
                                      </p:cBhvr>
                                    </p:animEffect>
                                    <p:set>
                                      <p:cBhvr>
                                        <p:cTn id="45" dur="1" fill="hold">
                                          <p:stCondLst>
                                            <p:cond delay="499"/>
                                          </p:stCondLst>
                                        </p:cTn>
                                        <p:tgtEl>
                                          <p:spTgt spid="26">
                                            <p:txEl>
                                              <p:pRg st="1" end="1"/>
                                            </p:txEl>
                                          </p:spTgt>
                                        </p:tgtEl>
                                        <p:attrNameLst>
                                          <p:attrName>style.visibility</p:attrName>
                                        </p:attrNameLst>
                                      </p:cBhvr>
                                      <p:to>
                                        <p:strVal val="hidden"/>
                                      </p:to>
                                    </p:set>
                                  </p:childTnLst>
                                </p:cTn>
                              </p:par>
                              <p:par>
                                <p:cTn id="46" presetID="10" presetClass="exit" presetSubtype="0" fill="hold" grpId="0" nodeType="withEffect">
                                  <p:stCondLst>
                                    <p:cond delay="0"/>
                                  </p:stCondLst>
                                  <p:childTnLst>
                                    <p:animEffect transition="out" filter="fade">
                                      <p:cBhvr>
                                        <p:cTn id="47" dur="500"/>
                                        <p:tgtEl>
                                          <p:spTgt spid="26">
                                            <p:txEl>
                                              <p:pRg st="2" end="2"/>
                                            </p:txEl>
                                          </p:spTgt>
                                        </p:tgtEl>
                                      </p:cBhvr>
                                    </p:animEffect>
                                    <p:set>
                                      <p:cBhvr>
                                        <p:cTn id="48" dur="1" fill="hold">
                                          <p:stCondLst>
                                            <p:cond delay="499"/>
                                          </p:stCondLst>
                                        </p:cTn>
                                        <p:tgtEl>
                                          <p:spTgt spid="26">
                                            <p:txEl>
                                              <p:pRg st="2" end="2"/>
                                            </p:txEl>
                                          </p:spTgt>
                                        </p:tgtEl>
                                        <p:attrNameLst>
                                          <p:attrName>style.visibility</p:attrName>
                                        </p:attrNameLst>
                                      </p:cBhvr>
                                      <p:to>
                                        <p:strVal val="hidden"/>
                                      </p:to>
                                    </p:set>
                                  </p:childTnLst>
                                </p:cTn>
                              </p:par>
                              <p:par>
                                <p:cTn id="49" presetID="10" presetClass="exit" presetSubtype="0" fill="hold" grpId="0" nodeType="withEffect">
                                  <p:stCondLst>
                                    <p:cond delay="0"/>
                                  </p:stCondLst>
                                  <p:childTnLst>
                                    <p:animEffect transition="out" filter="fade">
                                      <p:cBhvr>
                                        <p:cTn id="50" dur="500"/>
                                        <p:tgtEl>
                                          <p:spTgt spid="26">
                                            <p:txEl>
                                              <p:pRg st="3" end="3"/>
                                            </p:txEl>
                                          </p:spTgt>
                                        </p:tgtEl>
                                      </p:cBhvr>
                                    </p:animEffect>
                                    <p:set>
                                      <p:cBhvr>
                                        <p:cTn id="51" dur="1" fill="hold">
                                          <p:stCondLst>
                                            <p:cond delay="499"/>
                                          </p:stCondLst>
                                        </p:cTn>
                                        <p:tgtEl>
                                          <p:spTgt spid="26">
                                            <p:txEl>
                                              <p:pRg st="3" end="3"/>
                                            </p:txEl>
                                          </p:spTgt>
                                        </p:tgtEl>
                                        <p:attrNameLst>
                                          <p:attrName>style.visibility</p:attrName>
                                        </p:attrNameLst>
                                      </p:cBhvr>
                                      <p:to>
                                        <p:strVal val="hidden"/>
                                      </p:to>
                                    </p:set>
                                  </p:childTnLst>
                                </p:cTn>
                              </p:par>
                              <p:par>
                                <p:cTn id="52" presetID="10" presetClass="exit" presetSubtype="0" fill="hold" grpId="0" nodeType="withEffect">
                                  <p:stCondLst>
                                    <p:cond delay="0"/>
                                  </p:stCondLst>
                                  <p:childTnLst>
                                    <p:animEffect transition="out" filter="fade">
                                      <p:cBhvr>
                                        <p:cTn id="53" dur="500"/>
                                        <p:tgtEl>
                                          <p:spTgt spid="26">
                                            <p:txEl>
                                              <p:pRg st="4" end="4"/>
                                            </p:txEl>
                                          </p:spTgt>
                                        </p:tgtEl>
                                      </p:cBhvr>
                                    </p:animEffect>
                                    <p:set>
                                      <p:cBhvr>
                                        <p:cTn id="54" dur="1" fill="hold">
                                          <p:stCondLst>
                                            <p:cond delay="499"/>
                                          </p:stCondLst>
                                        </p:cTn>
                                        <p:tgtEl>
                                          <p:spTgt spid="26">
                                            <p:txEl>
                                              <p:pRg st="4" end="4"/>
                                            </p:txEl>
                                          </p:spTgt>
                                        </p:tgtEl>
                                        <p:attrNameLst>
                                          <p:attrName>style.visibility</p:attrName>
                                        </p:attrNameLst>
                                      </p:cBhvr>
                                      <p:to>
                                        <p:strVal val="hidden"/>
                                      </p:to>
                                    </p:set>
                                  </p:childTnLst>
                                </p:cTn>
                              </p:par>
                              <p:par>
                                <p:cTn id="55" presetID="10" presetClass="exit" presetSubtype="0" fill="hold" grpId="0" nodeType="withEffect">
                                  <p:stCondLst>
                                    <p:cond delay="0"/>
                                  </p:stCondLst>
                                  <p:childTnLst>
                                    <p:animEffect transition="out" filter="fade">
                                      <p:cBhvr>
                                        <p:cTn id="56" dur="500"/>
                                        <p:tgtEl>
                                          <p:spTgt spid="26">
                                            <p:txEl>
                                              <p:pRg st="5" end="5"/>
                                            </p:txEl>
                                          </p:spTgt>
                                        </p:tgtEl>
                                      </p:cBhvr>
                                    </p:animEffect>
                                    <p:set>
                                      <p:cBhvr>
                                        <p:cTn id="57" dur="1" fill="hold">
                                          <p:stCondLst>
                                            <p:cond delay="499"/>
                                          </p:stCondLst>
                                        </p:cTn>
                                        <p:tgtEl>
                                          <p:spTgt spid="26">
                                            <p:txEl>
                                              <p:pRg st="5" end="5"/>
                                            </p:txEl>
                                          </p:spTgt>
                                        </p:tgtEl>
                                        <p:attrNameLst>
                                          <p:attrName>style.visibility</p:attrName>
                                        </p:attrNameLst>
                                      </p:cBhvr>
                                      <p:to>
                                        <p:strVal val="hidden"/>
                                      </p:to>
                                    </p:set>
                                  </p:childTnLst>
                                </p:cTn>
                              </p:par>
                              <p:par>
                                <p:cTn id="58" presetID="10" presetClass="exit" presetSubtype="0" fill="hold" grpId="0" nodeType="withEffect">
                                  <p:stCondLst>
                                    <p:cond delay="0"/>
                                  </p:stCondLst>
                                  <p:childTnLst>
                                    <p:animEffect transition="out" filter="fade">
                                      <p:cBhvr>
                                        <p:cTn id="59" dur="500"/>
                                        <p:tgtEl>
                                          <p:spTgt spid="26">
                                            <p:txEl>
                                              <p:pRg st="6" end="6"/>
                                            </p:txEl>
                                          </p:spTgt>
                                        </p:tgtEl>
                                      </p:cBhvr>
                                    </p:animEffect>
                                    <p:set>
                                      <p:cBhvr>
                                        <p:cTn id="60" dur="1" fill="hold">
                                          <p:stCondLst>
                                            <p:cond delay="499"/>
                                          </p:stCondLst>
                                        </p:cTn>
                                        <p:tgtEl>
                                          <p:spTgt spid="26">
                                            <p:txEl>
                                              <p:pRg st="6" end="6"/>
                                            </p:txEl>
                                          </p:spTgt>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bldLst>
      <p:bldP spid="26" grpId="0" uiExpand="1" build="allAtOnce"/>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334567" y="549475"/>
            <a:ext cx="11518253" cy="2100557"/>
          </a:xfrm>
          <a:prstGeom prst="rect">
            <a:avLst/>
          </a:prstGeom>
        </p:spPr>
        <p:txBody>
          <a:bodyPr lIns="91423" tIns="45711" rIns="91423" bIns="45711">
            <a:spAutoFit/>
          </a:bodyPr>
          <a:lstStyle/>
          <a:p>
            <a:pPr algn="just">
              <a:lnSpc>
                <a:spcPct val="150000"/>
              </a:lnSpc>
            </a:pPr>
            <a:r>
              <a:rPr lang="en-US" altLang="zh-CN" sz="2900" kern="100" dirty="0">
                <a:latin typeface="Times New Roman"/>
                <a:ea typeface="华文细黑"/>
                <a:cs typeface="Courier New"/>
              </a:rPr>
              <a:t>3.</a:t>
            </a:r>
            <a:r>
              <a:rPr lang="zh-CN" altLang="zh-CN" sz="2900" kern="100" dirty="0">
                <a:latin typeface="Times New Roman"/>
                <a:ea typeface="华文细黑"/>
                <a:cs typeface="Times New Roman"/>
              </a:rPr>
              <a:t>在</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责己</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和</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待人</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两个方面，古之君子与今之君子所持的态度截然不同。在我们身边是否也存在着毁人扬己的现象，你觉得韩愈的分析是否有道理，谈谈你的看法。</a:t>
            </a:r>
            <a:endParaRPr lang="zh-CN" altLang="zh-CN" sz="1100" kern="100" dirty="0">
              <a:latin typeface="宋体"/>
              <a:cs typeface="Courier New"/>
            </a:endParaRPr>
          </a:p>
        </p:txBody>
      </p:sp>
      <p:sp>
        <p:nvSpPr>
          <p:cNvPr id="24" name="TextBox 23"/>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schemeClr val="bg1"/>
                </a:solidFill>
                <a:latin typeface="微软雅黑" pitchFamily="34" charset="-122"/>
                <a:ea typeface="微软雅黑" pitchFamily="34" charset="-122"/>
                <a:cs typeface="Times New Roman" panose="02020603050405020304" pitchFamily="18" charset="0"/>
              </a:rPr>
              <a:t>答案</a:t>
            </a:r>
          </a:p>
        </p:txBody>
      </p:sp>
      <p:sp>
        <p:nvSpPr>
          <p:cNvPr id="26" name="矩形 25"/>
          <p:cNvSpPr/>
          <p:nvPr/>
        </p:nvSpPr>
        <p:spPr>
          <a:xfrm>
            <a:off x="334567" y="2460156"/>
            <a:ext cx="11450211" cy="2800720"/>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答案　</a:t>
            </a:r>
            <a:r>
              <a:rPr lang="zh-CN" altLang="zh-CN" sz="2900" kern="100" dirty="0">
                <a:solidFill>
                  <a:srgbClr val="C00000"/>
                </a:solidFill>
                <a:latin typeface="Times New Roman"/>
                <a:ea typeface="华文细黑"/>
                <a:cs typeface="Times New Roman"/>
              </a:rPr>
              <a:t>现实生活中确实存在着毁人扬己的现象，有的人喜欢拿自己的优点与别人的缺点比，总觉得自己了不起，一旦看到别人超过自己，要么是恶语中伤，要么是怒形于色，不是首先去找自己的缺点、问题。韩愈这篇文章可以说是一针见血，一语中的。</a:t>
            </a:r>
            <a:endParaRPr lang="zh-CN" altLang="zh-CN" sz="1100" kern="100" dirty="0">
              <a:solidFill>
                <a:srgbClr val="C00000"/>
              </a:solidFill>
              <a:latin typeface="宋体"/>
              <a:cs typeface="Courier New"/>
            </a:endParaRPr>
          </a:p>
        </p:txBody>
      </p:sp>
      <p:pic>
        <p:nvPicPr>
          <p:cNvPr id="5" name="图片 4">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1587441" y="5806059"/>
            <a:ext cx="602974" cy="602973"/>
          </a:xfrm>
          <a:prstGeom prst="rect">
            <a:avLst/>
          </a:prstGeom>
        </p:spPr>
      </p:pic>
    </p:spTree>
    <p:extLst>
      <p:ext uri="{BB962C8B-B14F-4D97-AF65-F5344CB8AC3E}">
        <p14:creationId xmlns:p14="http://schemas.microsoft.com/office/powerpoint/2010/main" xmlns="" val="315888746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Effect transition="in" filter="blinds(horizontal)">
                                      <p:cBhvr>
                                        <p:cTn id="7" dur="500"/>
                                        <p:tgtEl>
                                          <p:spTgt spid="2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6">
                                            <p:txEl>
                                              <p:pRg st="0" end="0"/>
                                            </p:txEl>
                                          </p:spTgt>
                                        </p:tgtEl>
                                      </p:cBhvr>
                                    </p:animEffect>
                                    <p:set>
                                      <p:cBhvr>
                                        <p:cTn id="12" dur="1" fill="hold">
                                          <p:stCondLst>
                                            <p:cond delay="499"/>
                                          </p:stCondLst>
                                        </p:cTn>
                                        <p:tgtEl>
                                          <p:spTgt spid="26">
                                            <p:txEl>
                                              <p:pRg st="0" end="0"/>
                                            </p:txEl>
                                          </p:spTgt>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bldLst>
      <p:bldP spid="26"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标题 1"/>
          <p:cNvSpPr txBox="1">
            <a:spLocks/>
          </p:cNvSpPr>
          <p:nvPr/>
        </p:nvSpPr>
        <p:spPr>
          <a:xfrm>
            <a:off x="1342679" y="2809009"/>
            <a:ext cx="5616623" cy="980825"/>
          </a:xfrm>
          <a:prstGeom prst="rect">
            <a:avLst/>
          </a:prstGeom>
        </p:spPr>
        <p:txBody>
          <a:bodyPr lIns="91423" tIns="45711" rIns="91423" bIns="45711"/>
          <a:lstStyle>
            <a:lvl1pPr algn="ctr" defTabSz="1219140" rtl="0" eaLnBrk="1" latinLnBrk="0" hangingPunct="1">
              <a:spcBef>
                <a:spcPct val="0"/>
              </a:spcBef>
              <a:buNone/>
              <a:defRPr sz="5900" kern="1200">
                <a:solidFill>
                  <a:srgbClr val="0070C0"/>
                </a:solidFill>
                <a:latin typeface="+mj-lt"/>
                <a:ea typeface="+mj-ea"/>
                <a:cs typeface="+mj-cs"/>
              </a:defRPr>
            </a:lvl1pPr>
          </a:lstStyle>
          <a:p>
            <a:pPr defTabSz="914319">
              <a:spcBef>
                <a:spcPts val="0"/>
              </a:spcBef>
            </a:pPr>
            <a:r>
              <a:rPr lang="zh-CN" altLang="en-US" sz="5500" b="1" dirty="0">
                <a:latin typeface="Times New Roman" pitchFamily="18" charset="0"/>
                <a:ea typeface="微软雅黑" pitchFamily="34" charset="-122"/>
                <a:cs typeface="Times New Roman" pitchFamily="18" charset="0"/>
              </a:rPr>
              <a:t>学后自评</a:t>
            </a:r>
          </a:p>
        </p:txBody>
      </p:sp>
      <p:pic>
        <p:nvPicPr>
          <p:cNvPr id="4" name="图片 3"/>
          <p:cNvPicPr>
            <a:picLocks/>
          </p:cNvPicPr>
          <p:nvPr/>
        </p:nvPicPr>
        <p:blipFill rotWithShape="1">
          <a:blip r:embed="rId2" cstate="print">
            <a:extLst>
              <a:ext uri="{28A0092B-C50C-407E-A947-70E740481C1C}">
                <a14:useLocalDpi xmlns:a14="http://schemas.microsoft.com/office/drawing/2010/main" xmlns="" val="0"/>
              </a:ext>
            </a:extLst>
          </a:blip>
          <a:srcRect l="43937" t="385" r="24469" b="253"/>
          <a:stretch/>
        </p:blipFill>
        <p:spPr>
          <a:xfrm>
            <a:off x="8295213" y="0"/>
            <a:ext cx="3895200" cy="6859588"/>
          </a:xfrm>
          <a:prstGeom prst="rect">
            <a:avLst/>
          </a:prstGeom>
        </p:spPr>
      </p:pic>
    </p:spTree>
    <p:extLst>
      <p:ext uri="{BB962C8B-B14F-4D97-AF65-F5344CB8AC3E}">
        <p14:creationId xmlns:p14="http://schemas.microsoft.com/office/powerpoint/2010/main" xmlns="" val="20927988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91423" tIns="45711" rIns="91423" bIns="45711" rtlCol="0" anchor="ctr"/>
          <a:lstStyle/>
          <a:p>
            <a:pPr algn="ctr">
              <a:defRPr/>
            </a:pPr>
            <a:r>
              <a:rPr lang="zh-CN" altLang="en-US" sz="2400" b="1" dirty="0">
                <a:solidFill>
                  <a:srgbClr val="FFFF00"/>
                </a:solidFill>
                <a:latin typeface="微软雅黑" pitchFamily="34" charset="-122"/>
                <a:ea typeface="微软雅黑" pitchFamily="34" charset="-122"/>
              </a:rPr>
              <a:t>基础达标</a:t>
            </a:r>
          </a:p>
        </p:txBody>
      </p:sp>
      <p:sp>
        <p:nvSpPr>
          <p:cNvPr id="3" name="矩形 2"/>
          <p:cNvSpPr/>
          <p:nvPr/>
        </p:nvSpPr>
        <p:spPr>
          <a:xfrm>
            <a:off x="334566" y="721385"/>
            <a:ext cx="11564713" cy="3470134"/>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下列各句中，不含有通假字的一项是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不若是，强者必</a:t>
            </a:r>
            <a:r>
              <a:rPr lang="zh-CN" altLang="zh-CN" sz="2900" kern="100" dirty="0">
                <a:solidFill>
                  <a:srgbClr val="0000FF"/>
                </a:solidFill>
                <a:latin typeface="Times New Roman"/>
                <a:ea typeface="华文细黑"/>
                <a:cs typeface="Times New Roman"/>
              </a:rPr>
              <a:t>说</a:t>
            </a:r>
            <a:r>
              <a:rPr lang="zh-CN" altLang="zh-CN" sz="2900" kern="100" dirty="0">
                <a:latin typeface="Times New Roman"/>
                <a:ea typeface="华文细黑"/>
                <a:cs typeface="Times New Roman"/>
              </a:rPr>
              <a:t>于言，懦者必说于色矣</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恐恐然惟</a:t>
            </a:r>
            <a:r>
              <a:rPr lang="zh-CN" altLang="zh-CN" sz="2900" kern="100" dirty="0">
                <a:solidFill>
                  <a:srgbClr val="0000FF"/>
                </a:solidFill>
                <a:latin typeface="Times New Roman"/>
                <a:ea typeface="华文细黑"/>
                <a:cs typeface="Times New Roman"/>
              </a:rPr>
              <a:t>懼</a:t>
            </a:r>
            <a:r>
              <a:rPr lang="zh-CN" altLang="zh-CN" sz="2900" kern="100" dirty="0">
                <a:latin typeface="Times New Roman"/>
                <a:ea typeface="华文细黑"/>
                <a:cs typeface="Times New Roman"/>
              </a:rPr>
              <a:t>其人之不得为善之利</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青雀黄龙之</a:t>
            </a:r>
            <a:r>
              <a:rPr lang="zh-CN" altLang="zh-CN" sz="2900" kern="100" dirty="0">
                <a:solidFill>
                  <a:srgbClr val="0000FF"/>
                </a:solidFill>
                <a:latin typeface="Times New Roman"/>
                <a:ea typeface="华文细黑"/>
                <a:cs typeface="Times New Roman"/>
              </a:rPr>
              <a:t>轴</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得吾</a:t>
            </a:r>
            <a:r>
              <a:rPr lang="zh-CN" altLang="zh-CN" sz="2900" kern="100" dirty="0">
                <a:solidFill>
                  <a:srgbClr val="0000FF"/>
                </a:solidFill>
                <a:latin typeface="Times New Roman"/>
                <a:ea typeface="华文细黑"/>
                <a:cs typeface="Times New Roman"/>
              </a:rPr>
              <a:t>说</a:t>
            </a:r>
            <a:r>
              <a:rPr lang="zh-CN" altLang="zh-CN" sz="2900" kern="100" dirty="0">
                <a:latin typeface="Times New Roman"/>
                <a:ea typeface="华文细黑"/>
                <a:cs typeface="Times New Roman"/>
              </a:rPr>
              <a:t>而存之</a:t>
            </a:r>
            <a:endParaRPr lang="zh-CN" altLang="zh-CN" sz="1100" kern="100" dirty="0">
              <a:latin typeface="宋体"/>
              <a:cs typeface="Courier New"/>
            </a:endParaRPr>
          </a:p>
        </p:txBody>
      </p:sp>
      <p:sp>
        <p:nvSpPr>
          <p:cNvPr id="51" name="TextBox 50"/>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52" name="TextBox 51"/>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2"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3"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a:t>
            </a:r>
          </a:p>
        </p:txBody>
      </p:sp>
      <p:sp>
        <p:nvSpPr>
          <p:cNvPr id="24"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5"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6"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7"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28"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3"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4"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5"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6"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7"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8"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9"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4"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5"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6"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53" name="TextBox 52"/>
          <p:cNvSpPr txBox="1"/>
          <p:nvPr/>
        </p:nvSpPr>
        <p:spPr>
          <a:xfrm>
            <a:off x="202941" y="3213771"/>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42" name="矩形 41"/>
          <p:cNvSpPr/>
          <p:nvPr/>
        </p:nvSpPr>
        <p:spPr>
          <a:xfrm>
            <a:off x="363142" y="3933851"/>
            <a:ext cx="11564713" cy="2131306"/>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Times New Roman"/>
                <a:ea typeface="华文细黑"/>
                <a:cs typeface="Courier New"/>
              </a:rPr>
              <a:t>A</a:t>
            </a:r>
            <a:r>
              <a:rPr lang="zh-CN" altLang="zh-CN" sz="2900" kern="100" dirty="0">
                <a:solidFill>
                  <a:srgbClr val="002060"/>
                </a:solidFill>
                <a:latin typeface="Times New Roman"/>
                <a:ea typeface="华文细黑"/>
                <a:cs typeface="Times New Roman"/>
              </a:rPr>
              <a:t>项</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说</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同</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悦</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B</a:t>
            </a:r>
            <a:r>
              <a:rPr lang="zh-CN" altLang="zh-CN" sz="2900" kern="100" dirty="0">
                <a:solidFill>
                  <a:srgbClr val="002060"/>
                </a:solidFill>
                <a:latin typeface="Times New Roman"/>
                <a:ea typeface="华文细黑"/>
                <a:cs typeface="Times New Roman"/>
              </a:rPr>
              <a:t>项</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宋体"/>
                <a:ea typeface="华文细黑"/>
                <a:cs typeface="宋体"/>
              </a:rPr>
              <a:t>懼</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同</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惧</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C</a:t>
            </a:r>
            <a:r>
              <a:rPr lang="zh-CN" altLang="zh-CN" sz="2900" kern="100" dirty="0">
                <a:solidFill>
                  <a:srgbClr val="002060"/>
                </a:solidFill>
                <a:latin typeface="Times New Roman"/>
                <a:ea typeface="华文细黑"/>
                <a:cs typeface="Times New Roman"/>
              </a:rPr>
              <a:t>项</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轴</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同</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舳</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a:t>
            </a:r>
            <a:endParaRPr lang="zh-CN" altLang="zh-CN" sz="1100" kern="100" dirty="0">
              <a:latin typeface="宋体"/>
              <a:cs typeface="Courier New"/>
            </a:endParaRPr>
          </a:p>
        </p:txBody>
      </p:sp>
    </p:spTree>
    <p:extLst>
      <p:ext uri="{BB962C8B-B14F-4D97-AF65-F5344CB8AC3E}">
        <p14:creationId xmlns:p14="http://schemas.microsoft.com/office/powerpoint/2010/main" xmlns="" val="376468095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blinds(horizontal)">
                                      <p:cBhvr>
                                        <p:cTn id="7" dur="5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53"/>
                                        </p:tgtEl>
                                      </p:cBhvr>
                                    </p:animEffect>
                                    <p:set>
                                      <p:cBhvr>
                                        <p:cTn id="12" dur="1" fill="hold">
                                          <p:stCondLst>
                                            <p:cond delay="499"/>
                                          </p:stCondLst>
                                        </p:cTn>
                                        <p:tgtEl>
                                          <p:spTgt spid="53"/>
                                        </p:tgtEl>
                                        <p:attrNameLst>
                                          <p:attrName>style.visibility</p:attrName>
                                        </p:attrNameLst>
                                      </p:cBhvr>
                                      <p:to>
                                        <p:strVal val="hidden"/>
                                      </p:to>
                                    </p:set>
                                  </p:childTnLst>
                                </p:cTn>
                              </p:par>
                            </p:childTnLst>
                          </p:cTn>
                        </p:par>
                      </p:childTnLst>
                    </p:cTn>
                  </p:par>
                </p:childTnLst>
              </p:cTn>
              <p:nextCondLst>
                <p:cond evt="onClick" delay="0">
                  <p:tgtEl>
                    <p:spTgt spid="51"/>
                  </p:tgtEl>
                </p:cond>
              </p:nextCondLst>
            </p:seq>
            <p:seq concurrent="1" nextAc="seek">
              <p:cTn id="13" restart="whenNotActive" fill="hold" evtFilter="cancelBubble" nodeType="interactiveSeq">
                <p:stCondLst>
                  <p:cond evt="onClick" delay="0">
                    <p:tgtEl>
                      <p:spTgt spid="52"/>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42">
                                            <p:txEl>
                                              <p:pRg st="0" end="0"/>
                                            </p:txEl>
                                          </p:spTgt>
                                        </p:tgtEl>
                                        <p:attrNameLst>
                                          <p:attrName>style.visibility</p:attrName>
                                        </p:attrNameLst>
                                      </p:cBhvr>
                                      <p:to>
                                        <p:strVal val="visible"/>
                                      </p:to>
                                    </p:set>
                                    <p:animEffect transition="in" filter="blinds(horizontal)">
                                      <p:cBhvr>
                                        <p:cTn id="18" dur="500"/>
                                        <p:tgtEl>
                                          <p:spTgt spid="42">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42">
                                            <p:txEl>
                                              <p:pRg st="1" end="1"/>
                                            </p:txEl>
                                          </p:spTgt>
                                        </p:tgtEl>
                                        <p:attrNameLst>
                                          <p:attrName>style.visibility</p:attrName>
                                        </p:attrNameLst>
                                      </p:cBhvr>
                                      <p:to>
                                        <p:strVal val="visible"/>
                                      </p:to>
                                    </p:set>
                                    <p:animEffect transition="in" filter="blinds(horizontal)">
                                      <p:cBhvr>
                                        <p:cTn id="23" dur="500"/>
                                        <p:tgtEl>
                                          <p:spTgt spid="42">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42">
                                            <p:txEl>
                                              <p:pRg st="2" end="2"/>
                                            </p:txEl>
                                          </p:spTgt>
                                        </p:tgtEl>
                                        <p:attrNameLst>
                                          <p:attrName>style.visibility</p:attrName>
                                        </p:attrNameLst>
                                      </p:cBhvr>
                                      <p:to>
                                        <p:strVal val="visible"/>
                                      </p:to>
                                    </p:set>
                                    <p:animEffect transition="in" filter="blinds(horizontal)">
                                      <p:cBhvr>
                                        <p:cTn id="28" dur="500"/>
                                        <p:tgtEl>
                                          <p:spTgt spid="42">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0" nodeType="clickEffect">
                                  <p:stCondLst>
                                    <p:cond delay="0"/>
                                  </p:stCondLst>
                                  <p:childTnLst>
                                    <p:animEffect transition="out" filter="fade">
                                      <p:cBhvr>
                                        <p:cTn id="32" dur="500"/>
                                        <p:tgtEl>
                                          <p:spTgt spid="42">
                                            <p:txEl>
                                              <p:pRg st="0" end="0"/>
                                            </p:txEl>
                                          </p:spTgt>
                                        </p:tgtEl>
                                      </p:cBhvr>
                                    </p:animEffect>
                                    <p:set>
                                      <p:cBhvr>
                                        <p:cTn id="33" dur="1" fill="hold">
                                          <p:stCondLst>
                                            <p:cond delay="499"/>
                                          </p:stCondLst>
                                        </p:cTn>
                                        <p:tgtEl>
                                          <p:spTgt spid="42">
                                            <p:txEl>
                                              <p:pRg st="0" end="0"/>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42">
                                            <p:txEl>
                                              <p:pRg st="1" end="1"/>
                                            </p:txEl>
                                          </p:spTgt>
                                        </p:tgtEl>
                                      </p:cBhvr>
                                    </p:animEffect>
                                    <p:set>
                                      <p:cBhvr>
                                        <p:cTn id="36" dur="1" fill="hold">
                                          <p:stCondLst>
                                            <p:cond delay="499"/>
                                          </p:stCondLst>
                                        </p:cTn>
                                        <p:tgtEl>
                                          <p:spTgt spid="42">
                                            <p:txEl>
                                              <p:pRg st="1" end="1"/>
                                            </p:txEl>
                                          </p:spTgt>
                                        </p:tgtEl>
                                        <p:attrNameLst>
                                          <p:attrName>style.visibility</p:attrName>
                                        </p:attrNameLst>
                                      </p:cBhvr>
                                      <p:to>
                                        <p:strVal val="hidden"/>
                                      </p:to>
                                    </p:set>
                                  </p:childTnLst>
                                </p:cTn>
                              </p:par>
                              <p:par>
                                <p:cTn id="37" presetID="10" presetClass="exit" presetSubtype="0" fill="hold" grpId="0" nodeType="withEffect">
                                  <p:stCondLst>
                                    <p:cond delay="0"/>
                                  </p:stCondLst>
                                  <p:childTnLst>
                                    <p:animEffect transition="out" filter="fade">
                                      <p:cBhvr>
                                        <p:cTn id="38" dur="500"/>
                                        <p:tgtEl>
                                          <p:spTgt spid="42">
                                            <p:txEl>
                                              <p:pRg st="2" end="2"/>
                                            </p:txEl>
                                          </p:spTgt>
                                        </p:tgtEl>
                                      </p:cBhvr>
                                    </p:animEffect>
                                    <p:set>
                                      <p:cBhvr>
                                        <p:cTn id="39" dur="1" fill="hold">
                                          <p:stCondLst>
                                            <p:cond delay="499"/>
                                          </p:stCondLst>
                                        </p:cTn>
                                        <p:tgtEl>
                                          <p:spTgt spid="42">
                                            <p:txEl>
                                              <p:pRg st="2" end="2"/>
                                            </p:txEl>
                                          </p:spTgt>
                                        </p:tgtEl>
                                        <p:attrNameLst>
                                          <p:attrName>style.visibility</p:attrName>
                                        </p:attrNameLst>
                                      </p:cBhvr>
                                      <p:to>
                                        <p:strVal val="hidden"/>
                                      </p:to>
                                    </p:set>
                                  </p:childTnLst>
                                </p:cTn>
                              </p:par>
                            </p:childTnLst>
                          </p:cTn>
                        </p:par>
                      </p:childTnLst>
                    </p:cTn>
                  </p:par>
                </p:childTnLst>
              </p:cTn>
              <p:nextCondLst>
                <p:cond evt="onClick" delay="0">
                  <p:tgtEl>
                    <p:spTgt spid="52"/>
                  </p:tgtEl>
                </p:cond>
              </p:nextCondLst>
            </p:seq>
          </p:childTnLst>
        </p:cTn>
      </p:par>
    </p:tnLst>
    <p:bldLst>
      <p:bldP spid="53" grpId="0"/>
      <p:bldP spid="53" grpId="1"/>
      <p:bldP spid="42" grpId="0" uiExpand="1" build="allAtOnce"/>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435150" y="701143"/>
            <a:ext cx="11564713" cy="3470134"/>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下列各句中，加颜色的词语的意义和现代汉语相同的一项是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夫是之谓不以</a:t>
            </a:r>
            <a:r>
              <a:rPr lang="zh-CN" altLang="zh-CN" sz="2900" kern="100" dirty="0">
                <a:solidFill>
                  <a:srgbClr val="0000FF"/>
                </a:solidFill>
                <a:latin typeface="Times New Roman"/>
                <a:ea typeface="华文细黑"/>
                <a:cs typeface="Times New Roman"/>
              </a:rPr>
              <a:t>众人</a:t>
            </a:r>
            <a:r>
              <a:rPr lang="zh-CN" altLang="zh-CN" sz="2900" kern="100" dirty="0">
                <a:latin typeface="Times New Roman"/>
                <a:ea typeface="华文细黑"/>
                <a:cs typeface="Times New Roman"/>
              </a:rPr>
              <a:t>待其身</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将</a:t>
            </a:r>
            <a:r>
              <a:rPr lang="zh-CN" altLang="zh-CN" sz="2900" kern="100" dirty="0">
                <a:solidFill>
                  <a:srgbClr val="0000FF"/>
                </a:solidFill>
                <a:latin typeface="Times New Roman"/>
                <a:ea typeface="华文细黑"/>
                <a:cs typeface="Times New Roman"/>
              </a:rPr>
              <a:t>有作</a:t>
            </a:r>
            <a:r>
              <a:rPr lang="zh-CN" altLang="zh-CN" sz="2900" kern="100" dirty="0">
                <a:latin typeface="Times New Roman"/>
                <a:ea typeface="华文细黑"/>
                <a:cs typeface="Times New Roman"/>
              </a:rPr>
              <a:t>于上者</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吾尝试之矣，</a:t>
            </a:r>
            <a:r>
              <a:rPr lang="zh-CN" altLang="zh-CN" sz="2900" kern="100" dirty="0">
                <a:solidFill>
                  <a:srgbClr val="0000FF"/>
                </a:solidFill>
                <a:latin typeface="Times New Roman"/>
                <a:ea typeface="华文细黑"/>
                <a:cs typeface="Times New Roman"/>
              </a:rPr>
              <a:t>尝试</a:t>
            </a:r>
            <a:r>
              <a:rPr lang="zh-CN" altLang="zh-CN" sz="2900" kern="100" dirty="0">
                <a:latin typeface="Times New Roman"/>
                <a:ea typeface="华文细黑"/>
                <a:cs typeface="Times New Roman"/>
              </a:rPr>
              <a:t>语于众曰</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多才与</a:t>
            </a:r>
            <a:r>
              <a:rPr lang="zh-CN" altLang="zh-CN" sz="2900" kern="100" dirty="0">
                <a:solidFill>
                  <a:srgbClr val="0000FF"/>
                </a:solidFill>
                <a:latin typeface="Times New Roman"/>
                <a:ea typeface="华文细黑"/>
                <a:cs typeface="Times New Roman"/>
              </a:rPr>
              <a:t>艺人</a:t>
            </a:r>
            <a:r>
              <a:rPr lang="zh-CN" altLang="zh-CN" sz="2900" kern="100" dirty="0">
                <a:latin typeface="Times New Roman"/>
                <a:ea typeface="华文细黑"/>
                <a:cs typeface="Times New Roman"/>
              </a:rPr>
              <a:t>也</a:t>
            </a:r>
            <a:endParaRPr lang="zh-CN" altLang="zh-CN" sz="1100" kern="100" dirty="0">
              <a:latin typeface="宋体"/>
              <a:cs typeface="Courier New"/>
            </a:endParaRPr>
          </a:p>
        </p:txBody>
      </p:sp>
      <p:sp>
        <p:nvSpPr>
          <p:cNvPr id="5" name="矩形 4"/>
          <p:cNvSpPr/>
          <p:nvPr/>
        </p:nvSpPr>
        <p:spPr>
          <a:xfrm>
            <a:off x="406575" y="3968843"/>
            <a:ext cx="11564713" cy="1461892"/>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有作：有所作为。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众人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尝试</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艺人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均属于古今异义词。</a:t>
            </a:r>
            <a:endParaRPr lang="zh-CN" altLang="zh-CN" sz="1100" kern="100" dirty="0">
              <a:latin typeface="宋体"/>
              <a:cs typeface="Courier New"/>
            </a:endParaRPr>
          </a:p>
        </p:txBody>
      </p:sp>
      <p:sp>
        <p:nvSpPr>
          <p:cNvPr id="8" name="TextBox 7"/>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1"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2"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3"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2</a:t>
            </a:r>
          </a:p>
        </p:txBody>
      </p:sp>
      <p:sp>
        <p:nvSpPr>
          <p:cNvPr id="38"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9"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0"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1"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2"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3"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4"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5"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6"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7"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8"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49"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0"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1"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5" name="TextBox 24"/>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6" name="TextBox 25"/>
          <p:cNvSpPr txBox="1"/>
          <p:nvPr/>
        </p:nvSpPr>
        <p:spPr>
          <a:xfrm>
            <a:off x="262559" y="2031884"/>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Tree>
    <p:extLst>
      <p:ext uri="{BB962C8B-B14F-4D97-AF65-F5344CB8AC3E}">
        <p14:creationId xmlns:p14="http://schemas.microsoft.com/office/powerpoint/2010/main" xmlns="" val="126590383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6"/>
                                        </p:tgtEl>
                                      </p:cBhvr>
                                    </p:animEffect>
                                    <p:set>
                                      <p:cBhvr>
                                        <p:cTn id="12"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13" restart="whenNotActive" fill="hold" evtFilter="cancelBubble" nodeType="interactiveSeq">
                <p:stCondLst>
                  <p:cond evt="onClick" delay="0">
                    <p:tgtEl>
                      <p:spTgt spid="8"/>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blinds(horizontal)">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0" nodeType="clickEffect">
                                  <p:stCondLst>
                                    <p:cond delay="0"/>
                                  </p:stCondLst>
                                  <p:childTnLst>
                                    <p:animEffect transition="out" filter="fade">
                                      <p:cBhvr>
                                        <p:cTn id="22" dur="500"/>
                                        <p:tgtEl>
                                          <p:spTgt spid="5">
                                            <p:txEl>
                                              <p:pRg st="0" end="0"/>
                                            </p:txEl>
                                          </p:spTgt>
                                        </p:tgtEl>
                                      </p:cBhvr>
                                    </p:animEffect>
                                    <p:set>
                                      <p:cBhvr>
                                        <p:cTn id="23" dur="1" fill="hold">
                                          <p:stCondLst>
                                            <p:cond delay="499"/>
                                          </p:stCondLst>
                                        </p:cTn>
                                        <p:tgtEl>
                                          <p:spTgt spid="5">
                                            <p:txEl>
                                              <p:pRg st="0" end="0"/>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5" grpId="0" build="allAtOnce"/>
      <p:bldP spid="26" grpId="0"/>
      <p:bldP spid="26" grpId="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25" name="直接连接符 24"/>
          <p:cNvCxnSpPr/>
          <p:nvPr/>
        </p:nvCxnSpPr>
        <p:spPr>
          <a:xfrm>
            <a:off x="5231350" y="2825117"/>
            <a:ext cx="2160000" cy="0"/>
          </a:xfrm>
          <a:prstGeom prst="line">
            <a:avLst/>
          </a:prstGeom>
        </p:spPr>
        <p:style>
          <a:lnRef idx="1">
            <a:schemeClr val="accent1"/>
          </a:lnRef>
          <a:fillRef idx="0">
            <a:schemeClr val="accent1"/>
          </a:fillRef>
          <a:effectRef idx="0">
            <a:schemeClr val="accent1"/>
          </a:effectRef>
          <a:fontRef idx="minor">
            <a:schemeClr val="tx1"/>
          </a:fontRef>
        </p:style>
      </p:cxnSp>
      <p:sp>
        <p:nvSpPr>
          <p:cNvPr id="27" name="TextBox 26">
            <a:hlinkClick r:id="rId2" action="ppaction://hlinksldjump"/>
          </p:cNvPr>
          <p:cNvSpPr txBox="1"/>
          <p:nvPr/>
        </p:nvSpPr>
        <p:spPr>
          <a:xfrm>
            <a:off x="5136979" y="2301897"/>
            <a:ext cx="2253851" cy="538591"/>
          </a:xfrm>
          <a:prstGeom prst="rect">
            <a:avLst/>
          </a:prstGeom>
          <a:noFill/>
        </p:spPr>
        <p:txBody>
          <a:bodyPr wrap="square" lIns="91423" tIns="45711" rIns="91423" bIns="45711" rtlCol="0">
            <a:spAutoFit/>
          </a:bodyPr>
          <a:lstStyle/>
          <a:p>
            <a:pPr algn="ctr"/>
            <a:r>
              <a:rPr lang="zh-CN" altLang="en-US" sz="2900" b="1" dirty="0">
                <a:solidFill>
                  <a:srgbClr val="3114AC"/>
                </a:solidFill>
                <a:latin typeface="Times New Roman" pitchFamily="18" charset="0"/>
                <a:ea typeface="微软雅黑" pitchFamily="34" charset="-122"/>
                <a:cs typeface="Times New Roman" pitchFamily="18" charset="0"/>
              </a:rPr>
              <a:t>文本导学</a:t>
            </a:r>
          </a:p>
        </p:txBody>
      </p:sp>
      <p:sp>
        <p:nvSpPr>
          <p:cNvPr id="37" name="TextBox 36">
            <a:hlinkClick r:id="rId3" action="ppaction://hlinksldjump"/>
          </p:cNvPr>
          <p:cNvSpPr txBox="1"/>
          <p:nvPr/>
        </p:nvSpPr>
        <p:spPr>
          <a:xfrm>
            <a:off x="5136979" y="3410630"/>
            <a:ext cx="2253851" cy="538591"/>
          </a:xfrm>
          <a:prstGeom prst="rect">
            <a:avLst/>
          </a:prstGeom>
          <a:noFill/>
        </p:spPr>
        <p:txBody>
          <a:bodyPr wrap="square" lIns="91423" tIns="45711" rIns="91423" bIns="45711" rtlCol="0">
            <a:spAutoFit/>
          </a:bodyPr>
          <a:lstStyle/>
          <a:p>
            <a:pPr algn="ctr"/>
            <a:r>
              <a:rPr lang="zh-CN" altLang="en-US" sz="2900" b="1" dirty="0">
                <a:solidFill>
                  <a:srgbClr val="3114AC"/>
                </a:solidFill>
                <a:latin typeface="Times New Roman" pitchFamily="18" charset="0"/>
                <a:ea typeface="微软雅黑" pitchFamily="34" charset="-122"/>
                <a:cs typeface="Times New Roman" pitchFamily="18" charset="0"/>
              </a:rPr>
              <a:t>学后自评</a:t>
            </a:r>
          </a:p>
        </p:txBody>
      </p:sp>
      <p:cxnSp>
        <p:nvCxnSpPr>
          <p:cNvPr id="38" name="直接连接符 37"/>
          <p:cNvCxnSpPr/>
          <p:nvPr/>
        </p:nvCxnSpPr>
        <p:spPr>
          <a:xfrm>
            <a:off x="5231350" y="3931659"/>
            <a:ext cx="2160000" cy="0"/>
          </a:xfrm>
          <a:prstGeom prst="line">
            <a:avLst/>
          </a:prstGeom>
        </p:spPr>
        <p:style>
          <a:lnRef idx="1">
            <a:schemeClr val="accent1"/>
          </a:lnRef>
          <a:fillRef idx="0">
            <a:schemeClr val="accent1"/>
          </a:fillRef>
          <a:effectRef idx="0">
            <a:schemeClr val="accent1"/>
          </a:effectRef>
          <a:fontRef idx="minor">
            <a:schemeClr val="tx1"/>
          </a:fontRef>
        </p:style>
      </p:cxnSp>
      <p:pic>
        <p:nvPicPr>
          <p:cNvPr id="28" name="Picture 5" descr="D:\图\大二轮\f63d7874a582bced68decc1bd584b79b.jpg"/>
          <p:cNvPicPr>
            <a:picLocks noChangeArrowheads="1"/>
          </p:cNvPicPr>
          <p:nvPr/>
        </p:nvPicPr>
        <p:blipFill rotWithShape="1">
          <a:blip r:embed="rId4" cstate="print">
            <a:extLst>
              <a:ext uri="{28A0092B-C50C-407E-A947-70E740481C1C}">
                <a14:useLocalDpi xmlns:a14="http://schemas.microsoft.com/office/drawing/2010/main" xmlns="" val="0"/>
              </a:ext>
            </a:extLst>
          </a:blip>
          <a:srcRect l="23469" t="526" r="57697"/>
          <a:stretch/>
        </p:blipFill>
        <p:spPr bwMode="auto">
          <a:xfrm>
            <a:off x="0" y="1588"/>
            <a:ext cx="2088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9" name="TextBox 28"/>
          <p:cNvSpPr txBox="1"/>
          <p:nvPr/>
        </p:nvSpPr>
        <p:spPr>
          <a:xfrm>
            <a:off x="0" y="0"/>
            <a:ext cx="2088701" cy="538591"/>
          </a:xfrm>
          <a:prstGeom prst="rect">
            <a:avLst/>
          </a:prstGeom>
          <a:solidFill>
            <a:schemeClr val="tx2">
              <a:lumMod val="60000"/>
              <a:lumOff val="40000"/>
              <a:alpha val="52000"/>
            </a:schemeClr>
          </a:solidFill>
        </p:spPr>
        <p:txBody>
          <a:bodyPr wrap="square" lIns="91423" tIns="45711" rIns="91423" bIns="45711" rtlCol="0">
            <a:spAutoFit/>
          </a:bodyPr>
          <a:lstStyle/>
          <a:p>
            <a:pPr algn="ctr"/>
            <a:r>
              <a:rPr lang="zh-CN" altLang="en-US" sz="2900" b="1" dirty="0">
                <a:solidFill>
                  <a:prstClr val="white"/>
                </a:solidFill>
                <a:latin typeface="微软雅黑" pitchFamily="34" charset="-122"/>
                <a:ea typeface="微软雅黑" pitchFamily="34" charset="-122"/>
              </a:rPr>
              <a:t>内容索引</a:t>
            </a:r>
          </a:p>
        </p:txBody>
      </p:sp>
    </p:spTree>
    <p:extLst>
      <p:ext uri="{BB962C8B-B14F-4D97-AF65-F5344CB8AC3E}">
        <p14:creationId xmlns:p14="http://schemas.microsoft.com/office/powerpoint/2010/main" xmlns="" val="14193908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507158" y="405458"/>
            <a:ext cx="11564713" cy="2800720"/>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3.</a:t>
            </a:r>
            <a:r>
              <a:rPr lang="zh-CN" altLang="zh-CN" sz="2900" kern="100" dirty="0">
                <a:latin typeface="Times New Roman"/>
                <a:ea typeface="华文细黑"/>
                <a:cs typeface="Times New Roman"/>
              </a:rPr>
              <a:t>下列加颜色的词语的用法与例句一致的一项是</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例句：</a:t>
            </a:r>
            <a:r>
              <a:rPr lang="zh-CN" altLang="zh-CN" sz="2900" kern="100" dirty="0">
                <a:solidFill>
                  <a:srgbClr val="0000FF"/>
                </a:solidFill>
                <a:latin typeface="Times New Roman"/>
                <a:ea typeface="华文细黑"/>
                <a:cs typeface="Times New Roman"/>
              </a:rPr>
              <a:t>早夜</a:t>
            </a:r>
            <a:r>
              <a:rPr lang="zh-CN" altLang="zh-CN" sz="2900" kern="100" dirty="0">
                <a:latin typeface="Times New Roman"/>
                <a:ea typeface="华文细黑"/>
                <a:cs typeface="Times New Roman"/>
              </a:rPr>
              <a:t>以思</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solidFill>
                  <a:srgbClr val="0000FF"/>
                </a:solidFill>
                <a:latin typeface="Times New Roman"/>
                <a:ea typeface="华文细黑"/>
                <a:cs typeface="Times New Roman"/>
              </a:rPr>
              <a:t>外</a:t>
            </a:r>
            <a:r>
              <a:rPr lang="zh-CN" altLang="zh-CN" sz="2900" kern="100" dirty="0">
                <a:latin typeface="Times New Roman"/>
                <a:ea typeface="华文细黑"/>
                <a:cs typeface="Times New Roman"/>
              </a:rPr>
              <a:t>以欺于人</a:t>
            </a:r>
            <a:r>
              <a:rPr lang="en-US" altLang="zh-CN" sz="2900" kern="100" dirty="0">
                <a:latin typeface="Times New Roman"/>
                <a:ea typeface="华文细黑"/>
                <a:cs typeface="Times New Roman"/>
              </a:rPr>
              <a:t>				</a:t>
            </a: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即其</a:t>
            </a:r>
            <a:r>
              <a:rPr lang="zh-CN" altLang="zh-CN" sz="2900" kern="100" dirty="0">
                <a:solidFill>
                  <a:srgbClr val="0000FF"/>
                </a:solidFill>
                <a:latin typeface="Times New Roman"/>
                <a:ea typeface="华文细黑"/>
                <a:cs typeface="Times New Roman"/>
              </a:rPr>
              <a:t>新</a:t>
            </a:r>
            <a:r>
              <a:rPr lang="zh-CN" altLang="zh-CN" sz="2900" kern="100" dirty="0">
                <a:latin typeface="Times New Roman"/>
                <a:ea typeface="华文细黑"/>
                <a:cs typeface="Times New Roman"/>
              </a:rPr>
              <a:t>不究其</a:t>
            </a:r>
            <a:r>
              <a:rPr lang="zh-CN" altLang="zh-CN" sz="2900" kern="100" dirty="0">
                <a:solidFill>
                  <a:srgbClr val="0000FF"/>
                </a:solidFill>
                <a:latin typeface="Times New Roman"/>
                <a:ea typeface="华文细黑"/>
                <a:cs typeface="Times New Roman"/>
              </a:rPr>
              <a:t>旧</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能</a:t>
            </a:r>
            <a:r>
              <a:rPr lang="zh-CN" altLang="zh-CN" sz="2900" kern="100" dirty="0">
                <a:solidFill>
                  <a:srgbClr val="0000FF"/>
                </a:solidFill>
                <a:latin typeface="Times New Roman"/>
                <a:ea typeface="华文细黑"/>
                <a:cs typeface="Times New Roman"/>
              </a:rPr>
              <a:t>善</a:t>
            </a:r>
            <a:r>
              <a:rPr lang="zh-CN" altLang="zh-CN" sz="2900" kern="100" dirty="0">
                <a:latin typeface="Times New Roman"/>
                <a:ea typeface="华文细黑"/>
                <a:cs typeface="Times New Roman"/>
              </a:rPr>
              <a:t>是，是足为艺人矣</a:t>
            </a:r>
            <a:r>
              <a:rPr lang="en-US" altLang="zh-CN" sz="2900" kern="100" dirty="0">
                <a:latin typeface="Times New Roman"/>
                <a:ea typeface="华文细黑"/>
                <a:cs typeface="Times New Roman"/>
              </a:rPr>
              <a:t>		</a:t>
            </a: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非精言之能</a:t>
            </a:r>
            <a:r>
              <a:rPr lang="zh-CN" altLang="zh-CN" sz="2900" kern="100" dirty="0">
                <a:solidFill>
                  <a:srgbClr val="0000FF"/>
                </a:solidFill>
                <a:latin typeface="Times New Roman"/>
                <a:ea typeface="华文细黑"/>
                <a:cs typeface="Times New Roman"/>
              </a:rPr>
              <a:t>恶</a:t>
            </a:r>
            <a:endParaRPr lang="zh-CN" altLang="zh-CN" sz="1100" kern="100" dirty="0">
              <a:latin typeface="宋体"/>
              <a:cs typeface="Courier New"/>
            </a:endParaRPr>
          </a:p>
        </p:txBody>
      </p:sp>
      <p:sp>
        <p:nvSpPr>
          <p:cNvPr id="7" name="TextBox 6"/>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0" name="矩形 19"/>
          <p:cNvSpPr/>
          <p:nvPr/>
        </p:nvSpPr>
        <p:spPr>
          <a:xfrm>
            <a:off x="435150" y="3105717"/>
            <a:ext cx="11564713" cy="2131306"/>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Times New Roman"/>
                <a:ea typeface="华文细黑"/>
                <a:cs typeface="Courier New"/>
              </a:rPr>
              <a:t>A</a:t>
            </a:r>
            <a:r>
              <a:rPr lang="zh-CN" altLang="zh-CN" sz="2900" kern="100" dirty="0">
                <a:solidFill>
                  <a:srgbClr val="002060"/>
                </a:solidFill>
                <a:latin typeface="Times New Roman"/>
                <a:ea typeface="华文细黑"/>
                <a:cs typeface="Times New Roman"/>
              </a:rPr>
              <a:t>项与例句为名词作状语。</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B</a:t>
            </a:r>
            <a:r>
              <a:rPr lang="zh-CN" altLang="zh-CN" sz="2900" kern="100" dirty="0">
                <a:solidFill>
                  <a:srgbClr val="002060"/>
                </a:solidFill>
                <a:latin typeface="Times New Roman"/>
                <a:ea typeface="华文细黑"/>
                <a:cs typeface="Times New Roman"/>
              </a:rPr>
              <a:t>项为形容词作名词。</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C</a:t>
            </a:r>
            <a:r>
              <a:rPr lang="zh-CN" altLang="zh-CN" sz="2900" kern="100" dirty="0">
                <a:solidFill>
                  <a:srgbClr val="002060"/>
                </a:solidFill>
                <a:latin typeface="Times New Roman"/>
                <a:ea typeface="华文细黑"/>
                <a:cs typeface="Times New Roman"/>
              </a:rPr>
              <a:t>、</a:t>
            </a:r>
            <a:r>
              <a:rPr lang="en-US" altLang="zh-CN" sz="2900" kern="100" dirty="0">
                <a:solidFill>
                  <a:srgbClr val="002060"/>
                </a:solidFill>
                <a:latin typeface="Times New Roman"/>
                <a:ea typeface="华文细黑"/>
                <a:cs typeface="Courier New"/>
              </a:rPr>
              <a:t>D</a:t>
            </a:r>
            <a:r>
              <a:rPr lang="zh-CN" altLang="zh-CN" sz="2900" kern="100" dirty="0">
                <a:solidFill>
                  <a:srgbClr val="002060"/>
                </a:solidFill>
                <a:latin typeface="Times New Roman"/>
                <a:ea typeface="华文细黑"/>
                <a:cs typeface="Times New Roman"/>
              </a:rPr>
              <a:t>两项为形容词作动词。</a:t>
            </a:r>
            <a:endParaRPr lang="zh-CN" altLang="zh-CN" sz="1100" kern="100" dirty="0">
              <a:latin typeface="宋体"/>
              <a:cs typeface="Courier New"/>
            </a:endParaRPr>
          </a:p>
        </p:txBody>
      </p:sp>
      <p:sp>
        <p:nvSpPr>
          <p:cNvPr id="6" name="TextBox 5"/>
          <p:cNvSpPr txBox="1"/>
          <p:nvPr/>
        </p:nvSpPr>
        <p:spPr>
          <a:xfrm>
            <a:off x="334567" y="1708861"/>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21" name="TextBox 20"/>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2"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3"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38"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39"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3</a:t>
            </a:r>
          </a:p>
        </p:txBody>
      </p:sp>
      <p:sp>
        <p:nvSpPr>
          <p:cNvPr id="40"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1"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2"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3"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4"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5"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6"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7"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8"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9"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0"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1"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2"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Tree>
    <p:extLst>
      <p:ext uri="{BB962C8B-B14F-4D97-AF65-F5344CB8AC3E}">
        <p14:creationId xmlns:p14="http://schemas.microsoft.com/office/powerpoint/2010/main" xmlns="" val="411014685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3" restart="whenNotActive" fill="hold" evtFilter="cancelBubble" nodeType="interactiveSeq">
                <p:stCondLst>
                  <p:cond evt="onClick" delay="0">
                    <p:tgtEl>
                      <p:spTgt spid="21"/>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20">
                                            <p:txEl>
                                              <p:pRg st="0" end="0"/>
                                            </p:txEl>
                                          </p:spTgt>
                                        </p:tgtEl>
                                        <p:attrNameLst>
                                          <p:attrName>style.visibility</p:attrName>
                                        </p:attrNameLst>
                                      </p:cBhvr>
                                      <p:to>
                                        <p:strVal val="visible"/>
                                      </p:to>
                                    </p:set>
                                    <p:animEffect transition="in" filter="blinds(horizontal)">
                                      <p:cBhvr>
                                        <p:cTn id="18" dur="500"/>
                                        <p:tgtEl>
                                          <p:spTgt spid="20">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20">
                                            <p:txEl>
                                              <p:pRg st="1" end="1"/>
                                            </p:txEl>
                                          </p:spTgt>
                                        </p:tgtEl>
                                        <p:attrNameLst>
                                          <p:attrName>style.visibility</p:attrName>
                                        </p:attrNameLst>
                                      </p:cBhvr>
                                      <p:to>
                                        <p:strVal val="visible"/>
                                      </p:to>
                                    </p:set>
                                    <p:animEffect transition="in" filter="blinds(horizontal)">
                                      <p:cBhvr>
                                        <p:cTn id="23" dur="500"/>
                                        <p:tgtEl>
                                          <p:spTgt spid="20">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20">
                                            <p:txEl>
                                              <p:pRg st="2" end="2"/>
                                            </p:txEl>
                                          </p:spTgt>
                                        </p:tgtEl>
                                        <p:attrNameLst>
                                          <p:attrName>style.visibility</p:attrName>
                                        </p:attrNameLst>
                                      </p:cBhvr>
                                      <p:to>
                                        <p:strVal val="visible"/>
                                      </p:to>
                                    </p:set>
                                    <p:animEffect transition="in" filter="blinds(horizontal)">
                                      <p:cBhvr>
                                        <p:cTn id="28" dur="500"/>
                                        <p:tgtEl>
                                          <p:spTgt spid="20">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0" nodeType="clickEffect">
                                  <p:stCondLst>
                                    <p:cond delay="0"/>
                                  </p:stCondLst>
                                  <p:childTnLst>
                                    <p:animEffect transition="out" filter="fade">
                                      <p:cBhvr>
                                        <p:cTn id="32" dur="500"/>
                                        <p:tgtEl>
                                          <p:spTgt spid="20">
                                            <p:txEl>
                                              <p:pRg st="0" end="0"/>
                                            </p:txEl>
                                          </p:spTgt>
                                        </p:tgtEl>
                                      </p:cBhvr>
                                    </p:animEffect>
                                    <p:set>
                                      <p:cBhvr>
                                        <p:cTn id="33" dur="1" fill="hold">
                                          <p:stCondLst>
                                            <p:cond delay="499"/>
                                          </p:stCondLst>
                                        </p:cTn>
                                        <p:tgtEl>
                                          <p:spTgt spid="20">
                                            <p:txEl>
                                              <p:pRg st="0" end="0"/>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20">
                                            <p:txEl>
                                              <p:pRg st="1" end="1"/>
                                            </p:txEl>
                                          </p:spTgt>
                                        </p:tgtEl>
                                      </p:cBhvr>
                                    </p:animEffect>
                                    <p:set>
                                      <p:cBhvr>
                                        <p:cTn id="36" dur="1" fill="hold">
                                          <p:stCondLst>
                                            <p:cond delay="499"/>
                                          </p:stCondLst>
                                        </p:cTn>
                                        <p:tgtEl>
                                          <p:spTgt spid="20">
                                            <p:txEl>
                                              <p:pRg st="1" end="1"/>
                                            </p:txEl>
                                          </p:spTgt>
                                        </p:tgtEl>
                                        <p:attrNameLst>
                                          <p:attrName>style.visibility</p:attrName>
                                        </p:attrNameLst>
                                      </p:cBhvr>
                                      <p:to>
                                        <p:strVal val="hidden"/>
                                      </p:to>
                                    </p:set>
                                  </p:childTnLst>
                                </p:cTn>
                              </p:par>
                              <p:par>
                                <p:cTn id="37" presetID="10" presetClass="exit" presetSubtype="0" fill="hold" grpId="0" nodeType="withEffect">
                                  <p:stCondLst>
                                    <p:cond delay="0"/>
                                  </p:stCondLst>
                                  <p:childTnLst>
                                    <p:animEffect transition="out" filter="fade">
                                      <p:cBhvr>
                                        <p:cTn id="38" dur="500"/>
                                        <p:tgtEl>
                                          <p:spTgt spid="20">
                                            <p:txEl>
                                              <p:pRg st="2" end="2"/>
                                            </p:txEl>
                                          </p:spTgt>
                                        </p:tgtEl>
                                      </p:cBhvr>
                                    </p:animEffect>
                                    <p:set>
                                      <p:cBhvr>
                                        <p:cTn id="39" dur="1" fill="hold">
                                          <p:stCondLst>
                                            <p:cond delay="499"/>
                                          </p:stCondLst>
                                        </p:cTn>
                                        <p:tgtEl>
                                          <p:spTgt spid="20">
                                            <p:txEl>
                                              <p:pRg st="2" end="2"/>
                                            </p:txEl>
                                          </p:spTgt>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0" grpId="0" uiExpand="1" build="allAtOnce"/>
      <p:bldP spid="6" grpId="0"/>
      <p:bldP spid="6" grpId="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2"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3"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38"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9"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4</a:t>
            </a:r>
          </a:p>
        </p:txBody>
      </p:sp>
      <p:sp>
        <p:nvSpPr>
          <p:cNvPr id="40"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1"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2"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3"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4"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5"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6"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7"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8"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49"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2"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3"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4" name="矩形 23"/>
          <p:cNvSpPr/>
          <p:nvPr/>
        </p:nvSpPr>
        <p:spPr>
          <a:xfrm>
            <a:off x="477643" y="505360"/>
            <a:ext cx="11450211" cy="2800720"/>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4.</a:t>
            </a:r>
            <a:r>
              <a:rPr lang="zh-CN" altLang="zh-CN" sz="2900" kern="100" dirty="0">
                <a:latin typeface="Times New Roman"/>
                <a:ea typeface="华文细黑"/>
                <a:cs typeface="Times New Roman"/>
              </a:rPr>
              <a:t>下列各句的句式，和例句一致的一项是</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例句：而以圣人望于人</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内以欺于心</a:t>
            </a:r>
            <a:r>
              <a:rPr lang="en-US" altLang="zh-CN" sz="2900" kern="100" dirty="0">
                <a:latin typeface="Times New Roman"/>
                <a:ea typeface="华文细黑"/>
                <a:cs typeface="Times New Roman"/>
              </a:rPr>
              <a:t>				</a:t>
            </a: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其为人也，仁义人也</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斯之不远，倘能从我游乎？</a:t>
            </a:r>
            <a:r>
              <a:rPr lang="en-US" altLang="zh-CN" sz="2900" kern="100" dirty="0">
                <a:latin typeface="Times New Roman"/>
                <a:ea typeface="华文细黑"/>
                <a:cs typeface="Times New Roman"/>
              </a:rPr>
              <a:t>	</a:t>
            </a: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方悟此奴懒去而见绐</a:t>
            </a:r>
            <a:endParaRPr lang="zh-CN" altLang="zh-CN" sz="1100" kern="100" dirty="0">
              <a:latin typeface="宋体"/>
              <a:cs typeface="Courier New"/>
            </a:endParaRPr>
          </a:p>
        </p:txBody>
      </p:sp>
      <p:sp>
        <p:nvSpPr>
          <p:cNvPr id="26" name="矩形 25"/>
          <p:cNvSpPr/>
          <p:nvPr/>
        </p:nvSpPr>
        <p:spPr>
          <a:xfrm>
            <a:off x="477643" y="3169656"/>
            <a:ext cx="11450211" cy="2800720"/>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Times New Roman"/>
                <a:ea typeface="华文细黑"/>
                <a:cs typeface="Courier New"/>
              </a:rPr>
              <a:t>A</a:t>
            </a:r>
            <a:r>
              <a:rPr lang="zh-CN" altLang="zh-CN" sz="2900" kern="100" dirty="0">
                <a:solidFill>
                  <a:srgbClr val="002060"/>
                </a:solidFill>
                <a:latin typeface="Times New Roman"/>
                <a:ea typeface="华文细黑"/>
                <a:cs typeface="Times New Roman"/>
              </a:rPr>
              <a:t>项和例句为状语后置句。</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B</a:t>
            </a:r>
            <a:r>
              <a:rPr lang="zh-CN" altLang="zh-CN" sz="2900" kern="100" dirty="0">
                <a:solidFill>
                  <a:srgbClr val="002060"/>
                </a:solidFill>
                <a:latin typeface="Times New Roman"/>
                <a:ea typeface="华文细黑"/>
                <a:cs typeface="Times New Roman"/>
              </a:rPr>
              <a:t>项为判断句。</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C</a:t>
            </a:r>
            <a:r>
              <a:rPr lang="zh-CN" altLang="zh-CN" sz="2900" kern="100" dirty="0">
                <a:solidFill>
                  <a:srgbClr val="002060"/>
                </a:solidFill>
                <a:latin typeface="Times New Roman"/>
                <a:ea typeface="华文细黑"/>
                <a:cs typeface="Times New Roman"/>
              </a:rPr>
              <a:t>项为省略句。</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D</a:t>
            </a:r>
            <a:r>
              <a:rPr lang="zh-CN" altLang="zh-CN" sz="2900" kern="100" dirty="0">
                <a:solidFill>
                  <a:srgbClr val="002060"/>
                </a:solidFill>
                <a:latin typeface="Times New Roman"/>
                <a:ea typeface="华文细黑"/>
                <a:cs typeface="Times New Roman"/>
              </a:rPr>
              <a:t>项为被动句。</a:t>
            </a:r>
            <a:endParaRPr lang="zh-CN" altLang="zh-CN" sz="1100" kern="100" dirty="0">
              <a:latin typeface="宋体"/>
              <a:cs typeface="Courier New"/>
            </a:endParaRPr>
          </a:p>
        </p:txBody>
      </p:sp>
      <p:sp>
        <p:nvSpPr>
          <p:cNvPr id="27" name="TextBox 26"/>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8" name="TextBox 27"/>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9" name="TextBox 28"/>
          <p:cNvSpPr txBox="1"/>
          <p:nvPr/>
        </p:nvSpPr>
        <p:spPr>
          <a:xfrm>
            <a:off x="298563" y="1773611"/>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Tree>
    <p:extLst>
      <p:ext uri="{BB962C8B-B14F-4D97-AF65-F5344CB8AC3E}">
        <p14:creationId xmlns:p14="http://schemas.microsoft.com/office/powerpoint/2010/main" xmlns="" val="166854431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linds(horizontal)">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9"/>
                                        </p:tgtEl>
                                      </p:cBhvr>
                                    </p:animEffect>
                                    <p:set>
                                      <p:cBhvr>
                                        <p:cTn id="12" dur="1" fill="hold">
                                          <p:stCondLst>
                                            <p:cond delay="499"/>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27"/>
                  </p:tgtEl>
                </p:cond>
              </p:nextCondLst>
            </p:seq>
            <p:seq concurrent="1" nextAc="seek">
              <p:cTn id="13" restart="whenNotActive" fill="hold" evtFilter="cancelBubble" nodeType="interactiveSeq">
                <p:stCondLst>
                  <p:cond evt="onClick" delay="0">
                    <p:tgtEl>
                      <p:spTgt spid="28"/>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26">
                                            <p:txEl>
                                              <p:pRg st="0" end="0"/>
                                            </p:txEl>
                                          </p:spTgt>
                                        </p:tgtEl>
                                        <p:attrNameLst>
                                          <p:attrName>style.visibility</p:attrName>
                                        </p:attrNameLst>
                                      </p:cBhvr>
                                      <p:to>
                                        <p:strVal val="visible"/>
                                      </p:to>
                                    </p:set>
                                    <p:animEffect transition="in" filter="blinds(horizontal)">
                                      <p:cBhvr>
                                        <p:cTn id="18" dur="500"/>
                                        <p:tgtEl>
                                          <p:spTgt spid="2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26">
                                            <p:txEl>
                                              <p:pRg st="1" end="1"/>
                                            </p:txEl>
                                          </p:spTgt>
                                        </p:tgtEl>
                                        <p:attrNameLst>
                                          <p:attrName>style.visibility</p:attrName>
                                        </p:attrNameLst>
                                      </p:cBhvr>
                                      <p:to>
                                        <p:strVal val="visible"/>
                                      </p:to>
                                    </p:set>
                                    <p:animEffect transition="in" filter="blinds(horizontal)">
                                      <p:cBhvr>
                                        <p:cTn id="23" dur="500"/>
                                        <p:tgtEl>
                                          <p:spTgt spid="26">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26">
                                            <p:txEl>
                                              <p:pRg st="2" end="2"/>
                                            </p:txEl>
                                          </p:spTgt>
                                        </p:tgtEl>
                                        <p:attrNameLst>
                                          <p:attrName>style.visibility</p:attrName>
                                        </p:attrNameLst>
                                      </p:cBhvr>
                                      <p:to>
                                        <p:strVal val="visible"/>
                                      </p:to>
                                    </p:set>
                                    <p:animEffect transition="in" filter="blinds(horizontal)">
                                      <p:cBhvr>
                                        <p:cTn id="28" dur="500"/>
                                        <p:tgtEl>
                                          <p:spTgt spid="26">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26">
                                            <p:txEl>
                                              <p:pRg st="3" end="3"/>
                                            </p:txEl>
                                          </p:spTgt>
                                        </p:tgtEl>
                                        <p:attrNameLst>
                                          <p:attrName>style.visibility</p:attrName>
                                        </p:attrNameLst>
                                      </p:cBhvr>
                                      <p:to>
                                        <p:strVal val="visible"/>
                                      </p:to>
                                    </p:set>
                                    <p:animEffect transition="in" filter="blinds(horizontal)">
                                      <p:cBhvr>
                                        <p:cTn id="33" dur="500"/>
                                        <p:tgtEl>
                                          <p:spTgt spid="26">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grpId="0" nodeType="clickEffect">
                                  <p:stCondLst>
                                    <p:cond delay="0"/>
                                  </p:stCondLst>
                                  <p:childTnLst>
                                    <p:animEffect transition="out" filter="fade">
                                      <p:cBhvr>
                                        <p:cTn id="37" dur="500"/>
                                        <p:tgtEl>
                                          <p:spTgt spid="26">
                                            <p:txEl>
                                              <p:pRg st="0" end="0"/>
                                            </p:txEl>
                                          </p:spTgt>
                                        </p:tgtEl>
                                      </p:cBhvr>
                                    </p:animEffect>
                                    <p:set>
                                      <p:cBhvr>
                                        <p:cTn id="38" dur="1" fill="hold">
                                          <p:stCondLst>
                                            <p:cond delay="499"/>
                                          </p:stCondLst>
                                        </p:cTn>
                                        <p:tgtEl>
                                          <p:spTgt spid="26">
                                            <p:txEl>
                                              <p:pRg st="0" end="0"/>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26">
                                            <p:txEl>
                                              <p:pRg st="1" end="1"/>
                                            </p:txEl>
                                          </p:spTgt>
                                        </p:tgtEl>
                                      </p:cBhvr>
                                    </p:animEffect>
                                    <p:set>
                                      <p:cBhvr>
                                        <p:cTn id="41" dur="1" fill="hold">
                                          <p:stCondLst>
                                            <p:cond delay="499"/>
                                          </p:stCondLst>
                                        </p:cTn>
                                        <p:tgtEl>
                                          <p:spTgt spid="26">
                                            <p:txEl>
                                              <p:pRg st="1" end="1"/>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26">
                                            <p:txEl>
                                              <p:pRg st="2" end="2"/>
                                            </p:txEl>
                                          </p:spTgt>
                                        </p:tgtEl>
                                      </p:cBhvr>
                                    </p:animEffect>
                                    <p:set>
                                      <p:cBhvr>
                                        <p:cTn id="44" dur="1" fill="hold">
                                          <p:stCondLst>
                                            <p:cond delay="499"/>
                                          </p:stCondLst>
                                        </p:cTn>
                                        <p:tgtEl>
                                          <p:spTgt spid="26">
                                            <p:txEl>
                                              <p:pRg st="2" end="2"/>
                                            </p:txEl>
                                          </p:spTgt>
                                        </p:tgtEl>
                                        <p:attrNameLst>
                                          <p:attrName>style.visibility</p:attrName>
                                        </p:attrNameLst>
                                      </p:cBhvr>
                                      <p:to>
                                        <p:strVal val="hidden"/>
                                      </p:to>
                                    </p:set>
                                  </p:childTnLst>
                                </p:cTn>
                              </p:par>
                              <p:par>
                                <p:cTn id="45" presetID="10" presetClass="exit" presetSubtype="0" fill="hold" grpId="0" nodeType="withEffect">
                                  <p:stCondLst>
                                    <p:cond delay="0"/>
                                  </p:stCondLst>
                                  <p:childTnLst>
                                    <p:animEffect transition="out" filter="fade">
                                      <p:cBhvr>
                                        <p:cTn id="46" dur="500"/>
                                        <p:tgtEl>
                                          <p:spTgt spid="26">
                                            <p:txEl>
                                              <p:pRg st="3" end="3"/>
                                            </p:txEl>
                                          </p:spTgt>
                                        </p:tgtEl>
                                      </p:cBhvr>
                                    </p:animEffect>
                                    <p:set>
                                      <p:cBhvr>
                                        <p:cTn id="47" dur="1" fill="hold">
                                          <p:stCondLst>
                                            <p:cond delay="499"/>
                                          </p:stCondLst>
                                        </p:cTn>
                                        <p:tgtEl>
                                          <p:spTgt spid="26">
                                            <p:txEl>
                                              <p:pRg st="3" end="3"/>
                                            </p:txEl>
                                          </p:spTgt>
                                        </p:tgtEl>
                                        <p:attrNameLst>
                                          <p:attrName>style.visibility</p:attrName>
                                        </p:attrNameLst>
                                      </p:cBhvr>
                                      <p:to>
                                        <p:strVal val="hidden"/>
                                      </p:to>
                                    </p:set>
                                  </p:childTnLst>
                                </p:cTn>
                              </p:par>
                            </p:childTnLst>
                          </p:cTn>
                        </p:par>
                      </p:childTnLst>
                    </p:cTn>
                  </p:par>
                </p:childTnLst>
              </p:cTn>
              <p:nextCondLst>
                <p:cond evt="onClick" delay="0">
                  <p:tgtEl>
                    <p:spTgt spid="28"/>
                  </p:tgtEl>
                </p:cond>
              </p:nextCondLst>
            </p:seq>
          </p:childTnLst>
        </p:cTn>
      </p:par>
    </p:tnLst>
    <p:bldLst>
      <p:bldP spid="26" grpId="0" uiExpand="1" build="allAtOnce"/>
      <p:bldP spid="29" grpId="0"/>
      <p:bldP spid="29" grpId="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0"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1"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2"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3"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4"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5</a:t>
            </a:r>
          </a:p>
        </p:txBody>
      </p:sp>
      <p:sp>
        <p:nvSpPr>
          <p:cNvPr id="45"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6"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7"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8"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9"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0"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1"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2"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3"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5"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6"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5" name="矩形 24"/>
          <p:cNvSpPr/>
          <p:nvPr/>
        </p:nvSpPr>
        <p:spPr>
          <a:xfrm>
            <a:off x="334567" y="477467"/>
            <a:ext cx="11450211" cy="6103163"/>
          </a:xfrm>
          <a:prstGeom prst="rect">
            <a:avLst/>
          </a:prstGeom>
        </p:spPr>
        <p:txBody>
          <a:bodyPr wrap="square" lIns="121876" tIns="60937" rIns="121876" bIns="60937">
            <a:spAutoFit/>
          </a:bodyPr>
          <a:lstStyle/>
          <a:p>
            <a:pPr algn="ctr">
              <a:lnSpc>
                <a:spcPct val="140000"/>
              </a:lnSpc>
            </a:pPr>
            <a:r>
              <a:rPr lang="en-US" altLang="zh-CN" sz="2900" b="1" kern="100" dirty="0">
                <a:solidFill>
                  <a:srgbClr val="002060"/>
                </a:solidFill>
                <a:latin typeface="Times New Roman"/>
                <a:ea typeface="华文细黑"/>
                <a:cs typeface="Times New Roman"/>
              </a:rPr>
              <a:t>【</a:t>
            </a:r>
            <a:r>
              <a:rPr lang="zh-CN" altLang="en-US" sz="2900" b="1" kern="100" dirty="0">
                <a:solidFill>
                  <a:srgbClr val="002060"/>
                </a:solidFill>
                <a:latin typeface="Times New Roman"/>
                <a:ea typeface="华文细黑"/>
                <a:cs typeface="Times New Roman"/>
              </a:rPr>
              <a:t>课内阅读</a:t>
            </a:r>
            <a:r>
              <a:rPr lang="en-US" altLang="zh-CN" sz="2900" b="1" kern="100" dirty="0">
                <a:solidFill>
                  <a:srgbClr val="002060"/>
                </a:solidFill>
                <a:latin typeface="Times New Roman"/>
                <a:ea typeface="华文细黑"/>
                <a:cs typeface="Times New Roman"/>
              </a:rPr>
              <a:t>】</a:t>
            </a:r>
          </a:p>
          <a:p>
            <a:pPr algn="just">
              <a:lnSpc>
                <a:spcPct val="150000"/>
              </a:lnSpc>
            </a:pPr>
            <a:r>
              <a:rPr lang="zh-CN" altLang="zh-CN" sz="2900" b="1" kern="100" dirty="0">
                <a:latin typeface="Times New Roman"/>
                <a:ea typeface="华文细黑"/>
                <a:cs typeface="Times New Roman"/>
              </a:rPr>
              <a:t>阅读下面的文段，完成</a:t>
            </a:r>
            <a:r>
              <a:rPr lang="en-US" altLang="zh-CN" sz="2900" b="1" kern="100" dirty="0">
                <a:latin typeface="Times New Roman"/>
                <a:ea typeface="华文细黑"/>
                <a:cs typeface="Courier New"/>
              </a:rPr>
              <a:t>5</a:t>
            </a:r>
            <a:r>
              <a:rPr lang="zh-CN" altLang="zh-CN" sz="2900" b="1" kern="100" dirty="0">
                <a:latin typeface="Times New Roman"/>
                <a:ea typeface="华文细黑"/>
                <a:cs typeface="Times New Roman"/>
              </a:rPr>
              <a:t>～</a:t>
            </a:r>
            <a:r>
              <a:rPr lang="en-US" altLang="zh-CN" sz="2900" b="1" kern="100" dirty="0">
                <a:latin typeface="Times New Roman"/>
                <a:ea typeface="华文细黑"/>
                <a:cs typeface="Courier New"/>
              </a:rPr>
              <a:t>9</a:t>
            </a:r>
            <a:r>
              <a:rPr lang="zh-CN" altLang="zh-CN" sz="2900" b="1" kern="100" dirty="0">
                <a:latin typeface="Times New Roman"/>
                <a:ea typeface="华文细黑"/>
                <a:cs typeface="Times New Roman"/>
              </a:rPr>
              <a:t>题。</a:t>
            </a:r>
            <a:endParaRPr lang="zh-CN" altLang="zh-CN" sz="1100" kern="100" dirty="0">
              <a:latin typeface="宋体"/>
              <a:cs typeface="Courier New"/>
            </a:endParaRPr>
          </a:p>
          <a:p>
            <a:pPr indent="711154" algn="just">
              <a:lnSpc>
                <a:spcPct val="150000"/>
              </a:lnSpc>
            </a:pPr>
            <a:r>
              <a:rPr lang="zh-CN" altLang="zh-CN" sz="2900" u="heavy" kern="100" dirty="0">
                <a:latin typeface="Times New Roman"/>
                <a:ea typeface="华文细黑"/>
                <a:cs typeface="Times New Roman"/>
              </a:rPr>
              <a:t>今之君子则不然，其责人也详，其待己也廉。</a:t>
            </a:r>
            <a:r>
              <a:rPr lang="zh-CN" altLang="zh-CN" sz="2900" kern="100" dirty="0">
                <a:latin typeface="Times New Roman"/>
                <a:ea typeface="华文细黑"/>
                <a:cs typeface="Times New Roman"/>
              </a:rPr>
              <a:t>详，故人难于为善；廉，故自取也少。己未有善，曰：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我善是，是亦足矣。</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己未有能，曰：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我能是，是亦足矣。</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外以欺于人，内以欺于心，未少有得而止矣，不亦待其身者已廉乎！其于人也，曰：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彼虽能是，其人不足称也；彼虽善是，其用不足称也。</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举其一不计其十，究其旧不图其新，恐恐</a:t>
            </a:r>
            <a:r>
              <a:rPr lang="zh-CN" altLang="zh-CN" sz="2900" kern="100" dirty="0">
                <a:solidFill>
                  <a:srgbClr val="0000FF"/>
                </a:solidFill>
                <a:latin typeface="Times New Roman"/>
                <a:ea typeface="华文细黑"/>
                <a:cs typeface="Times New Roman"/>
              </a:rPr>
              <a:t>然</a:t>
            </a:r>
            <a:r>
              <a:rPr lang="zh-CN" altLang="zh-CN" sz="2900" kern="100" dirty="0">
                <a:latin typeface="Times New Roman"/>
                <a:ea typeface="华文细黑"/>
                <a:cs typeface="Times New Roman"/>
              </a:rPr>
              <a:t>惟</a:t>
            </a:r>
            <a:r>
              <a:rPr lang="zh-CN" altLang="zh-CN" sz="2900" kern="100" dirty="0">
                <a:latin typeface="宋体"/>
                <a:ea typeface="华文细黑"/>
                <a:cs typeface="宋体"/>
              </a:rPr>
              <a:t>懼</a:t>
            </a:r>
            <a:r>
              <a:rPr lang="zh-CN" altLang="zh-CN" sz="2900" kern="100" dirty="0">
                <a:latin typeface="楷体_GB2312"/>
                <a:ea typeface="华文细黑"/>
                <a:cs typeface="楷体_GB2312"/>
              </a:rPr>
              <a:t>其人之有闻也</a:t>
            </a:r>
            <a:r>
              <a:rPr lang="zh-CN" altLang="zh-CN" sz="2900" kern="100" dirty="0">
                <a:latin typeface="Times New Roman"/>
                <a:ea typeface="华文细黑"/>
                <a:cs typeface="Times New Roman"/>
              </a:rPr>
              <a:t>。是不亦责于人者已详乎！夫是之谓不以</a:t>
            </a:r>
            <a:r>
              <a:rPr lang="zh-CN" altLang="zh-CN" sz="2900" kern="100" dirty="0">
                <a:solidFill>
                  <a:srgbClr val="0000FF"/>
                </a:solidFill>
                <a:latin typeface="Times New Roman"/>
                <a:ea typeface="华文细黑"/>
                <a:cs typeface="Times New Roman"/>
              </a:rPr>
              <a:t>众人</a:t>
            </a:r>
            <a:r>
              <a:rPr lang="zh-CN" altLang="zh-CN" sz="2900" kern="100" dirty="0">
                <a:latin typeface="Times New Roman"/>
                <a:ea typeface="华文细黑"/>
                <a:cs typeface="Times New Roman"/>
              </a:rPr>
              <a:t>待其身，而以圣人望于人，吾未见其</a:t>
            </a:r>
            <a:r>
              <a:rPr lang="zh-CN" altLang="zh-CN" sz="2900" kern="100" dirty="0">
                <a:solidFill>
                  <a:srgbClr val="0000FF"/>
                </a:solidFill>
                <a:latin typeface="Times New Roman"/>
                <a:ea typeface="华文细黑"/>
                <a:cs typeface="Times New Roman"/>
              </a:rPr>
              <a:t>尊</a:t>
            </a:r>
            <a:r>
              <a:rPr lang="zh-CN" altLang="zh-CN" sz="2900" kern="100" dirty="0">
                <a:latin typeface="Times New Roman"/>
                <a:ea typeface="华文细黑"/>
                <a:cs typeface="Times New Roman"/>
              </a:rPr>
              <a:t>己也。</a:t>
            </a:r>
            <a:endParaRPr lang="zh-CN" altLang="zh-CN" sz="1100" kern="100" dirty="0">
              <a:latin typeface="宋体"/>
              <a:cs typeface="Courier New"/>
            </a:endParaRPr>
          </a:p>
        </p:txBody>
      </p:sp>
      <p:sp>
        <p:nvSpPr>
          <p:cNvPr id="27" name="矩形 26"/>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91423" tIns="45711" rIns="91423" bIns="45711" rtlCol="0" anchor="ctr"/>
          <a:lstStyle/>
          <a:p>
            <a:pPr algn="ctr">
              <a:defRPr/>
            </a:pPr>
            <a:r>
              <a:rPr lang="zh-CN" altLang="en-US" sz="2400" b="1" dirty="0">
                <a:solidFill>
                  <a:srgbClr val="FFFF00"/>
                </a:solidFill>
                <a:latin typeface="微软雅黑" pitchFamily="34" charset="-122"/>
                <a:ea typeface="微软雅黑" pitchFamily="34" charset="-122"/>
              </a:rPr>
              <a:t>阅读达标</a:t>
            </a:r>
          </a:p>
        </p:txBody>
      </p:sp>
    </p:spTree>
    <p:extLst>
      <p:ext uri="{BB962C8B-B14F-4D97-AF65-F5344CB8AC3E}">
        <p14:creationId xmlns:p14="http://schemas.microsoft.com/office/powerpoint/2010/main" xmlns="" val="42433670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0"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1"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2"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3"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4"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5</a:t>
            </a:r>
          </a:p>
        </p:txBody>
      </p:sp>
      <p:sp>
        <p:nvSpPr>
          <p:cNvPr id="45"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6"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7"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8"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9"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0"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1"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2"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3"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5"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6"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5" name="矩形 24"/>
          <p:cNvSpPr/>
          <p:nvPr/>
        </p:nvSpPr>
        <p:spPr>
          <a:xfrm>
            <a:off x="391251" y="82019"/>
            <a:ext cx="11336843" cy="6147790"/>
          </a:xfrm>
          <a:prstGeom prst="rect">
            <a:avLst/>
          </a:prstGeom>
        </p:spPr>
        <p:txBody>
          <a:bodyPr wrap="square" lIns="121876" tIns="60937" rIns="121876" bIns="60937">
            <a:spAutoFit/>
          </a:bodyPr>
          <a:lstStyle/>
          <a:p>
            <a:pPr indent="711154" algn="just">
              <a:lnSpc>
                <a:spcPct val="150000"/>
              </a:lnSpc>
            </a:pPr>
            <a:r>
              <a:rPr lang="zh-CN" altLang="zh-CN" sz="2900" u="heavy" kern="100" dirty="0">
                <a:latin typeface="Times New Roman"/>
                <a:ea typeface="华文细黑"/>
                <a:cs typeface="Times New Roman"/>
              </a:rPr>
              <a:t>虽</a:t>
            </a:r>
            <a:r>
              <a:rPr lang="zh-CN" altLang="zh-CN" sz="2900" u="heavy" kern="100" dirty="0">
                <a:solidFill>
                  <a:srgbClr val="0000FF"/>
                </a:solidFill>
                <a:latin typeface="Times New Roman"/>
                <a:ea typeface="华文细黑"/>
                <a:cs typeface="Times New Roman"/>
              </a:rPr>
              <a:t>然</a:t>
            </a:r>
            <a:r>
              <a:rPr lang="zh-CN" altLang="zh-CN" sz="2900" u="heavy" kern="100" dirty="0">
                <a:latin typeface="Times New Roman"/>
                <a:ea typeface="华文细黑"/>
                <a:cs typeface="Times New Roman"/>
              </a:rPr>
              <a:t>，为是者有本有原，怠</a:t>
            </a:r>
            <a:r>
              <a:rPr lang="zh-CN" altLang="zh-CN" sz="2900" u="heavy" kern="100" dirty="0">
                <a:solidFill>
                  <a:srgbClr val="0000FF"/>
                </a:solidFill>
                <a:latin typeface="Times New Roman"/>
                <a:ea typeface="华文细黑"/>
                <a:cs typeface="Times New Roman"/>
              </a:rPr>
              <a:t>与</a:t>
            </a:r>
            <a:r>
              <a:rPr lang="zh-CN" altLang="zh-CN" sz="2900" u="heavy" kern="100" dirty="0">
                <a:latin typeface="Times New Roman"/>
                <a:ea typeface="华文细黑"/>
                <a:cs typeface="Times New Roman"/>
              </a:rPr>
              <a:t>忌之谓也。怠</a:t>
            </a:r>
            <a:r>
              <a:rPr lang="zh-CN" altLang="zh-CN" sz="2900" u="heavy" kern="100" dirty="0">
                <a:solidFill>
                  <a:srgbClr val="0000FF"/>
                </a:solidFill>
                <a:latin typeface="Times New Roman"/>
                <a:ea typeface="华文细黑"/>
                <a:cs typeface="Times New Roman"/>
              </a:rPr>
              <a:t>者</a:t>
            </a:r>
            <a:r>
              <a:rPr lang="zh-CN" altLang="zh-CN" sz="2900" u="heavy" kern="100" dirty="0">
                <a:latin typeface="Times New Roman"/>
                <a:ea typeface="华文细黑"/>
                <a:cs typeface="Times New Roman"/>
              </a:rPr>
              <a:t>不能</a:t>
            </a:r>
            <a:r>
              <a:rPr lang="zh-CN" altLang="zh-CN" sz="2900" u="heavy" kern="100" dirty="0">
                <a:solidFill>
                  <a:srgbClr val="0000FF"/>
                </a:solidFill>
                <a:latin typeface="Times New Roman"/>
                <a:ea typeface="华文细黑"/>
                <a:cs typeface="Times New Roman"/>
              </a:rPr>
              <a:t>修</a:t>
            </a:r>
            <a:r>
              <a:rPr lang="zh-CN" altLang="zh-CN" sz="2900" u="heavy" kern="100" dirty="0">
                <a:latin typeface="Times New Roman"/>
                <a:ea typeface="华文细黑"/>
                <a:cs typeface="Times New Roman"/>
              </a:rPr>
              <a:t>，而忌者畏人修。</a:t>
            </a:r>
            <a:r>
              <a:rPr lang="zh-CN" altLang="zh-CN" sz="2900" kern="100" dirty="0">
                <a:latin typeface="Times New Roman"/>
                <a:ea typeface="华文细黑"/>
                <a:cs typeface="Times New Roman"/>
              </a:rPr>
              <a:t>吾尝试之矣，尝试语</a:t>
            </a:r>
            <a:r>
              <a:rPr lang="zh-CN" altLang="zh-CN" sz="2900" kern="100" dirty="0">
                <a:solidFill>
                  <a:srgbClr val="0000FF"/>
                </a:solidFill>
                <a:latin typeface="Times New Roman"/>
                <a:ea typeface="华文细黑"/>
                <a:cs typeface="Times New Roman"/>
              </a:rPr>
              <a:t>于</a:t>
            </a:r>
            <a:r>
              <a:rPr lang="zh-CN" altLang="zh-CN" sz="2900" kern="100" dirty="0">
                <a:latin typeface="Times New Roman"/>
                <a:ea typeface="华文细黑"/>
                <a:cs typeface="Times New Roman"/>
              </a:rPr>
              <a:t>众曰：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某良士，某良士。</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其应者，必其人之</a:t>
            </a:r>
            <a:r>
              <a:rPr lang="zh-CN" altLang="zh-CN" sz="2900" kern="100" dirty="0">
                <a:solidFill>
                  <a:srgbClr val="0000FF"/>
                </a:solidFill>
                <a:latin typeface="Times New Roman"/>
                <a:ea typeface="华文细黑"/>
                <a:cs typeface="Times New Roman"/>
              </a:rPr>
              <a:t>与</a:t>
            </a:r>
            <a:r>
              <a:rPr lang="zh-CN" altLang="zh-CN" sz="2900" kern="100" dirty="0">
                <a:latin typeface="Times New Roman"/>
                <a:ea typeface="华文细黑"/>
                <a:cs typeface="Times New Roman"/>
              </a:rPr>
              <a:t>也；不然，则其所疏远不与同其利者也；不然，则其畏也。不若是，强者必怒</a:t>
            </a:r>
            <a:r>
              <a:rPr lang="zh-CN" altLang="zh-CN" sz="2900" kern="100" dirty="0">
                <a:solidFill>
                  <a:srgbClr val="0000FF"/>
                </a:solidFill>
                <a:latin typeface="Times New Roman"/>
                <a:ea typeface="华文细黑"/>
                <a:cs typeface="Times New Roman"/>
              </a:rPr>
              <a:t>于</a:t>
            </a:r>
            <a:r>
              <a:rPr lang="zh-CN" altLang="zh-CN" sz="2900" kern="100" dirty="0">
                <a:latin typeface="Times New Roman"/>
                <a:ea typeface="华文细黑"/>
                <a:cs typeface="Times New Roman"/>
              </a:rPr>
              <a:t>言，懦者必怒于色矣。又尝语于众曰：</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某非良士，某非良士。</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其不应者，必其人之与也；不然，则其所疏远不与同其利者也；不然，则其畏也。不若是，强者必说于言，懦</a:t>
            </a:r>
            <a:r>
              <a:rPr lang="zh-CN" altLang="zh-CN" sz="2900" kern="100" dirty="0">
                <a:solidFill>
                  <a:srgbClr val="0000FF"/>
                </a:solidFill>
                <a:latin typeface="Times New Roman"/>
                <a:ea typeface="华文细黑"/>
                <a:cs typeface="Times New Roman"/>
              </a:rPr>
              <a:t>者</a:t>
            </a:r>
            <a:r>
              <a:rPr lang="zh-CN" altLang="zh-CN" sz="2900" kern="100" dirty="0">
                <a:latin typeface="Times New Roman"/>
                <a:ea typeface="华文细黑"/>
                <a:cs typeface="Times New Roman"/>
              </a:rPr>
              <a:t>必说于色矣。是故事修而谤兴，德高而毁来。呜呼！士之处此世，而望名誉之光、道德之行，难已！</a:t>
            </a:r>
            <a:endParaRPr lang="en-US" altLang="zh-CN" sz="2900" kern="100" dirty="0">
              <a:latin typeface="Times New Roman"/>
              <a:ea typeface="华文细黑"/>
              <a:cs typeface="Times New Roman"/>
            </a:endParaRPr>
          </a:p>
          <a:p>
            <a:pPr indent="711154" algn="just">
              <a:lnSpc>
                <a:spcPct val="150000"/>
              </a:lnSpc>
            </a:pPr>
            <a:r>
              <a:rPr lang="zh-CN" altLang="zh-CN" sz="2900" kern="100" dirty="0">
                <a:latin typeface="Times New Roman"/>
                <a:ea typeface="华文细黑"/>
                <a:cs typeface="Times New Roman"/>
              </a:rPr>
              <a:t>将有</a:t>
            </a:r>
            <a:r>
              <a:rPr lang="zh-CN" altLang="zh-CN" sz="2900" kern="100" dirty="0">
                <a:solidFill>
                  <a:srgbClr val="0000FF"/>
                </a:solidFill>
                <a:latin typeface="Times New Roman"/>
                <a:ea typeface="华文细黑"/>
                <a:cs typeface="Times New Roman"/>
              </a:rPr>
              <a:t>作</a:t>
            </a:r>
            <a:r>
              <a:rPr lang="zh-CN" altLang="zh-CN" sz="2900" kern="100" dirty="0">
                <a:latin typeface="Times New Roman"/>
                <a:ea typeface="华文细黑"/>
                <a:cs typeface="Times New Roman"/>
              </a:rPr>
              <a:t>于上者，得吾说而存之，其国家可几而理欤！</a:t>
            </a:r>
            <a:endParaRPr lang="zh-CN" altLang="zh-CN" sz="1100" kern="100" dirty="0">
              <a:latin typeface="宋体"/>
              <a:cs typeface="Courier New"/>
            </a:endParaRPr>
          </a:p>
        </p:txBody>
      </p:sp>
    </p:spTree>
    <p:extLst>
      <p:ext uri="{BB962C8B-B14F-4D97-AF65-F5344CB8AC3E}">
        <p14:creationId xmlns:p14="http://schemas.microsoft.com/office/powerpoint/2010/main" xmlns="" val="13246866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0"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1"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2"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3"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4"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5</a:t>
            </a:r>
          </a:p>
        </p:txBody>
      </p:sp>
      <p:sp>
        <p:nvSpPr>
          <p:cNvPr id="45"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6"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7"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8"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9"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0"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1"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2"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3"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5"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6"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1" name="矩形 20"/>
          <p:cNvSpPr/>
          <p:nvPr/>
        </p:nvSpPr>
        <p:spPr>
          <a:xfrm>
            <a:off x="621659" y="438708"/>
            <a:ext cx="11450211" cy="3470134"/>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5.</a:t>
            </a:r>
            <a:r>
              <a:rPr lang="zh-CN" altLang="zh-CN" sz="2900" kern="100" dirty="0">
                <a:latin typeface="Times New Roman"/>
                <a:ea typeface="华文细黑"/>
                <a:cs typeface="Times New Roman"/>
              </a:rPr>
              <a:t>对下列句子中加颜色词的解释，不正确的一项是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夫是之谓不以</a:t>
            </a:r>
            <a:r>
              <a:rPr lang="zh-CN" altLang="zh-CN" sz="2900" kern="100" dirty="0">
                <a:solidFill>
                  <a:srgbClr val="0000FF"/>
                </a:solidFill>
                <a:latin typeface="Times New Roman"/>
                <a:ea typeface="华文细黑"/>
                <a:cs typeface="Times New Roman"/>
              </a:rPr>
              <a:t>众人</a:t>
            </a:r>
            <a:r>
              <a:rPr lang="zh-CN" altLang="zh-CN" sz="2900" kern="100" dirty="0">
                <a:latin typeface="Times New Roman"/>
                <a:ea typeface="华文细黑"/>
                <a:cs typeface="Times New Roman"/>
              </a:rPr>
              <a:t>待其身　　</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　</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众人：群众，大家</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吾未见其</a:t>
            </a:r>
            <a:r>
              <a:rPr lang="zh-CN" altLang="zh-CN" sz="2900" kern="100" dirty="0">
                <a:solidFill>
                  <a:srgbClr val="0000FF"/>
                </a:solidFill>
                <a:latin typeface="Times New Roman"/>
                <a:ea typeface="华文细黑"/>
                <a:cs typeface="Times New Roman"/>
              </a:rPr>
              <a:t>尊</a:t>
            </a:r>
            <a:r>
              <a:rPr lang="zh-CN" altLang="zh-CN" sz="2900" kern="100" dirty="0">
                <a:latin typeface="Times New Roman"/>
                <a:ea typeface="华文细黑"/>
                <a:cs typeface="Times New Roman"/>
              </a:rPr>
              <a:t>己也</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尊：尊重</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怠者不能</a:t>
            </a:r>
            <a:r>
              <a:rPr lang="zh-CN" altLang="zh-CN" sz="2900" kern="100" dirty="0">
                <a:solidFill>
                  <a:srgbClr val="0000FF"/>
                </a:solidFill>
                <a:latin typeface="Times New Roman"/>
                <a:ea typeface="华文细黑"/>
                <a:cs typeface="Times New Roman"/>
              </a:rPr>
              <a:t>修</a:t>
            </a:r>
            <a:r>
              <a:rPr lang="zh-CN" altLang="zh-CN" sz="2900" kern="100" dirty="0">
                <a:latin typeface="宋体"/>
                <a:ea typeface="Times New Roman"/>
                <a:cs typeface="Courier New"/>
              </a:rPr>
              <a:t> </a:t>
            </a:r>
            <a:r>
              <a:rPr lang="en-US" altLang="zh-CN" sz="2900" kern="100" dirty="0">
                <a:latin typeface="宋体"/>
                <a:ea typeface="Times New Roman"/>
                <a:cs typeface="Courier New"/>
              </a:rPr>
              <a:t>					</a:t>
            </a:r>
            <a:r>
              <a:rPr lang="zh-CN" altLang="zh-CN" sz="2900" kern="100" dirty="0">
                <a:latin typeface="Times New Roman"/>
                <a:ea typeface="华文细黑"/>
                <a:cs typeface="Times New Roman"/>
              </a:rPr>
              <a:t>修：进修，要求进步</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将有</a:t>
            </a:r>
            <a:r>
              <a:rPr lang="zh-CN" altLang="zh-CN" sz="2900" kern="100" dirty="0">
                <a:solidFill>
                  <a:srgbClr val="0000FF"/>
                </a:solidFill>
                <a:latin typeface="Times New Roman"/>
                <a:ea typeface="华文细黑"/>
                <a:cs typeface="Times New Roman"/>
              </a:rPr>
              <a:t>作</a:t>
            </a:r>
            <a:r>
              <a:rPr lang="zh-CN" altLang="zh-CN" sz="2900" kern="100" dirty="0">
                <a:latin typeface="Times New Roman"/>
                <a:ea typeface="华文细黑"/>
                <a:cs typeface="Times New Roman"/>
              </a:rPr>
              <a:t>于上者</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作：作为</a:t>
            </a:r>
            <a:endParaRPr lang="zh-CN" altLang="zh-CN" sz="1100" kern="100" dirty="0">
              <a:latin typeface="宋体"/>
              <a:cs typeface="Courier New"/>
            </a:endParaRPr>
          </a:p>
        </p:txBody>
      </p:sp>
      <p:sp>
        <p:nvSpPr>
          <p:cNvPr id="22" name="TextBox 21"/>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6" name="TextBox 25"/>
          <p:cNvSpPr txBox="1"/>
          <p:nvPr/>
        </p:nvSpPr>
        <p:spPr>
          <a:xfrm>
            <a:off x="442579" y="1086781"/>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23" name="矩形 22"/>
          <p:cNvSpPr/>
          <p:nvPr/>
        </p:nvSpPr>
        <p:spPr>
          <a:xfrm>
            <a:off x="622599" y="3751076"/>
            <a:ext cx="11450211" cy="792478"/>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众人：一般人。</a:t>
            </a:r>
            <a:endParaRPr lang="zh-CN" altLang="zh-CN" sz="1100" kern="100" dirty="0">
              <a:latin typeface="宋体"/>
              <a:cs typeface="Courier New"/>
            </a:endParaRPr>
          </a:p>
        </p:txBody>
      </p:sp>
      <p:sp>
        <p:nvSpPr>
          <p:cNvPr id="24" name="TextBox 23"/>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xmlns="" val="375925250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6"/>
                                        </p:tgtEl>
                                      </p:cBhvr>
                                    </p:animEffect>
                                    <p:set>
                                      <p:cBhvr>
                                        <p:cTn id="12"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13" restart="whenNotActive" fill="hold" evtFilter="cancelBubble" nodeType="interactiveSeq">
                <p:stCondLst>
                  <p:cond evt="onClick" delay="0">
                    <p:tgtEl>
                      <p:spTgt spid="24"/>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23">
                                            <p:txEl>
                                              <p:pRg st="0" end="0"/>
                                            </p:txEl>
                                          </p:spTgt>
                                        </p:tgtEl>
                                        <p:attrNameLst>
                                          <p:attrName>style.visibility</p:attrName>
                                        </p:attrNameLst>
                                      </p:cBhvr>
                                      <p:to>
                                        <p:strVal val="visible"/>
                                      </p:to>
                                    </p:set>
                                    <p:animEffect transition="in" filter="blinds(horizontal)">
                                      <p:cBhvr>
                                        <p:cTn id="18" dur="500"/>
                                        <p:tgtEl>
                                          <p:spTgt spid="2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0" nodeType="clickEffect">
                                  <p:stCondLst>
                                    <p:cond delay="0"/>
                                  </p:stCondLst>
                                  <p:childTnLst>
                                    <p:animEffect transition="out" filter="fade">
                                      <p:cBhvr>
                                        <p:cTn id="22" dur="500"/>
                                        <p:tgtEl>
                                          <p:spTgt spid="23">
                                            <p:txEl>
                                              <p:pRg st="0" end="0"/>
                                            </p:txEl>
                                          </p:spTgt>
                                        </p:tgtEl>
                                      </p:cBhvr>
                                    </p:animEffect>
                                    <p:set>
                                      <p:cBhvr>
                                        <p:cTn id="23" dur="1" fill="hold">
                                          <p:stCondLst>
                                            <p:cond delay="499"/>
                                          </p:stCondLst>
                                        </p:cTn>
                                        <p:tgtEl>
                                          <p:spTgt spid="23">
                                            <p:txEl>
                                              <p:pRg st="0" end="0"/>
                                            </p:txEl>
                                          </p:spTgt>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bldLst>
      <p:bldP spid="26" grpId="0"/>
      <p:bldP spid="26" grpId="1"/>
      <p:bldP spid="23" grpId="0" build="allAtOnce"/>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399304" y="-98598"/>
            <a:ext cx="12032606" cy="792478"/>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6.</a:t>
            </a:r>
            <a:r>
              <a:rPr lang="zh-CN" altLang="zh-CN" sz="2900" kern="100" dirty="0">
                <a:latin typeface="Times New Roman"/>
                <a:ea typeface="华文细黑"/>
                <a:cs typeface="Times New Roman"/>
              </a:rPr>
              <a:t>下列各组句子中，加颜色词的意义和用法都相同的一组是</a:t>
            </a:r>
            <a:endParaRPr lang="zh-CN" altLang="zh-CN" sz="1100" kern="100" dirty="0">
              <a:latin typeface="宋体"/>
              <a:cs typeface="Courier New"/>
            </a:endParaRPr>
          </a:p>
        </p:txBody>
      </p:sp>
      <p:sp>
        <p:nvSpPr>
          <p:cNvPr id="21" name="TextBox 20"/>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2" name="TextBox 21"/>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50"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51"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52"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53"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54"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55"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56"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6</a:t>
            </a:r>
          </a:p>
        </p:txBody>
      </p:sp>
      <p:sp>
        <p:nvSpPr>
          <p:cNvPr id="57"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58"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59"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60"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61"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62"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63"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64"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65"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66"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4" name="矩形 23"/>
          <p:cNvSpPr/>
          <p:nvPr/>
        </p:nvSpPr>
        <p:spPr>
          <a:xfrm>
            <a:off x="334568" y="3529696"/>
            <a:ext cx="11678729" cy="2800720"/>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Times New Roman"/>
                <a:ea typeface="华文细黑"/>
                <a:cs typeface="Courier New"/>
              </a:rPr>
              <a:t>B</a:t>
            </a:r>
            <a:r>
              <a:rPr lang="zh-CN" altLang="zh-CN" sz="2900" kern="100" dirty="0">
                <a:solidFill>
                  <a:srgbClr val="002060"/>
                </a:solidFill>
                <a:latin typeface="Times New Roman"/>
                <a:ea typeface="华文细黑"/>
                <a:cs typeface="Times New Roman"/>
              </a:rPr>
              <a:t>项代词，</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的人。</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A</a:t>
            </a:r>
            <a:r>
              <a:rPr lang="zh-CN" altLang="zh-CN" sz="2900" kern="100" dirty="0">
                <a:solidFill>
                  <a:srgbClr val="002060"/>
                </a:solidFill>
                <a:latin typeface="Times New Roman"/>
                <a:ea typeface="华文细黑"/>
                <a:cs typeface="Times New Roman"/>
              </a:rPr>
              <a:t>项连词，和</a:t>
            </a:r>
            <a:r>
              <a:rPr lang="en-US" altLang="zh-CN" sz="2900" kern="100" dirty="0">
                <a:solidFill>
                  <a:srgbClr val="002060"/>
                </a:solidFill>
                <a:latin typeface="IPAPANNEW"/>
                <a:ea typeface="华文细黑"/>
                <a:cs typeface="Times New Roman"/>
              </a:rPr>
              <a:t>/</a:t>
            </a:r>
            <a:r>
              <a:rPr lang="zh-CN" altLang="zh-CN" sz="2900" kern="100" dirty="0">
                <a:solidFill>
                  <a:srgbClr val="002060"/>
                </a:solidFill>
                <a:latin typeface="IPAPANNEW"/>
                <a:ea typeface="华文细黑"/>
                <a:cs typeface="Times New Roman"/>
              </a:rPr>
              <a:t>名词，党羽、朋友。</a:t>
            </a:r>
            <a:endParaRPr lang="en-US" altLang="zh-CN" sz="2900" kern="100" dirty="0">
              <a:solidFill>
                <a:srgbClr val="002060"/>
              </a:solidFill>
              <a:latin typeface="IPAPANNEW"/>
              <a:ea typeface="华文细黑"/>
              <a:cs typeface="Times New Roman"/>
            </a:endParaRPr>
          </a:p>
          <a:p>
            <a:pPr algn="just">
              <a:lnSpc>
                <a:spcPct val="150000"/>
              </a:lnSpc>
            </a:pPr>
            <a:r>
              <a:rPr lang="en-US" altLang="zh-CN" sz="2900" kern="100" dirty="0">
                <a:solidFill>
                  <a:srgbClr val="002060"/>
                </a:solidFill>
                <a:latin typeface="IPAPANNEW"/>
                <a:ea typeface="华文细黑"/>
                <a:cs typeface="Times New Roman"/>
              </a:rPr>
              <a:t>C</a:t>
            </a:r>
            <a:r>
              <a:rPr lang="zh-CN" altLang="zh-CN" sz="2900" kern="100" dirty="0">
                <a:solidFill>
                  <a:srgbClr val="002060"/>
                </a:solidFill>
                <a:latin typeface="IPAPANNEW"/>
                <a:ea typeface="华文细黑"/>
                <a:cs typeface="Times New Roman"/>
              </a:rPr>
              <a:t>项代词，如此、这样</a:t>
            </a:r>
            <a:r>
              <a:rPr lang="en-US" altLang="zh-CN" sz="2900" kern="100" dirty="0">
                <a:solidFill>
                  <a:srgbClr val="002060"/>
                </a:solidFill>
                <a:latin typeface="IPAPANNEW"/>
                <a:ea typeface="华文细黑"/>
                <a:cs typeface="Times New Roman"/>
              </a:rPr>
              <a:t>/</a:t>
            </a:r>
            <a:r>
              <a:rPr lang="zh-CN" altLang="zh-CN" sz="2900" kern="100" dirty="0">
                <a:solidFill>
                  <a:srgbClr val="002060"/>
                </a:solidFill>
                <a:latin typeface="Times New Roman"/>
                <a:ea typeface="华文细黑"/>
                <a:cs typeface="Times New Roman"/>
              </a:rPr>
              <a:t>形容词词尾，</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的样子。</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Courier New"/>
              </a:rPr>
              <a:t>D</a:t>
            </a:r>
            <a:r>
              <a:rPr lang="zh-CN" altLang="zh-CN" sz="2900" kern="100" dirty="0">
                <a:solidFill>
                  <a:srgbClr val="002060"/>
                </a:solidFill>
                <a:latin typeface="Times New Roman"/>
                <a:ea typeface="华文细黑"/>
                <a:cs typeface="Times New Roman"/>
              </a:rPr>
              <a:t>项介词，在</a:t>
            </a:r>
            <a:r>
              <a:rPr lang="en-US" altLang="zh-CN" sz="2900" kern="100" dirty="0">
                <a:solidFill>
                  <a:srgbClr val="002060"/>
                </a:solidFill>
                <a:latin typeface="Times New Roman"/>
                <a:ea typeface="华文细黑"/>
                <a:cs typeface="Courier New"/>
              </a:rPr>
              <a:t>/</a:t>
            </a:r>
            <a:r>
              <a:rPr lang="zh-CN" altLang="zh-CN" sz="2900" kern="100" dirty="0">
                <a:solidFill>
                  <a:srgbClr val="002060"/>
                </a:solidFill>
                <a:latin typeface="Times New Roman"/>
                <a:ea typeface="华文细黑"/>
                <a:cs typeface="Times New Roman"/>
              </a:rPr>
              <a:t>介词，对。</a:t>
            </a:r>
            <a:endParaRPr lang="zh-CN" altLang="zh-CN" sz="1100" kern="100" dirty="0">
              <a:latin typeface="宋体"/>
              <a:cs typeface="Courier New"/>
            </a:endParaRPr>
          </a:p>
        </p:txBody>
      </p:sp>
      <p:sp>
        <p:nvSpPr>
          <p:cNvPr id="25" name="矩形 24"/>
          <p:cNvSpPr/>
          <p:nvPr/>
        </p:nvSpPr>
        <p:spPr>
          <a:xfrm>
            <a:off x="630982" y="1102868"/>
            <a:ext cx="546910" cy="538591"/>
          </a:xfrm>
          <a:prstGeom prst="rect">
            <a:avLst/>
          </a:prstGeom>
        </p:spPr>
        <p:txBody>
          <a:bodyPr wrap="none" lIns="91423" tIns="45711" rIns="91423" bIns="45711">
            <a:spAutoFit/>
          </a:bodyPr>
          <a:lstStyle/>
          <a:p>
            <a:r>
              <a:rPr lang="en-US" altLang="zh-CN" sz="2900" kern="100" dirty="0">
                <a:latin typeface="Times New Roman"/>
                <a:ea typeface="华文细黑"/>
              </a:rPr>
              <a:t>A.</a:t>
            </a:r>
            <a:endParaRPr lang="zh-CN" altLang="en-US" sz="2900" dirty="0"/>
          </a:p>
        </p:txBody>
      </p:sp>
      <p:sp>
        <p:nvSpPr>
          <p:cNvPr id="26" name="左大括号 25"/>
          <p:cNvSpPr/>
          <p:nvPr/>
        </p:nvSpPr>
        <p:spPr>
          <a:xfrm>
            <a:off x="1123161" y="858769"/>
            <a:ext cx="113950" cy="1108194"/>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27" name="矩形 26"/>
          <p:cNvSpPr/>
          <p:nvPr/>
        </p:nvSpPr>
        <p:spPr>
          <a:xfrm>
            <a:off x="630983" y="2706580"/>
            <a:ext cx="526072" cy="538591"/>
          </a:xfrm>
          <a:prstGeom prst="rect">
            <a:avLst/>
          </a:prstGeom>
        </p:spPr>
        <p:txBody>
          <a:bodyPr wrap="none" lIns="91423" tIns="45711" rIns="91423" bIns="45711">
            <a:spAutoFit/>
          </a:bodyPr>
          <a:lstStyle/>
          <a:p>
            <a:r>
              <a:rPr lang="en-US" altLang="zh-CN" sz="2900" kern="100" dirty="0">
                <a:latin typeface="Times New Roman"/>
                <a:ea typeface="华文细黑"/>
              </a:rPr>
              <a:t>B.</a:t>
            </a:r>
            <a:endParaRPr lang="zh-CN" altLang="en-US" sz="2900" dirty="0"/>
          </a:p>
        </p:txBody>
      </p:sp>
      <p:sp>
        <p:nvSpPr>
          <p:cNvPr id="28" name="矩形 27"/>
          <p:cNvSpPr/>
          <p:nvPr/>
        </p:nvSpPr>
        <p:spPr>
          <a:xfrm>
            <a:off x="1236791" y="2235458"/>
            <a:ext cx="2787908" cy="1431143"/>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懦</a:t>
            </a:r>
            <a:r>
              <a:rPr lang="zh-CN" altLang="zh-CN" sz="2900" kern="100" dirty="0">
                <a:solidFill>
                  <a:srgbClr val="0000FF"/>
                </a:solidFill>
                <a:latin typeface="Times New Roman"/>
                <a:ea typeface="华文细黑"/>
                <a:cs typeface="Times New Roman"/>
              </a:rPr>
              <a:t>者</a:t>
            </a:r>
            <a:r>
              <a:rPr lang="zh-CN" altLang="zh-CN" sz="2900" kern="100" dirty="0">
                <a:latin typeface="Times New Roman"/>
                <a:ea typeface="华文细黑"/>
                <a:cs typeface="Times New Roman"/>
              </a:rPr>
              <a:t>必说于色矣</a:t>
            </a:r>
            <a:endParaRPr lang="en-US" altLang="zh-CN" sz="2900" kern="100" dirty="0">
              <a:latin typeface="Times New Roman"/>
              <a:ea typeface="华文细黑"/>
            </a:endParaRPr>
          </a:p>
          <a:p>
            <a:pPr>
              <a:lnSpc>
                <a:spcPct val="150000"/>
              </a:lnSpc>
            </a:pPr>
            <a:r>
              <a:rPr lang="zh-CN" altLang="zh-CN" sz="2900" kern="100" dirty="0">
                <a:latin typeface="Times New Roman"/>
                <a:ea typeface="华文细黑"/>
                <a:cs typeface="Times New Roman"/>
              </a:rPr>
              <a:t>怠</a:t>
            </a:r>
            <a:r>
              <a:rPr lang="zh-CN" altLang="zh-CN" sz="2900" kern="100" dirty="0">
                <a:solidFill>
                  <a:srgbClr val="0000FF"/>
                </a:solidFill>
                <a:latin typeface="Times New Roman"/>
                <a:ea typeface="华文细黑"/>
                <a:cs typeface="Times New Roman"/>
              </a:rPr>
              <a:t>者</a:t>
            </a:r>
            <a:r>
              <a:rPr lang="zh-CN" altLang="zh-CN" sz="2900" kern="100" dirty="0">
                <a:latin typeface="Times New Roman"/>
                <a:ea typeface="华文细黑"/>
                <a:cs typeface="Times New Roman"/>
              </a:rPr>
              <a:t>不能修</a:t>
            </a:r>
            <a:endParaRPr lang="zh-CN" altLang="en-US" sz="2900" dirty="0"/>
          </a:p>
        </p:txBody>
      </p:sp>
      <p:sp>
        <p:nvSpPr>
          <p:cNvPr id="29" name="左大括号 28"/>
          <p:cNvSpPr/>
          <p:nvPr/>
        </p:nvSpPr>
        <p:spPr>
          <a:xfrm>
            <a:off x="1167039" y="2462482"/>
            <a:ext cx="113950" cy="1108194"/>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30" name="矩形 29"/>
          <p:cNvSpPr/>
          <p:nvPr/>
        </p:nvSpPr>
        <p:spPr>
          <a:xfrm>
            <a:off x="5959574" y="1122404"/>
            <a:ext cx="526072" cy="538591"/>
          </a:xfrm>
          <a:prstGeom prst="rect">
            <a:avLst/>
          </a:prstGeom>
        </p:spPr>
        <p:txBody>
          <a:bodyPr wrap="none" lIns="91423" tIns="45711" rIns="91423" bIns="45711">
            <a:spAutoFit/>
          </a:bodyPr>
          <a:lstStyle/>
          <a:p>
            <a:r>
              <a:rPr lang="en-US" altLang="zh-CN" sz="2900" kern="100" dirty="0">
                <a:latin typeface="Times New Roman"/>
                <a:ea typeface="华文细黑"/>
              </a:rPr>
              <a:t>C.</a:t>
            </a:r>
            <a:endParaRPr lang="zh-CN" altLang="en-US" sz="2900" dirty="0"/>
          </a:p>
        </p:txBody>
      </p:sp>
      <p:sp>
        <p:nvSpPr>
          <p:cNvPr id="31" name="矩形 30"/>
          <p:cNvSpPr/>
          <p:nvPr/>
        </p:nvSpPr>
        <p:spPr>
          <a:xfrm>
            <a:off x="6534727" y="670819"/>
            <a:ext cx="4275495" cy="1431143"/>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虽</a:t>
            </a:r>
            <a:r>
              <a:rPr lang="zh-CN" altLang="zh-CN" sz="2900" kern="100" dirty="0">
                <a:solidFill>
                  <a:srgbClr val="0000FF"/>
                </a:solidFill>
                <a:latin typeface="Times New Roman"/>
                <a:ea typeface="华文细黑"/>
                <a:cs typeface="Times New Roman"/>
              </a:rPr>
              <a:t>然</a:t>
            </a:r>
            <a:r>
              <a:rPr lang="zh-CN" altLang="zh-CN" sz="2900" kern="100" dirty="0">
                <a:latin typeface="Times New Roman"/>
                <a:ea typeface="华文细黑"/>
                <a:cs typeface="Times New Roman"/>
              </a:rPr>
              <a:t>，为是者有本有原</a:t>
            </a:r>
            <a:endParaRPr lang="en-US" altLang="zh-CN" sz="2900" kern="100" dirty="0">
              <a:latin typeface="Times New Roman"/>
              <a:ea typeface="华文细黑"/>
            </a:endParaRPr>
          </a:p>
          <a:p>
            <a:pPr>
              <a:lnSpc>
                <a:spcPct val="150000"/>
              </a:lnSpc>
            </a:pPr>
            <a:r>
              <a:rPr lang="zh-CN" altLang="zh-CN" sz="2900" kern="100" dirty="0">
                <a:latin typeface="Times New Roman"/>
                <a:ea typeface="华文细黑"/>
                <a:cs typeface="Times New Roman"/>
              </a:rPr>
              <a:t>恐恐</a:t>
            </a:r>
            <a:r>
              <a:rPr lang="zh-CN" altLang="zh-CN" sz="2900" kern="100" dirty="0">
                <a:solidFill>
                  <a:srgbClr val="0000FF"/>
                </a:solidFill>
                <a:latin typeface="Times New Roman"/>
                <a:ea typeface="华文细黑"/>
                <a:cs typeface="Times New Roman"/>
              </a:rPr>
              <a:t>然</a:t>
            </a:r>
            <a:r>
              <a:rPr lang="zh-CN" altLang="zh-CN" sz="2900" kern="100" dirty="0">
                <a:latin typeface="Times New Roman"/>
                <a:ea typeface="华文细黑"/>
                <a:cs typeface="Times New Roman"/>
              </a:rPr>
              <a:t>惟懼其人之有闻也</a:t>
            </a:r>
            <a:endParaRPr lang="zh-CN" altLang="en-US" sz="2900" dirty="0"/>
          </a:p>
        </p:txBody>
      </p:sp>
      <p:sp>
        <p:nvSpPr>
          <p:cNvPr id="32" name="左大括号 31"/>
          <p:cNvSpPr/>
          <p:nvPr/>
        </p:nvSpPr>
        <p:spPr>
          <a:xfrm>
            <a:off x="6451754" y="878307"/>
            <a:ext cx="113950" cy="1108194"/>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33" name="矩形 32"/>
          <p:cNvSpPr/>
          <p:nvPr/>
        </p:nvSpPr>
        <p:spPr>
          <a:xfrm>
            <a:off x="5959575" y="2726117"/>
            <a:ext cx="546910" cy="538591"/>
          </a:xfrm>
          <a:prstGeom prst="rect">
            <a:avLst/>
          </a:prstGeom>
        </p:spPr>
        <p:txBody>
          <a:bodyPr wrap="none" lIns="91423" tIns="45711" rIns="91423" bIns="45711">
            <a:spAutoFit/>
          </a:bodyPr>
          <a:lstStyle/>
          <a:p>
            <a:r>
              <a:rPr lang="en-US" altLang="zh-CN" sz="2900" kern="100" dirty="0">
                <a:latin typeface="Times New Roman"/>
                <a:ea typeface="华文细黑"/>
              </a:rPr>
              <a:t>D.</a:t>
            </a:r>
            <a:endParaRPr lang="zh-CN" altLang="en-US" sz="2900" dirty="0"/>
          </a:p>
        </p:txBody>
      </p:sp>
      <p:sp>
        <p:nvSpPr>
          <p:cNvPr id="34" name="矩形 33"/>
          <p:cNvSpPr/>
          <p:nvPr/>
        </p:nvSpPr>
        <p:spPr>
          <a:xfrm>
            <a:off x="6564417" y="2274532"/>
            <a:ext cx="2416012" cy="1431143"/>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强者必怒</a:t>
            </a:r>
            <a:r>
              <a:rPr lang="zh-CN" altLang="zh-CN" sz="2900" kern="100" dirty="0">
                <a:solidFill>
                  <a:srgbClr val="0000FF"/>
                </a:solidFill>
                <a:latin typeface="Times New Roman"/>
                <a:ea typeface="华文细黑"/>
                <a:cs typeface="Times New Roman"/>
              </a:rPr>
              <a:t>于</a:t>
            </a:r>
            <a:r>
              <a:rPr lang="zh-CN" altLang="zh-CN" sz="2900" kern="100" dirty="0">
                <a:latin typeface="Times New Roman"/>
                <a:ea typeface="华文细黑"/>
                <a:cs typeface="Times New Roman"/>
              </a:rPr>
              <a:t>言</a:t>
            </a:r>
            <a:endParaRPr lang="en-US" altLang="zh-CN" sz="2900" kern="100" dirty="0">
              <a:latin typeface="Times New Roman"/>
              <a:ea typeface="华文细黑"/>
            </a:endParaRPr>
          </a:p>
          <a:p>
            <a:pPr>
              <a:lnSpc>
                <a:spcPct val="150000"/>
              </a:lnSpc>
            </a:pPr>
            <a:r>
              <a:rPr lang="zh-CN" altLang="zh-CN" sz="2900" kern="100" dirty="0">
                <a:latin typeface="Times New Roman"/>
                <a:ea typeface="华文细黑"/>
                <a:cs typeface="Times New Roman"/>
              </a:rPr>
              <a:t>尝试语</a:t>
            </a:r>
            <a:r>
              <a:rPr lang="zh-CN" altLang="zh-CN" sz="2900" kern="100" dirty="0">
                <a:solidFill>
                  <a:srgbClr val="0000FF"/>
                </a:solidFill>
                <a:latin typeface="Times New Roman"/>
                <a:ea typeface="华文细黑"/>
                <a:cs typeface="Times New Roman"/>
              </a:rPr>
              <a:t>于</a:t>
            </a:r>
            <a:r>
              <a:rPr lang="zh-CN" altLang="zh-CN" sz="2900" kern="100" dirty="0">
                <a:latin typeface="Times New Roman"/>
                <a:ea typeface="华文细黑"/>
                <a:cs typeface="Times New Roman"/>
              </a:rPr>
              <a:t>众曰</a:t>
            </a:r>
            <a:endParaRPr lang="zh-CN" altLang="en-US" sz="2900" dirty="0"/>
          </a:p>
        </p:txBody>
      </p:sp>
      <p:sp>
        <p:nvSpPr>
          <p:cNvPr id="35" name="左大括号 34"/>
          <p:cNvSpPr/>
          <p:nvPr/>
        </p:nvSpPr>
        <p:spPr>
          <a:xfrm>
            <a:off x="6495631" y="2482020"/>
            <a:ext cx="113950" cy="1108194"/>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36" name="矩形 35"/>
          <p:cNvSpPr/>
          <p:nvPr/>
        </p:nvSpPr>
        <p:spPr>
          <a:xfrm>
            <a:off x="1235825" y="670819"/>
            <a:ext cx="2416012" cy="1431143"/>
          </a:xfrm>
          <a:prstGeom prst="rect">
            <a:avLst/>
          </a:prstGeom>
        </p:spPr>
        <p:txBody>
          <a:bodyPr wrap="none" lIns="91423" tIns="45711" rIns="91423" bIns="45711">
            <a:spAutoFit/>
          </a:bodyPr>
          <a:lstStyle/>
          <a:p>
            <a:pPr>
              <a:lnSpc>
                <a:spcPct val="150000"/>
              </a:lnSpc>
            </a:pPr>
            <a:r>
              <a:rPr lang="zh-CN" altLang="zh-CN" sz="2900" kern="100" dirty="0">
                <a:latin typeface="Times New Roman"/>
                <a:ea typeface="华文细黑"/>
                <a:cs typeface="Times New Roman"/>
              </a:rPr>
              <a:t>怠</a:t>
            </a:r>
            <a:r>
              <a:rPr lang="zh-CN" altLang="zh-CN" sz="2900" kern="100" dirty="0">
                <a:solidFill>
                  <a:srgbClr val="0000FF"/>
                </a:solidFill>
                <a:latin typeface="Times New Roman"/>
                <a:ea typeface="华文细黑"/>
                <a:cs typeface="Times New Roman"/>
              </a:rPr>
              <a:t>与</a:t>
            </a:r>
            <a:r>
              <a:rPr lang="zh-CN" altLang="zh-CN" sz="2900" kern="100" dirty="0">
                <a:latin typeface="Times New Roman"/>
                <a:ea typeface="华文细黑"/>
                <a:cs typeface="Times New Roman"/>
              </a:rPr>
              <a:t>忌之谓也</a:t>
            </a:r>
            <a:endParaRPr lang="en-US" altLang="zh-CN" sz="2900" kern="100" dirty="0">
              <a:latin typeface="Times New Roman"/>
              <a:ea typeface="华文细黑"/>
            </a:endParaRPr>
          </a:p>
          <a:p>
            <a:pPr>
              <a:lnSpc>
                <a:spcPct val="150000"/>
              </a:lnSpc>
            </a:pPr>
            <a:r>
              <a:rPr lang="zh-CN" altLang="zh-CN" sz="2900" kern="100" dirty="0">
                <a:latin typeface="Times New Roman"/>
                <a:ea typeface="华文细黑"/>
                <a:cs typeface="Times New Roman"/>
              </a:rPr>
              <a:t>必其人之</a:t>
            </a:r>
            <a:r>
              <a:rPr lang="zh-CN" altLang="zh-CN" sz="2900" kern="100" dirty="0">
                <a:solidFill>
                  <a:srgbClr val="0000FF"/>
                </a:solidFill>
                <a:latin typeface="Times New Roman"/>
                <a:ea typeface="华文细黑"/>
                <a:cs typeface="Times New Roman"/>
              </a:rPr>
              <a:t>与</a:t>
            </a:r>
            <a:r>
              <a:rPr lang="zh-CN" altLang="zh-CN" sz="2900" kern="100" dirty="0">
                <a:latin typeface="Times New Roman"/>
                <a:ea typeface="华文细黑"/>
                <a:cs typeface="Times New Roman"/>
              </a:rPr>
              <a:t>也</a:t>
            </a:r>
            <a:endParaRPr lang="zh-CN" altLang="en-US" sz="2900" dirty="0"/>
          </a:p>
        </p:txBody>
      </p:sp>
      <p:sp>
        <p:nvSpPr>
          <p:cNvPr id="23" name="TextBox 22"/>
          <p:cNvSpPr txBox="1"/>
          <p:nvPr/>
        </p:nvSpPr>
        <p:spPr>
          <a:xfrm>
            <a:off x="442579" y="2572957"/>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Tree>
    <p:extLst>
      <p:ext uri="{BB962C8B-B14F-4D97-AF65-F5344CB8AC3E}">
        <p14:creationId xmlns:p14="http://schemas.microsoft.com/office/powerpoint/2010/main" xmlns="" val="53119539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linds(horizontal)">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3"/>
                                        </p:tgtEl>
                                      </p:cBhvr>
                                    </p:animEffect>
                                    <p:set>
                                      <p:cBhvr>
                                        <p:cTn id="12"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13" restart="whenNotActive" fill="hold" evtFilter="cancelBubble" nodeType="interactiveSeq">
                <p:stCondLst>
                  <p:cond evt="onClick" delay="0">
                    <p:tgtEl>
                      <p:spTgt spid="22"/>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24">
                                            <p:txEl>
                                              <p:pRg st="0" end="0"/>
                                            </p:txEl>
                                          </p:spTgt>
                                        </p:tgtEl>
                                        <p:attrNameLst>
                                          <p:attrName>style.visibility</p:attrName>
                                        </p:attrNameLst>
                                      </p:cBhvr>
                                      <p:to>
                                        <p:strVal val="visible"/>
                                      </p:to>
                                    </p:set>
                                    <p:animEffect transition="in" filter="blinds(horizontal)">
                                      <p:cBhvr>
                                        <p:cTn id="18" dur="500"/>
                                        <p:tgtEl>
                                          <p:spTgt spid="2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24">
                                            <p:txEl>
                                              <p:pRg st="1" end="1"/>
                                            </p:txEl>
                                          </p:spTgt>
                                        </p:tgtEl>
                                        <p:attrNameLst>
                                          <p:attrName>style.visibility</p:attrName>
                                        </p:attrNameLst>
                                      </p:cBhvr>
                                      <p:to>
                                        <p:strVal val="visible"/>
                                      </p:to>
                                    </p:set>
                                    <p:animEffect transition="in" filter="blinds(horizontal)">
                                      <p:cBhvr>
                                        <p:cTn id="23" dur="500"/>
                                        <p:tgtEl>
                                          <p:spTgt spid="24">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24">
                                            <p:txEl>
                                              <p:pRg st="2" end="2"/>
                                            </p:txEl>
                                          </p:spTgt>
                                        </p:tgtEl>
                                        <p:attrNameLst>
                                          <p:attrName>style.visibility</p:attrName>
                                        </p:attrNameLst>
                                      </p:cBhvr>
                                      <p:to>
                                        <p:strVal val="visible"/>
                                      </p:to>
                                    </p:set>
                                    <p:animEffect transition="in" filter="blinds(horizontal)">
                                      <p:cBhvr>
                                        <p:cTn id="28" dur="500"/>
                                        <p:tgtEl>
                                          <p:spTgt spid="24">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24">
                                            <p:txEl>
                                              <p:pRg st="3" end="3"/>
                                            </p:txEl>
                                          </p:spTgt>
                                        </p:tgtEl>
                                        <p:attrNameLst>
                                          <p:attrName>style.visibility</p:attrName>
                                        </p:attrNameLst>
                                      </p:cBhvr>
                                      <p:to>
                                        <p:strVal val="visible"/>
                                      </p:to>
                                    </p:set>
                                    <p:animEffect transition="in" filter="blinds(horizontal)">
                                      <p:cBhvr>
                                        <p:cTn id="33" dur="500"/>
                                        <p:tgtEl>
                                          <p:spTgt spid="24">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grpId="0" nodeType="clickEffect">
                                  <p:stCondLst>
                                    <p:cond delay="0"/>
                                  </p:stCondLst>
                                  <p:childTnLst>
                                    <p:animEffect transition="out" filter="fade">
                                      <p:cBhvr>
                                        <p:cTn id="37" dur="500"/>
                                        <p:tgtEl>
                                          <p:spTgt spid="24">
                                            <p:txEl>
                                              <p:pRg st="0" end="0"/>
                                            </p:txEl>
                                          </p:spTgt>
                                        </p:tgtEl>
                                      </p:cBhvr>
                                    </p:animEffect>
                                    <p:set>
                                      <p:cBhvr>
                                        <p:cTn id="38" dur="1" fill="hold">
                                          <p:stCondLst>
                                            <p:cond delay="499"/>
                                          </p:stCondLst>
                                        </p:cTn>
                                        <p:tgtEl>
                                          <p:spTgt spid="24">
                                            <p:txEl>
                                              <p:pRg st="0" end="0"/>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24">
                                            <p:txEl>
                                              <p:pRg st="1" end="1"/>
                                            </p:txEl>
                                          </p:spTgt>
                                        </p:tgtEl>
                                      </p:cBhvr>
                                    </p:animEffect>
                                    <p:set>
                                      <p:cBhvr>
                                        <p:cTn id="41" dur="1" fill="hold">
                                          <p:stCondLst>
                                            <p:cond delay="499"/>
                                          </p:stCondLst>
                                        </p:cTn>
                                        <p:tgtEl>
                                          <p:spTgt spid="24">
                                            <p:txEl>
                                              <p:pRg st="1" end="1"/>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24">
                                            <p:txEl>
                                              <p:pRg st="2" end="2"/>
                                            </p:txEl>
                                          </p:spTgt>
                                        </p:tgtEl>
                                      </p:cBhvr>
                                    </p:animEffect>
                                    <p:set>
                                      <p:cBhvr>
                                        <p:cTn id="44" dur="1" fill="hold">
                                          <p:stCondLst>
                                            <p:cond delay="499"/>
                                          </p:stCondLst>
                                        </p:cTn>
                                        <p:tgtEl>
                                          <p:spTgt spid="24">
                                            <p:txEl>
                                              <p:pRg st="2" end="2"/>
                                            </p:txEl>
                                          </p:spTgt>
                                        </p:tgtEl>
                                        <p:attrNameLst>
                                          <p:attrName>style.visibility</p:attrName>
                                        </p:attrNameLst>
                                      </p:cBhvr>
                                      <p:to>
                                        <p:strVal val="hidden"/>
                                      </p:to>
                                    </p:set>
                                  </p:childTnLst>
                                </p:cTn>
                              </p:par>
                              <p:par>
                                <p:cTn id="45" presetID="10" presetClass="exit" presetSubtype="0" fill="hold" grpId="0" nodeType="withEffect">
                                  <p:stCondLst>
                                    <p:cond delay="0"/>
                                  </p:stCondLst>
                                  <p:childTnLst>
                                    <p:animEffect transition="out" filter="fade">
                                      <p:cBhvr>
                                        <p:cTn id="46" dur="500"/>
                                        <p:tgtEl>
                                          <p:spTgt spid="24">
                                            <p:txEl>
                                              <p:pRg st="3" end="3"/>
                                            </p:txEl>
                                          </p:spTgt>
                                        </p:tgtEl>
                                      </p:cBhvr>
                                    </p:animEffect>
                                    <p:set>
                                      <p:cBhvr>
                                        <p:cTn id="47" dur="1" fill="hold">
                                          <p:stCondLst>
                                            <p:cond delay="499"/>
                                          </p:stCondLst>
                                        </p:cTn>
                                        <p:tgtEl>
                                          <p:spTgt spid="24">
                                            <p:txEl>
                                              <p:pRg st="3" end="3"/>
                                            </p:txEl>
                                          </p:spTgt>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24" grpId="0" uiExpand="1" build="allAtOnce"/>
      <p:bldP spid="23" grpId="0"/>
      <p:bldP spid="23" grpId="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62320" y="231391"/>
            <a:ext cx="11336843" cy="4139548"/>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7.</a:t>
            </a:r>
            <a:r>
              <a:rPr lang="zh-CN" altLang="zh-CN" sz="2900" kern="100" dirty="0">
                <a:latin typeface="Times New Roman"/>
                <a:ea typeface="华文细黑"/>
                <a:cs typeface="Times New Roman"/>
              </a:rPr>
              <a:t>下面六句话分别编为四组，全都能证明</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事修而谤兴，德高而毁来</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的一组是</a:t>
            </a:r>
            <a:endParaRPr lang="zh-CN" altLang="zh-CN" sz="1100" kern="100" dirty="0">
              <a:latin typeface="宋体"/>
              <a:cs typeface="Courier New"/>
            </a:endParaRPr>
          </a:p>
          <a:p>
            <a:pPr algn="just">
              <a:lnSpc>
                <a:spcPct val="150000"/>
              </a:lnSpc>
            </a:pPr>
            <a:r>
              <a:rPr lang="en-US" altLang="zh-CN" sz="2900" kern="100" dirty="0">
                <a:latin typeface="宋体"/>
                <a:ea typeface="华文细黑"/>
                <a:cs typeface="Times New Roman"/>
              </a:rPr>
              <a:t>①</a:t>
            </a:r>
            <a:r>
              <a:rPr lang="zh-CN" altLang="zh-CN" sz="2900" kern="100" dirty="0">
                <a:latin typeface="Times New Roman"/>
                <a:ea typeface="华文细黑"/>
                <a:cs typeface="Times New Roman"/>
              </a:rPr>
              <a:t>举其一不计其十　</a:t>
            </a:r>
            <a:r>
              <a:rPr lang="en-US" altLang="zh-CN" sz="2900" kern="100" dirty="0">
                <a:latin typeface="宋体"/>
                <a:ea typeface="华文细黑"/>
                <a:cs typeface="Times New Roman"/>
              </a:rPr>
              <a:t>②</a:t>
            </a:r>
            <a:r>
              <a:rPr lang="zh-CN" altLang="zh-CN" sz="2900" kern="100" dirty="0">
                <a:latin typeface="Times New Roman"/>
                <a:ea typeface="华文细黑"/>
                <a:cs typeface="Times New Roman"/>
              </a:rPr>
              <a:t>以圣人望于人　</a:t>
            </a:r>
            <a:r>
              <a:rPr lang="en-US" altLang="zh-CN" sz="2900" kern="100" dirty="0">
                <a:latin typeface="宋体"/>
                <a:ea typeface="华文细黑"/>
                <a:cs typeface="Times New Roman"/>
              </a:rPr>
              <a:t>③</a:t>
            </a:r>
            <a:r>
              <a:rPr lang="zh-CN" altLang="zh-CN" sz="2900" kern="100" dirty="0">
                <a:latin typeface="Times New Roman"/>
                <a:ea typeface="华文细黑"/>
                <a:cs typeface="Times New Roman"/>
              </a:rPr>
              <a:t>其应者，必其人之与也　</a:t>
            </a:r>
            <a:r>
              <a:rPr lang="en-US" altLang="zh-CN" sz="2900" kern="100" dirty="0">
                <a:latin typeface="宋体"/>
                <a:ea typeface="华文细黑"/>
                <a:cs typeface="Times New Roman"/>
              </a:rPr>
              <a:t>④</a:t>
            </a:r>
            <a:r>
              <a:rPr lang="zh-CN" altLang="zh-CN" sz="2900" kern="100" dirty="0">
                <a:latin typeface="Times New Roman"/>
                <a:ea typeface="华文细黑"/>
                <a:cs typeface="Times New Roman"/>
              </a:rPr>
              <a:t>强者必怒于言　</a:t>
            </a:r>
            <a:r>
              <a:rPr lang="en-US" altLang="zh-CN" sz="2900" kern="100" dirty="0">
                <a:latin typeface="宋体"/>
                <a:ea typeface="华文细黑"/>
                <a:cs typeface="Times New Roman"/>
              </a:rPr>
              <a:t>⑤</a:t>
            </a:r>
            <a:r>
              <a:rPr lang="zh-CN" altLang="zh-CN" sz="2900" kern="100" dirty="0">
                <a:latin typeface="Times New Roman"/>
                <a:ea typeface="华文细黑"/>
                <a:cs typeface="Times New Roman"/>
              </a:rPr>
              <a:t>则其所疏远不与同其利者也　</a:t>
            </a:r>
            <a:r>
              <a:rPr lang="en-US" altLang="zh-CN" sz="2900" kern="100" dirty="0">
                <a:latin typeface="宋体"/>
                <a:ea typeface="华文细黑"/>
                <a:cs typeface="Times New Roman"/>
              </a:rPr>
              <a:t>⑥</a:t>
            </a:r>
            <a:r>
              <a:rPr lang="zh-CN" altLang="zh-CN" sz="2900" kern="100" dirty="0">
                <a:latin typeface="Times New Roman"/>
                <a:ea typeface="华文细黑"/>
                <a:cs typeface="Times New Roman"/>
              </a:rPr>
              <a:t>懦者必怒于色矣</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en-US" altLang="zh-CN" sz="2900" kern="100" dirty="0">
                <a:latin typeface="宋体"/>
                <a:ea typeface="华文细黑"/>
                <a:cs typeface="Times New Roman"/>
              </a:rPr>
              <a:t>①②③④</a:t>
            </a:r>
            <a:r>
              <a:rPr lang="zh-CN" altLang="zh-CN" sz="2900" kern="100" dirty="0">
                <a:latin typeface="Times New Roman"/>
                <a:ea typeface="华文细黑"/>
                <a:cs typeface="Times New Roman"/>
              </a:rPr>
              <a:t>　　　　　　　　　</a:t>
            </a:r>
            <a:r>
              <a:rPr lang="en-US" altLang="zh-CN" sz="2900" kern="100" dirty="0">
                <a:latin typeface="Times New Roman"/>
                <a:ea typeface="华文细黑"/>
                <a:cs typeface="Courier New"/>
              </a:rPr>
              <a:t>B.</a:t>
            </a:r>
            <a:r>
              <a:rPr lang="en-US" altLang="zh-CN" sz="2900" kern="100" dirty="0">
                <a:latin typeface="宋体"/>
                <a:ea typeface="华文细黑"/>
                <a:cs typeface="Times New Roman"/>
              </a:rPr>
              <a:t>①③④⑤</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en-US" altLang="zh-CN" sz="2900" kern="100" dirty="0">
                <a:latin typeface="宋体"/>
                <a:ea typeface="华文细黑"/>
                <a:cs typeface="Times New Roman"/>
              </a:rPr>
              <a:t>②③④⑥</a:t>
            </a:r>
            <a:r>
              <a:rPr lang="zh-CN" altLang="zh-CN" sz="2900" kern="100" dirty="0">
                <a:latin typeface="Times New Roman"/>
                <a:ea typeface="华文细黑"/>
                <a:cs typeface="Times New Roman"/>
              </a:rPr>
              <a:t>　　　　　　　　　</a:t>
            </a:r>
            <a:r>
              <a:rPr lang="en-US" altLang="zh-CN" sz="2900" kern="100" dirty="0">
                <a:latin typeface="Times New Roman"/>
                <a:ea typeface="华文细黑"/>
                <a:cs typeface="Courier New"/>
              </a:rPr>
              <a:t>D.</a:t>
            </a:r>
            <a:r>
              <a:rPr lang="en-US" altLang="zh-CN" sz="2900" kern="100" dirty="0">
                <a:latin typeface="宋体"/>
                <a:ea typeface="华文细黑"/>
                <a:cs typeface="Times New Roman"/>
              </a:rPr>
              <a:t>③④⑤⑥</a:t>
            </a:r>
            <a:endParaRPr lang="zh-CN" altLang="zh-CN" sz="1100" kern="100" dirty="0">
              <a:latin typeface="宋体"/>
              <a:cs typeface="Courier New"/>
            </a:endParaRPr>
          </a:p>
        </p:txBody>
      </p:sp>
      <p:sp>
        <p:nvSpPr>
          <p:cNvPr id="35"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6"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37"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38"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9"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0"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1"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2"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7</a:t>
            </a:r>
          </a:p>
        </p:txBody>
      </p:sp>
      <p:sp>
        <p:nvSpPr>
          <p:cNvPr id="43"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4"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5"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6"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7"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8"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49"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0"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1"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3" name="TextBox 22"/>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5" name="TextBox 24"/>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6" name="TextBox 25"/>
          <p:cNvSpPr txBox="1"/>
          <p:nvPr/>
        </p:nvSpPr>
        <p:spPr>
          <a:xfrm>
            <a:off x="5267115" y="3429795"/>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27" name="矩形 26"/>
          <p:cNvSpPr/>
          <p:nvPr/>
        </p:nvSpPr>
        <p:spPr>
          <a:xfrm>
            <a:off x="374988" y="4112859"/>
            <a:ext cx="11336843" cy="1461892"/>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宋体"/>
                <a:ea typeface="华文细黑"/>
                <a:cs typeface="Times New Roman"/>
              </a:rPr>
              <a:t>③④⑤⑥</a:t>
            </a:r>
            <a:r>
              <a:rPr lang="zh-CN" altLang="zh-CN" sz="2900" kern="100" dirty="0">
                <a:solidFill>
                  <a:srgbClr val="002060"/>
                </a:solidFill>
                <a:latin typeface="Times New Roman"/>
                <a:ea typeface="华文细黑"/>
                <a:cs typeface="Times New Roman"/>
              </a:rPr>
              <a:t>都是以作者自身的经历作例证，得出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事修而谤兴，德高而毁来</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的结论。</a:t>
            </a:r>
            <a:r>
              <a:rPr lang="en-US" altLang="zh-CN" sz="2900" kern="100" dirty="0">
                <a:solidFill>
                  <a:srgbClr val="002060"/>
                </a:solidFill>
                <a:latin typeface="宋体"/>
                <a:ea typeface="华文细黑"/>
                <a:cs typeface="Times New Roman"/>
              </a:rPr>
              <a:t>①②</a:t>
            </a:r>
            <a:r>
              <a:rPr lang="zh-CN" altLang="zh-CN" sz="2900" kern="100" dirty="0">
                <a:solidFill>
                  <a:srgbClr val="002060"/>
                </a:solidFill>
                <a:latin typeface="Times New Roman"/>
                <a:ea typeface="华文细黑"/>
                <a:cs typeface="Times New Roman"/>
              </a:rPr>
              <a:t>是今之君子责人的态度。</a:t>
            </a:r>
            <a:endParaRPr lang="zh-CN" altLang="zh-CN" sz="1100" kern="100" dirty="0">
              <a:latin typeface="宋体"/>
              <a:cs typeface="Courier New"/>
            </a:endParaRPr>
          </a:p>
        </p:txBody>
      </p:sp>
    </p:spTree>
    <p:extLst>
      <p:ext uri="{BB962C8B-B14F-4D97-AF65-F5344CB8AC3E}">
        <p14:creationId xmlns:p14="http://schemas.microsoft.com/office/powerpoint/2010/main" xmlns="" val="141495538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6"/>
                                        </p:tgtEl>
                                      </p:cBhvr>
                                    </p:animEffect>
                                    <p:set>
                                      <p:cBhvr>
                                        <p:cTn id="12"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3"/>
                  </p:tgtEl>
                </p:cond>
              </p:nextCondLst>
            </p:seq>
            <p:seq concurrent="1" nextAc="seek">
              <p:cTn id="13" restart="whenNotActive" fill="hold" evtFilter="cancelBubble" nodeType="interactiveSeq">
                <p:stCondLst>
                  <p:cond evt="onClick" delay="0">
                    <p:tgtEl>
                      <p:spTgt spid="25"/>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blinds(horizontal)">
                                      <p:cBhvr>
                                        <p:cTn id="18" dur="500"/>
                                        <p:tgtEl>
                                          <p:spTgt spid="2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27"/>
                                        </p:tgtEl>
                                      </p:cBhvr>
                                    </p:animEffect>
                                    <p:set>
                                      <p:cBhvr>
                                        <p:cTn id="23"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5"/>
                  </p:tgtEl>
                </p:cond>
              </p:nextCondLst>
            </p:seq>
          </p:childTnLst>
        </p:cTn>
      </p:par>
    </p:tnLst>
    <p:bldLst>
      <p:bldP spid="26" grpId="0"/>
      <p:bldP spid="26" grpId="1"/>
      <p:bldP spid="27" grpId="0"/>
      <p:bldP spid="27" grpId="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矩形 21"/>
          <p:cNvSpPr/>
          <p:nvPr/>
        </p:nvSpPr>
        <p:spPr>
          <a:xfrm>
            <a:off x="406574" y="117427"/>
            <a:ext cx="11580108" cy="5724598"/>
          </a:xfrm>
          <a:prstGeom prst="rect">
            <a:avLst/>
          </a:prstGeom>
        </p:spPr>
        <p:txBody>
          <a:bodyPr wrap="square" lIns="121876" tIns="60937" rIns="121876" bIns="60937">
            <a:spAutoFit/>
          </a:bodyPr>
          <a:lstStyle/>
          <a:p>
            <a:pPr algn="just">
              <a:lnSpc>
                <a:spcPct val="130000"/>
              </a:lnSpc>
            </a:pP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下列对原文有关内容的分析和概括，不正确的一项是</a:t>
            </a:r>
            <a:endParaRPr lang="zh-CN" altLang="zh-CN" sz="2800" kern="100" dirty="0">
              <a:latin typeface="宋体"/>
              <a:cs typeface="Courier New"/>
            </a:endParaRPr>
          </a:p>
          <a:p>
            <a:pPr algn="just">
              <a:lnSpc>
                <a:spcPct val="130000"/>
              </a:lnSpc>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作者认为现在的君子不像古时候的君子那样，他们要求别人全面，要</a:t>
            </a:r>
            <a:endParaRPr lang="en-US" altLang="zh-CN" sz="2800" kern="100" dirty="0">
              <a:latin typeface="Times New Roman"/>
              <a:ea typeface="华文细黑"/>
              <a:cs typeface="Times New Roman"/>
            </a:endParaRPr>
          </a:p>
          <a:p>
            <a:pPr algn="just">
              <a:lnSpc>
                <a:spcPct val="130000"/>
              </a:lnSpc>
            </a:pPr>
            <a:r>
              <a:rPr lang="en-US" altLang="zh-CN" sz="2800" kern="100" dirty="0">
                <a:latin typeface="Times New Roman"/>
                <a:ea typeface="华文细黑"/>
                <a:cs typeface="Times New Roman"/>
              </a:rPr>
              <a:t>   </a:t>
            </a:r>
            <a:r>
              <a:rPr lang="zh-CN" altLang="zh-CN" sz="2800" kern="100" dirty="0">
                <a:latin typeface="Times New Roman"/>
                <a:ea typeface="华文细黑"/>
                <a:cs typeface="Times New Roman"/>
              </a:rPr>
              <a:t>求自己却很少。</a:t>
            </a:r>
            <a:endParaRPr lang="zh-CN" altLang="zh-CN" sz="2800" kern="100" dirty="0">
              <a:latin typeface="宋体"/>
              <a:cs typeface="Courier New"/>
            </a:endParaRPr>
          </a:p>
          <a:p>
            <a:pPr algn="just">
              <a:lnSpc>
                <a:spcPct val="130000"/>
              </a:lnSpc>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作者认为，身居高位而将要有所作为的人，如果得到他所说的这些道</a:t>
            </a:r>
            <a:endParaRPr lang="en-US" altLang="zh-CN" sz="2800" kern="100" dirty="0">
              <a:latin typeface="Times New Roman"/>
              <a:ea typeface="华文细黑"/>
              <a:cs typeface="Times New Roman"/>
            </a:endParaRPr>
          </a:p>
          <a:p>
            <a:pPr algn="just">
              <a:lnSpc>
                <a:spcPct val="130000"/>
              </a:lnSpc>
            </a:pPr>
            <a:r>
              <a:rPr lang="en-US" altLang="zh-CN" sz="2800" kern="100" dirty="0">
                <a:latin typeface="Times New Roman"/>
                <a:ea typeface="华文细黑"/>
                <a:cs typeface="Times New Roman"/>
              </a:rPr>
              <a:t>   </a:t>
            </a:r>
            <a:r>
              <a:rPr lang="zh-CN" altLang="zh-CN" sz="2800" kern="100" dirty="0">
                <a:latin typeface="Times New Roman"/>
                <a:ea typeface="华文细黑"/>
                <a:cs typeface="Times New Roman"/>
              </a:rPr>
              <a:t>理而牢记住它，国家就一定可以治理好了。</a:t>
            </a:r>
            <a:endParaRPr lang="zh-CN" altLang="zh-CN" sz="2800" kern="100" dirty="0">
              <a:latin typeface="宋体"/>
              <a:cs typeface="Courier New"/>
            </a:endParaRPr>
          </a:p>
          <a:p>
            <a:pPr algn="just">
              <a:lnSpc>
                <a:spcPct val="130000"/>
              </a:lnSpc>
            </a:pPr>
            <a:r>
              <a:rPr lang="en-US" altLang="zh-CN" sz="2800" kern="100" dirty="0">
                <a:latin typeface="Times New Roman"/>
                <a:ea typeface="华文细黑"/>
                <a:cs typeface="Courier New"/>
              </a:rPr>
              <a:t>C.</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为是者有本有原，怠与忌之谓也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一句是全文的中心论点，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毁</a:t>
            </a:r>
            <a:r>
              <a:rPr lang="en-US" altLang="zh-CN" sz="2800" kern="100" dirty="0">
                <a:latin typeface="宋体"/>
                <a:ea typeface="华文细黑"/>
                <a:cs typeface="Times New Roman"/>
              </a:rPr>
              <a:t>”</a:t>
            </a:r>
          </a:p>
          <a:p>
            <a:pPr algn="just">
              <a:lnSpc>
                <a:spcPct val="130000"/>
              </a:lnSpc>
            </a:pPr>
            <a:r>
              <a:rPr lang="en-US" altLang="zh-CN" sz="2800" kern="100" dirty="0">
                <a:latin typeface="宋体"/>
                <a:ea typeface="华文细黑"/>
                <a:cs typeface="Times New Roman"/>
              </a:rPr>
              <a:t>   </a:t>
            </a:r>
            <a:r>
              <a:rPr lang="zh-CN" altLang="zh-CN" sz="2800" kern="100" dirty="0">
                <a:latin typeface="Times New Roman"/>
                <a:ea typeface="华文细黑"/>
                <a:cs typeface="Times New Roman"/>
              </a:rPr>
              <a:t>的根源在于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，众人对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良士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非良士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的态度，</a:t>
            </a:r>
            <a:endParaRPr lang="en-US" altLang="zh-CN" sz="2800" kern="100" dirty="0">
              <a:latin typeface="Times New Roman"/>
              <a:ea typeface="华文细黑"/>
              <a:cs typeface="Times New Roman"/>
            </a:endParaRPr>
          </a:p>
          <a:p>
            <a:pPr algn="just">
              <a:lnSpc>
                <a:spcPct val="130000"/>
              </a:lnSpc>
            </a:pPr>
            <a:r>
              <a:rPr lang="en-US" altLang="zh-CN" sz="2800" kern="100" dirty="0">
                <a:latin typeface="Times New Roman"/>
                <a:ea typeface="华文细黑"/>
                <a:cs typeface="Times New Roman"/>
              </a:rPr>
              <a:t>    </a:t>
            </a:r>
            <a:r>
              <a:rPr lang="zh-CN" altLang="zh-CN" sz="2800" kern="100" dirty="0">
                <a:latin typeface="Times New Roman"/>
                <a:ea typeface="华文细黑"/>
                <a:cs typeface="Times New Roman"/>
              </a:rPr>
              <a:t>又反映了当时的世风，证明了当时毁风猖獗。</a:t>
            </a:r>
            <a:endParaRPr lang="zh-CN" altLang="zh-CN" sz="2800" kern="100" dirty="0">
              <a:latin typeface="宋体"/>
              <a:cs typeface="Courier New"/>
            </a:endParaRPr>
          </a:p>
          <a:p>
            <a:pPr algn="just">
              <a:lnSpc>
                <a:spcPct val="130000"/>
              </a:lnSpc>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作为古之君子的对立面，今之君子由于采取了责人待己的错误做法，</a:t>
            </a:r>
            <a:endParaRPr lang="en-US" altLang="zh-CN" sz="2800" kern="100" dirty="0">
              <a:latin typeface="Times New Roman"/>
              <a:ea typeface="华文细黑"/>
              <a:cs typeface="Times New Roman"/>
            </a:endParaRPr>
          </a:p>
          <a:p>
            <a:pPr algn="just">
              <a:lnSpc>
                <a:spcPct val="130000"/>
              </a:lnSpc>
            </a:pPr>
            <a:r>
              <a:rPr lang="en-US" altLang="zh-CN" sz="2800" kern="100" dirty="0">
                <a:latin typeface="Times New Roman"/>
                <a:ea typeface="华文细黑"/>
                <a:cs typeface="Times New Roman"/>
              </a:rPr>
              <a:t>   </a:t>
            </a:r>
            <a:r>
              <a:rPr lang="zh-CN" altLang="zh-CN" sz="2800" kern="100" dirty="0">
                <a:latin typeface="Times New Roman"/>
                <a:ea typeface="华文细黑"/>
                <a:cs typeface="Times New Roman"/>
              </a:rPr>
              <a:t>所以于人于己都不利。</a:t>
            </a:r>
            <a:endParaRPr lang="zh-CN" altLang="zh-CN" sz="2800" kern="100" dirty="0">
              <a:latin typeface="宋体"/>
              <a:cs typeface="Courier New"/>
            </a:endParaRPr>
          </a:p>
        </p:txBody>
      </p:sp>
      <p:sp>
        <p:nvSpPr>
          <p:cNvPr id="23"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4"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39"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0"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1"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2"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3"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4"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5"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8</a:t>
            </a:r>
          </a:p>
        </p:txBody>
      </p:sp>
      <p:sp>
        <p:nvSpPr>
          <p:cNvPr id="46"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7"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8"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9"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0"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1"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2"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3"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8" name="矩形 27"/>
          <p:cNvSpPr/>
          <p:nvPr/>
        </p:nvSpPr>
        <p:spPr>
          <a:xfrm>
            <a:off x="406574" y="5613122"/>
            <a:ext cx="12170810" cy="792478"/>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应是</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国家差不多就可以治理好了</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a:t>
            </a:r>
            <a:endParaRPr lang="zh-CN" altLang="zh-CN" sz="1100" kern="100" dirty="0">
              <a:latin typeface="宋体"/>
              <a:cs typeface="Courier New"/>
            </a:endParaRPr>
          </a:p>
        </p:txBody>
      </p:sp>
      <p:sp>
        <p:nvSpPr>
          <p:cNvPr id="26" name="TextBox 25"/>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7" name="TextBox 26"/>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9" name="TextBox 28"/>
          <p:cNvSpPr txBox="1"/>
          <p:nvPr/>
        </p:nvSpPr>
        <p:spPr>
          <a:xfrm>
            <a:off x="308728" y="1429530"/>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Tree>
    <p:extLst>
      <p:ext uri="{BB962C8B-B14F-4D97-AF65-F5344CB8AC3E}">
        <p14:creationId xmlns:p14="http://schemas.microsoft.com/office/powerpoint/2010/main" xmlns="" val="89257962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linds(horizontal)">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9"/>
                                        </p:tgtEl>
                                      </p:cBhvr>
                                    </p:animEffect>
                                    <p:set>
                                      <p:cBhvr>
                                        <p:cTn id="12" dur="1" fill="hold">
                                          <p:stCondLst>
                                            <p:cond delay="499"/>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13" restart="whenNotActive" fill="hold" evtFilter="cancelBubble" nodeType="interactiveSeq">
                <p:stCondLst>
                  <p:cond evt="onClick" delay="0">
                    <p:tgtEl>
                      <p:spTgt spid="27"/>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blinds(horizontal)">
                                      <p:cBhvr>
                                        <p:cTn id="18" dur="500"/>
                                        <p:tgtEl>
                                          <p:spTgt spid="2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28"/>
                                        </p:tgtEl>
                                      </p:cBhvr>
                                    </p:animEffect>
                                    <p:set>
                                      <p:cBhvr>
                                        <p:cTn id="23" dur="1" fill="hold">
                                          <p:stCondLst>
                                            <p:cond delay="4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7"/>
                  </p:tgtEl>
                </p:cond>
              </p:nextCondLst>
            </p:seq>
          </p:childTnLst>
        </p:cTn>
      </p:par>
    </p:tnLst>
    <p:bldLst>
      <p:bldP spid="28" grpId="0"/>
      <p:bldP spid="28" grpId="1"/>
      <p:bldP spid="29" grpId="0"/>
      <p:bldP spid="29" grpId="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39"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0"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1"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2"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3"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4"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5"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6"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7"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9</a:t>
            </a:r>
          </a:p>
        </p:txBody>
      </p:sp>
      <p:sp>
        <p:nvSpPr>
          <p:cNvPr id="48"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9"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0"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1"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2"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3"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4"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0" name="矩形 19"/>
          <p:cNvSpPr/>
          <p:nvPr/>
        </p:nvSpPr>
        <p:spPr>
          <a:xfrm>
            <a:off x="374427" y="521164"/>
            <a:ext cx="11450211" cy="4808962"/>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9.</a:t>
            </a:r>
            <a:r>
              <a:rPr lang="zh-CN" altLang="zh-CN" sz="2900" kern="100" dirty="0">
                <a:latin typeface="Times New Roman"/>
                <a:ea typeface="华文细黑"/>
                <a:cs typeface="Times New Roman"/>
              </a:rPr>
              <a:t>把文中画横线的句子翻译成现代汉语。</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今之君子则不然，其责人也详，其待己也廉。</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虽然，为是者有本有原，怠与忌之谓也。怠者不能修，而忌者畏人修。</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p:txBody>
      </p:sp>
      <p:sp>
        <p:nvSpPr>
          <p:cNvPr id="21" name="TextBox 20"/>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 name="矩形 1"/>
          <p:cNvSpPr/>
          <p:nvPr/>
        </p:nvSpPr>
        <p:spPr>
          <a:xfrm>
            <a:off x="1486695" y="1898462"/>
            <a:ext cx="12336238" cy="538591"/>
          </a:xfrm>
          <a:prstGeom prst="rect">
            <a:avLst/>
          </a:prstGeom>
        </p:spPr>
        <p:txBody>
          <a:bodyPr wrap="square" lIns="91423" tIns="45711" rIns="91423" bIns="45711">
            <a:spAutoFit/>
          </a:bodyPr>
          <a:lstStyle/>
          <a:p>
            <a:r>
              <a:rPr lang="zh-CN" altLang="zh-CN" sz="2900" kern="100" dirty="0">
                <a:solidFill>
                  <a:srgbClr val="C00000"/>
                </a:solidFill>
                <a:latin typeface="Times New Roman"/>
                <a:ea typeface="华文细黑"/>
                <a:cs typeface="Times New Roman"/>
              </a:rPr>
              <a:t>现在的君子却不是这样，他们对别人要求高，对自己却要求低。</a:t>
            </a:r>
            <a:endParaRPr lang="zh-CN" altLang="en-US" sz="2900" kern="100" dirty="0">
              <a:solidFill>
                <a:srgbClr val="C00000"/>
              </a:solidFill>
              <a:latin typeface="Times New Roman"/>
              <a:ea typeface="华文细黑"/>
              <a:cs typeface="Times New Roman"/>
            </a:endParaRPr>
          </a:p>
        </p:txBody>
      </p:sp>
      <p:sp>
        <p:nvSpPr>
          <p:cNvPr id="26" name="矩形 25"/>
          <p:cNvSpPr/>
          <p:nvPr/>
        </p:nvSpPr>
        <p:spPr>
          <a:xfrm>
            <a:off x="523042" y="3572670"/>
            <a:ext cx="11003428" cy="1461892"/>
          </a:xfrm>
          <a:prstGeom prst="rect">
            <a:avLst/>
          </a:prstGeom>
        </p:spPr>
        <p:txBody>
          <a:bodyPr wrap="square" lIns="121876" tIns="60937" rIns="121876" bIns="60937">
            <a:spAutoFit/>
          </a:bodyPr>
          <a:lstStyle/>
          <a:p>
            <a:pPr algn="just">
              <a:lnSpc>
                <a:spcPct val="150000"/>
              </a:lnSpc>
            </a:pPr>
            <a:r>
              <a:rPr lang="en-US" altLang="zh-CN" sz="2900" kern="100" dirty="0">
                <a:solidFill>
                  <a:srgbClr val="C00000"/>
                </a:solidFill>
                <a:latin typeface="Times New Roman"/>
                <a:ea typeface="华文细黑"/>
                <a:cs typeface="Times New Roman"/>
              </a:rPr>
              <a:t>	  </a:t>
            </a:r>
            <a:r>
              <a:rPr lang="zh-CN" altLang="zh-CN" sz="2900" kern="100" dirty="0">
                <a:solidFill>
                  <a:srgbClr val="C00000"/>
                </a:solidFill>
                <a:latin typeface="Times New Roman"/>
                <a:ea typeface="华文细黑"/>
                <a:cs typeface="Times New Roman"/>
              </a:rPr>
              <a:t>虽然如此，这样做的人是有根有源的，就是所谓懈怠和嫉妒。懈怠的人，不能修养品行；而嫉妒别人的人，害怕别人进步。</a:t>
            </a:r>
            <a:endParaRPr lang="zh-CN" altLang="zh-CN" sz="1100" kern="100" dirty="0">
              <a:solidFill>
                <a:srgbClr val="C00000"/>
              </a:solidFill>
              <a:latin typeface="宋体"/>
              <a:cs typeface="Courier New"/>
            </a:endParaRPr>
          </a:p>
        </p:txBody>
      </p:sp>
    </p:spTree>
    <p:extLst>
      <p:ext uri="{BB962C8B-B14F-4D97-AF65-F5344CB8AC3E}">
        <p14:creationId xmlns:p14="http://schemas.microsoft.com/office/powerpoint/2010/main" xmlns="" val="116842271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blinds(horizontal)">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26"/>
                                        </p:tgtEl>
                                      </p:cBhvr>
                                    </p:animEffect>
                                    <p:set>
                                      <p:cBhvr>
                                        <p:cTn id="20"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 grpId="0"/>
      <p:bldP spid="2" grpId="1"/>
      <p:bldP spid="26" grpId="0"/>
      <p:bldP spid="26" grpId="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5"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1"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3"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4"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5"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6"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7"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8"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9"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0"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10</a:t>
            </a:r>
          </a:p>
        </p:txBody>
      </p:sp>
      <p:sp>
        <p:nvSpPr>
          <p:cNvPr id="51"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2"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3"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4"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5"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6"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7" name="矩形 26"/>
          <p:cNvSpPr/>
          <p:nvPr/>
        </p:nvSpPr>
        <p:spPr>
          <a:xfrm>
            <a:off x="488183" y="261442"/>
            <a:ext cx="11113463" cy="6080849"/>
          </a:xfrm>
          <a:prstGeom prst="rect">
            <a:avLst/>
          </a:prstGeom>
        </p:spPr>
        <p:txBody>
          <a:bodyPr wrap="square" lIns="121876" tIns="60937" rIns="121876" bIns="60937">
            <a:spAutoFit/>
          </a:bodyPr>
          <a:lstStyle/>
          <a:p>
            <a:pPr algn="ctr">
              <a:lnSpc>
                <a:spcPct val="135000"/>
              </a:lnSpc>
            </a:pPr>
            <a:r>
              <a:rPr lang="en-US" altLang="zh-CN" sz="2900" b="1" kern="100" dirty="0">
                <a:solidFill>
                  <a:srgbClr val="002060"/>
                </a:solidFill>
                <a:latin typeface="Times New Roman"/>
                <a:ea typeface="华文细黑"/>
                <a:cs typeface="Times New Roman"/>
              </a:rPr>
              <a:t>【</a:t>
            </a:r>
            <a:r>
              <a:rPr lang="zh-CN" altLang="en-US" sz="2900" b="1" kern="100" dirty="0">
                <a:solidFill>
                  <a:srgbClr val="002060"/>
                </a:solidFill>
                <a:latin typeface="Times New Roman"/>
                <a:ea typeface="华文细黑"/>
                <a:cs typeface="Times New Roman"/>
              </a:rPr>
              <a:t>文外阅读</a:t>
            </a:r>
            <a:r>
              <a:rPr lang="en-US" altLang="zh-CN" sz="2900" b="1" kern="100" dirty="0">
                <a:solidFill>
                  <a:srgbClr val="002060"/>
                </a:solidFill>
                <a:latin typeface="Times New Roman"/>
                <a:ea typeface="华文细黑"/>
                <a:cs typeface="Times New Roman"/>
              </a:rPr>
              <a:t>】</a:t>
            </a:r>
          </a:p>
          <a:p>
            <a:pPr algn="just">
              <a:lnSpc>
                <a:spcPct val="150000"/>
              </a:lnSpc>
            </a:pPr>
            <a:r>
              <a:rPr lang="zh-CN" altLang="zh-CN" sz="2900" b="1" kern="100" dirty="0">
                <a:latin typeface="Times New Roman"/>
                <a:ea typeface="华文细黑"/>
                <a:cs typeface="Times New Roman"/>
              </a:rPr>
              <a:t>阅读下面的文言文，完成</a:t>
            </a:r>
            <a:r>
              <a:rPr lang="en-US" altLang="zh-CN" sz="2900" b="1" kern="100" dirty="0">
                <a:latin typeface="Times New Roman"/>
                <a:ea typeface="华文细黑"/>
                <a:cs typeface="Courier New"/>
              </a:rPr>
              <a:t>10</a:t>
            </a:r>
            <a:r>
              <a:rPr lang="zh-CN" altLang="zh-CN" sz="2900" b="1" kern="100" dirty="0">
                <a:latin typeface="Times New Roman"/>
                <a:ea typeface="华文细黑"/>
                <a:cs typeface="Times New Roman"/>
              </a:rPr>
              <a:t>～</a:t>
            </a:r>
            <a:r>
              <a:rPr lang="en-US" altLang="zh-CN" sz="2900" b="1" kern="100" dirty="0">
                <a:latin typeface="Times New Roman"/>
                <a:ea typeface="华文细黑"/>
                <a:cs typeface="Courier New"/>
              </a:rPr>
              <a:t>13</a:t>
            </a:r>
            <a:r>
              <a:rPr lang="zh-CN" altLang="zh-CN" sz="2900" b="1" kern="100" dirty="0">
                <a:latin typeface="Times New Roman"/>
                <a:ea typeface="华文细黑"/>
                <a:cs typeface="Times New Roman"/>
              </a:rPr>
              <a:t>题。</a:t>
            </a:r>
            <a:endParaRPr lang="zh-CN" altLang="zh-CN" sz="1100" kern="100" dirty="0">
              <a:latin typeface="宋体"/>
              <a:cs typeface="Courier New"/>
            </a:endParaRPr>
          </a:p>
          <a:p>
            <a:pPr indent="711154" algn="just">
              <a:lnSpc>
                <a:spcPct val="150000"/>
              </a:lnSpc>
            </a:pPr>
            <a:r>
              <a:rPr lang="zh-CN" altLang="zh-CN" sz="2900" kern="100" dirty="0">
                <a:latin typeface="Times New Roman"/>
                <a:ea typeface="华文细黑"/>
                <a:cs typeface="Times New Roman"/>
              </a:rPr>
              <a:t>韩愈，字退之，</a:t>
            </a:r>
            <a:r>
              <a:rPr lang="zh-CN" altLang="zh-CN" sz="2900" kern="100" dirty="0">
                <a:solidFill>
                  <a:srgbClr val="0000FF"/>
                </a:solidFill>
                <a:latin typeface="Times New Roman"/>
                <a:ea typeface="华文细黑"/>
                <a:cs typeface="Times New Roman"/>
              </a:rPr>
              <a:t>昌黎</a:t>
            </a:r>
            <a:r>
              <a:rPr lang="zh-CN" altLang="zh-CN" sz="2900" kern="100" dirty="0">
                <a:latin typeface="Times New Roman"/>
                <a:ea typeface="华文细黑"/>
                <a:cs typeface="Times New Roman"/>
              </a:rPr>
              <a:t>人。父仲卿，无名位。愈生三岁而孤，养于从父兄。愈自以孤子，幼刻苦学儒，不俟奖励。洎举进士，投文于公卿间，故相郑余庆颇为之延誉，由是知名于时。寻登进士第。</a:t>
            </a:r>
            <a:endParaRPr lang="zh-CN" altLang="zh-CN" sz="1100" kern="100" dirty="0">
              <a:latin typeface="宋体"/>
              <a:cs typeface="Courier New"/>
            </a:endParaRPr>
          </a:p>
          <a:p>
            <a:pPr indent="711154" algn="just">
              <a:lnSpc>
                <a:spcPct val="150000"/>
              </a:lnSpc>
            </a:pPr>
            <a:r>
              <a:rPr lang="zh-CN" altLang="zh-CN" sz="2900" kern="100" dirty="0">
                <a:latin typeface="Times New Roman"/>
                <a:ea typeface="华文细黑"/>
                <a:cs typeface="Times New Roman"/>
              </a:rPr>
              <a:t>宰相董晋出镇大梁，辟为巡官。府除，徐州张建封又请其为宾佐。</a:t>
            </a:r>
            <a:r>
              <a:rPr lang="zh-CN" altLang="zh-CN" sz="2900" u="wavyHeavy" kern="100" dirty="0">
                <a:uFill>
                  <a:solidFill>
                    <a:srgbClr val="C00000"/>
                  </a:solidFill>
                </a:uFill>
                <a:latin typeface="Times New Roman"/>
                <a:ea typeface="华文细黑"/>
                <a:cs typeface="Times New Roman"/>
              </a:rPr>
              <a:t>愈发言真率无所畏避操行坚正拙于世务调授四门博士转监察御史德宗晚年政出多门宰相不专机务</a:t>
            </a:r>
            <a:r>
              <a:rPr lang="zh-CN" altLang="zh-CN" sz="2900" kern="100" dirty="0">
                <a:solidFill>
                  <a:srgbClr val="0000FF"/>
                </a:solidFill>
                <a:latin typeface="Times New Roman"/>
                <a:ea typeface="华文细黑"/>
                <a:cs typeface="Times New Roman"/>
              </a:rPr>
              <a:t>宫市</a:t>
            </a:r>
            <a:r>
              <a:rPr lang="zh-CN" altLang="zh-CN" sz="2900" kern="100" dirty="0">
                <a:latin typeface="Times New Roman"/>
                <a:ea typeface="华文细黑"/>
                <a:cs typeface="Times New Roman"/>
              </a:rPr>
              <a:t>之弊，谏官论之不听。愈尝上章数千言极论之，不听，怒，贬为连州阳山令，量移江陵府掾曹。</a:t>
            </a:r>
            <a:endParaRPr lang="zh-CN" altLang="zh-CN" sz="1100" kern="100" dirty="0">
              <a:latin typeface="宋体"/>
              <a:cs typeface="Courier New"/>
            </a:endParaRPr>
          </a:p>
        </p:txBody>
      </p:sp>
    </p:spTree>
    <p:extLst>
      <p:ext uri="{BB962C8B-B14F-4D97-AF65-F5344CB8AC3E}">
        <p14:creationId xmlns:p14="http://schemas.microsoft.com/office/powerpoint/2010/main" xmlns="" val="29122402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标题 1"/>
          <p:cNvSpPr txBox="1">
            <a:spLocks/>
          </p:cNvSpPr>
          <p:nvPr/>
        </p:nvSpPr>
        <p:spPr>
          <a:xfrm>
            <a:off x="1342679" y="2809009"/>
            <a:ext cx="5616623" cy="980825"/>
          </a:xfrm>
          <a:prstGeom prst="rect">
            <a:avLst/>
          </a:prstGeom>
        </p:spPr>
        <p:txBody>
          <a:bodyPr lIns="91423" tIns="45711" rIns="91423" bIns="45711"/>
          <a:lstStyle>
            <a:lvl1pPr algn="ctr" defTabSz="1219140" rtl="0" eaLnBrk="1" latinLnBrk="0" hangingPunct="1">
              <a:spcBef>
                <a:spcPct val="0"/>
              </a:spcBef>
              <a:buNone/>
              <a:defRPr sz="5900" kern="1200">
                <a:solidFill>
                  <a:srgbClr val="0070C0"/>
                </a:solidFill>
                <a:latin typeface="+mj-lt"/>
                <a:ea typeface="+mj-ea"/>
                <a:cs typeface="+mj-cs"/>
              </a:defRPr>
            </a:lvl1pPr>
          </a:lstStyle>
          <a:p>
            <a:pPr defTabSz="914319">
              <a:spcBef>
                <a:spcPts val="0"/>
              </a:spcBef>
            </a:pPr>
            <a:r>
              <a:rPr lang="zh-CN" altLang="en-US" sz="5500" b="1" dirty="0">
                <a:latin typeface="Times New Roman" pitchFamily="18" charset="0"/>
                <a:ea typeface="微软雅黑" pitchFamily="34" charset="-122"/>
                <a:cs typeface="Times New Roman" pitchFamily="18" charset="0"/>
              </a:rPr>
              <a:t>文本导学</a:t>
            </a:r>
          </a:p>
        </p:txBody>
      </p:sp>
      <p:pic>
        <p:nvPicPr>
          <p:cNvPr id="4" name="图片 3"/>
          <p:cNvPicPr>
            <a:picLocks/>
          </p:cNvPicPr>
          <p:nvPr/>
        </p:nvPicPr>
        <p:blipFill rotWithShape="1">
          <a:blip r:embed="rId2" cstate="print">
            <a:extLst>
              <a:ext uri="{28A0092B-C50C-407E-A947-70E740481C1C}">
                <a14:useLocalDpi xmlns:a14="http://schemas.microsoft.com/office/drawing/2010/main" xmlns="" val="0"/>
              </a:ext>
            </a:extLst>
          </a:blip>
          <a:srcRect l="43937" t="385" r="24469" b="253"/>
          <a:stretch/>
        </p:blipFill>
        <p:spPr>
          <a:xfrm>
            <a:off x="8295213" y="0"/>
            <a:ext cx="3895200" cy="6859588"/>
          </a:xfrm>
          <a:prstGeom prst="rect">
            <a:avLst/>
          </a:prstGeom>
        </p:spPr>
      </p:pic>
    </p:spTree>
    <p:extLst>
      <p:ext uri="{BB962C8B-B14F-4D97-AF65-F5344CB8AC3E}">
        <p14:creationId xmlns:p14="http://schemas.microsoft.com/office/powerpoint/2010/main" xmlns="" val="30390959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5"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1"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3"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4"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5"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6"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7"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8"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9"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0"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10</a:t>
            </a:r>
          </a:p>
        </p:txBody>
      </p:sp>
      <p:sp>
        <p:nvSpPr>
          <p:cNvPr id="51"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2"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3"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4"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5"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6"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7" name="矩形 26"/>
          <p:cNvSpPr/>
          <p:nvPr/>
        </p:nvSpPr>
        <p:spPr>
          <a:xfrm>
            <a:off x="333109" y="-26590"/>
            <a:ext cx="11680359" cy="6817204"/>
          </a:xfrm>
          <a:prstGeom prst="rect">
            <a:avLst/>
          </a:prstGeom>
        </p:spPr>
        <p:txBody>
          <a:bodyPr wrap="square" lIns="121876" tIns="60937" rIns="121876" bIns="60937">
            <a:spAutoFit/>
          </a:bodyPr>
          <a:lstStyle/>
          <a:p>
            <a:pPr indent="711154" algn="just">
              <a:lnSpc>
                <a:spcPct val="150000"/>
              </a:lnSpc>
            </a:pPr>
            <a:r>
              <a:rPr lang="zh-CN" altLang="zh-CN" sz="2900" kern="100" dirty="0">
                <a:latin typeface="Times New Roman"/>
                <a:ea typeface="华文细黑"/>
                <a:cs typeface="Times New Roman"/>
              </a:rPr>
              <a:t>愈自以才高，累被摈黜，作《进学解》以自喻，执政览其文而怜之，以其有史才，改比部郎中、史馆修撰。逾岁，转考功郎中、知制诰，拜中书舍人。俄有不悦愈者，摭其旧事，言愈前左降为江陵掾曹，荆南节度使裴均馆之颇厚，均子锷凡鄙，近者锷还省父，愈为序饯锷，仍呼其</a:t>
            </a:r>
            <a:r>
              <a:rPr lang="zh-CN" altLang="zh-CN" sz="2900" kern="100" dirty="0">
                <a:solidFill>
                  <a:srgbClr val="0000FF"/>
                </a:solidFill>
                <a:latin typeface="Times New Roman"/>
                <a:ea typeface="华文细黑"/>
                <a:cs typeface="Times New Roman"/>
              </a:rPr>
              <a:t>字</a:t>
            </a:r>
            <a:r>
              <a:rPr lang="zh-CN" altLang="zh-CN" sz="2900" kern="100" dirty="0">
                <a:latin typeface="Times New Roman"/>
                <a:ea typeface="华文细黑"/>
                <a:cs typeface="Times New Roman"/>
              </a:rPr>
              <a:t>。此论喧于朝列，坐是改太子右庶子。</a:t>
            </a:r>
            <a:endParaRPr lang="en-US" altLang="zh-CN" sz="2900" kern="100" dirty="0">
              <a:latin typeface="Times New Roman"/>
              <a:ea typeface="华文细黑"/>
              <a:cs typeface="Times New Roman"/>
            </a:endParaRPr>
          </a:p>
          <a:p>
            <a:pPr indent="711154" algn="just">
              <a:lnSpc>
                <a:spcPct val="150000"/>
              </a:lnSpc>
            </a:pPr>
            <a:r>
              <a:rPr lang="zh-CN" altLang="zh-CN" sz="2900" kern="100" dirty="0">
                <a:latin typeface="Times New Roman"/>
                <a:ea typeface="华文细黑"/>
                <a:cs typeface="Times New Roman"/>
              </a:rPr>
              <a:t>元和十二年八月，宰臣裴度为淮西宣慰处置使，兼彰义军</a:t>
            </a:r>
            <a:r>
              <a:rPr lang="zh-CN" altLang="zh-CN" sz="2900" kern="100" dirty="0">
                <a:solidFill>
                  <a:srgbClr val="0000FF"/>
                </a:solidFill>
                <a:latin typeface="Times New Roman"/>
                <a:ea typeface="华文细黑"/>
                <a:cs typeface="Times New Roman"/>
              </a:rPr>
              <a:t>节度使</a:t>
            </a:r>
            <a:r>
              <a:rPr lang="zh-CN" altLang="zh-CN" sz="2900" kern="100" dirty="0">
                <a:latin typeface="Times New Roman"/>
                <a:ea typeface="华文细黑"/>
                <a:cs typeface="Times New Roman"/>
              </a:rPr>
              <a:t>，请愈为行军司马。淮、蔡平，十二月随度还朝，以功授刑部侍郎，仍诏愈撰《平淮西碑》，其辞多叙裴度事。时先入蔡州擒吴元济，李</a:t>
            </a:r>
            <a:r>
              <a:rPr lang="zh-CN" altLang="zh-CN" sz="2900" kern="100" dirty="0">
                <a:latin typeface="宋体"/>
                <a:ea typeface="华文细黑"/>
                <a:cs typeface="宋体"/>
              </a:rPr>
              <a:t>愬</a:t>
            </a:r>
            <a:r>
              <a:rPr lang="zh-CN" altLang="zh-CN" sz="2900" kern="100" dirty="0">
                <a:latin typeface="楷体_GB2312"/>
                <a:ea typeface="华文细黑"/>
                <a:cs typeface="楷体_GB2312"/>
              </a:rPr>
              <a:t>功第一</a:t>
            </a:r>
            <a:r>
              <a:rPr lang="zh-CN" altLang="zh-CN" sz="2900" kern="100" dirty="0">
                <a:latin typeface="Times New Roman"/>
                <a:ea typeface="华文细黑"/>
                <a:cs typeface="Times New Roman"/>
              </a:rPr>
              <a:t>，</a:t>
            </a:r>
            <a:r>
              <a:rPr lang="zh-CN" altLang="zh-CN" sz="2900" kern="100" dirty="0">
                <a:latin typeface="宋体"/>
                <a:ea typeface="华文细黑"/>
                <a:cs typeface="宋体"/>
              </a:rPr>
              <a:t>愬</a:t>
            </a:r>
            <a:r>
              <a:rPr lang="zh-CN" altLang="zh-CN" sz="2900" kern="100" dirty="0">
                <a:latin typeface="Times New Roman"/>
                <a:ea typeface="华文细黑"/>
                <a:cs typeface="Times New Roman"/>
              </a:rPr>
              <a:t>不平之。</a:t>
            </a:r>
            <a:r>
              <a:rPr lang="zh-CN" altLang="zh-CN" sz="2900" u="heavy" kern="100" dirty="0">
                <a:latin typeface="宋体"/>
                <a:ea typeface="华文细黑"/>
                <a:cs typeface="宋体"/>
              </a:rPr>
              <a:t>愬</a:t>
            </a:r>
            <a:r>
              <a:rPr lang="zh-CN" altLang="zh-CN" sz="2900" u="heavy" kern="100" dirty="0">
                <a:latin typeface="楷体_GB2312"/>
                <a:ea typeface="华文细黑"/>
                <a:cs typeface="楷体_GB2312"/>
              </a:rPr>
              <a:t>妻出入禁中</a:t>
            </a:r>
            <a:r>
              <a:rPr lang="zh-CN" altLang="zh-CN" sz="2900" u="heavy" kern="100" dirty="0">
                <a:latin typeface="Times New Roman"/>
                <a:ea typeface="华文细黑"/>
                <a:cs typeface="Times New Roman"/>
              </a:rPr>
              <a:t>，因诉碑辞不实，诏令磨愈文，宪宗命翰林学士段文昌重撰文勒石。</a:t>
            </a:r>
            <a:endParaRPr lang="zh-CN" altLang="zh-CN" sz="1100" u="heavy" kern="100" dirty="0">
              <a:latin typeface="宋体"/>
              <a:cs typeface="Courier New"/>
            </a:endParaRPr>
          </a:p>
        </p:txBody>
      </p:sp>
    </p:spTree>
    <p:extLst>
      <p:ext uri="{BB962C8B-B14F-4D97-AF65-F5344CB8AC3E}">
        <p14:creationId xmlns:p14="http://schemas.microsoft.com/office/powerpoint/2010/main" xmlns="" val="8031610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5"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1"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3"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4"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5"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6"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7"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8"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9"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0"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10</a:t>
            </a:r>
          </a:p>
        </p:txBody>
      </p:sp>
      <p:sp>
        <p:nvSpPr>
          <p:cNvPr id="51"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2"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3"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4"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5"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6"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7" name="矩形 26"/>
          <p:cNvSpPr/>
          <p:nvPr/>
        </p:nvSpPr>
        <p:spPr>
          <a:xfrm>
            <a:off x="504868" y="518652"/>
            <a:ext cx="11336843" cy="4808962"/>
          </a:xfrm>
          <a:prstGeom prst="rect">
            <a:avLst/>
          </a:prstGeom>
        </p:spPr>
        <p:txBody>
          <a:bodyPr wrap="square" lIns="121876" tIns="60937" rIns="121876" bIns="60937">
            <a:spAutoFit/>
          </a:bodyPr>
          <a:lstStyle/>
          <a:p>
            <a:pPr indent="711154" algn="just">
              <a:lnSpc>
                <a:spcPct val="150000"/>
              </a:lnSpc>
            </a:pPr>
            <a:r>
              <a:rPr lang="zh-CN" altLang="zh-CN" sz="2900" kern="100" dirty="0">
                <a:latin typeface="Times New Roman"/>
                <a:ea typeface="华文细黑"/>
                <a:cs typeface="Times New Roman"/>
              </a:rPr>
              <a:t>愈性弘通，与人交，荣悴不易。少时与洛阳人孟郊、东郡人张籍友善。二人名位未振，愈不避寒暑，称荐于公卿间，而籍终成科第，荣于禄仕。后虽通贵，每退公之隙，则相与谈宴，论文赋诗，如平昔焉。而观诸权门豪士，如仆隶焉，瞪然不顾。</a:t>
            </a:r>
            <a:r>
              <a:rPr lang="zh-CN" altLang="zh-CN" sz="2900" u="heavy" kern="100" dirty="0">
                <a:latin typeface="Times New Roman"/>
                <a:ea typeface="华文细黑"/>
                <a:cs typeface="Times New Roman"/>
              </a:rPr>
              <a:t>而颇能诱厉后进，馆之者十六七，虽晨炊不给，怡然不介意。</a:t>
            </a:r>
            <a:r>
              <a:rPr lang="zh-CN" altLang="zh-CN" sz="2900" kern="100" dirty="0">
                <a:latin typeface="Times New Roman"/>
                <a:ea typeface="华文细黑"/>
                <a:cs typeface="Times New Roman"/>
              </a:rPr>
              <a:t>大抵以兴起名教、弘奖仁义为事，凡嫁内外及友朋孤女近十人。</a:t>
            </a:r>
            <a:endParaRPr lang="en-US" altLang="zh-CN" sz="2900" kern="100" dirty="0">
              <a:latin typeface="Times New Roman"/>
              <a:ea typeface="华文细黑"/>
              <a:cs typeface="Times New Roman"/>
            </a:endParaRPr>
          </a:p>
          <a:p>
            <a:pPr indent="711154" algn="r">
              <a:lnSpc>
                <a:spcPct val="150000"/>
              </a:lnSpc>
            </a:pP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节选自《旧唐书</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韩愈传》</a:t>
            </a:r>
            <a:r>
              <a:rPr lang="en-US" altLang="zh-CN" sz="2900" kern="100" dirty="0">
                <a:latin typeface="Times New Roman"/>
                <a:ea typeface="华文细黑"/>
                <a:cs typeface="Courier New"/>
              </a:rPr>
              <a:t>)</a:t>
            </a:r>
            <a:endParaRPr lang="zh-CN" altLang="zh-CN" sz="1100" kern="100" dirty="0">
              <a:latin typeface="宋体"/>
              <a:cs typeface="Courier New"/>
            </a:endParaRPr>
          </a:p>
        </p:txBody>
      </p:sp>
    </p:spTree>
    <p:extLst>
      <p:ext uri="{BB962C8B-B14F-4D97-AF65-F5344CB8AC3E}">
        <p14:creationId xmlns:p14="http://schemas.microsoft.com/office/powerpoint/2010/main" xmlns="" val="35941826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5"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1"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3"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4"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5"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6"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7"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8"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9"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0"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10</a:t>
            </a:r>
          </a:p>
        </p:txBody>
      </p:sp>
      <p:sp>
        <p:nvSpPr>
          <p:cNvPr id="51"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2"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3"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4"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5"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6"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0" name="矩形 19"/>
          <p:cNvSpPr/>
          <p:nvPr/>
        </p:nvSpPr>
        <p:spPr>
          <a:xfrm>
            <a:off x="0" y="13921"/>
            <a:ext cx="12190413" cy="5940041"/>
          </a:xfrm>
          <a:prstGeom prst="rect">
            <a:avLst/>
          </a:prstGeom>
        </p:spPr>
        <p:txBody>
          <a:bodyPr wrap="square" lIns="121876" tIns="60937" rIns="121876" bIns="60937">
            <a:spAutoFit/>
          </a:bodyPr>
          <a:lstStyle/>
          <a:p>
            <a:pPr algn="just">
              <a:lnSpc>
                <a:spcPct val="150000"/>
              </a:lnSpc>
            </a:pP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下列对文中画波浪线部分的断句，正确的一项是</a:t>
            </a:r>
            <a:endParaRPr lang="zh-CN" altLang="zh-CN" sz="2800" kern="100" dirty="0">
              <a:latin typeface="宋体"/>
              <a:cs typeface="Courier New"/>
            </a:endParaRPr>
          </a:p>
          <a:p>
            <a:pPr algn="just">
              <a:lnSpc>
                <a:spcPct val="150000"/>
              </a:lnSpc>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愈发言真率</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无所畏避</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操行坚正</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拙于世务调授</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四门博士转监察御史</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德</a:t>
            </a:r>
            <a:endParaRPr lang="en-US" altLang="zh-CN" sz="2800" kern="100" dirty="0">
              <a:latin typeface="IPAPANNEW"/>
              <a:ea typeface="华文细黑"/>
              <a:cs typeface="Times New Roman"/>
            </a:endParaRPr>
          </a:p>
          <a:p>
            <a:pPr algn="just">
              <a:lnSpc>
                <a:spcPct val="150000"/>
              </a:lnSpc>
            </a:pPr>
            <a:r>
              <a:rPr lang="en-US" altLang="zh-CN" sz="2800" kern="100" dirty="0">
                <a:latin typeface="IPAPANNEW"/>
                <a:ea typeface="华文细黑"/>
                <a:cs typeface="Times New Roman"/>
              </a:rPr>
              <a:t>   </a:t>
            </a:r>
            <a:r>
              <a:rPr lang="zh-CN" altLang="zh-CN" sz="2800" kern="100" dirty="0">
                <a:latin typeface="IPAPANNEW"/>
                <a:ea typeface="华文细黑"/>
                <a:cs typeface="Times New Roman"/>
              </a:rPr>
              <a:t>宗晚年政</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出多门</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宰相不专机务</a:t>
            </a:r>
            <a:r>
              <a:rPr lang="en-US" altLang="zh-CN" sz="2800" kern="100" dirty="0">
                <a:latin typeface="IPAPANNEW"/>
                <a:ea typeface="华文细黑"/>
                <a:cs typeface="Times New Roman"/>
              </a:rPr>
              <a:t>/</a:t>
            </a:r>
            <a:endParaRPr lang="zh-CN" altLang="zh-CN" sz="2800" kern="100" dirty="0">
              <a:latin typeface="宋体"/>
              <a:cs typeface="Courier New"/>
            </a:endParaRPr>
          </a:p>
          <a:p>
            <a:pPr algn="just">
              <a:lnSpc>
                <a:spcPct val="150000"/>
              </a:lnSpc>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愈发言</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真率无所畏避</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操行坚正</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拙于世务</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调授四门博士转监察御史</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德</a:t>
            </a:r>
            <a:endParaRPr lang="en-US" altLang="zh-CN" sz="2800" kern="100" dirty="0">
              <a:latin typeface="IPAPANNEW"/>
              <a:ea typeface="华文细黑"/>
              <a:cs typeface="Times New Roman"/>
            </a:endParaRPr>
          </a:p>
          <a:p>
            <a:pPr algn="just">
              <a:lnSpc>
                <a:spcPct val="150000"/>
              </a:lnSpc>
            </a:pPr>
            <a:r>
              <a:rPr lang="en-US" altLang="zh-CN" sz="2800" kern="100" dirty="0">
                <a:latin typeface="IPAPANNEW"/>
                <a:ea typeface="华文细黑"/>
                <a:cs typeface="Times New Roman"/>
              </a:rPr>
              <a:t>  </a:t>
            </a:r>
            <a:r>
              <a:rPr lang="zh-CN" altLang="zh-CN" sz="2800" kern="100" dirty="0">
                <a:latin typeface="IPAPANNEW"/>
                <a:ea typeface="华文细黑"/>
                <a:cs typeface="Times New Roman"/>
              </a:rPr>
              <a:t>宗晚年政</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出多门</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宰相不专机务</a:t>
            </a:r>
            <a:r>
              <a:rPr lang="en-US" altLang="zh-CN" sz="2800" kern="100" dirty="0">
                <a:latin typeface="IPAPANNEW"/>
                <a:ea typeface="华文细黑"/>
                <a:cs typeface="Times New Roman"/>
              </a:rPr>
              <a:t>/</a:t>
            </a:r>
            <a:endParaRPr lang="zh-CN" altLang="zh-CN" sz="2800" kern="100" dirty="0">
              <a:latin typeface="宋体"/>
              <a:cs typeface="Courier New"/>
            </a:endParaRPr>
          </a:p>
          <a:p>
            <a:pPr algn="just">
              <a:lnSpc>
                <a:spcPct val="150000"/>
              </a:lnSpc>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愈发言真率</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无所畏避</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操行坚正</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拙于世务</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调授四门博士</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转监察御史</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德</a:t>
            </a:r>
            <a:endParaRPr lang="en-US" altLang="zh-CN" sz="2800" kern="100" dirty="0">
              <a:latin typeface="Times New Roman"/>
              <a:ea typeface="华文细黑"/>
              <a:cs typeface="Times New Roman"/>
            </a:endParaRPr>
          </a:p>
          <a:p>
            <a:pPr algn="just">
              <a:lnSpc>
                <a:spcPct val="150000"/>
              </a:lnSpc>
            </a:pPr>
            <a:r>
              <a:rPr lang="en-US" altLang="zh-CN" sz="2800" kern="100" dirty="0">
                <a:latin typeface="Times New Roman"/>
                <a:ea typeface="华文细黑"/>
                <a:cs typeface="Times New Roman"/>
              </a:rPr>
              <a:t>   </a:t>
            </a:r>
            <a:r>
              <a:rPr lang="zh-CN" altLang="zh-CN" sz="2800" kern="100" dirty="0">
                <a:latin typeface="Times New Roman"/>
                <a:ea typeface="华文细黑"/>
                <a:cs typeface="Times New Roman"/>
              </a:rPr>
              <a:t>宗晚年</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政出多门</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宰相不专机务</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愈发言</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真率无所畏避</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操行坚正</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拙于世务</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调授四门博士</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转监察御史</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德</a:t>
            </a:r>
            <a:endParaRPr lang="en-US" altLang="zh-CN" sz="2800" kern="100" dirty="0">
              <a:latin typeface="Times New Roman"/>
              <a:ea typeface="华文细黑"/>
              <a:cs typeface="Times New Roman"/>
            </a:endParaRPr>
          </a:p>
          <a:p>
            <a:pPr algn="just">
              <a:lnSpc>
                <a:spcPct val="150000"/>
              </a:lnSpc>
            </a:pPr>
            <a:r>
              <a:rPr lang="en-US" altLang="zh-CN" sz="2800" kern="100" dirty="0">
                <a:latin typeface="Times New Roman"/>
                <a:ea typeface="华文细黑"/>
                <a:cs typeface="Times New Roman"/>
              </a:rPr>
              <a:t>   </a:t>
            </a:r>
            <a:r>
              <a:rPr lang="zh-CN" altLang="zh-CN" sz="2800" kern="100" dirty="0">
                <a:latin typeface="Times New Roman"/>
                <a:ea typeface="华文细黑"/>
                <a:cs typeface="Times New Roman"/>
              </a:rPr>
              <a:t>宗晚年</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政出多门</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宰相不专机务</a:t>
            </a:r>
            <a:r>
              <a:rPr lang="en-US" altLang="zh-CN" sz="2800" kern="100" dirty="0">
                <a:latin typeface="Times New Roman"/>
                <a:ea typeface="华文细黑"/>
                <a:cs typeface="Courier New"/>
              </a:rPr>
              <a:t>/</a:t>
            </a:r>
            <a:endParaRPr lang="zh-CN" altLang="zh-CN" sz="2800" kern="100" dirty="0">
              <a:latin typeface="宋体"/>
              <a:cs typeface="Courier New"/>
            </a:endParaRPr>
          </a:p>
        </p:txBody>
      </p:sp>
      <p:sp>
        <p:nvSpPr>
          <p:cNvPr id="21" name="TextBox 20"/>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2" name="TextBox 21">
            <a:hlinkClick r:id="rId20" action="ppaction://hlinksldjump"/>
          </p:cNvPr>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6" name="TextBox 25"/>
          <p:cNvSpPr txBox="1"/>
          <p:nvPr/>
        </p:nvSpPr>
        <p:spPr>
          <a:xfrm>
            <a:off x="82538" y="3213771"/>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Tree>
    <p:extLst>
      <p:ext uri="{BB962C8B-B14F-4D97-AF65-F5344CB8AC3E}">
        <p14:creationId xmlns:p14="http://schemas.microsoft.com/office/powerpoint/2010/main" xmlns="" val="12844888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6"/>
                                        </p:tgtEl>
                                      </p:cBhvr>
                                    </p:animEffect>
                                    <p:set>
                                      <p:cBhvr>
                                        <p:cTn id="12"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6" grpId="0"/>
      <p:bldP spid="26" grpId="1"/>
    </p:bldLst>
  </p:timing>
</p:sld>
</file>

<file path=ppt/slides/slide33.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4"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5"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1"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3"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4"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5"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6"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7"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8"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9"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0"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10</a:t>
            </a:r>
          </a:p>
        </p:txBody>
      </p:sp>
      <p:sp>
        <p:nvSpPr>
          <p:cNvPr id="51"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2"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3"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4"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5"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6"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0" name="矩形 19"/>
          <p:cNvSpPr/>
          <p:nvPr/>
        </p:nvSpPr>
        <p:spPr>
          <a:xfrm>
            <a:off x="550591" y="1557587"/>
            <a:ext cx="10894483" cy="2131306"/>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原文标点：愈发言真率，无所畏避，操行坚正，拙于世务。调授四门博士，转监察御史。德宗晚年，政出多门，宰相不专机务。</a:t>
            </a:r>
            <a:endParaRPr lang="zh-CN" altLang="zh-CN" sz="1100" kern="100" dirty="0">
              <a:latin typeface="宋体"/>
              <a:cs typeface="Courier New"/>
            </a:endParaRPr>
          </a:p>
        </p:txBody>
      </p:sp>
    </p:spTree>
    <p:extLst>
      <p:ext uri="{BB962C8B-B14F-4D97-AF65-F5344CB8AC3E}">
        <p14:creationId xmlns:p14="http://schemas.microsoft.com/office/powerpoint/2010/main" xmlns="" val="378409370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 name="矩形 52"/>
          <p:cNvSpPr/>
          <p:nvPr/>
        </p:nvSpPr>
        <p:spPr>
          <a:xfrm>
            <a:off x="346131" y="-97903"/>
            <a:ext cx="11680359" cy="6124707"/>
          </a:xfrm>
          <a:prstGeom prst="rect">
            <a:avLst/>
          </a:prstGeom>
        </p:spPr>
        <p:txBody>
          <a:bodyPr wrap="square" lIns="121876" tIns="60937" rIns="121876" bIns="60937">
            <a:spAutoFit/>
          </a:bodyPr>
          <a:lstStyle/>
          <a:p>
            <a:pPr algn="just">
              <a:lnSpc>
                <a:spcPct val="150000"/>
              </a:lnSpc>
            </a:pPr>
            <a:r>
              <a:rPr lang="en-US" altLang="zh-CN" sz="2600" kern="100" dirty="0">
                <a:latin typeface="Times New Roman"/>
                <a:ea typeface="华文细黑"/>
                <a:cs typeface="Courier New"/>
              </a:rPr>
              <a:t>11.</a:t>
            </a:r>
            <a:r>
              <a:rPr lang="zh-CN" altLang="zh-CN" sz="2600" kern="100" dirty="0">
                <a:latin typeface="Times New Roman"/>
                <a:ea typeface="华文细黑"/>
                <a:cs typeface="Times New Roman"/>
              </a:rPr>
              <a:t>下列对文中加颜色词语的相关内容的解说，不正确的一项是</a:t>
            </a:r>
            <a:endParaRPr lang="zh-CN" altLang="zh-CN" sz="2600" kern="100" dirty="0">
              <a:latin typeface="宋体"/>
              <a:cs typeface="Courier New"/>
            </a:endParaRPr>
          </a:p>
          <a:p>
            <a:pPr algn="just">
              <a:lnSpc>
                <a:spcPct val="150000"/>
              </a:lnSpc>
            </a:pPr>
            <a:r>
              <a:rPr lang="en-US" altLang="zh-CN" sz="2600" kern="100" dirty="0">
                <a:latin typeface="Times New Roman"/>
                <a:ea typeface="华文细黑"/>
                <a:cs typeface="Courier New"/>
              </a:rPr>
              <a:t>A.</a:t>
            </a:r>
            <a:r>
              <a:rPr lang="zh-CN" altLang="zh-CN" sz="2600" kern="100" dirty="0">
                <a:latin typeface="Times New Roman"/>
                <a:ea typeface="华文细黑"/>
                <a:cs typeface="Times New Roman"/>
              </a:rPr>
              <a:t>韩愈祖籍昌黎郡，自称昌黎先生，世称韩昌黎，著作有《昌黎先生集》。卒</a:t>
            </a:r>
            <a:endParaRPr lang="en-US" altLang="zh-CN" sz="2600" kern="100" dirty="0">
              <a:latin typeface="Times New Roman"/>
              <a:ea typeface="华文细黑"/>
              <a:cs typeface="Times New Roman"/>
            </a:endParaRPr>
          </a:p>
          <a:p>
            <a:pPr algn="just">
              <a:lnSpc>
                <a:spcPct val="150000"/>
              </a:lnSpc>
            </a:pPr>
            <a:r>
              <a:rPr lang="en-US" altLang="zh-CN" sz="2600" kern="100" dirty="0">
                <a:latin typeface="Times New Roman"/>
                <a:ea typeface="华文细黑"/>
                <a:cs typeface="Times New Roman"/>
              </a:rPr>
              <a:t>   </a:t>
            </a:r>
            <a:r>
              <a:rPr lang="zh-CN" altLang="zh-CN" sz="2600" kern="100" dirty="0">
                <a:latin typeface="Times New Roman"/>
                <a:ea typeface="华文细黑"/>
                <a:cs typeface="Times New Roman"/>
              </a:rPr>
              <a:t>谥文，世称韩文公。</a:t>
            </a:r>
            <a:endParaRPr lang="zh-CN" altLang="zh-CN" sz="2600" kern="100" dirty="0">
              <a:latin typeface="宋体"/>
              <a:cs typeface="Courier New"/>
            </a:endParaRPr>
          </a:p>
          <a:p>
            <a:pPr algn="just">
              <a:lnSpc>
                <a:spcPct val="150000"/>
              </a:lnSpc>
            </a:pPr>
            <a:r>
              <a:rPr lang="en-US" altLang="zh-CN" sz="2600" kern="100" dirty="0">
                <a:latin typeface="Times New Roman"/>
                <a:ea typeface="华文细黑"/>
                <a:cs typeface="Courier New"/>
              </a:rPr>
              <a:t>B.</a:t>
            </a:r>
            <a:r>
              <a:rPr lang="zh-CN" altLang="zh-CN" sz="2600" kern="100" dirty="0">
                <a:latin typeface="Times New Roman"/>
                <a:ea typeface="华文细黑"/>
                <a:cs typeface="Times New Roman"/>
              </a:rPr>
              <a:t>宫市是中唐时，宫中有需要买外面市场上的物品，随意给出价款强行收购的</a:t>
            </a:r>
            <a:endParaRPr lang="en-US" altLang="zh-CN" sz="2600" kern="100" dirty="0">
              <a:latin typeface="Times New Roman"/>
              <a:ea typeface="华文细黑"/>
              <a:cs typeface="Times New Roman"/>
            </a:endParaRPr>
          </a:p>
          <a:p>
            <a:pPr algn="just">
              <a:lnSpc>
                <a:spcPct val="150000"/>
              </a:lnSpc>
            </a:pPr>
            <a:r>
              <a:rPr lang="en-US" altLang="zh-CN" sz="2600" kern="100" dirty="0">
                <a:latin typeface="Times New Roman"/>
                <a:ea typeface="华文细黑"/>
                <a:cs typeface="Times New Roman"/>
              </a:rPr>
              <a:t>   </a:t>
            </a:r>
            <a:r>
              <a:rPr lang="zh-CN" altLang="zh-CN" sz="2600" kern="100" dirty="0">
                <a:latin typeface="Times New Roman"/>
                <a:ea typeface="华文细黑"/>
                <a:cs typeface="Times New Roman"/>
              </a:rPr>
              <a:t>行为，是皇帝直接掠夺人民财物的一种最无赖的、最残酷的方式。</a:t>
            </a:r>
            <a:endParaRPr lang="zh-CN" altLang="zh-CN" sz="2600" kern="100" dirty="0">
              <a:latin typeface="宋体"/>
              <a:cs typeface="Courier New"/>
            </a:endParaRPr>
          </a:p>
          <a:p>
            <a:pPr algn="just">
              <a:lnSpc>
                <a:spcPct val="150000"/>
              </a:lnSpc>
            </a:pPr>
            <a:r>
              <a:rPr lang="en-US" altLang="zh-CN" sz="2600" kern="100" dirty="0">
                <a:latin typeface="Times New Roman"/>
                <a:ea typeface="华文细黑"/>
                <a:cs typeface="Courier New"/>
              </a:rPr>
              <a:t>C.</a:t>
            </a:r>
            <a:r>
              <a:rPr lang="zh-CN" altLang="zh-CN" sz="2600" kern="100" dirty="0">
                <a:latin typeface="Times New Roman"/>
                <a:ea typeface="华文细黑"/>
                <a:cs typeface="Times New Roman"/>
              </a:rPr>
              <a:t>名，一般指人的姓名或单指名。幼年时由父母命名，供长辈呼唤。字，男子</a:t>
            </a:r>
            <a:endParaRPr lang="en-US" altLang="zh-CN" sz="2600" kern="100" dirty="0">
              <a:latin typeface="Times New Roman"/>
              <a:ea typeface="华文细黑"/>
              <a:cs typeface="Times New Roman"/>
            </a:endParaRPr>
          </a:p>
          <a:p>
            <a:pPr algn="just">
              <a:lnSpc>
                <a:spcPct val="150000"/>
              </a:lnSpc>
            </a:pPr>
            <a:r>
              <a:rPr lang="en-US" altLang="zh-CN" sz="2600" kern="100" dirty="0">
                <a:latin typeface="Times New Roman"/>
                <a:ea typeface="华文细黑"/>
                <a:cs typeface="Times New Roman"/>
              </a:rPr>
              <a:t>   </a:t>
            </a:r>
            <a:r>
              <a:rPr lang="en-US" altLang="zh-CN" sz="2600" kern="100" dirty="0">
                <a:latin typeface="Times New Roman"/>
                <a:ea typeface="华文细黑"/>
                <a:cs typeface="Courier New"/>
              </a:rPr>
              <a:t>20</a:t>
            </a:r>
            <a:r>
              <a:rPr lang="zh-CN" altLang="zh-CN" sz="2600" kern="100" dirty="0">
                <a:latin typeface="Times New Roman"/>
                <a:ea typeface="华文细黑"/>
                <a:cs typeface="Times New Roman"/>
              </a:rPr>
              <a:t>岁</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成人</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举行加冠礼时取字；女子</a:t>
            </a:r>
            <a:r>
              <a:rPr lang="en-US" altLang="zh-CN" sz="2600" kern="100" dirty="0">
                <a:latin typeface="Times New Roman"/>
                <a:ea typeface="华文细黑"/>
                <a:cs typeface="Courier New"/>
              </a:rPr>
              <a:t>15</a:t>
            </a:r>
            <a:r>
              <a:rPr lang="zh-CN" altLang="zh-CN" sz="2600" kern="100" dirty="0">
                <a:latin typeface="Times New Roman"/>
                <a:ea typeface="华文细黑"/>
                <a:cs typeface="Times New Roman"/>
              </a:rPr>
              <a:t>岁许嫁举行笄礼时取字，以表示对本人</a:t>
            </a:r>
            <a:endParaRPr lang="en-US" altLang="zh-CN" sz="2600" kern="100" dirty="0">
              <a:latin typeface="Times New Roman"/>
              <a:ea typeface="华文细黑"/>
              <a:cs typeface="Times New Roman"/>
            </a:endParaRPr>
          </a:p>
          <a:p>
            <a:pPr algn="just">
              <a:lnSpc>
                <a:spcPct val="150000"/>
              </a:lnSpc>
            </a:pPr>
            <a:r>
              <a:rPr lang="en-US" altLang="zh-CN" sz="2600" kern="100" dirty="0">
                <a:latin typeface="Times New Roman"/>
                <a:ea typeface="华文细黑"/>
                <a:cs typeface="Times New Roman"/>
              </a:rPr>
              <a:t>  </a:t>
            </a:r>
            <a:r>
              <a:rPr lang="zh-CN" altLang="zh-CN" sz="2600" kern="100" dirty="0">
                <a:latin typeface="Times New Roman"/>
                <a:ea typeface="华文细黑"/>
                <a:cs typeface="Times New Roman"/>
              </a:rPr>
              <a:t>尊重或供朋友称呼。尊称别人用名不用字，谦称自己用字不用名。</a:t>
            </a:r>
            <a:endParaRPr lang="zh-CN" altLang="zh-CN" sz="2600" kern="100" dirty="0">
              <a:latin typeface="宋体"/>
              <a:cs typeface="Courier New"/>
            </a:endParaRPr>
          </a:p>
          <a:p>
            <a:pPr algn="just">
              <a:lnSpc>
                <a:spcPct val="150000"/>
              </a:lnSpc>
            </a:pPr>
            <a:r>
              <a:rPr lang="en-US" altLang="zh-CN" sz="2600" kern="100" dirty="0">
                <a:latin typeface="Times New Roman"/>
                <a:ea typeface="华文细黑"/>
                <a:cs typeface="Courier New"/>
              </a:rPr>
              <a:t>D.</a:t>
            </a:r>
            <a:r>
              <a:rPr lang="zh-CN" altLang="zh-CN" sz="2600" kern="100" dirty="0">
                <a:latin typeface="Times New Roman"/>
                <a:ea typeface="华文细黑"/>
                <a:cs typeface="Times New Roman"/>
              </a:rPr>
              <a:t>节度使初置时，作为军事统帅，主要掌管军事、防御外敌，而没有管理州县</a:t>
            </a:r>
            <a:endParaRPr lang="en-US" altLang="zh-CN" sz="2600" kern="100" dirty="0">
              <a:latin typeface="Times New Roman"/>
              <a:ea typeface="华文细黑"/>
              <a:cs typeface="Times New Roman"/>
            </a:endParaRPr>
          </a:p>
          <a:p>
            <a:pPr algn="just">
              <a:lnSpc>
                <a:spcPct val="150000"/>
              </a:lnSpc>
            </a:pPr>
            <a:r>
              <a:rPr lang="en-US" altLang="zh-CN" sz="2600" kern="100" dirty="0">
                <a:latin typeface="Times New Roman"/>
                <a:ea typeface="华文细黑"/>
                <a:cs typeface="Times New Roman"/>
              </a:rPr>
              <a:t>   </a:t>
            </a:r>
            <a:r>
              <a:rPr lang="zh-CN" altLang="zh-CN" sz="2600" kern="100" dirty="0">
                <a:latin typeface="Times New Roman"/>
                <a:ea typeface="华文细黑"/>
                <a:cs typeface="Times New Roman"/>
              </a:rPr>
              <a:t>民政的职责，后来渐渐总揽一区的军、民、财、政。</a:t>
            </a:r>
            <a:endParaRPr lang="zh-CN" altLang="zh-CN" sz="2600" kern="100" dirty="0">
              <a:latin typeface="宋体"/>
              <a:cs typeface="Courier New"/>
            </a:endParaRPr>
          </a:p>
        </p:txBody>
      </p:sp>
      <p:sp>
        <p:nvSpPr>
          <p:cNvPr id="18" name="TextBox 17"/>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19" name="TextBox 18"/>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0" name="TextBox 19"/>
          <p:cNvSpPr txBox="1"/>
          <p:nvPr/>
        </p:nvSpPr>
        <p:spPr>
          <a:xfrm>
            <a:off x="154546" y="2853731"/>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22"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11</a:t>
            </a:r>
          </a:p>
        </p:txBody>
      </p:sp>
      <p:sp>
        <p:nvSpPr>
          <p:cNvPr id="32"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33"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34"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5"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6"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7"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8"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9"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0"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41"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2"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43"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44"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45"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46"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2"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3" name="矩形 22"/>
          <p:cNvSpPr/>
          <p:nvPr/>
        </p:nvSpPr>
        <p:spPr>
          <a:xfrm>
            <a:off x="300751" y="5734051"/>
            <a:ext cx="11915136" cy="723228"/>
          </a:xfrm>
          <a:prstGeom prst="rect">
            <a:avLst/>
          </a:prstGeom>
        </p:spPr>
        <p:txBody>
          <a:bodyPr wrap="square" lIns="121876" tIns="60937" rIns="121876" bIns="60937">
            <a:spAutoFit/>
          </a:bodyPr>
          <a:lstStyle/>
          <a:p>
            <a:pPr algn="just">
              <a:lnSpc>
                <a:spcPct val="150000"/>
              </a:lnSpc>
            </a:pPr>
            <a:r>
              <a:rPr lang="zh-CN" altLang="zh-CN" sz="2600" b="1" kern="100" dirty="0">
                <a:solidFill>
                  <a:srgbClr val="0000FF"/>
                </a:solidFill>
                <a:latin typeface="Times New Roman"/>
                <a:ea typeface="华文细黑"/>
                <a:cs typeface="Times New Roman"/>
              </a:rPr>
              <a:t>解析　</a:t>
            </a:r>
            <a:r>
              <a:rPr lang="zh-CN" altLang="zh-CN" sz="2600" kern="100" dirty="0">
                <a:solidFill>
                  <a:srgbClr val="002060"/>
                </a:solidFill>
                <a:latin typeface="Times New Roman"/>
                <a:ea typeface="华文细黑"/>
                <a:cs typeface="Times New Roman"/>
              </a:rPr>
              <a:t>应是</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尊称别人用字不用名，谦称自己用名不用字</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a:t>
            </a:r>
            <a:endParaRPr lang="zh-CN" altLang="zh-CN" sz="2600" kern="100" dirty="0">
              <a:latin typeface="宋体"/>
              <a:cs typeface="Courier New"/>
            </a:endParaRPr>
          </a:p>
        </p:txBody>
      </p:sp>
    </p:spTree>
    <p:extLst>
      <p:ext uri="{BB962C8B-B14F-4D97-AF65-F5344CB8AC3E}">
        <p14:creationId xmlns:p14="http://schemas.microsoft.com/office/powerpoint/2010/main" xmlns="" val="116325460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gtEl>
                                      </p:cBhvr>
                                    </p:animEffect>
                                    <p:set>
                                      <p:cBhvr>
                                        <p:cTn id="12"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13" restart="whenNotActive" fill="hold" evtFilter="cancelBubble" nodeType="interactiveSeq">
                <p:stCondLst>
                  <p:cond evt="onClick" delay="0">
                    <p:tgtEl>
                      <p:spTgt spid="1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blinds(horizontal)">
                                      <p:cBhvr>
                                        <p:cTn id="18" dur="500"/>
                                        <p:tgtEl>
                                          <p:spTgt spid="2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23"/>
                                        </p:tgtEl>
                                      </p:cBhvr>
                                    </p:animEffect>
                                    <p:set>
                                      <p:cBhvr>
                                        <p:cTn id="23"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20" grpId="0"/>
      <p:bldP spid="20" grpId="1"/>
      <p:bldP spid="23" grpId="0"/>
      <p:bldP spid="23" grpId="1"/>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矩形 18"/>
          <p:cNvSpPr/>
          <p:nvPr/>
        </p:nvSpPr>
        <p:spPr>
          <a:xfrm>
            <a:off x="274179" y="-26589"/>
            <a:ext cx="11915136" cy="5724598"/>
          </a:xfrm>
          <a:prstGeom prst="rect">
            <a:avLst/>
          </a:prstGeom>
        </p:spPr>
        <p:txBody>
          <a:bodyPr wrap="square" lIns="121876" tIns="60937" rIns="121876" bIns="60937">
            <a:spAutoFit/>
          </a:bodyPr>
          <a:lstStyle/>
          <a:p>
            <a:pPr algn="just">
              <a:lnSpc>
                <a:spcPct val="130000"/>
              </a:lnSpc>
            </a:pP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下列对原文有关内容的概括和分析，不正确的一项是</a:t>
            </a:r>
            <a:endParaRPr lang="zh-CN" altLang="zh-CN" sz="2800" kern="100" dirty="0">
              <a:latin typeface="宋体"/>
              <a:cs typeface="Courier New"/>
            </a:endParaRPr>
          </a:p>
          <a:p>
            <a:pPr algn="just">
              <a:lnSpc>
                <a:spcPct val="130000"/>
              </a:lnSpc>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韩愈从小失去母亲，跟随父亲和兄长，自幼刻苦读书，文章得到别人的</a:t>
            </a:r>
            <a:endParaRPr lang="en-US" altLang="zh-CN" sz="2800" kern="100" dirty="0">
              <a:latin typeface="Times New Roman"/>
              <a:ea typeface="华文细黑"/>
              <a:cs typeface="Times New Roman"/>
            </a:endParaRPr>
          </a:p>
          <a:p>
            <a:pPr algn="just">
              <a:lnSpc>
                <a:spcPct val="130000"/>
              </a:lnSpc>
            </a:pPr>
            <a:r>
              <a:rPr lang="en-US" altLang="zh-CN" sz="2800" kern="100" dirty="0">
                <a:latin typeface="Times New Roman"/>
                <a:ea typeface="华文细黑"/>
                <a:cs typeface="Times New Roman"/>
              </a:rPr>
              <a:t>   </a:t>
            </a:r>
            <a:r>
              <a:rPr lang="zh-CN" altLang="zh-CN" sz="2800" kern="100" dirty="0">
                <a:latin typeface="Times New Roman"/>
                <a:ea typeface="华文细黑"/>
                <a:cs typeface="Times New Roman"/>
              </a:rPr>
              <a:t>赏识，后来考中进士，终成一代名士。</a:t>
            </a:r>
            <a:endParaRPr lang="zh-CN" altLang="zh-CN" sz="2800" kern="100" dirty="0">
              <a:latin typeface="宋体"/>
              <a:cs typeface="Courier New"/>
            </a:endParaRPr>
          </a:p>
          <a:p>
            <a:pPr algn="just">
              <a:lnSpc>
                <a:spcPct val="130000"/>
              </a:lnSpc>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韩愈曾上过几千言的奏章把宫市的弊端毫无保留地讲了出来，皇上不仅</a:t>
            </a:r>
            <a:endParaRPr lang="en-US" altLang="zh-CN" sz="2800" kern="100" dirty="0">
              <a:latin typeface="Times New Roman"/>
              <a:ea typeface="华文细黑"/>
              <a:cs typeface="Times New Roman"/>
            </a:endParaRPr>
          </a:p>
          <a:p>
            <a:pPr algn="just">
              <a:lnSpc>
                <a:spcPct val="130000"/>
              </a:lnSpc>
            </a:pPr>
            <a:r>
              <a:rPr lang="en-US" altLang="zh-CN" sz="2800" kern="100" dirty="0">
                <a:latin typeface="Times New Roman"/>
                <a:ea typeface="华文细黑"/>
                <a:cs typeface="Times New Roman"/>
              </a:rPr>
              <a:t>  </a:t>
            </a:r>
            <a:r>
              <a:rPr lang="zh-CN" altLang="zh-CN" sz="2800" kern="100" dirty="0">
                <a:latin typeface="Times New Roman"/>
                <a:ea typeface="华文细黑"/>
                <a:cs typeface="Times New Roman"/>
              </a:rPr>
              <a:t>不听，反而大为生气，把韩愈贬到边远的阳山做县令，后来才酌情转到</a:t>
            </a:r>
            <a:endParaRPr lang="en-US" altLang="zh-CN" sz="2800" kern="100" dirty="0">
              <a:latin typeface="Times New Roman"/>
              <a:ea typeface="华文细黑"/>
              <a:cs typeface="Times New Roman"/>
            </a:endParaRPr>
          </a:p>
          <a:p>
            <a:pPr algn="just">
              <a:lnSpc>
                <a:spcPct val="130000"/>
              </a:lnSpc>
            </a:pPr>
            <a:r>
              <a:rPr lang="en-US" altLang="zh-CN" sz="2800" kern="100" dirty="0">
                <a:latin typeface="Times New Roman"/>
                <a:ea typeface="华文细黑"/>
                <a:cs typeface="Times New Roman"/>
              </a:rPr>
              <a:t>   </a:t>
            </a:r>
            <a:r>
              <a:rPr lang="zh-CN" altLang="zh-CN" sz="2800" kern="100" dirty="0">
                <a:latin typeface="Times New Roman"/>
                <a:ea typeface="华文细黑"/>
                <a:cs typeface="Times New Roman"/>
              </a:rPr>
              <a:t>江陵任职。</a:t>
            </a:r>
            <a:endParaRPr lang="zh-CN" altLang="zh-CN" sz="2800" kern="100" dirty="0">
              <a:latin typeface="宋体"/>
              <a:cs typeface="Courier New"/>
            </a:endParaRPr>
          </a:p>
          <a:p>
            <a:pPr algn="just">
              <a:lnSpc>
                <a:spcPct val="130000"/>
              </a:lnSpc>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元和十二年，韩愈担任裴度的行军司马，因随同裴度平定淮西藩镇之乱</a:t>
            </a:r>
            <a:endParaRPr lang="en-US" altLang="zh-CN" sz="2800" kern="100" dirty="0">
              <a:latin typeface="Times New Roman"/>
              <a:ea typeface="华文细黑"/>
              <a:cs typeface="Times New Roman"/>
            </a:endParaRPr>
          </a:p>
          <a:p>
            <a:pPr algn="just">
              <a:lnSpc>
                <a:spcPct val="130000"/>
              </a:lnSpc>
            </a:pPr>
            <a:r>
              <a:rPr lang="en-US" altLang="zh-CN" sz="2800" kern="100" dirty="0">
                <a:latin typeface="Times New Roman"/>
                <a:ea typeface="华文细黑"/>
                <a:cs typeface="Times New Roman"/>
              </a:rPr>
              <a:t>   </a:t>
            </a:r>
            <a:r>
              <a:rPr lang="zh-CN" altLang="zh-CN" sz="2800" kern="100" dirty="0">
                <a:latin typeface="Times New Roman"/>
                <a:ea typeface="华文细黑"/>
                <a:cs typeface="Times New Roman"/>
              </a:rPr>
              <a:t>有功，被朝廷任命为刑部侍郎。韩愈借撰写《平淮西碑》替裴度歌功颂德。</a:t>
            </a:r>
            <a:endParaRPr lang="zh-CN" altLang="zh-CN" sz="2800" kern="100" dirty="0">
              <a:latin typeface="宋体"/>
              <a:cs typeface="Courier New"/>
            </a:endParaRPr>
          </a:p>
          <a:p>
            <a:pPr algn="just">
              <a:lnSpc>
                <a:spcPct val="130000"/>
              </a:lnSpc>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韩愈性情宽宏通达，与他人交往，不论人家地位如何变化，他总不改变</a:t>
            </a:r>
            <a:endParaRPr lang="en-US" altLang="zh-CN" sz="2800" kern="100" dirty="0">
              <a:latin typeface="Times New Roman"/>
              <a:ea typeface="华文细黑"/>
              <a:cs typeface="Times New Roman"/>
            </a:endParaRPr>
          </a:p>
          <a:p>
            <a:pPr algn="just">
              <a:lnSpc>
                <a:spcPct val="130000"/>
              </a:lnSpc>
            </a:pPr>
            <a:r>
              <a:rPr lang="en-US" altLang="zh-CN" sz="2800" kern="100" dirty="0">
                <a:latin typeface="Times New Roman"/>
                <a:ea typeface="华文细黑"/>
                <a:cs typeface="Times New Roman"/>
              </a:rPr>
              <a:t>   </a:t>
            </a:r>
            <a:r>
              <a:rPr lang="zh-CN" altLang="zh-CN" sz="2800" kern="100" dirty="0">
                <a:latin typeface="Times New Roman"/>
                <a:ea typeface="华文细黑"/>
                <a:cs typeface="Times New Roman"/>
              </a:rPr>
              <a:t>态度。他跟孟郊、张籍的友情，就是很典型的例子。</a:t>
            </a:r>
            <a:endParaRPr lang="zh-CN" altLang="zh-CN" sz="2800" kern="100" dirty="0">
              <a:latin typeface="宋体"/>
              <a:cs typeface="Courier New"/>
            </a:endParaRPr>
          </a:p>
        </p:txBody>
      </p:sp>
      <p:sp>
        <p:nvSpPr>
          <p:cNvPr id="24"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5"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6"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7"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28"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29"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0"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1"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2"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33"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34"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49"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12</a:t>
            </a:r>
          </a:p>
        </p:txBody>
      </p:sp>
      <p:sp>
        <p:nvSpPr>
          <p:cNvPr id="50"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1"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2"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3"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4"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36" name="TextBox 35"/>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37" name="TextBox 36"/>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40" name="TextBox 39"/>
          <p:cNvSpPr txBox="1"/>
          <p:nvPr/>
        </p:nvSpPr>
        <p:spPr>
          <a:xfrm>
            <a:off x="115543" y="440479"/>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41" name="矩形 40"/>
          <p:cNvSpPr/>
          <p:nvPr/>
        </p:nvSpPr>
        <p:spPr>
          <a:xfrm>
            <a:off x="106475" y="5551276"/>
            <a:ext cx="11915136" cy="792478"/>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从小失去母亲，跟随父亲和兄长</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说法与原文不符。</a:t>
            </a:r>
            <a:endParaRPr lang="zh-CN" altLang="zh-CN" sz="1100" kern="100" dirty="0">
              <a:latin typeface="宋体"/>
              <a:cs typeface="Courier New"/>
            </a:endParaRPr>
          </a:p>
        </p:txBody>
      </p:sp>
    </p:spTree>
    <p:extLst>
      <p:ext uri="{BB962C8B-B14F-4D97-AF65-F5344CB8AC3E}">
        <p14:creationId xmlns:p14="http://schemas.microsoft.com/office/powerpoint/2010/main" xmlns="" val="73448782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linds(horizontal)">
                                      <p:cBhvr>
                                        <p:cTn id="7" dur="5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40"/>
                                        </p:tgtEl>
                                      </p:cBhvr>
                                    </p:animEffect>
                                    <p:set>
                                      <p:cBhvr>
                                        <p:cTn id="12" dur="1" fill="hold">
                                          <p:stCondLst>
                                            <p:cond delay="4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36"/>
                  </p:tgtEl>
                </p:cond>
              </p:nextCondLst>
            </p:seq>
            <p:seq concurrent="1" nextAc="seek">
              <p:cTn id="13" restart="whenNotActive" fill="hold" evtFilter="cancelBubble" nodeType="interactiveSeq">
                <p:stCondLst>
                  <p:cond evt="onClick" delay="0">
                    <p:tgtEl>
                      <p:spTgt spid="37"/>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blinds(horizontal)">
                                      <p:cBhvr>
                                        <p:cTn id="18" dur="500"/>
                                        <p:tgtEl>
                                          <p:spTgt spid="4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41"/>
                                        </p:tgtEl>
                                      </p:cBhvr>
                                    </p:animEffect>
                                    <p:set>
                                      <p:cBhvr>
                                        <p:cTn id="23" dur="1" fill="hold">
                                          <p:stCondLst>
                                            <p:cond delay="499"/>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37"/>
                  </p:tgtEl>
                </p:cond>
              </p:nextCondLst>
            </p:seq>
          </p:childTnLst>
        </p:cTn>
      </p:par>
    </p:tnLst>
    <p:bldLst>
      <p:bldP spid="40" grpId="0"/>
      <p:bldP spid="40" grpId="1"/>
      <p:bldP spid="41" grpId="0"/>
      <p:bldP spid="41" grpId="1"/>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7"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8"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9"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0"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1"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2"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3"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4"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9"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0"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1"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2"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13</a:t>
            </a:r>
          </a:p>
        </p:txBody>
      </p:sp>
      <p:sp>
        <p:nvSpPr>
          <p:cNvPr id="53"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4"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5"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6"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35" name="矩形 34"/>
          <p:cNvSpPr/>
          <p:nvPr/>
        </p:nvSpPr>
        <p:spPr>
          <a:xfrm>
            <a:off x="421898" y="82019"/>
            <a:ext cx="11450211" cy="6147790"/>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13.</a:t>
            </a:r>
            <a:r>
              <a:rPr lang="zh-CN" altLang="zh-CN" sz="2900" kern="100" dirty="0">
                <a:latin typeface="Times New Roman"/>
                <a:ea typeface="华文细黑"/>
                <a:cs typeface="Times New Roman"/>
              </a:rPr>
              <a:t>把文中画横线的句子翻译成现代汉语。</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愬妻出入禁中，因诉碑辞不实，诏令磨愈文，宪宗命翰林学士段文昌重撰文勒石。</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而颇能诱厉后进，馆之者十六七，虽晨炊不给，怡然不介意。</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p:txBody>
      </p:sp>
      <p:sp>
        <p:nvSpPr>
          <p:cNvPr id="23" name="TextBox 22">
            <a:hlinkClick r:id="rId20" action="ppaction://hlinksldjump"/>
          </p:cNvPr>
          <p:cNvSpPr txBox="1"/>
          <p:nvPr/>
        </p:nvSpPr>
        <p:spPr>
          <a:xfrm>
            <a:off x="9479759" y="6397924"/>
            <a:ext cx="1584000" cy="461647"/>
          </a:xfrm>
          <a:prstGeom prst="rect">
            <a:avLst/>
          </a:prstGeom>
          <a:solidFill>
            <a:srgbClr val="B4C7E7"/>
          </a:solidFill>
        </p:spPr>
        <p:txBody>
          <a:bodyPr wrap="square" lIns="91423" tIns="45711" rIns="91423" bIns="45711" rtlCol="0">
            <a:spAutoFit/>
          </a:bodyPr>
          <a:lstStyle/>
          <a:p>
            <a:pPr algn="ctr" defTabSz="914341">
              <a:defRPr/>
            </a:pPr>
            <a:r>
              <a:rPr lang="zh-CN" altLang="en-US" sz="2400" kern="0" dirty="0">
                <a:solidFill>
                  <a:sysClr val="window" lastClr="FFFFFF"/>
                </a:solidFill>
                <a:latin typeface="微软雅黑"/>
                <a:ea typeface="微软雅黑"/>
                <a:cs typeface="Times New Roman" panose="02020603050405020304" pitchFamily="18" charset="0"/>
              </a:rPr>
              <a:t>参考译文</a:t>
            </a:r>
          </a:p>
        </p:txBody>
      </p:sp>
      <p:sp>
        <p:nvSpPr>
          <p:cNvPr id="24" name="TextBox 23"/>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5" name="矩形 24"/>
          <p:cNvSpPr/>
          <p:nvPr/>
        </p:nvSpPr>
        <p:spPr>
          <a:xfrm>
            <a:off x="487234" y="1908789"/>
            <a:ext cx="11224597" cy="2131306"/>
          </a:xfrm>
          <a:prstGeom prst="rect">
            <a:avLst/>
          </a:prstGeom>
        </p:spPr>
        <p:txBody>
          <a:bodyPr wrap="square" lIns="121876" tIns="60937" rIns="121876" bIns="60937">
            <a:spAutoFit/>
          </a:bodyPr>
          <a:lstStyle/>
          <a:p>
            <a:pPr algn="just">
              <a:lnSpc>
                <a:spcPct val="150000"/>
              </a:lnSpc>
            </a:pPr>
            <a:r>
              <a:rPr lang="en-US" altLang="zh-CN" sz="2900" kern="100" dirty="0">
                <a:solidFill>
                  <a:srgbClr val="C00000"/>
                </a:solidFill>
                <a:latin typeface="Times New Roman"/>
                <a:ea typeface="华文细黑"/>
                <a:cs typeface="Times New Roman"/>
              </a:rPr>
              <a:t>	  </a:t>
            </a:r>
            <a:r>
              <a:rPr lang="zh-CN" altLang="zh-CN" sz="2900" kern="100" dirty="0">
                <a:solidFill>
                  <a:srgbClr val="C00000"/>
                </a:solidFill>
                <a:latin typeface="Times New Roman"/>
                <a:ea typeface="华文细黑"/>
                <a:cs typeface="Times New Roman"/>
              </a:rPr>
              <a:t>李</a:t>
            </a:r>
            <a:r>
              <a:rPr lang="zh-CN" altLang="zh-CN" sz="2900" kern="100" dirty="0">
                <a:solidFill>
                  <a:srgbClr val="C00000"/>
                </a:solidFill>
                <a:latin typeface="宋体"/>
                <a:ea typeface="华文细黑"/>
                <a:cs typeface="宋体"/>
              </a:rPr>
              <a:t>愬</a:t>
            </a:r>
            <a:r>
              <a:rPr lang="zh-CN" altLang="zh-CN" sz="2900" kern="100" dirty="0">
                <a:solidFill>
                  <a:srgbClr val="C00000"/>
                </a:solidFill>
                <a:latin typeface="楷体_GB2312"/>
                <a:ea typeface="华文细黑"/>
                <a:cs typeface="楷体_GB2312"/>
              </a:rPr>
              <a:t>的妻子经常出入宫中</a:t>
            </a:r>
            <a:r>
              <a:rPr lang="zh-CN" altLang="zh-CN" sz="2900" kern="100" dirty="0">
                <a:solidFill>
                  <a:srgbClr val="C00000"/>
                </a:solidFill>
                <a:latin typeface="Times New Roman"/>
                <a:ea typeface="华文细黑"/>
                <a:cs typeface="Times New Roman"/>
              </a:rPr>
              <a:t>，借机向皇帝诉说碑文失实，宪宗便下诏叫人磨掉韩愈写的碑文，并命令翰林学士段文昌重新撰写碑文并刊刻碑上。</a:t>
            </a:r>
            <a:endParaRPr lang="zh-CN" altLang="zh-CN" sz="1100" kern="100" dirty="0">
              <a:solidFill>
                <a:srgbClr val="C00000"/>
              </a:solidFill>
              <a:latin typeface="宋体"/>
              <a:cs typeface="Courier New"/>
            </a:endParaRPr>
          </a:p>
        </p:txBody>
      </p:sp>
      <p:sp>
        <p:nvSpPr>
          <p:cNvPr id="37" name="矩形 36"/>
          <p:cNvSpPr/>
          <p:nvPr/>
        </p:nvSpPr>
        <p:spPr>
          <a:xfrm>
            <a:off x="334566" y="4509915"/>
            <a:ext cx="11113463" cy="1461892"/>
          </a:xfrm>
          <a:prstGeom prst="rect">
            <a:avLst/>
          </a:prstGeom>
        </p:spPr>
        <p:txBody>
          <a:bodyPr wrap="square" lIns="121876" tIns="60937" rIns="121876" bIns="60937">
            <a:spAutoFit/>
          </a:bodyPr>
          <a:lstStyle/>
          <a:p>
            <a:pPr algn="just">
              <a:lnSpc>
                <a:spcPct val="150000"/>
              </a:lnSpc>
            </a:pPr>
            <a:r>
              <a:rPr lang="en-US" altLang="zh-CN" sz="2900" kern="100" dirty="0">
                <a:solidFill>
                  <a:srgbClr val="C00000"/>
                </a:solidFill>
                <a:latin typeface="Times New Roman"/>
                <a:ea typeface="华文细黑"/>
                <a:cs typeface="Times New Roman"/>
              </a:rPr>
              <a:t>	  </a:t>
            </a:r>
            <a:r>
              <a:rPr lang="zh-CN" altLang="zh-CN" sz="2900" kern="100" dirty="0">
                <a:solidFill>
                  <a:srgbClr val="C00000"/>
                </a:solidFill>
                <a:latin typeface="Times New Roman"/>
                <a:ea typeface="华文细黑"/>
                <a:cs typeface="Times New Roman"/>
              </a:rPr>
              <a:t>他还颇能奖掖鼓励后辈，招入家中的十有六七人，即使连自己的早饭都供不上了，也和颜悦色地不在意。</a:t>
            </a:r>
            <a:endParaRPr lang="zh-CN" altLang="zh-CN" sz="1100" kern="100" dirty="0">
              <a:solidFill>
                <a:srgbClr val="C00000"/>
              </a:solidFill>
              <a:latin typeface="宋体"/>
              <a:cs typeface="Courier New"/>
            </a:endParaRPr>
          </a:p>
        </p:txBody>
      </p:sp>
    </p:spTree>
    <p:extLst>
      <p:ext uri="{BB962C8B-B14F-4D97-AF65-F5344CB8AC3E}">
        <p14:creationId xmlns:p14="http://schemas.microsoft.com/office/powerpoint/2010/main" xmlns="" val="140725847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linds(horizontal)">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blinds(horizontal)">
                                      <p:cBhvr>
                                        <p:cTn id="12" dur="500"/>
                                        <p:tgtEl>
                                          <p:spTgt spid="3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5"/>
                                        </p:tgtEl>
                                      </p:cBhvr>
                                    </p:animEffect>
                                    <p:set>
                                      <p:cBhvr>
                                        <p:cTn id="17" dur="1" fill="hold">
                                          <p:stCondLst>
                                            <p:cond delay="499"/>
                                          </p:stCondLst>
                                        </p:cTn>
                                        <p:tgtEl>
                                          <p:spTgt spid="25"/>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37"/>
                                        </p:tgtEl>
                                      </p:cBhvr>
                                    </p:animEffect>
                                    <p:set>
                                      <p:cBhvr>
                                        <p:cTn id="20" dur="1" fill="hold">
                                          <p:stCondLst>
                                            <p:cond delay="499"/>
                                          </p:stCondLst>
                                        </p:cTn>
                                        <p:tgtEl>
                                          <p:spTgt spid="37"/>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bldLst>
      <p:bldP spid="25" grpId="0"/>
      <p:bldP spid="25" grpId="1"/>
      <p:bldP spid="37" grpId="0"/>
      <p:bldP spid="37" grpId="1"/>
    </p:bldLst>
  </p:timing>
</p:sld>
</file>

<file path=ppt/slides/slide37.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6"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7"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8"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9"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0"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1"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2"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3"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4"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9"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0"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1"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2"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13</a:t>
            </a:r>
          </a:p>
        </p:txBody>
      </p:sp>
      <p:sp>
        <p:nvSpPr>
          <p:cNvPr id="53"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4"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5"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6"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36" name="矩形 35"/>
          <p:cNvSpPr/>
          <p:nvPr/>
        </p:nvSpPr>
        <p:spPr>
          <a:xfrm>
            <a:off x="446434" y="623940"/>
            <a:ext cx="11224597" cy="4094921"/>
          </a:xfrm>
          <a:prstGeom prst="rect">
            <a:avLst/>
          </a:prstGeom>
        </p:spPr>
        <p:txBody>
          <a:bodyPr wrap="square" lIns="121876" tIns="60937" rIns="121876" bIns="60937">
            <a:spAutoFit/>
          </a:bodyPr>
          <a:lstStyle/>
          <a:p>
            <a:pPr algn="just">
              <a:lnSpc>
                <a:spcPct val="140000"/>
              </a:lnSpc>
            </a:pPr>
            <a:r>
              <a:rPr lang="en-US" altLang="zh-CN" sz="2900" b="1" kern="100" dirty="0">
                <a:solidFill>
                  <a:srgbClr val="C00000"/>
                </a:solidFill>
                <a:latin typeface="Times New Roman"/>
                <a:ea typeface="华文细黑"/>
                <a:cs typeface="Courier New"/>
              </a:rPr>
              <a:t>[</a:t>
            </a:r>
            <a:r>
              <a:rPr lang="zh-CN" altLang="zh-CN" sz="2900" b="1" kern="100" dirty="0">
                <a:solidFill>
                  <a:srgbClr val="C00000"/>
                </a:solidFill>
                <a:latin typeface="Times New Roman"/>
                <a:ea typeface="华文细黑"/>
                <a:cs typeface="Times New Roman"/>
              </a:rPr>
              <a:t>参考译文</a:t>
            </a:r>
            <a:r>
              <a:rPr lang="en-US" altLang="zh-CN" sz="2900" b="1" kern="100" dirty="0">
                <a:solidFill>
                  <a:srgbClr val="C00000"/>
                </a:solidFill>
                <a:latin typeface="Times New Roman"/>
                <a:ea typeface="华文细黑"/>
                <a:cs typeface="Courier New"/>
              </a:rPr>
              <a:t>]</a:t>
            </a:r>
            <a:endParaRPr lang="zh-CN" altLang="zh-CN" sz="1100" kern="100" dirty="0">
              <a:latin typeface="宋体"/>
              <a:cs typeface="Courier New"/>
            </a:endParaRPr>
          </a:p>
          <a:p>
            <a:pPr indent="711154" algn="just">
              <a:lnSpc>
                <a:spcPct val="150000"/>
              </a:lnSpc>
            </a:pPr>
            <a:r>
              <a:rPr lang="zh-CN" altLang="zh-CN" sz="2900" kern="100" dirty="0">
                <a:latin typeface="Times New Roman"/>
                <a:ea typeface="华文细黑"/>
                <a:cs typeface="Times New Roman"/>
              </a:rPr>
              <a:t>韩愈，字退之，昌黎人。父亲名叫韩仲卿，没有什么名声地位。韩愈三岁时丧父，寄养在堂兄家中。韩愈自认为是孤儿，所以从小刻苦学习儒家经典，不需要别人奖励督促。等到应举进士科，文章投送到公卿中间，前任宰相郑余庆很是为他宣扬美名，由此在当代知名。随即韩愈考中进士科。</a:t>
            </a:r>
            <a:endParaRPr lang="zh-CN" altLang="zh-CN" sz="1100" kern="100" dirty="0">
              <a:latin typeface="宋体"/>
              <a:cs typeface="Courier New"/>
            </a:endParaRPr>
          </a:p>
        </p:txBody>
      </p:sp>
    </p:spTree>
    <p:extLst>
      <p:ext uri="{BB962C8B-B14F-4D97-AF65-F5344CB8AC3E}">
        <p14:creationId xmlns:p14="http://schemas.microsoft.com/office/powerpoint/2010/main" xmlns="" val="337189054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linds(horizontal)">
                                      <p:cBhvr>
                                        <p:cTn id="7" dur="7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6"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7"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8"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9"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0"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1"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2"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3"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4"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9"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0"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1"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2"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13</a:t>
            </a:r>
          </a:p>
        </p:txBody>
      </p:sp>
      <p:sp>
        <p:nvSpPr>
          <p:cNvPr id="53"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4"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5"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6"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36" name="矩形 35"/>
          <p:cNvSpPr/>
          <p:nvPr/>
        </p:nvSpPr>
        <p:spPr>
          <a:xfrm>
            <a:off x="557019" y="665180"/>
            <a:ext cx="11003428" cy="4808962"/>
          </a:xfrm>
          <a:prstGeom prst="rect">
            <a:avLst/>
          </a:prstGeom>
        </p:spPr>
        <p:txBody>
          <a:bodyPr wrap="square" lIns="121876" tIns="60937" rIns="121876" bIns="60937">
            <a:spAutoFit/>
          </a:bodyPr>
          <a:lstStyle/>
          <a:p>
            <a:pPr indent="711154" algn="just">
              <a:lnSpc>
                <a:spcPct val="150000"/>
              </a:lnSpc>
            </a:pPr>
            <a:r>
              <a:rPr lang="zh-CN" altLang="zh-CN" sz="2900" kern="100" dirty="0">
                <a:latin typeface="Times New Roman"/>
                <a:ea typeface="华文细黑"/>
                <a:cs typeface="Times New Roman"/>
              </a:rPr>
              <a:t>宰相董晋出京镇守大梁，征召韩愈到幕府任巡官。董晋幕府撤除后，徐州张建封又请他到自己幕府充当宾客佐僚。韩愈说话直率，无所回避，操行直正，不擅长应付世务。后调任四门博士，转任监察御史。德宗晚年，一些部门随意发布政令，宰相不能独立掌管机务。宫市的宦官到民间强买物品的弊端，谏官议论过而德宗不听。韩愈也曾递上数千字的奏章极力劝谏，皇帝不但不听从，还发怒把他贬为连州阳山令，后改任江陵府掾曹。</a:t>
            </a:r>
            <a:endParaRPr lang="zh-CN" altLang="zh-CN" sz="1100" kern="100" dirty="0">
              <a:latin typeface="宋体"/>
              <a:cs typeface="Courier New"/>
            </a:endParaRPr>
          </a:p>
        </p:txBody>
      </p:sp>
    </p:spTree>
    <p:extLst>
      <p:ext uri="{BB962C8B-B14F-4D97-AF65-F5344CB8AC3E}">
        <p14:creationId xmlns:p14="http://schemas.microsoft.com/office/powerpoint/2010/main" xmlns="" val="88750642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linds(horizontal)">
                                      <p:cBhvr>
                                        <p:cTn id="7" dur="7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6"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7"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8"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9"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0"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1"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2"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3"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4"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9"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0"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1"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2"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13</a:t>
            </a:r>
          </a:p>
        </p:txBody>
      </p:sp>
      <p:sp>
        <p:nvSpPr>
          <p:cNvPr id="53"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4"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5"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6"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36" name="矩形 35"/>
          <p:cNvSpPr/>
          <p:nvPr/>
        </p:nvSpPr>
        <p:spPr>
          <a:xfrm>
            <a:off x="557019" y="665179"/>
            <a:ext cx="11003428" cy="5478376"/>
          </a:xfrm>
          <a:prstGeom prst="rect">
            <a:avLst/>
          </a:prstGeom>
        </p:spPr>
        <p:txBody>
          <a:bodyPr wrap="square" lIns="121876" tIns="60937" rIns="121876" bIns="60937">
            <a:spAutoFit/>
          </a:bodyPr>
          <a:lstStyle/>
          <a:p>
            <a:pPr indent="711154" algn="just">
              <a:lnSpc>
                <a:spcPct val="150000"/>
              </a:lnSpc>
            </a:pPr>
            <a:r>
              <a:rPr lang="zh-CN" altLang="zh-CN" sz="2900" kern="100" dirty="0">
                <a:latin typeface="Times New Roman"/>
                <a:ea typeface="华文细黑"/>
                <a:cs typeface="Times New Roman"/>
              </a:rPr>
              <a:t>韩愈自认为才华出众，而又多次遭受排挤贬官，作《进学解》来自己开导自己。宰相看了这篇文章后同情他，认为他有修史才能，便改任他为比部郎中和史馆修撰</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编写史书</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过了一年，转任考功郎中、知制诰，拜授中书舍人。不久有不喜欢韩愈的人，搜集他过去的事情，说他以前降职任江陵府掾曹时，荆南节度使裴均待他优厚，裴均的儿子裴锷平庸粗鄙，最近裴锷回家看望父亲，韩愈写序为其饯行，在序中称呼裴均的字。这一议论在朝廷传播开来，因为这个原因韩愈改任太子右庶子。</a:t>
            </a:r>
            <a:endParaRPr lang="zh-CN" altLang="zh-CN" sz="1100" kern="100" dirty="0">
              <a:latin typeface="宋体"/>
              <a:cs typeface="Courier New"/>
            </a:endParaRPr>
          </a:p>
        </p:txBody>
      </p:sp>
    </p:spTree>
    <p:extLst>
      <p:ext uri="{BB962C8B-B14F-4D97-AF65-F5344CB8AC3E}">
        <p14:creationId xmlns:p14="http://schemas.microsoft.com/office/powerpoint/2010/main" xmlns="" val="275579850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linds(horizontal)">
                                      <p:cBhvr>
                                        <p:cTn id="7" dur="7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矩形 8"/>
          <p:cNvSpPr/>
          <p:nvPr/>
        </p:nvSpPr>
        <p:spPr>
          <a:xfrm>
            <a:off x="461004" y="1014640"/>
            <a:ext cx="10098699" cy="5478376"/>
          </a:xfrm>
          <a:prstGeom prst="rect">
            <a:avLst/>
          </a:prstGeom>
        </p:spPr>
        <p:txBody>
          <a:bodyPr wrap="square" lIns="121876" tIns="60937" rIns="121876" bIns="60937">
            <a:spAutoFit/>
          </a:bodyPr>
          <a:lstStyle/>
          <a:p>
            <a:pPr algn="just">
              <a:lnSpc>
                <a:spcPct val="150000"/>
              </a:lnSpc>
            </a:pPr>
            <a:r>
              <a:rPr lang="en-US" altLang="zh-CN" sz="2900" b="1" kern="100" dirty="0">
                <a:latin typeface="Times New Roman"/>
                <a:ea typeface="华文细黑"/>
                <a:cs typeface="Courier New"/>
              </a:rPr>
              <a:t>1.</a:t>
            </a:r>
            <a:r>
              <a:rPr lang="zh-CN" altLang="zh-CN" sz="2900" b="1" kern="100" dirty="0">
                <a:latin typeface="Times New Roman"/>
                <a:ea typeface="华文细黑"/>
                <a:cs typeface="Times New Roman"/>
              </a:rPr>
              <a:t>通假字</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恐恐然惟</a:t>
            </a:r>
            <a:r>
              <a:rPr lang="zh-CN" altLang="zh-CN" sz="2900" kern="100" dirty="0">
                <a:solidFill>
                  <a:srgbClr val="0000FF"/>
                </a:solidFill>
                <a:latin typeface="Times New Roman"/>
                <a:ea typeface="华文细黑"/>
                <a:cs typeface="Times New Roman"/>
              </a:rPr>
              <a:t>懼</a:t>
            </a:r>
            <a:r>
              <a:rPr lang="zh-CN" altLang="zh-CN" sz="2900" kern="100" dirty="0">
                <a:latin typeface="Times New Roman"/>
                <a:ea typeface="华文细黑"/>
                <a:cs typeface="Times New Roman"/>
              </a:rPr>
              <a:t>其人之有闻也　　　</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同</a:t>
            </a:r>
            <a:r>
              <a:rPr lang="en-US" altLang="zh-CN" sz="2900" u="sng" kern="100" dirty="0">
                <a:latin typeface="宋体"/>
                <a:ea typeface="华文细黑"/>
                <a:cs typeface="Times New Roman"/>
              </a:rPr>
              <a:t>	     </a:t>
            </a:r>
            <a:r>
              <a:rPr lang="zh-CN" altLang="zh-CN" sz="2900" kern="100" dirty="0">
                <a:latin typeface="Times New Roman"/>
                <a:ea typeface="华文细黑"/>
                <a:cs typeface="Times New Roman"/>
              </a:rPr>
              <a:t>，</a:t>
            </a:r>
            <a:r>
              <a:rPr lang="en-US" altLang="zh-CN" sz="2900" u="sng" kern="100" dirty="0">
                <a:latin typeface="Times New Roman"/>
                <a:ea typeface="华文细黑"/>
                <a:cs typeface="Times New Roman"/>
              </a:rPr>
              <a:t>	   </a:t>
            </a:r>
            <a:r>
              <a:rPr lang="zh-CN" altLang="zh-CN" sz="2900" kern="100" dirty="0">
                <a:latin typeface="Times New Roman"/>
                <a:ea typeface="华文细黑"/>
                <a:cs typeface="Times New Roman"/>
              </a:rPr>
              <a:t>。</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强者必</a:t>
            </a:r>
            <a:r>
              <a:rPr lang="zh-CN" altLang="zh-CN" sz="2900" kern="100" dirty="0">
                <a:solidFill>
                  <a:srgbClr val="0000FF"/>
                </a:solidFill>
                <a:latin typeface="Times New Roman"/>
                <a:ea typeface="华文细黑"/>
                <a:cs typeface="Times New Roman"/>
              </a:rPr>
              <a:t>说</a:t>
            </a:r>
            <a:r>
              <a:rPr lang="zh-CN" altLang="zh-CN" sz="2900" kern="100" dirty="0">
                <a:latin typeface="Times New Roman"/>
                <a:ea typeface="华文细黑"/>
                <a:cs typeface="Times New Roman"/>
              </a:rPr>
              <a:t>于言，懦者必说于色矣</a:t>
            </a:r>
            <a:r>
              <a:rPr lang="zh-CN" altLang="zh-CN" sz="2900" kern="100" dirty="0">
                <a:latin typeface="宋体"/>
                <a:ea typeface="Times New Roman"/>
                <a:cs typeface="Courier New"/>
              </a:rPr>
              <a:t> </a:t>
            </a:r>
            <a:r>
              <a:rPr lang="en-US" altLang="zh-CN" sz="2900" kern="100" dirty="0">
                <a:latin typeface="宋体"/>
                <a:ea typeface="Times New Roman"/>
                <a:cs typeface="Courier New"/>
              </a:rPr>
              <a:t>	 	</a:t>
            </a:r>
            <a:r>
              <a:rPr lang="zh-CN" altLang="zh-CN" sz="2900" kern="100" dirty="0">
                <a:latin typeface="Times New Roman"/>
                <a:ea typeface="华文细黑"/>
                <a:cs typeface="Times New Roman"/>
              </a:rPr>
              <a:t>同</a:t>
            </a:r>
            <a:r>
              <a:rPr lang="en-US" altLang="zh-CN" sz="2900" u="sng" kern="100" dirty="0">
                <a:latin typeface="宋体"/>
                <a:ea typeface="华文细黑"/>
                <a:cs typeface="Times New Roman"/>
              </a:rPr>
              <a:t>      </a:t>
            </a:r>
            <a:r>
              <a:rPr lang="zh-CN" altLang="zh-CN" sz="2900" kern="100" dirty="0">
                <a:latin typeface="Times New Roman"/>
                <a:ea typeface="华文细黑"/>
                <a:cs typeface="Times New Roman"/>
              </a:rPr>
              <a:t>，</a:t>
            </a:r>
            <a:r>
              <a:rPr lang="en-US" altLang="zh-CN" sz="2900" u="sng" kern="100" dirty="0">
                <a:latin typeface="Times New Roman"/>
                <a:ea typeface="华文细黑"/>
                <a:cs typeface="Times New Roman"/>
              </a:rPr>
              <a:t>      </a:t>
            </a:r>
            <a:r>
              <a:rPr lang="zh-CN" altLang="zh-CN" sz="2900" kern="100" dirty="0">
                <a:latin typeface="Times New Roman"/>
                <a:ea typeface="华文细黑"/>
                <a:cs typeface="Times New Roman"/>
              </a:rPr>
              <a:t>。</a:t>
            </a:r>
            <a:endParaRPr lang="en-US" altLang="zh-CN" sz="2900" kern="100" dirty="0">
              <a:latin typeface="Times New Roman"/>
              <a:ea typeface="华文细黑"/>
              <a:cs typeface="Times New Roman"/>
            </a:endParaRPr>
          </a:p>
          <a:p>
            <a:pPr algn="just">
              <a:lnSpc>
                <a:spcPct val="150000"/>
              </a:lnSpc>
            </a:pPr>
            <a:r>
              <a:rPr lang="en-US" altLang="zh-CN" sz="2900" b="1" kern="100" dirty="0">
                <a:latin typeface="Times New Roman"/>
                <a:ea typeface="华文细黑"/>
                <a:cs typeface="Courier New"/>
              </a:rPr>
              <a:t>2.</a:t>
            </a:r>
            <a:r>
              <a:rPr lang="zh-CN" altLang="zh-CN" sz="2900" b="1" kern="100" dirty="0">
                <a:latin typeface="Times New Roman"/>
                <a:ea typeface="华文细黑"/>
                <a:cs typeface="Times New Roman"/>
              </a:rPr>
              <a:t>古今异义</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夫是之谓不以</a:t>
            </a:r>
            <a:r>
              <a:rPr lang="zh-CN" altLang="zh-CN" sz="2900" kern="100" dirty="0">
                <a:solidFill>
                  <a:srgbClr val="0000FF"/>
                </a:solidFill>
                <a:latin typeface="Times New Roman"/>
                <a:ea typeface="华文细黑"/>
                <a:cs typeface="Times New Roman"/>
              </a:rPr>
              <a:t>众人</a:t>
            </a:r>
            <a:r>
              <a:rPr lang="zh-CN" altLang="zh-CN" sz="2900" kern="100" dirty="0">
                <a:latin typeface="Times New Roman"/>
                <a:ea typeface="华文细黑"/>
                <a:cs typeface="Times New Roman"/>
              </a:rPr>
              <a:t>待其身。</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古义：</a:t>
            </a:r>
            <a:r>
              <a:rPr lang="en-US" altLang="zh-CN" sz="2900" kern="100" dirty="0">
                <a:latin typeface="Times New Roman"/>
                <a:ea typeface="华文细黑"/>
                <a:cs typeface="Times New Roman"/>
              </a:rPr>
              <a:t>_______</a:t>
            </a:r>
            <a:endParaRPr lang="zh-CN" altLang="zh-CN" sz="1100" u="sng" kern="100" dirty="0">
              <a:latin typeface="宋体"/>
              <a:cs typeface="Courier New"/>
            </a:endParaRPr>
          </a:p>
          <a:p>
            <a:pPr algn="just">
              <a:lnSpc>
                <a:spcPct val="150000"/>
              </a:lnSpc>
            </a:pPr>
            <a:r>
              <a:rPr lang="zh-CN" altLang="zh-CN" sz="2900" kern="100" dirty="0">
                <a:latin typeface="Times New Roman"/>
                <a:ea typeface="华文细黑"/>
                <a:cs typeface="Times New Roman"/>
              </a:rPr>
              <a:t>今义：</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p:txBody>
      </p:sp>
      <p:sp>
        <p:nvSpPr>
          <p:cNvPr id="13" name="矩形 1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91423" tIns="45711" rIns="91423" bIns="45711" rtlCol="0" anchor="ctr"/>
          <a:lstStyle/>
          <a:p>
            <a:pPr algn="ctr">
              <a:defRPr/>
            </a:pPr>
            <a:r>
              <a:rPr lang="zh-CN" altLang="en-US" sz="2400" b="1">
                <a:solidFill>
                  <a:srgbClr val="FFFF00"/>
                </a:solidFill>
                <a:latin typeface="微软雅黑" pitchFamily="34" charset="-122"/>
                <a:ea typeface="微软雅黑" pitchFamily="34" charset="-122"/>
              </a:rPr>
              <a:t>基础</a:t>
            </a:r>
            <a:r>
              <a:rPr lang="zh-CN" altLang="en-US" sz="2400" b="1" dirty="0">
                <a:solidFill>
                  <a:srgbClr val="FFFF00"/>
                </a:solidFill>
                <a:latin typeface="微软雅黑" pitchFamily="34" charset="-122"/>
                <a:ea typeface="微软雅黑" pitchFamily="34" charset="-122"/>
              </a:rPr>
              <a:t>整合</a:t>
            </a:r>
          </a:p>
        </p:txBody>
      </p:sp>
      <p:pic>
        <p:nvPicPr>
          <p:cNvPr id="20" name="图片 1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3" name="矩形 2"/>
          <p:cNvSpPr/>
          <p:nvPr/>
        </p:nvSpPr>
        <p:spPr>
          <a:xfrm>
            <a:off x="7679382" y="1754446"/>
            <a:ext cx="1300322" cy="538591"/>
          </a:xfrm>
          <a:prstGeom prst="rect">
            <a:avLst/>
          </a:prstGeom>
        </p:spPr>
        <p:txBody>
          <a:bodyPr wrap="none" lIns="91423" tIns="45711" rIns="91423" bIns="45711">
            <a:spAutoFit/>
          </a:bodyPr>
          <a:lstStyle/>
          <a:p>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惧</a:t>
            </a:r>
            <a:r>
              <a:rPr lang="en-US" altLang="zh-CN" sz="2900" kern="100" dirty="0">
                <a:solidFill>
                  <a:srgbClr val="C00000"/>
                </a:solidFill>
                <a:latin typeface="宋体"/>
                <a:ea typeface="华文细黑"/>
                <a:cs typeface="Times New Roman"/>
              </a:rPr>
              <a:t>”</a:t>
            </a:r>
            <a:endParaRPr lang="zh-CN" altLang="en-US" dirty="0">
              <a:solidFill>
                <a:srgbClr val="C00000"/>
              </a:solidFill>
            </a:endParaRPr>
          </a:p>
        </p:txBody>
      </p:sp>
      <p:sp>
        <p:nvSpPr>
          <p:cNvPr id="4" name="矩形 3"/>
          <p:cNvSpPr/>
          <p:nvPr/>
        </p:nvSpPr>
        <p:spPr>
          <a:xfrm>
            <a:off x="9224845" y="1754446"/>
            <a:ext cx="928425"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害怕</a:t>
            </a:r>
            <a:endParaRPr lang="zh-CN" altLang="en-US" sz="2900" kern="100" dirty="0">
              <a:solidFill>
                <a:srgbClr val="C00000"/>
              </a:solidFill>
              <a:latin typeface="Times New Roman"/>
              <a:ea typeface="华文细黑"/>
              <a:cs typeface="Times New Roman"/>
            </a:endParaRPr>
          </a:p>
        </p:txBody>
      </p:sp>
      <p:sp>
        <p:nvSpPr>
          <p:cNvPr id="15" name="矩形 14"/>
          <p:cNvSpPr/>
          <p:nvPr/>
        </p:nvSpPr>
        <p:spPr>
          <a:xfrm>
            <a:off x="7751390" y="2402518"/>
            <a:ext cx="1300322" cy="538591"/>
          </a:xfrm>
          <a:prstGeom prst="rect">
            <a:avLst/>
          </a:prstGeom>
        </p:spPr>
        <p:txBody>
          <a:bodyPr wrap="none" lIns="91423" tIns="45711" rIns="91423" bIns="45711">
            <a:spAutoFit/>
          </a:bodyPr>
          <a:lstStyle/>
          <a:p>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悦</a:t>
            </a:r>
            <a:r>
              <a:rPr lang="en-US" altLang="zh-CN" sz="2900" kern="100" dirty="0">
                <a:solidFill>
                  <a:srgbClr val="C00000"/>
                </a:solidFill>
                <a:latin typeface="宋体"/>
                <a:ea typeface="华文细黑"/>
                <a:cs typeface="Times New Roman"/>
              </a:rPr>
              <a:t>”</a:t>
            </a:r>
            <a:endParaRPr lang="zh-CN" altLang="en-US" dirty="0">
              <a:solidFill>
                <a:srgbClr val="C00000"/>
              </a:solidFill>
            </a:endParaRPr>
          </a:p>
        </p:txBody>
      </p:sp>
      <p:sp>
        <p:nvSpPr>
          <p:cNvPr id="5" name="矩形 4"/>
          <p:cNvSpPr/>
          <p:nvPr/>
        </p:nvSpPr>
        <p:spPr>
          <a:xfrm>
            <a:off x="9296853" y="2402518"/>
            <a:ext cx="928425"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高兴</a:t>
            </a:r>
            <a:endParaRPr lang="zh-CN" altLang="en-US" sz="2900" kern="100" dirty="0">
              <a:solidFill>
                <a:srgbClr val="C00000"/>
              </a:solidFill>
              <a:latin typeface="Times New Roman"/>
              <a:ea typeface="华文细黑"/>
              <a:cs typeface="Times New Roman"/>
            </a:endParaRPr>
          </a:p>
        </p:txBody>
      </p:sp>
      <p:sp>
        <p:nvSpPr>
          <p:cNvPr id="6" name="矩形 5"/>
          <p:cNvSpPr/>
          <p:nvPr/>
        </p:nvSpPr>
        <p:spPr>
          <a:xfrm>
            <a:off x="1630710" y="4346735"/>
            <a:ext cx="1672218"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一般人。</a:t>
            </a:r>
            <a:endParaRPr lang="zh-CN" altLang="en-US" sz="2900" kern="100" dirty="0">
              <a:solidFill>
                <a:srgbClr val="C00000"/>
              </a:solidFill>
              <a:latin typeface="Times New Roman"/>
              <a:ea typeface="华文细黑"/>
              <a:cs typeface="Times New Roman"/>
            </a:endParaRPr>
          </a:p>
        </p:txBody>
      </p:sp>
      <p:sp>
        <p:nvSpPr>
          <p:cNvPr id="7" name="矩形 6"/>
          <p:cNvSpPr/>
          <p:nvPr/>
        </p:nvSpPr>
        <p:spPr>
          <a:xfrm>
            <a:off x="1740847" y="4941962"/>
            <a:ext cx="2787908"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大家，许多人。</a:t>
            </a:r>
            <a:endParaRPr lang="zh-CN" altLang="en-US" sz="29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xmlns="" val="24386591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linds(horizontal)">
                                      <p:cBhvr>
                                        <p:cTn id="15" dur="500"/>
                                        <p:tgtEl>
                                          <p:spTgt spid="15"/>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linds(horizontal)">
                                      <p:cBhvr>
                                        <p:cTn id="23" dur="500"/>
                                        <p:tgtEl>
                                          <p:spTgt spid="6"/>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linds(horizontal)">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3"/>
                                        </p:tgtEl>
                                      </p:cBhvr>
                                    </p:animEffect>
                                    <p:set>
                                      <p:cBhvr>
                                        <p:cTn id="31" dur="1" fill="hold">
                                          <p:stCondLst>
                                            <p:cond delay="499"/>
                                          </p:stCondLst>
                                        </p:cTn>
                                        <p:tgtEl>
                                          <p:spTgt spid="3"/>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4"/>
                                        </p:tgtEl>
                                      </p:cBhvr>
                                    </p:animEffect>
                                    <p:set>
                                      <p:cBhvr>
                                        <p:cTn id="34" dur="1" fill="hold">
                                          <p:stCondLst>
                                            <p:cond delay="499"/>
                                          </p:stCondLst>
                                        </p:cTn>
                                        <p:tgtEl>
                                          <p:spTgt spid="4"/>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5"/>
                                        </p:tgtEl>
                                      </p:cBhvr>
                                    </p:animEffect>
                                    <p:set>
                                      <p:cBhvr>
                                        <p:cTn id="40" dur="1" fill="hold">
                                          <p:stCondLst>
                                            <p:cond delay="499"/>
                                          </p:stCondLst>
                                        </p:cTn>
                                        <p:tgtEl>
                                          <p:spTgt spid="5"/>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6"/>
                                        </p:tgtEl>
                                      </p:cBhvr>
                                    </p:animEffect>
                                    <p:set>
                                      <p:cBhvr>
                                        <p:cTn id="43" dur="1" fill="hold">
                                          <p:stCondLst>
                                            <p:cond delay="499"/>
                                          </p:stCondLst>
                                        </p:cTn>
                                        <p:tgtEl>
                                          <p:spTgt spid="6"/>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7"/>
                                        </p:tgtEl>
                                      </p:cBhvr>
                                    </p:animEffect>
                                    <p:set>
                                      <p:cBhvr>
                                        <p:cTn id="46"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bldLst>
      <p:bldP spid="3" grpId="0"/>
      <p:bldP spid="3" grpId="1"/>
      <p:bldP spid="4" grpId="0"/>
      <p:bldP spid="4" grpId="1"/>
      <p:bldP spid="15" grpId="0"/>
      <p:bldP spid="15" grpId="1"/>
      <p:bldP spid="5" grpId="0"/>
      <p:bldP spid="5" grpId="1"/>
      <p:bldP spid="6" grpId="0"/>
      <p:bldP spid="6" grpId="1"/>
      <p:bldP spid="7" grpId="0"/>
      <p:bldP spid="7" grpId="1"/>
    </p:bldLst>
  </p:timing>
</p:sld>
</file>

<file path=ppt/slides/slide40.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6"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7"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8"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9"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0"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1"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2"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3"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4"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9"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0"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1"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2"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13</a:t>
            </a:r>
          </a:p>
        </p:txBody>
      </p:sp>
      <p:sp>
        <p:nvSpPr>
          <p:cNvPr id="53"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4"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5"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6"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36" name="矩形 35"/>
          <p:cNvSpPr/>
          <p:nvPr/>
        </p:nvSpPr>
        <p:spPr>
          <a:xfrm>
            <a:off x="557019" y="665180"/>
            <a:ext cx="11003428" cy="5478376"/>
          </a:xfrm>
          <a:prstGeom prst="rect">
            <a:avLst/>
          </a:prstGeom>
        </p:spPr>
        <p:txBody>
          <a:bodyPr wrap="square" lIns="121876" tIns="60937" rIns="121876" bIns="60937">
            <a:spAutoFit/>
          </a:bodyPr>
          <a:lstStyle/>
          <a:p>
            <a:pPr indent="711154" algn="just">
              <a:lnSpc>
                <a:spcPct val="150000"/>
              </a:lnSpc>
            </a:pPr>
            <a:r>
              <a:rPr lang="zh-CN" altLang="zh-CN" sz="2900" kern="100" dirty="0">
                <a:latin typeface="Times New Roman"/>
                <a:ea typeface="华文细黑"/>
                <a:cs typeface="Times New Roman"/>
              </a:rPr>
              <a:t>元和十二年八月，宰相裴度任淮西宣慰处置使，兼任彰义军节度使，他上奏请韩愈任行军司马。淮西和蔡平定之后，十二月韩愈随裴度返回朝廷，因立功授任刑部侍郎，宪宗还下诏命韩愈编写《平淮西碑文》，韩愈在碑文中较多记述了裴度的事迹。而就当时首先进入蔡州活捉吴元济一事而言，李</a:t>
            </a:r>
            <a:r>
              <a:rPr lang="zh-CN" altLang="zh-CN" sz="2900" kern="100" dirty="0">
                <a:latin typeface="宋体"/>
                <a:ea typeface="华文细黑"/>
                <a:cs typeface="宋体"/>
              </a:rPr>
              <a:t>愬</a:t>
            </a:r>
            <a:r>
              <a:rPr lang="zh-CN" altLang="zh-CN" sz="2900" kern="100" dirty="0">
                <a:latin typeface="楷体_GB2312"/>
                <a:ea typeface="华文细黑"/>
                <a:cs typeface="楷体_GB2312"/>
              </a:rPr>
              <a:t>功劳为第一</a:t>
            </a:r>
            <a:r>
              <a:rPr lang="zh-CN" altLang="zh-CN" sz="2900" kern="100" dirty="0">
                <a:latin typeface="Times New Roman"/>
                <a:ea typeface="华文细黑"/>
                <a:cs typeface="Times New Roman"/>
              </a:rPr>
              <a:t>，所以李</a:t>
            </a:r>
            <a:r>
              <a:rPr lang="zh-CN" altLang="zh-CN" sz="2900" kern="100" dirty="0">
                <a:latin typeface="宋体"/>
                <a:ea typeface="华文细黑"/>
                <a:cs typeface="宋体"/>
              </a:rPr>
              <a:t>愬</a:t>
            </a:r>
            <a:r>
              <a:rPr lang="zh-CN" altLang="zh-CN" sz="2900" kern="100" dirty="0">
                <a:latin typeface="楷体_GB2312"/>
                <a:ea typeface="华文细黑"/>
                <a:cs typeface="楷体_GB2312"/>
              </a:rPr>
              <a:t>对碑文不服</a:t>
            </a:r>
            <a:r>
              <a:rPr lang="zh-CN" altLang="zh-CN" sz="2900" kern="100" dirty="0">
                <a:latin typeface="Times New Roman"/>
                <a:ea typeface="华文细黑"/>
                <a:cs typeface="Times New Roman"/>
              </a:rPr>
              <a:t>。李</a:t>
            </a:r>
            <a:r>
              <a:rPr lang="zh-CN" altLang="zh-CN" sz="2900" kern="100" dirty="0">
                <a:latin typeface="宋体"/>
                <a:ea typeface="华文细黑"/>
                <a:cs typeface="宋体"/>
              </a:rPr>
              <a:t>愬</a:t>
            </a:r>
            <a:r>
              <a:rPr lang="zh-CN" altLang="zh-CN" sz="2900" kern="100" dirty="0">
                <a:latin typeface="楷体_GB2312"/>
                <a:ea typeface="华文细黑"/>
                <a:cs typeface="楷体_GB2312"/>
              </a:rPr>
              <a:t>的妻子</a:t>
            </a:r>
            <a:r>
              <a:rPr lang="zh-CN" altLang="zh-CN" sz="2900" kern="100" dirty="0">
                <a:latin typeface="Times New Roman"/>
                <a:ea typeface="华文细黑"/>
                <a:cs typeface="Times New Roman"/>
              </a:rPr>
              <a:t>经常出入宫中，借机向皇帝诉说碑文失实，宪宗便下诏叫人磨掉韩愈写的碑文，并命令翰林学士段文昌重新撰写碑文并刊刻碑上。</a:t>
            </a:r>
            <a:endParaRPr lang="zh-CN" altLang="zh-CN" sz="1100" kern="100" dirty="0">
              <a:latin typeface="宋体"/>
              <a:cs typeface="Courier New"/>
            </a:endParaRPr>
          </a:p>
        </p:txBody>
      </p:sp>
    </p:spTree>
    <p:extLst>
      <p:ext uri="{BB962C8B-B14F-4D97-AF65-F5344CB8AC3E}">
        <p14:creationId xmlns:p14="http://schemas.microsoft.com/office/powerpoint/2010/main" xmlns="" val="53518370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linds(horizontal)">
                                      <p:cBhvr>
                                        <p:cTn id="7" dur="7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6"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7"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28"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29"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30"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31"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32"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33"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34"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49"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0"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1"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2"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13</a:t>
            </a:r>
          </a:p>
        </p:txBody>
      </p:sp>
      <p:sp>
        <p:nvSpPr>
          <p:cNvPr id="53"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4"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5"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6"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36" name="矩形 35"/>
          <p:cNvSpPr/>
          <p:nvPr/>
        </p:nvSpPr>
        <p:spPr>
          <a:xfrm>
            <a:off x="446434" y="333450"/>
            <a:ext cx="11224597" cy="6147790"/>
          </a:xfrm>
          <a:prstGeom prst="rect">
            <a:avLst/>
          </a:prstGeom>
        </p:spPr>
        <p:txBody>
          <a:bodyPr wrap="square" lIns="121876" tIns="60937" rIns="121876" bIns="60937">
            <a:spAutoFit/>
          </a:bodyPr>
          <a:lstStyle/>
          <a:p>
            <a:pPr indent="711154" algn="just">
              <a:lnSpc>
                <a:spcPct val="150000"/>
              </a:lnSpc>
            </a:pPr>
            <a:r>
              <a:rPr lang="zh-CN" altLang="zh-CN" sz="2900" kern="100" dirty="0">
                <a:latin typeface="Times New Roman"/>
                <a:ea typeface="华文细黑"/>
                <a:cs typeface="Times New Roman"/>
              </a:rPr>
              <a:t>韩愈性情宽宏通达，和别人交往，无论人家荣辱沉浮他都不改变态度。年轻时和洛阳人孟郊、东郡人张籍关系友好，孟郊、张籍名声和地位还不显达时，韩愈不避寒暑，在公卿间称赞推荐他们，结果张籍终于考中进士科，仕宦之途顺利。后来韩愈虽然显贵，但每遇公事之暇，就和他们交谈会餐，论文赋诗，和昔日一样。然而他对待诸权门豪士，就像对待奴仆一样，瞪着眼睛不予理睬。他还颇能奖掖鼓励后辈，招入家中的十有六七人，即使连自己的早饭都供不上了，也和颜悦色地不在意。他总是把振兴名教和弘奖仁义作为自己的职责，经他资助出嫁的内外亲戚及朋友的孤女多达十人。</a:t>
            </a:r>
            <a:endParaRPr lang="zh-CN" altLang="zh-CN" sz="1100" kern="100" dirty="0">
              <a:latin typeface="宋体"/>
              <a:cs typeface="Courier New"/>
            </a:endParaRPr>
          </a:p>
        </p:txBody>
      </p:sp>
    </p:spTree>
    <p:extLst>
      <p:ext uri="{BB962C8B-B14F-4D97-AF65-F5344CB8AC3E}">
        <p14:creationId xmlns:p14="http://schemas.microsoft.com/office/powerpoint/2010/main" xmlns="" val="417630478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linds(horizontal)">
                                      <p:cBhvr>
                                        <p:cTn id="7" dur="7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3"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4"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5"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6"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7"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8"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9"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50"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51"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2"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3"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4"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5"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14</a:t>
            </a:r>
          </a:p>
        </p:txBody>
      </p:sp>
      <p:sp>
        <p:nvSpPr>
          <p:cNvPr id="56"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7"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8"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38" name="矩形 37"/>
          <p:cNvSpPr/>
          <p:nvPr/>
        </p:nvSpPr>
        <p:spPr>
          <a:xfrm>
            <a:off x="248374" y="737187"/>
            <a:ext cx="11564713" cy="4808962"/>
          </a:xfrm>
          <a:prstGeom prst="rect">
            <a:avLst/>
          </a:prstGeom>
        </p:spPr>
        <p:txBody>
          <a:bodyPr wrap="square" lIns="121876" tIns="60937" rIns="121876" bIns="60937">
            <a:spAutoFit/>
          </a:bodyPr>
          <a:lstStyle/>
          <a:p>
            <a:pPr algn="just">
              <a:lnSpc>
                <a:spcPct val="150000"/>
              </a:lnSpc>
            </a:pPr>
            <a:r>
              <a:rPr lang="en-US" altLang="zh-CN" sz="2900" b="1" kern="100" dirty="0">
                <a:latin typeface="Times New Roman"/>
                <a:ea typeface="华文细黑"/>
                <a:cs typeface="Courier New"/>
              </a:rPr>
              <a:t>(2010·</a:t>
            </a:r>
            <a:r>
              <a:rPr lang="zh-CN" altLang="zh-CN" sz="2900" b="1" kern="100" dirty="0">
                <a:latin typeface="Times New Roman"/>
                <a:ea typeface="华文细黑"/>
                <a:cs typeface="Times New Roman"/>
              </a:rPr>
              <a:t>湖北</a:t>
            </a:r>
            <a:r>
              <a:rPr lang="en-US" altLang="zh-CN" sz="2900" b="1" kern="100" dirty="0">
                <a:latin typeface="Times New Roman"/>
                <a:ea typeface="华文细黑"/>
                <a:cs typeface="Courier New"/>
              </a:rPr>
              <a:t>)</a:t>
            </a:r>
            <a:r>
              <a:rPr lang="zh-CN" altLang="zh-CN" sz="2900" b="1" kern="100" dirty="0">
                <a:latin typeface="Times New Roman"/>
                <a:ea typeface="华文细黑"/>
                <a:cs typeface="Times New Roman"/>
              </a:rPr>
              <a:t>阅读下面的文言文，完成</a:t>
            </a:r>
            <a:r>
              <a:rPr lang="en-US" altLang="zh-CN" sz="2900" b="1" kern="100" dirty="0">
                <a:latin typeface="Times New Roman"/>
                <a:ea typeface="华文细黑"/>
                <a:cs typeface="Courier New"/>
              </a:rPr>
              <a:t>14</a:t>
            </a:r>
            <a:r>
              <a:rPr lang="zh-CN" altLang="zh-CN" sz="2900" b="1" kern="100" dirty="0">
                <a:latin typeface="Times New Roman"/>
                <a:ea typeface="华文细黑"/>
                <a:cs typeface="Times New Roman"/>
              </a:rPr>
              <a:t>～</a:t>
            </a:r>
            <a:r>
              <a:rPr lang="en-US" altLang="zh-CN" sz="2900" b="1" kern="100" dirty="0">
                <a:latin typeface="Times New Roman"/>
                <a:ea typeface="华文细黑"/>
                <a:cs typeface="Courier New"/>
              </a:rPr>
              <a:t>17</a:t>
            </a:r>
            <a:r>
              <a:rPr lang="zh-CN" altLang="zh-CN" sz="2900" b="1" kern="100" dirty="0">
                <a:latin typeface="Times New Roman"/>
                <a:ea typeface="华文细黑"/>
                <a:cs typeface="Times New Roman"/>
              </a:rPr>
              <a:t>题。</a:t>
            </a:r>
            <a:endParaRPr lang="zh-CN" altLang="zh-CN" sz="1100" kern="100" dirty="0">
              <a:latin typeface="宋体"/>
              <a:cs typeface="Courier New"/>
            </a:endParaRPr>
          </a:p>
          <a:p>
            <a:pPr algn="ctr">
              <a:lnSpc>
                <a:spcPct val="150000"/>
              </a:lnSpc>
            </a:pPr>
            <a:r>
              <a:rPr lang="zh-CN" altLang="zh-CN" sz="2900" b="1" kern="100" dirty="0">
                <a:solidFill>
                  <a:srgbClr val="C00000"/>
                </a:solidFill>
                <a:latin typeface="Times New Roman"/>
                <a:ea typeface="华文细黑"/>
                <a:cs typeface="Times New Roman"/>
              </a:rPr>
              <a:t>原　弊</a:t>
            </a:r>
            <a:endParaRPr lang="zh-CN" altLang="zh-CN" sz="1100" kern="100" dirty="0">
              <a:latin typeface="宋体"/>
              <a:cs typeface="Courier New"/>
            </a:endParaRPr>
          </a:p>
          <a:p>
            <a:pPr algn="ctr">
              <a:lnSpc>
                <a:spcPct val="150000"/>
              </a:lnSpc>
            </a:pP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宋</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欧阳修</a:t>
            </a:r>
            <a:endParaRPr lang="zh-CN" altLang="zh-CN" sz="1100" kern="100" dirty="0">
              <a:latin typeface="宋体"/>
              <a:cs typeface="Courier New"/>
            </a:endParaRPr>
          </a:p>
          <a:p>
            <a:pPr indent="711154" algn="just">
              <a:lnSpc>
                <a:spcPct val="150000"/>
              </a:lnSpc>
            </a:pPr>
            <a:r>
              <a:rPr lang="zh-CN" altLang="zh-CN" sz="2900" kern="100" dirty="0">
                <a:latin typeface="Times New Roman"/>
                <a:ea typeface="华文细黑"/>
                <a:cs typeface="Times New Roman"/>
              </a:rPr>
              <a:t>农者，天下之本也，而王政所由起也。古之为国者未尝敢忽，</a:t>
            </a:r>
            <a:r>
              <a:rPr lang="zh-CN" altLang="zh-CN" sz="2900" u="heavy" kern="100" dirty="0">
                <a:latin typeface="Times New Roman"/>
                <a:ea typeface="华文细黑"/>
                <a:cs typeface="Times New Roman"/>
              </a:rPr>
              <a:t>而今之为吏者不然，簿书听断而已矣</a:t>
            </a:r>
            <a:r>
              <a:rPr lang="zh-CN" altLang="zh-CN" sz="2900" kern="100" dirty="0">
                <a:latin typeface="Times New Roman"/>
                <a:ea typeface="华文细黑"/>
                <a:cs typeface="Times New Roman"/>
              </a:rPr>
              <a:t>，闻有道农之事，则相与笑之曰：</a:t>
            </a:r>
            <a:r>
              <a:rPr lang="zh-CN" altLang="zh-CN" sz="2900" kern="100" dirty="0">
                <a:solidFill>
                  <a:srgbClr val="0000FF"/>
                </a:solidFill>
                <a:latin typeface="Times New Roman"/>
                <a:ea typeface="华文细黑"/>
                <a:cs typeface="Times New Roman"/>
              </a:rPr>
              <a:t>鄙</a:t>
            </a:r>
            <a:r>
              <a:rPr lang="zh-CN" altLang="zh-CN" sz="2900" kern="100" dirty="0">
                <a:latin typeface="Times New Roman"/>
                <a:ea typeface="华文细黑"/>
                <a:cs typeface="Times New Roman"/>
              </a:rPr>
              <a:t>。夫知赋敛移用之为急，不知务农为先者，是未原为政之本末也。知务农而不知节用以爱农，是未尽务农之方也。</a:t>
            </a:r>
            <a:endParaRPr lang="zh-CN" altLang="zh-CN" sz="1100" kern="100" dirty="0">
              <a:latin typeface="宋体"/>
              <a:cs typeface="Courier New"/>
            </a:endParaRPr>
          </a:p>
        </p:txBody>
      </p:sp>
      <p:sp>
        <p:nvSpPr>
          <p:cNvPr id="39" name="矩形 38"/>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91423" tIns="45711" rIns="91423" bIns="45711" rtlCol="0" anchor="ctr"/>
          <a:lstStyle/>
          <a:p>
            <a:pPr algn="ctr">
              <a:defRPr/>
            </a:pPr>
            <a:r>
              <a:rPr lang="zh-CN" altLang="en-US" sz="2400" b="1" dirty="0">
                <a:solidFill>
                  <a:srgbClr val="FFFF00"/>
                </a:solidFill>
                <a:latin typeface="微软雅黑" pitchFamily="34" charset="-122"/>
                <a:ea typeface="微软雅黑" pitchFamily="34" charset="-122"/>
              </a:rPr>
              <a:t>真题回放</a:t>
            </a:r>
          </a:p>
        </p:txBody>
      </p:sp>
    </p:spTree>
    <p:extLst>
      <p:ext uri="{BB962C8B-B14F-4D97-AF65-F5344CB8AC3E}">
        <p14:creationId xmlns:p14="http://schemas.microsoft.com/office/powerpoint/2010/main" xmlns="" val="425542197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3"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4"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5"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6"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7"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8"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9"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50"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51"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2"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3"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4"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5"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14</a:t>
            </a:r>
          </a:p>
        </p:txBody>
      </p:sp>
      <p:sp>
        <p:nvSpPr>
          <p:cNvPr id="56"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7"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8"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38" name="矩形 37"/>
          <p:cNvSpPr/>
          <p:nvPr/>
        </p:nvSpPr>
        <p:spPr>
          <a:xfrm>
            <a:off x="418432" y="621482"/>
            <a:ext cx="11224597" cy="4808962"/>
          </a:xfrm>
          <a:prstGeom prst="rect">
            <a:avLst/>
          </a:prstGeom>
        </p:spPr>
        <p:txBody>
          <a:bodyPr wrap="square" lIns="121876" tIns="60937" rIns="121876" bIns="60937">
            <a:spAutoFit/>
          </a:bodyPr>
          <a:lstStyle/>
          <a:p>
            <a:pPr indent="711154" algn="just">
              <a:lnSpc>
                <a:spcPct val="150000"/>
              </a:lnSpc>
            </a:pPr>
            <a:r>
              <a:rPr lang="zh-CN" altLang="zh-CN" sz="2900" kern="100" dirty="0">
                <a:latin typeface="Times New Roman"/>
                <a:ea typeface="华文细黑"/>
                <a:cs typeface="Times New Roman"/>
              </a:rPr>
              <a:t>古之为政者，上下相移用以济。下之用力者甚勤，上之用物者有节。民无遗力，国不过费。上爱其下，下给其上，使不相困。一夫之力，督之必尽其所任；一日之用，节之必量其所入。一岁之耕，供公与民食，皆出其间而常有余。故三年而余一年之备。今乃不然，</a:t>
            </a:r>
            <a:r>
              <a:rPr lang="zh-CN" altLang="zh-CN" sz="2900" u="heavy" kern="100" dirty="0">
                <a:latin typeface="Times New Roman"/>
                <a:ea typeface="华文细黑"/>
                <a:cs typeface="Times New Roman"/>
              </a:rPr>
              <a:t>耕者，不复督其力；用者，不复计其出入。</a:t>
            </a:r>
            <a:r>
              <a:rPr lang="zh-CN" altLang="zh-CN" sz="2900" kern="100" dirty="0">
                <a:latin typeface="Times New Roman"/>
                <a:ea typeface="华文细黑"/>
                <a:cs typeface="Times New Roman"/>
              </a:rPr>
              <a:t>一岁之耕供公仅足，而民食不过数月。甚者，场功</a:t>
            </a:r>
            <a:r>
              <a:rPr lang="zh-CN" altLang="zh-CN" sz="2900" kern="100" dirty="0">
                <a:solidFill>
                  <a:srgbClr val="0000FF"/>
                </a:solidFill>
                <a:latin typeface="Times New Roman"/>
                <a:ea typeface="华文细黑"/>
                <a:cs typeface="Times New Roman"/>
              </a:rPr>
              <a:t>甫</a:t>
            </a:r>
            <a:r>
              <a:rPr lang="zh-CN" altLang="zh-CN" sz="2900" kern="100" dirty="0">
                <a:latin typeface="Times New Roman"/>
                <a:ea typeface="华文细黑"/>
                <a:cs typeface="Times New Roman"/>
              </a:rPr>
              <a:t>毕，簸糠麸而食秕稗，或采橡实、</a:t>
            </a:r>
            <a:r>
              <a:rPr lang="zh-CN" altLang="zh-CN" sz="2900" kern="100" dirty="0">
                <a:solidFill>
                  <a:srgbClr val="0000FF"/>
                </a:solidFill>
                <a:latin typeface="Times New Roman"/>
                <a:ea typeface="华文细黑"/>
                <a:cs typeface="Times New Roman"/>
              </a:rPr>
              <a:t>畜</a:t>
            </a:r>
            <a:r>
              <a:rPr lang="zh-CN" altLang="zh-CN" sz="2900" kern="100" dirty="0">
                <a:latin typeface="Times New Roman"/>
                <a:ea typeface="华文细黑"/>
                <a:cs typeface="Times New Roman"/>
              </a:rPr>
              <a:t>菜根以延冬春。不幸一水旱，则相枕为饿殍，此甚可叹也！</a:t>
            </a:r>
            <a:endParaRPr lang="zh-CN" altLang="zh-CN" sz="1100" kern="100" dirty="0">
              <a:latin typeface="宋体"/>
              <a:cs typeface="Courier New"/>
            </a:endParaRPr>
          </a:p>
        </p:txBody>
      </p:sp>
    </p:spTree>
    <p:extLst>
      <p:ext uri="{BB962C8B-B14F-4D97-AF65-F5344CB8AC3E}">
        <p14:creationId xmlns:p14="http://schemas.microsoft.com/office/powerpoint/2010/main" xmlns="" val="343633859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3"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4"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5"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6"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7"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8"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9"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50"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51"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2"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3"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4"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5"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14</a:t>
            </a:r>
          </a:p>
        </p:txBody>
      </p:sp>
      <p:sp>
        <p:nvSpPr>
          <p:cNvPr id="56"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7"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8"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38" name="矩形 37"/>
          <p:cNvSpPr/>
          <p:nvPr/>
        </p:nvSpPr>
        <p:spPr>
          <a:xfrm>
            <a:off x="248374" y="90725"/>
            <a:ext cx="11564713" cy="6817204"/>
          </a:xfrm>
          <a:prstGeom prst="rect">
            <a:avLst/>
          </a:prstGeom>
        </p:spPr>
        <p:txBody>
          <a:bodyPr wrap="square" lIns="121876" tIns="60937" rIns="121876" bIns="60937">
            <a:spAutoFit/>
          </a:bodyPr>
          <a:lstStyle/>
          <a:p>
            <a:pPr indent="711154" algn="just">
              <a:lnSpc>
                <a:spcPct val="150000"/>
              </a:lnSpc>
            </a:pPr>
            <a:r>
              <a:rPr lang="zh-CN" altLang="zh-CN" sz="2900" kern="100" dirty="0">
                <a:latin typeface="Times New Roman"/>
                <a:ea typeface="华文细黑"/>
                <a:cs typeface="Times New Roman"/>
              </a:rPr>
              <a:t>国家罢兵，三十三岁矣。兵尝经用者老死今尽，而后来者未尝闻金鼓、识战阵也。生于无事而饱于衣食也，其势不得不骄惰。今卫兵入宿，不自持被而使人持之；禁兵给粮，不自荷而雇人荷之。其骄如此，况肯冒辛苦以战斗乎？就使兵耐辛苦而能斗战，虽耗农民，为之可也。奈何有为兵之虚名，而其实骄惰无用之人也。</a:t>
            </a:r>
            <a:endParaRPr lang="en-US" altLang="zh-CN" sz="2900" kern="100" dirty="0">
              <a:latin typeface="Times New Roman"/>
              <a:ea typeface="华文细黑"/>
              <a:cs typeface="Times New Roman"/>
            </a:endParaRPr>
          </a:p>
          <a:p>
            <a:pPr indent="711154" algn="just">
              <a:lnSpc>
                <a:spcPct val="150000"/>
              </a:lnSpc>
            </a:pPr>
            <a:r>
              <a:rPr lang="zh-CN" altLang="zh-CN" sz="2900" kern="100" dirty="0">
                <a:latin typeface="Times New Roman"/>
                <a:ea typeface="华文细黑"/>
                <a:cs typeface="Times New Roman"/>
              </a:rPr>
              <a:t>古之凡民长大壮健者皆在南亩，农隙则教之以战。今乃大异，一遇凶岁，则州郡吏以尺度量民之长大而试其壮健者，招之去为禁兵；其次不及尺度而稍怯弱者，</a:t>
            </a:r>
            <a:r>
              <a:rPr lang="zh-CN" altLang="zh-CN" sz="2900" kern="100" dirty="0">
                <a:solidFill>
                  <a:srgbClr val="0000FF"/>
                </a:solidFill>
                <a:latin typeface="Times New Roman"/>
                <a:ea typeface="华文细黑"/>
                <a:cs typeface="Times New Roman"/>
              </a:rPr>
              <a:t>籍</a:t>
            </a:r>
            <a:r>
              <a:rPr lang="zh-CN" altLang="zh-CN" sz="2900" kern="100" dirty="0">
                <a:latin typeface="Times New Roman"/>
                <a:ea typeface="华文细黑"/>
                <a:cs typeface="Times New Roman"/>
              </a:rPr>
              <a:t>之以为厢兵。吏招人多者有赏，而民方穷时争投之。故一经凶荒，则所留在南亩者惟老弱也。而吏方曰：不收为兵，</a:t>
            </a:r>
            <a:endParaRPr lang="zh-CN" altLang="zh-CN" sz="1100" kern="100" dirty="0">
              <a:latin typeface="宋体"/>
              <a:cs typeface="Courier New"/>
            </a:endParaRPr>
          </a:p>
        </p:txBody>
      </p:sp>
    </p:spTree>
    <p:extLst>
      <p:ext uri="{BB962C8B-B14F-4D97-AF65-F5344CB8AC3E}">
        <p14:creationId xmlns:p14="http://schemas.microsoft.com/office/powerpoint/2010/main" xmlns="" val="121455142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3"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4"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5"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6"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7"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8"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9"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50"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51"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2"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3"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4"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5"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14</a:t>
            </a:r>
          </a:p>
        </p:txBody>
      </p:sp>
      <p:sp>
        <p:nvSpPr>
          <p:cNvPr id="56"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7"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8"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38" name="矩形 37"/>
          <p:cNvSpPr/>
          <p:nvPr/>
        </p:nvSpPr>
        <p:spPr>
          <a:xfrm>
            <a:off x="473998" y="518653"/>
            <a:ext cx="11113463" cy="4139548"/>
          </a:xfrm>
          <a:prstGeom prst="rect">
            <a:avLst/>
          </a:prstGeom>
        </p:spPr>
        <p:txBody>
          <a:bodyPr wrap="square" lIns="121876" tIns="60937" rIns="121876" bIns="60937">
            <a:spAutoFit/>
          </a:bodyPr>
          <a:lstStyle/>
          <a:p>
            <a:pPr algn="just">
              <a:lnSpc>
                <a:spcPct val="150000"/>
              </a:lnSpc>
            </a:pPr>
            <a:r>
              <a:rPr lang="zh-CN" altLang="zh-CN" sz="2900" kern="100" dirty="0">
                <a:latin typeface="Times New Roman"/>
                <a:ea typeface="华文细黑"/>
                <a:cs typeface="Times New Roman"/>
              </a:rPr>
              <a:t>则恐为盗。噫！</a:t>
            </a:r>
            <a:r>
              <a:rPr lang="zh-CN" altLang="zh-CN" sz="2900" u="heavy" kern="100" dirty="0">
                <a:latin typeface="Times New Roman"/>
                <a:ea typeface="华文细黑"/>
                <a:cs typeface="Times New Roman"/>
              </a:rPr>
              <a:t>苟知一时之不为盗，而不知其终身骄惰而窃食也。</a:t>
            </a:r>
            <a:r>
              <a:rPr lang="zh-CN" altLang="zh-CN" sz="2900" kern="100" dirty="0">
                <a:latin typeface="Times New Roman"/>
                <a:ea typeface="华文细黑"/>
                <a:cs typeface="Times New Roman"/>
              </a:rPr>
              <a:t>古之长大壮健者任耕，而老弱者游惰；今之长大壮健者游惰，而老弱者留耕也。何相反之甚邪！然民尽力乎南亩者，或不免乎狗彘之食，而一去为僧、兵，则终身安佚而享丰腴，则南亩之民不得不日减也。故曰有诱民之弊者，谓此也。</a:t>
            </a:r>
            <a:endParaRPr lang="en-US" altLang="zh-CN" sz="2900" kern="100" dirty="0">
              <a:latin typeface="Times New Roman"/>
              <a:ea typeface="华文细黑"/>
              <a:cs typeface="Times New Roman"/>
            </a:endParaRPr>
          </a:p>
          <a:p>
            <a:pPr algn="r">
              <a:lnSpc>
                <a:spcPct val="150000"/>
              </a:lnSpc>
            </a:pP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选自《欧阳文忠公集》，有删改</a:t>
            </a:r>
            <a:r>
              <a:rPr lang="en-US" altLang="zh-CN" sz="2900" kern="100" dirty="0">
                <a:latin typeface="Times New Roman"/>
                <a:ea typeface="华文细黑"/>
                <a:cs typeface="Courier New"/>
              </a:rPr>
              <a:t>)</a:t>
            </a:r>
            <a:endParaRPr lang="zh-CN" altLang="zh-CN" sz="1100" kern="100" dirty="0">
              <a:latin typeface="宋体"/>
              <a:cs typeface="Courier New"/>
            </a:endParaRPr>
          </a:p>
        </p:txBody>
      </p:sp>
    </p:spTree>
    <p:extLst>
      <p:ext uri="{BB962C8B-B14F-4D97-AF65-F5344CB8AC3E}">
        <p14:creationId xmlns:p14="http://schemas.microsoft.com/office/powerpoint/2010/main" xmlns="" val="170895426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3"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4"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5"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6"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7"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8"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9"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50"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51"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2"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3"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4"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5"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14</a:t>
            </a:r>
          </a:p>
        </p:txBody>
      </p:sp>
      <p:sp>
        <p:nvSpPr>
          <p:cNvPr id="56"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7"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8"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3" name="矩形 22"/>
          <p:cNvSpPr/>
          <p:nvPr/>
        </p:nvSpPr>
        <p:spPr>
          <a:xfrm>
            <a:off x="448574" y="3853837"/>
            <a:ext cx="4275495" cy="761729"/>
          </a:xfrm>
          <a:prstGeom prst="rect">
            <a:avLst/>
          </a:prstGeom>
        </p:spPr>
        <p:txBody>
          <a:bodyPr wrap="none" lIns="91423" tIns="45711" rIns="91423" bIns="45711">
            <a:spAutoFit/>
          </a:bodyPr>
          <a:lstStyle/>
          <a:p>
            <a:pPr algn="just">
              <a:lnSpc>
                <a:spcPct val="150000"/>
              </a:lnSpc>
            </a:pPr>
            <a:r>
              <a:rPr lang="zh-CN" altLang="zh-CN" sz="2900" b="1" kern="100" dirty="0">
                <a:solidFill>
                  <a:srgbClr val="0000FF"/>
                </a:solidFill>
                <a:latin typeface="Times New Roman"/>
                <a:ea typeface="华文细黑"/>
                <a:cs typeface="Times New Roman"/>
              </a:rPr>
              <a:t>解析</a:t>
            </a:r>
            <a:r>
              <a:rPr lang="zh-CN" altLang="zh-CN" sz="2900" b="1" kern="100" dirty="0">
                <a:solidFill>
                  <a:srgbClr val="002060"/>
                </a:solidFill>
                <a:latin typeface="Times New Roman"/>
                <a:ea typeface="华文细黑"/>
                <a:cs typeface="Times New Roman"/>
              </a:rPr>
              <a:t>　</a:t>
            </a:r>
            <a:r>
              <a:rPr lang="zh-CN" altLang="zh-CN" sz="2900" kern="100" dirty="0">
                <a:solidFill>
                  <a:srgbClr val="002060"/>
                </a:solidFill>
                <a:latin typeface="Times New Roman"/>
                <a:ea typeface="华文细黑"/>
                <a:cs typeface="Times New Roman"/>
              </a:rPr>
              <a:t>鄙：鄙陋，浅陋。</a:t>
            </a:r>
            <a:endParaRPr lang="zh-CN" altLang="zh-CN" sz="1100" kern="100" dirty="0">
              <a:latin typeface="宋体"/>
              <a:cs typeface="Courier New"/>
            </a:endParaRPr>
          </a:p>
        </p:txBody>
      </p:sp>
      <p:sp>
        <p:nvSpPr>
          <p:cNvPr id="4" name="矩形 3"/>
          <p:cNvSpPr/>
          <p:nvPr/>
        </p:nvSpPr>
        <p:spPr>
          <a:xfrm>
            <a:off x="448573" y="532632"/>
            <a:ext cx="10429928" cy="3439385"/>
          </a:xfrm>
          <a:prstGeom prst="rect">
            <a:avLst/>
          </a:prstGeom>
        </p:spPr>
        <p:txBody>
          <a:bodyPr wrap="square" lIns="91423" tIns="45711" rIns="91423" bIns="45711">
            <a:spAutoFit/>
          </a:bodyPr>
          <a:lstStyle/>
          <a:p>
            <a:pPr algn="just">
              <a:lnSpc>
                <a:spcPct val="150000"/>
              </a:lnSpc>
            </a:pPr>
            <a:r>
              <a:rPr lang="en-US" altLang="zh-CN" sz="2900" kern="100" dirty="0">
                <a:latin typeface="Times New Roman"/>
                <a:ea typeface="华文细黑"/>
                <a:cs typeface="Courier New"/>
              </a:rPr>
              <a:t>14.</a:t>
            </a:r>
            <a:r>
              <a:rPr lang="zh-CN" altLang="zh-CN" sz="2900" kern="100" dirty="0">
                <a:latin typeface="Times New Roman"/>
                <a:ea typeface="华文细黑"/>
                <a:cs typeface="Times New Roman"/>
              </a:rPr>
              <a:t>对下列语句中加颜色词的解释，不正确的一项是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则相与笑之曰：</a:t>
            </a:r>
            <a:r>
              <a:rPr lang="zh-CN" altLang="zh-CN" sz="2900" kern="100" dirty="0">
                <a:solidFill>
                  <a:srgbClr val="0000FF"/>
                </a:solidFill>
                <a:latin typeface="Times New Roman"/>
                <a:ea typeface="华文细黑"/>
                <a:cs typeface="Times New Roman"/>
              </a:rPr>
              <a:t>鄙</a:t>
            </a:r>
            <a:r>
              <a:rPr lang="zh-CN" altLang="zh-CN" sz="2900" kern="100" dirty="0">
                <a:latin typeface="Times New Roman"/>
                <a:ea typeface="华文细黑"/>
                <a:cs typeface="Times New Roman"/>
              </a:rPr>
              <a:t>　　　　　　　　</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鄙：卑鄙</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场功</a:t>
            </a:r>
            <a:r>
              <a:rPr lang="zh-CN" altLang="zh-CN" sz="2900" kern="100" dirty="0">
                <a:solidFill>
                  <a:srgbClr val="0000FF"/>
                </a:solidFill>
                <a:latin typeface="Times New Roman"/>
                <a:ea typeface="华文细黑"/>
                <a:cs typeface="Times New Roman"/>
              </a:rPr>
              <a:t>甫</a:t>
            </a:r>
            <a:r>
              <a:rPr lang="zh-CN" altLang="zh-CN" sz="2900" kern="100" dirty="0">
                <a:latin typeface="Times New Roman"/>
                <a:ea typeface="华文细黑"/>
                <a:cs typeface="Times New Roman"/>
              </a:rPr>
              <a:t>毕</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甫：刚刚</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或采橡实、</a:t>
            </a:r>
            <a:r>
              <a:rPr lang="zh-CN" altLang="zh-CN" sz="2900" kern="100" dirty="0">
                <a:solidFill>
                  <a:srgbClr val="0000FF"/>
                </a:solidFill>
                <a:latin typeface="Times New Roman"/>
                <a:ea typeface="华文细黑"/>
                <a:cs typeface="Times New Roman"/>
              </a:rPr>
              <a:t>畜</a:t>
            </a:r>
            <a:r>
              <a:rPr lang="zh-CN" altLang="zh-CN" sz="2900" kern="100" dirty="0">
                <a:latin typeface="Times New Roman"/>
                <a:ea typeface="华文细黑"/>
                <a:cs typeface="Times New Roman"/>
              </a:rPr>
              <a:t>菜根以延冬春</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畜：同</a:t>
            </a:r>
            <a:r>
              <a:rPr lang="en-US" altLang="zh-CN" sz="2900" kern="100" dirty="0">
                <a:latin typeface="宋体"/>
                <a:ea typeface="华文细黑"/>
                <a:cs typeface="Times New Roman"/>
              </a:rPr>
              <a:t>“</a:t>
            </a:r>
            <a:r>
              <a:rPr lang="zh-CN" altLang="zh-CN" sz="2900" kern="100" dirty="0">
                <a:latin typeface="Times New Roman"/>
                <a:ea typeface="华文细黑"/>
                <a:cs typeface="Times New Roman"/>
              </a:rPr>
              <a:t>蓄</a:t>
            </a:r>
            <a:r>
              <a:rPr lang="en-US" altLang="zh-CN" sz="2900" kern="100" dirty="0">
                <a:latin typeface="宋体"/>
                <a:ea typeface="华文细黑"/>
                <a:cs typeface="Times New Roman"/>
              </a:rPr>
              <a:t>”</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zh-CN" altLang="zh-CN" sz="2900" kern="100" dirty="0">
                <a:solidFill>
                  <a:srgbClr val="0000FF"/>
                </a:solidFill>
                <a:latin typeface="Times New Roman"/>
                <a:ea typeface="华文细黑"/>
                <a:cs typeface="Times New Roman"/>
              </a:rPr>
              <a:t>籍</a:t>
            </a:r>
            <a:r>
              <a:rPr lang="zh-CN" altLang="zh-CN" sz="2900" kern="100" dirty="0">
                <a:latin typeface="Times New Roman"/>
                <a:ea typeface="华文细黑"/>
                <a:cs typeface="Times New Roman"/>
              </a:rPr>
              <a:t>之以为厢兵</a:t>
            </a:r>
            <a:r>
              <a:rPr lang="en-US" altLang="zh-CN" sz="2900" kern="100" dirty="0">
                <a:latin typeface="Times New Roman"/>
                <a:ea typeface="华文细黑"/>
                <a:cs typeface="Courier New"/>
              </a:rPr>
              <a:t>  					</a:t>
            </a:r>
            <a:r>
              <a:rPr lang="zh-CN" altLang="zh-CN" sz="2900" kern="100" dirty="0">
                <a:latin typeface="Times New Roman"/>
                <a:ea typeface="华文细黑"/>
                <a:cs typeface="Times New Roman"/>
              </a:rPr>
              <a:t>籍：登记</a:t>
            </a:r>
            <a:endParaRPr lang="zh-CN" altLang="zh-CN" sz="1100" kern="100" dirty="0">
              <a:latin typeface="宋体"/>
              <a:cs typeface="Courier New"/>
            </a:endParaRPr>
          </a:p>
        </p:txBody>
      </p:sp>
      <p:sp>
        <p:nvSpPr>
          <p:cNvPr id="38" name="TextBox 37"/>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39" name="TextBox 38"/>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40" name="TextBox 39"/>
          <p:cNvSpPr txBox="1"/>
          <p:nvPr/>
        </p:nvSpPr>
        <p:spPr>
          <a:xfrm>
            <a:off x="262559" y="1197547"/>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Tree>
    <p:extLst>
      <p:ext uri="{BB962C8B-B14F-4D97-AF65-F5344CB8AC3E}">
        <p14:creationId xmlns:p14="http://schemas.microsoft.com/office/powerpoint/2010/main" xmlns="" val="126935415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linds(horizontal)">
                                      <p:cBhvr>
                                        <p:cTn id="7" dur="5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40"/>
                                        </p:tgtEl>
                                      </p:cBhvr>
                                    </p:animEffect>
                                    <p:set>
                                      <p:cBhvr>
                                        <p:cTn id="12" dur="1" fill="hold">
                                          <p:stCondLst>
                                            <p:cond delay="4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38"/>
                  </p:tgtEl>
                </p:cond>
              </p:nextCondLst>
            </p:seq>
            <p:seq concurrent="1" nextAc="seek">
              <p:cTn id="13" restart="whenNotActive" fill="hold" evtFilter="cancelBubble" nodeType="interactiveSeq">
                <p:stCondLst>
                  <p:cond evt="onClick" delay="0">
                    <p:tgtEl>
                      <p:spTgt spid="3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blinds(horizontal)">
                                      <p:cBhvr>
                                        <p:cTn id="18" dur="500"/>
                                        <p:tgtEl>
                                          <p:spTgt spid="2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23"/>
                                        </p:tgtEl>
                                      </p:cBhvr>
                                    </p:animEffect>
                                    <p:set>
                                      <p:cBhvr>
                                        <p:cTn id="23"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39"/>
                  </p:tgtEl>
                </p:cond>
              </p:nextCondLst>
            </p:seq>
          </p:childTnLst>
        </p:cTn>
      </p:par>
    </p:tnLst>
    <p:bldLst>
      <p:bldP spid="23" grpId="0"/>
      <p:bldP spid="23" grpId="1"/>
      <p:bldP spid="40" grpId="0"/>
      <p:bldP spid="40" grpId="1"/>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34566" y="92598"/>
            <a:ext cx="11564713" cy="4139548"/>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15.</a:t>
            </a:r>
            <a:r>
              <a:rPr lang="zh-CN" altLang="zh-CN" sz="2900" kern="100" dirty="0">
                <a:latin typeface="Times New Roman"/>
                <a:ea typeface="华文细黑"/>
                <a:cs typeface="Times New Roman"/>
              </a:rPr>
              <a:t>下列各组语句中，全都表明不重视农业所造成的恶果的一组是</a:t>
            </a:r>
            <a:endParaRPr lang="zh-CN" altLang="zh-CN" sz="1100" kern="100" dirty="0">
              <a:latin typeface="宋体"/>
              <a:cs typeface="Courier New"/>
            </a:endParaRPr>
          </a:p>
          <a:p>
            <a:pPr algn="just">
              <a:lnSpc>
                <a:spcPct val="150000"/>
              </a:lnSpc>
            </a:pPr>
            <a:r>
              <a:rPr lang="en-US" altLang="zh-CN" sz="2900" kern="100" dirty="0">
                <a:latin typeface="宋体"/>
                <a:ea typeface="华文细黑"/>
                <a:cs typeface="Times New Roman"/>
              </a:rPr>
              <a:t>①</a:t>
            </a:r>
            <a:r>
              <a:rPr lang="zh-CN" altLang="zh-CN" sz="2900" kern="100" dirty="0">
                <a:latin typeface="Times New Roman"/>
                <a:ea typeface="华文细黑"/>
                <a:cs typeface="Times New Roman"/>
              </a:rPr>
              <a:t>一岁之耕供公仅足，而民食不过数月　</a:t>
            </a:r>
            <a:r>
              <a:rPr lang="en-US" altLang="zh-CN" sz="2900" kern="100" dirty="0">
                <a:latin typeface="宋体"/>
                <a:ea typeface="华文细黑"/>
                <a:cs typeface="Times New Roman"/>
              </a:rPr>
              <a:t>②</a:t>
            </a:r>
            <a:r>
              <a:rPr lang="zh-CN" altLang="zh-CN" sz="2900" kern="100" dirty="0">
                <a:latin typeface="Times New Roman"/>
                <a:ea typeface="华文细黑"/>
                <a:cs typeface="Times New Roman"/>
              </a:rPr>
              <a:t>不幸一水旱，则相枕为饿殍　</a:t>
            </a:r>
            <a:r>
              <a:rPr lang="en-US" altLang="zh-CN" sz="2900" kern="100" dirty="0">
                <a:latin typeface="宋体"/>
                <a:ea typeface="华文细黑"/>
                <a:cs typeface="Times New Roman"/>
              </a:rPr>
              <a:t>③</a:t>
            </a:r>
            <a:r>
              <a:rPr lang="zh-CN" altLang="zh-CN" sz="2900" kern="100" dirty="0">
                <a:latin typeface="Times New Roman"/>
                <a:ea typeface="华文细黑"/>
                <a:cs typeface="Times New Roman"/>
              </a:rPr>
              <a:t>生于无事而饱于衣食也，其势不得不骄惰　</a:t>
            </a:r>
            <a:r>
              <a:rPr lang="en-US" altLang="zh-CN" sz="2900" kern="100" dirty="0">
                <a:latin typeface="宋体"/>
                <a:ea typeface="华文细黑"/>
                <a:cs typeface="Times New Roman"/>
              </a:rPr>
              <a:t>④</a:t>
            </a:r>
            <a:r>
              <a:rPr lang="zh-CN" altLang="zh-CN" sz="2900" kern="100" dirty="0">
                <a:latin typeface="Times New Roman"/>
                <a:ea typeface="华文细黑"/>
                <a:cs typeface="Times New Roman"/>
              </a:rPr>
              <a:t>一遇凶岁，则州郡吏以尺度量民之长大而试其壮健者　</a:t>
            </a:r>
            <a:r>
              <a:rPr lang="en-US" altLang="zh-CN" sz="2900" kern="100" dirty="0">
                <a:latin typeface="宋体"/>
                <a:ea typeface="华文细黑"/>
                <a:cs typeface="Times New Roman"/>
              </a:rPr>
              <a:t>⑤</a:t>
            </a:r>
            <a:r>
              <a:rPr lang="zh-CN" altLang="zh-CN" sz="2900" kern="100" dirty="0">
                <a:latin typeface="Times New Roman"/>
                <a:ea typeface="华文细黑"/>
                <a:cs typeface="Times New Roman"/>
              </a:rPr>
              <a:t>则南亩之民不得不日减也　</a:t>
            </a:r>
            <a:r>
              <a:rPr lang="en-US" altLang="zh-CN" sz="2900" kern="100" dirty="0">
                <a:latin typeface="宋体"/>
                <a:ea typeface="华文细黑"/>
                <a:cs typeface="Times New Roman"/>
              </a:rPr>
              <a:t>⑥</a:t>
            </a:r>
            <a:r>
              <a:rPr lang="zh-CN" altLang="zh-CN" sz="2900" kern="100" dirty="0">
                <a:latin typeface="Times New Roman"/>
                <a:ea typeface="华文细黑"/>
                <a:cs typeface="Times New Roman"/>
              </a:rPr>
              <a:t>故曰有诱民之弊者，谓此也</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en-US" altLang="zh-CN" sz="2900" kern="100" dirty="0">
                <a:latin typeface="宋体"/>
                <a:ea typeface="华文细黑"/>
                <a:cs typeface="Times New Roman"/>
              </a:rPr>
              <a:t>①②⑤</a:t>
            </a:r>
            <a:r>
              <a:rPr lang="en-US" altLang="zh-CN" sz="2900" kern="100" dirty="0">
                <a:latin typeface="Times New Roman"/>
                <a:ea typeface="华文细黑"/>
                <a:cs typeface="Courier New"/>
              </a:rPr>
              <a:t>  		B.</a:t>
            </a:r>
            <a:r>
              <a:rPr lang="en-US" altLang="zh-CN" sz="2900" kern="100" dirty="0">
                <a:latin typeface="宋体"/>
                <a:ea typeface="华文细黑"/>
                <a:cs typeface="Times New Roman"/>
              </a:rPr>
              <a:t>①③⑥</a:t>
            </a:r>
            <a:r>
              <a:rPr lang="en-US" altLang="zh-CN" sz="2900" kern="100" dirty="0">
                <a:latin typeface="Times New Roman"/>
                <a:ea typeface="华文细黑"/>
                <a:cs typeface="Courier New"/>
              </a:rPr>
              <a:t>  		C.</a:t>
            </a:r>
            <a:r>
              <a:rPr lang="en-US" altLang="zh-CN" sz="2900" kern="100" dirty="0">
                <a:latin typeface="宋体"/>
                <a:ea typeface="华文细黑"/>
                <a:cs typeface="Times New Roman"/>
              </a:rPr>
              <a:t>②④⑥</a:t>
            </a:r>
            <a:r>
              <a:rPr lang="en-US" altLang="zh-CN" sz="2900" kern="100" dirty="0">
                <a:latin typeface="Times New Roman"/>
                <a:ea typeface="华文细黑"/>
                <a:cs typeface="Courier New"/>
              </a:rPr>
              <a:t>  		D.</a:t>
            </a:r>
            <a:r>
              <a:rPr lang="en-US" altLang="zh-CN" sz="2900" kern="100" dirty="0">
                <a:latin typeface="宋体"/>
                <a:ea typeface="华文细黑"/>
                <a:cs typeface="Times New Roman"/>
              </a:rPr>
              <a:t>③④⑤</a:t>
            </a:r>
            <a:endParaRPr lang="zh-CN" altLang="zh-CN" sz="1100" kern="100" dirty="0">
              <a:latin typeface="宋体"/>
              <a:cs typeface="Courier New"/>
            </a:endParaRPr>
          </a:p>
        </p:txBody>
      </p:sp>
      <p:sp>
        <p:nvSpPr>
          <p:cNvPr id="23" name="TextBox 22"/>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4" name="TextBox 23"/>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6" name="TextBox 25"/>
          <p:cNvSpPr txBox="1"/>
          <p:nvPr/>
        </p:nvSpPr>
        <p:spPr>
          <a:xfrm>
            <a:off x="190551" y="3293037"/>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
        <p:nvSpPr>
          <p:cNvPr id="25"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8"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3"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4"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5"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6"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7"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8"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9"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50"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1"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2"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3"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4"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5"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15</a:t>
            </a:r>
          </a:p>
        </p:txBody>
      </p:sp>
      <p:sp>
        <p:nvSpPr>
          <p:cNvPr id="56"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7"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7" name="矩形 26"/>
          <p:cNvSpPr/>
          <p:nvPr/>
        </p:nvSpPr>
        <p:spPr>
          <a:xfrm>
            <a:off x="262558" y="3970583"/>
            <a:ext cx="11564713" cy="2131306"/>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宋体"/>
                <a:ea typeface="华文细黑"/>
                <a:cs typeface="Times New Roman"/>
              </a:rPr>
              <a:t>③</a:t>
            </a:r>
            <a:r>
              <a:rPr lang="zh-CN" altLang="zh-CN" sz="2900" kern="100" dirty="0">
                <a:solidFill>
                  <a:srgbClr val="002060"/>
                </a:solidFill>
                <a:latin typeface="Times New Roman"/>
                <a:ea typeface="华文细黑"/>
                <a:cs typeface="Times New Roman"/>
              </a:rPr>
              <a:t>说的是国家罢兵日久，士兵骄惰的情况。</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宋体"/>
                <a:ea typeface="华文细黑"/>
                <a:cs typeface="Times New Roman"/>
              </a:rPr>
              <a:t>④</a:t>
            </a:r>
            <a:r>
              <a:rPr lang="zh-CN" altLang="zh-CN" sz="2900" kern="100" dirty="0">
                <a:solidFill>
                  <a:srgbClr val="002060"/>
                </a:solidFill>
                <a:latin typeface="Times New Roman"/>
                <a:ea typeface="华文细黑"/>
                <a:cs typeface="Times New Roman"/>
              </a:rPr>
              <a:t>是凶年征兵的惯例及标准。</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宋体"/>
                <a:ea typeface="华文细黑"/>
                <a:cs typeface="Times New Roman"/>
              </a:rPr>
              <a:t>⑥</a:t>
            </a:r>
            <a:r>
              <a:rPr lang="zh-CN" altLang="zh-CN" sz="2900" kern="100" dirty="0">
                <a:solidFill>
                  <a:srgbClr val="002060"/>
                </a:solidFill>
                <a:latin typeface="Times New Roman"/>
                <a:ea typeface="华文细黑"/>
                <a:cs typeface="Times New Roman"/>
              </a:rPr>
              <a:t>是作者对不事农业的评价。</a:t>
            </a:r>
            <a:endParaRPr lang="zh-CN" altLang="zh-CN" sz="1100" kern="100" dirty="0">
              <a:latin typeface="宋体"/>
              <a:cs typeface="Courier New"/>
            </a:endParaRPr>
          </a:p>
        </p:txBody>
      </p:sp>
    </p:spTree>
    <p:extLst>
      <p:ext uri="{BB962C8B-B14F-4D97-AF65-F5344CB8AC3E}">
        <p14:creationId xmlns:p14="http://schemas.microsoft.com/office/powerpoint/2010/main" xmlns="" val="60870745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6"/>
                                        </p:tgtEl>
                                      </p:cBhvr>
                                    </p:animEffect>
                                    <p:set>
                                      <p:cBhvr>
                                        <p:cTn id="12"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13" restart="whenNotActive" fill="hold" evtFilter="cancelBubble" nodeType="interactiveSeq">
                <p:stCondLst>
                  <p:cond evt="onClick" delay="0">
                    <p:tgtEl>
                      <p:spTgt spid="23"/>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27">
                                            <p:txEl>
                                              <p:pRg st="0" end="0"/>
                                            </p:txEl>
                                          </p:spTgt>
                                        </p:tgtEl>
                                        <p:attrNameLst>
                                          <p:attrName>style.visibility</p:attrName>
                                        </p:attrNameLst>
                                      </p:cBhvr>
                                      <p:to>
                                        <p:strVal val="visible"/>
                                      </p:to>
                                    </p:set>
                                    <p:animEffect transition="in" filter="blinds(horizontal)">
                                      <p:cBhvr>
                                        <p:cTn id="18" dur="500"/>
                                        <p:tgtEl>
                                          <p:spTgt spid="27">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27">
                                            <p:txEl>
                                              <p:pRg st="1" end="1"/>
                                            </p:txEl>
                                          </p:spTgt>
                                        </p:tgtEl>
                                        <p:attrNameLst>
                                          <p:attrName>style.visibility</p:attrName>
                                        </p:attrNameLst>
                                      </p:cBhvr>
                                      <p:to>
                                        <p:strVal val="visible"/>
                                      </p:to>
                                    </p:set>
                                    <p:animEffect transition="in" filter="blinds(horizontal)">
                                      <p:cBhvr>
                                        <p:cTn id="23" dur="500"/>
                                        <p:tgtEl>
                                          <p:spTgt spid="27">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27">
                                            <p:txEl>
                                              <p:pRg st="2" end="2"/>
                                            </p:txEl>
                                          </p:spTgt>
                                        </p:tgtEl>
                                        <p:attrNameLst>
                                          <p:attrName>style.visibility</p:attrName>
                                        </p:attrNameLst>
                                      </p:cBhvr>
                                      <p:to>
                                        <p:strVal val="visible"/>
                                      </p:to>
                                    </p:set>
                                    <p:animEffect transition="in" filter="blinds(horizontal)">
                                      <p:cBhvr>
                                        <p:cTn id="28" dur="500"/>
                                        <p:tgtEl>
                                          <p:spTgt spid="27">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0" nodeType="clickEffect">
                                  <p:stCondLst>
                                    <p:cond delay="0"/>
                                  </p:stCondLst>
                                  <p:childTnLst>
                                    <p:animEffect transition="out" filter="fade">
                                      <p:cBhvr>
                                        <p:cTn id="32" dur="500"/>
                                        <p:tgtEl>
                                          <p:spTgt spid="27">
                                            <p:txEl>
                                              <p:pRg st="0" end="0"/>
                                            </p:txEl>
                                          </p:spTgt>
                                        </p:tgtEl>
                                      </p:cBhvr>
                                    </p:animEffect>
                                    <p:set>
                                      <p:cBhvr>
                                        <p:cTn id="33" dur="1" fill="hold">
                                          <p:stCondLst>
                                            <p:cond delay="499"/>
                                          </p:stCondLst>
                                        </p:cTn>
                                        <p:tgtEl>
                                          <p:spTgt spid="27">
                                            <p:txEl>
                                              <p:pRg st="0" end="0"/>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27">
                                            <p:txEl>
                                              <p:pRg st="1" end="1"/>
                                            </p:txEl>
                                          </p:spTgt>
                                        </p:tgtEl>
                                      </p:cBhvr>
                                    </p:animEffect>
                                    <p:set>
                                      <p:cBhvr>
                                        <p:cTn id="36" dur="1" fill="hold">
                                          <p:stCondLst>
                                            <p:cond delay="499"/>
                                          </p:stCondLst>
                                        </p:cTn>
                                        <p:tgtEl>
                                          <p:spTgt spid="27">
                                            <p:txEl>
                                              <p:pRg st="1" end="1"/>
                                            </p:txEl>
                                          </p:spTgt>
                                        </p:tgtEl>
                                        <p:attrNameLst>
                                          <p:attrName>style.visibility</p:attrName>
                                        </p:attrNameLst>
                                      </p:cBhvr>
                                      <p:to>
                                        <p:strVal val="hidden"/>
                                      </p:to>
                                    </p:set>
                                  </p:childTnLst>
                                </p:cTn>
                              </p:par>
                              <p:par>
                                <p:cTn id="37" presetID="10" presetClass="exit" presetSubtype="0" fill="hold" grpId="0" nodeType="withEffect">
                                  <p:stCondLst>
                                    <p:cond delay="0"/>
                                  </p:stCondLst>
                                  <p:childTnLst>
                                    <p:animEffect transition="out" filter="fade">
                                      <p:cBhvr>
                                        <p:cTn id="38" dur="500"/>
                                        <p:tgtEl>
                                          <p:spTgt spid="27">
                                            <p:txEl>
                                              <p:pRg st="2" end="2"/>
                                            </p:txEl>
                                          </p:spTgt>
                                        </p:tgtEl>
                                      </p:cBhvr>
                                    </p:animEffect>
                                    <p:set>
                                      <p:cBhvr>
                                        <p:cTn id="39" dur="1" fill="hold">
                                          <p:stCondLst>
                                            <p:cond delay="499"/>
                                          </p:stCondLst>
                                        </p:cTn>
                                        <p:tgtEl>
                                          <p:spTgt spid="27">
                                            <p:txEl>
                                              <p:pRg st="2" end="2"/>
                                            </p:txEl>
                                          </p:spTgt>
                                        </p:tgtEl>
                                        <p:attrNameLst>
                                          <p:attrName>style.visibility</p:attrName>
                                        </p:attrNameLst>
                                      </p:cBhvr>
                                      <p:to>
                                        <p:strVal val="hidden"/>
                                      </p:to>
                                    </p:set>
                                  </p:childTnLst>
                                </p:cTn>
                              </p:par>
                            </p:childTnLst>
                          </p:cTn>
                        </p:par>
                      </p:childTnLst>
                    </p:cTn>
                  </p:par>
                </p:childTnLst>
              </p:cTn>
              <p:nextCondLst>
                <p:cond evt="onClick" delay="0">
                  <p:tgtEl>
                    <p:spTgt spid="23"/>
                  </p:tgtEl>
                </p:cond>
              </p:nextCondLst>
            </p:seq>
          </p:childTnLst>
        </p:cTn>
      </p:par>
    </p:tnLst>
    <p:bldLst>
      <p:bldP spid="26" grpId="0"/>
      <p:bldP spid="26" grpId="1"/>
      <p:bldP spid="27" grpId="0" uiExpand="1" build="allAtOnce"/>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78582" y="-98598"/>
            <a:ext cx="11224597" cy="8825446"/>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16.</a:t>
            </a:r>
            <a:r>
              <a:rPr lang="zh-CN" altLang="zh-CN" sz="2900" kern="100" dirty="0">
                <a:latin typeface="Times New Roman"/>
                <a:ea typeface="华文细黑"/>
                <a:cs typeface="Times New Roman"/>
              </a:rPr>
              <a:t>下列对原文有关内容的分析和概括，不正确的一项是</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A.</a:t>
            </a:r>
            <a:r>
              <a:rPr lang="zh-CN" altLang="zh-CN" sz="2900" kern="100" dirty="0">
                <a:latin typeface="Times New Roman"/>
                <a:ea typeface="华文细黑"/>
                <a:cs typeface="Times New Roman"/>
              </a:rPr>
              <a:t>作者认为农业是天下之本，当政者只知使用民力而不知爱惜民力是</a:t>
            </a:r>
            <a:endParaRPr lang="en-US" altLang="zh-CN" sz="2900" kern="100" dirty="0">
              <a:latin typeface="Times New Roman"/>
              <a:ea typeface="华文细黑"/>
              <a:cs typeface="Times New Roman"/>
            </a:endParaRPr>
          </a:p>
          <a:p>
            <a:pPr algn="just">
              <a:lnSpc>
                <a:spcPct val="15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不可取的。</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B.</a:t>
            </a:r>
            <a:r>
              <a:rPr lang="zh-CN" altLang="zh-CN" sz="2900" kern="100" dirty="0">
                <a:latin typeface="Times New Roman"/>
                <a:ea typeface="华文细黑"/>
                <a:cs typeface="Times New Roman"/>
              </a:rPr>
              <a:t>作者通过古今施政的对比，揭示了宋朝农民在利益被严重侵害下的</a:t>
            </a:r>
            <a:endParaRPr lang="en-US" altLang="zh-CN" sz="2900" kern="100" dirty="0">
              <a:latin typeface="Times New Roman"/>
              <a:ea typeface="华文细黑"/>
              <a:cs typeface="Times New Roman"/>
            </a:endParaRPr>
          </a:p>
          <a:p>
            <a:pPr algn="just">
              <a:lnSpc>
                <a:spcPct val="15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悲惨遭遇。</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C.</a:t>
            </a:r>
            <a:r>
              <a:rPr lang="zh-CN" altLang="zh-CN" sz="2900" kern="100" dirty="0">
                <a:latin typeface="Times New Roman"/>
                <a:ea typeface="华文细黑"/>
                <a:cs typeface="Times New Roman"/>
              </a:rPr>
              <a:t>作者认为，休战以来的士卒已经老迈，因此背军粮的任务只好雇请</a:t>
            </a:r>
            <a:endParaRPr lang="en-US" altLang="zh-CN" sz="2900" kern="100" dirty="0">
              <a:latin typeface="Times New Roman"/>
              <a:ea typeface="华文细黑"/>
              <a:cs typeface="Times New Roman"/>
            </a:endParaRPr>
          </a:p>
          <a:p>
            <a:pPr algn="just">
              <a:lnSpc>
                <a:spcPct val="15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他人来做。</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D.</a:t>
            </a:r>
            <a:r>
              <a:rPr lang="zh-CN" altLang="zh-CN" sz="2900" kern="100" dirty="0">
                <a:latin typeface="Times New Roman"/>
                <a:ea typeface="华文细黑"/>
                <a:cs typeface="Times New Roman"/>
              </a:rPr>
              <a:t>作者指出，高大健壮的不种田，年老体弱的却在田地劳作，有时吃</a:t>
            </a:r>
            <a:endParaRPr lang="en-US" altLang="zh-CN" sz="2900" kern="100" dirty="0">
              <a:latin typeface="Times New Roman"/>
              <a:ea typeface="华文细黑"/>
              <a:cs typeface="Times New Roman"/>
            </a:endParaRPr>
          </a:p>
          <a:p>
            <a:pPr algn="just">
              <a:lnSpc>
                <a:spcPct val="150000"/>
              </a:lnSpc>
            </a:pPr>
            <a:r>
              <a:rPr lang="en-US" altLang="zh-CN" sz="2900" kern="100" dirty="0">
                <a:latin typeface="Times New Roman"/>
                <a:ea typeface="华文细黑"/>
                <a:cs typeface="Times New Roman"/>
              </a:rPr>
              <a:t>   </a:t>
            </a:r>
            <a:r>
              <a:rPr lang="zh-CN" altLang="zh-CN" sz="2900" kern="100" dirty="0">
                <a:latin typeface="Times New Roman"/>
                <a:ea typeface="华文细黑"/>
                <a:cs typeface="Times New Roman"/>
              </a:rPr>
              <a:t>的是猪狗食。</a:t>
            </a:r>
            <a:endParaRPr lang="zh-CN" altLang="zh-CN" sz="1100" kern="100" dirty="0">
              <a:latin typeface="宋体"/>
              <a:cs typeface="Courier New"/>
            </a:endParaRPr>
          </a:p>
        </p:txBody>
      </p:sp>
      <p:sp>
        <p:nvSpPr>
          <p:cNvPr id="23" name="TextBox 22"/>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10"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11"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12"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13"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14"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15"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16"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17"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18"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19"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20"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21"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25"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27"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28"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29"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16</a:t>
            </a:r>
          </a:p>
        </p:txBody>
      </p:sp>
      <p:sp>
        <p:nvSpPr>
          <p:cNvPr id="30"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17</a:t>
            </a:r>
          </a:p>
        </p:txBody>
      </p:sp>
      <p:sp>
        <p:nvSpPr>
          <p:cNvPr id="26" name="矩形 25"/>
          <p:cNvSpPr/>
          <p:nvPr/>
        </p:nvSpPr>
        <p:spPr>
          <a:xfrm>
            <a:off x="391511" y="5590035"/>
            <a:ext cx="11680359" cy="792478"/>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雇请他人来背军粮的原因不是因为士卒老迈，而是因为士卒骄惰。</a:t>
            </a:r>
            <a:endParaRPr lang="en-US" altLang="zh-CN" sz="2900" kern="100" dirty="0">
              <a:solidFill>
                <a:srgbClr val="002060"/>
              </a:solidFill>
              <a:latin typeface="Times New Roman"/>
              <a:ea typeface="华文细黑"/>
              <a:cs typeface="Times New Roman"/>
            </a:endParaRPr>
          </a:p>
        </p:txBody>
      </p:sp>
      <p:sp>
        <p:nvSpPr>
          <p:cNvPr id="32" name="TextBox 31"/>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33" name="TextBox 32"/>
          <p:cNvSpPr txBox="1"/>
          <p:nvPr/>
        </p:nvSpPr>
        <p:spPr>
          <a:xfrm>
            <a:off x="298563" y="3149021"/>
            <a:ext cx="612068" cy="784812"/>
          </a:xfrm>
          <a:prstGeom prst="rect">
            <a:avLst/>
          </a:prstGeom>
          <a:noFill/>
        </p:spPr>
        <p:txBody>
          <a:bodyPr wrap="square" lIns="91423" tIns="45711" rIns="91423" bIns="45711" rtlCol="0">
            <a:spAutoFit/>
          </a:bodyPr>
          <a:lstStyle/>
          <a:p>
            <a:r>
              <a:rPr lang="zh-CN" altLang="en-US" sz="4500" b="1" dirty="0">
                <a:solidFill>
                  <a:srgbClr val="C00000"/>
                </a:solidFill>
                <a:latin typeface="华文细黑" pitchFamily="2" charset="-122"/>
                <a:ea typeface="华文细黑" pitchFamily="2" charset="-122"/>
              </a:rPr>
              <a:t>√</a:t>
            </a:r>
          </a:p>
        </p:txBody>
      </p:sp>
    </p:spTree>
    <p:extLst>
      <p:ext uri="{BB962C8B-B14F-4D97-AF65-F5344CB8AC3E}">
        <p14:creationId xmlns:p14="http://schemas.microsoft.com/office/powerpoint/2010/main" xmlns="" val="135965329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6"/>
                                        </p:tgtEl>
                                      </p:cBhvr>
                                    </p:animEffect>
                                    <p:set>
                                      <p:cBhvr>
                                        <p:cTn id="12"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3"/>
                  </p:tgtEl>
                </p:cond>
              </p:nextCondLst>
            </p:seq>
            <p:seq concurrent="1" nextAc="seek">
              <p:cTn id="13" restart="whenNotActive" fill="hold" evtFilter="cancelBubble" nodeType="interactiveSeq">
                <p:stCondLst>
                  <p:cond evt="onClick" delay="0">
                    <p:tgtEl>
                      <p:spTgt spid="32"/>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1" nodeType="click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blinds(horizontal)">
                                      <p:cBhvr>
                                        <p:cTn id="18" dur="500"/>
                                        <p:tgtEl>
                                          <p:spTgt spid="3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0" nodeType="clickEffect">
                                  <p:stCondLst>
                                    <p:cond delay="0"/>
                                  </p:stCondLst>
                                  <p:childTnLst>
                                    <p:animEffect transition="out" filter="fade">
                                      <p:cBhvr>
                                        <p:cTn id="22" dur="500"/>
                                        <p:tgtEl>
                                          <p:spTgt spid="33"/>
                                        </p:tgtEl>
                                      </p:cBhvr>
                                    </p:animEffect>
                                    <p:set>
                                      <p:cBhvr>
                                        <p:cTn id="23" dur="1" fill="hold">
                                          <p:stCondLst>
                                            <p:cond delay="499"/>
                                          </p:stCondLst>
                                        </p:cTn>
                                        <p:tgtEl>
                                          <p:spTgt spid="33"/>
                                        </p:tgtEl>
                                        <p:attrNameLst>
                                          <p:attrName>style.visibility</p:attrName>
                                        </p:attrNameLst>
                                      </p:cBhvr>
                                      <p:to>
                                        <p:strVal val="hidden"/>
                                      </p:to>
                                    </p:set>
                                  </p:childTnLst>
                                </p:cTn>
                              </p:par>
                            </p:childTnLst>
                          </p:cTn>
                        </p:par>
                      </p:childTnLst>
                    </p:cTn>
                  </p:par>
                </p:childTnLst>
              </p:cTn>
              <p:nextCondLst>
                <p:cond evt="onClick" delay="0">
                  <p:tgtEl>
                    <p:spTgt spid="32"/>
                  </p:tgtEl>
                </p:cond>
              </p:nextCondLst>
            </p:seq>
          </p:childTnLst>
        </p:cTn>
      </p:par>
    </p:tnLst>
    <p:bldLst>
      <p:bldP spid="26" grpId="0"/>
      <p:bldP spid="26" grpId="1"/>
      <p:bldP spid="33" grpId="0"/>
      <p:bldP spid="33" grpId="1"/>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2"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 name="矩形 1"/>
          <p:cNvSpPr/>
          <p:nvPr/>
        </p:nvSpPr>
        <p:spPr>
          <a:xfrm>
            <a:off x="435150" y="981523"/>
            <a:ext cx="11564713" cy="2131306"/>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17.</a:t>
            </a:r>
            <a:r>
              <a:rPr lang="zh-CN" altLang="zh-CN" sz="2900" kern="100" dirty="0">
                <a:latin typeface="Times New Roman"/>
                <a:ea typeface="华文细黑"/>
                <a:cs typeface="Times New Roman"/>
              </a:rPr>
              <a:t>把文中画横线的句子翻译成现代汉语。</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而今之为吏者不然，簿书听断而已矣。</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p:txBody>
      </p:sp>
      <p:sp>
        <p:nvSpPr>
          <p:cNvPr id="23" name="TextBox 22"/>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4" name="TextBox 23"/>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8"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3"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4"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5"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6"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7"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8"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9"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50"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1"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3"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4"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5"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6"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7"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8"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17</a:t>
            </a:r>
          </a:p>
        </p:txBody>
      </p:sp>
      <p:sp>
        <p:nvSpPr>
          <p:cNvPr id="30" name="矩形 29"/>
          <p:cNvSpPr/>
          <p:nvPr/>
        </p:nvSpPr>
        <p:spPr>
          <a:xfrm>
            <a:off x="435148" y="2989337"/>
            <a:ext cx="11113463" cy="1461892"/>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zh-CN" altLang="zh-CN" sz="2900" kern="100" dirty="0">
                <a:solidFill>
                  <a:srgbClr val="002060"/>
                </a:solidFill>
                <a:latin typeface="Times New Roman"/>
                <a:ea typeface="华文细黑"/>
                <a:cs typeface="Times New Roman"/>
              </a:rPr>
              <a:t>簿书：官府的文书、档案，在句中作动词，整理文书。听断：判决、判断，指处理政务。</a:t>
            </a:r>
            <a:endParaRPr lang="zh-CN" altLang="zh-CN" sz="1100" kern="100" dirty="0">
              <a:latin typeface="宋体"/>
              <a:cs typeface="Courier New"/>
            </a:endParaRPr>
          </a:p>
        </p:txBody>
      </p:sp>
      <p:sp>
        <p:nvSpPr>
          <p:cNvPr id="3" name="矩形 2"/>
          <p:cNvSpPr/>
          <p:nvPr/>
        </p:nvSpPr>
        <p:spPr>
          <a:xfrm>
            <a:off x="1535832" y="2205658"/>
            <a:ext cx="10824070" cy="761729"/>
          </a:xfrm>
          <a:prstGeom prst="rect">
            <a:avLst/>
          </a:prstGeom>
        </p:spPr>
        <p:txBody>
          <a:bodyPr wrap="square" lIns="91423" tIns="45711" rIns="91423" bIns="45711">
            <a:spAutoFit/>
          </a:bodyPr>
          <a:lstStyle/>
          <a:p>
            <a:pPr>
              <a:lnSpc>
                <a:spcPct val="150000"/>
              </a:lnSpc>
            </a:pPr>
            <a:r>
              <a:rPr lang="zh-CN" altLang="zh-CN" sz="2900" kern="100" dirty="0">
                <a:solidFill>
                  <a:srgbClr val="C00000"/>
                </a:solidFill>
                <a:latin typeface="Times New Roman"/>
                <a:ea typeface="华文细黑"/>
                <a:cs typeface="Times New Roman"/>
              </a:rPr>
              <a:t>但是如今当官的不是这样，只是处理公文、办理政务罢了。</a:t>
            </a:r>
          </a:p>
        </p:txBody>
      </p:sp>
    </p:spTree>
    <p:extLst>
      <p:ext uri="{BB962C8B-B14F-4D97-AF65-F5344CB8AC3E}">
        <p14:creationId xmlns:p14="http://schemas.microsoft.com/office/powerpoint/2010/main" xmlns="" val="95714675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linds(horizontal)">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0"/>
                                        </p:tgtEl>
                                      </p:cBhvr>
                                    </p:animEffect>
                                    <p:set>
                                      <p:cBhvr>
                                        <p:cTn id="12" dur="1" fill="hold">
                                          <p:stCondLst>
                                            <p:cond delay="49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23"/>
                  </p:tgtEl>
                </p:cond>
              </p:nextCondLst>
            </p:seq>
            <p:seq concurrent="1" nextAc="seek">
              <p:cTn id="13" restart="whenNotActive" fill="hold" evtFilter="cancelBubble" nodeType="interactiveSeq">
                <p:stCondLst>
                  <p:cond evt="onClick" delay="0">
                    <p:tgtEl>
                      <p:spTgt spid="24"/>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linds(horizontal)">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3"/>
                                        </p:tgtEl>
                                      </p:cBhvr>
                                    </p:animEffect>
                                    <p:set>
                                      <p:cBhvr>
                                        <p:cTn id="23"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bldLst>
      <p:bldP spid="30" grpId="0"/>
      <p:bldP spid="30" grpId="1"/>
      <p:bldP spid="3" grpId="0"/>
      <p:bldP spid="3" grpId="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矩形 8"/>
          <p:cNvSpPr/>
          <p:nvPr/>
        </p:nvSpPr>
        <p:spPr>
          <a:xfrm>
            <a:off x="403809" y="-132264"/>
            <a:ext cx="11493260" cy="6817204"/>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(2)</a:t>
            </a:r>
            <a:r>
              <a:rPr lang="zh-CN" altLang="zh-CN" sz="2900" kern="100" dirty="0">
                <a:solidFill>
                  <a:srgbClr val="0000FF"/>
                </a:solidFill>
                <a:latin typeface="Times New Roman"/>
                <a:ea typeface="华文细黑"/>
                <a:cs typeface="Times New Roman"/>
              </a:rPr>
              <a:t>虽然</a:t>
            </a:r>
            <a:r>
              <a:rPr lang="zh-CN" altLang="zh-CN" sz="2900" kern="100" dirty="0">
                <a:latin typeface="Times New Roman"/>
                <a:ea typeface="华文细黑"/>
                <a:cs typeface="Times New Roman"/>
              </a:rPr>
              <a:t>，为是者有本有原。</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古义：</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zh-CN" altLang="zh-CN" sz="2900" kern="100" dirty="0">
                <a:latin typeface="Times New Roman"/>
                <a:ea typeface="华文细黑"/>
                <a:cs typeface="Times New Roman"/>
              </a:rPr>
              <a:t>今义：</a:t>
            </a:r>
            <a:r>
              <a:rPr lang="en-US" altLang="zh-CN" sz="2900" u="sng" kern="100" dirty="0">
                <a:latin typeface="Times New Roman"/>
                <a:ea typeface="华文细黑"/>
                <a:cs typeface="Times New Roman"/>
              </a:rPr>
              <a:t>																					</a:t>
            </a:r>
          </a:p>
          <a:p>
            <a:pPr algn="just">
              <a:lnSpc>
                <a:spcPct val="150000"/>
              </a:lnSpc>
            </a:pPr>
            <a:r>
              <a:rPr lang="en-US" altLang="zh-CN" sz="2900" kern="100" dirty="0">
                <a:latin typeface="Times New Roman"/>
                <a:ea typeface="华文细黑"/>
                <a:cs typeface="Courier New"/>
              </a:rPr>
              <a:t>(3)</a:t>
            </a:r>
            <a:r>
              <a:rPr lang="zh-CN" altLang="zh-CN" sz="2900" kern="100" dirty="0">
                <a:latin typeface="Times New Roman"/>
                <a:ea typeface="华文细黑"/>
                <a:cs typeface="Times New Roman"/>
              </a:rPr>
              <a:t>吾</a:t>
            </a:r>
            <a:r>
              <a:rPr lang="zh-CN" altLang="zh-CN" sz="2900" kern="100" dirty="0">
                <a:solidFill>
                  <a:srgbClr val="0000FF"/>
                </a:solidFill>
                <a:latin typeface="Times New Roman"/>
                <a:ea typeface="华文细黑"/>
                <a:cs typeface="Times New Roman"/>
              </a:rPr>
              <a:t>尝试</a:t>
            </a:r>
            <a:r>
              <a:rPr lang="zh-CN" altLang="zh-CN" sz="2900" kern="100" dirty="0">
                <a:latin typeface="Times New Roman"/>
                <a:ea typeface="华文细黑"/>
                <a:cs typeface="Times New Roman"/>
              </a:rPr>
              <a:t>之矣，尝试语于众曰。</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古义：</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zh-CN" altLang="zh-CN" sz="2900" kern="100" dirty="0">
                <a:latin typeface="Times New Roman"/>
                <a:ea typeface="华文细黑"/>
                <a:cs typeface="Times New Roman"/>
              </a:rPr>
              <a:t>今义：</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en-US" altLang="zh-CN" sz="2900" kern="100" dirty="0">
                <a:latin typeface="Times New Roman"/>
                <a:ea typeface="华文细黑"/>
                <a:cs typeface="Courier New"/>
              </a:rPr>
              <a:t>(4)</a:t>
            </a:r>
            <a:r>
              <a:rPr lang="zh-CN" altLang="zh-CN" sz="2900" kern="100" dirty="0">
                <a:latin typeface="Times New Roman"/>
                <a:ea typeface="华文细黑"/>
                <a:cs typeface="Times New Roman"/>
              </a:rPr>
              <a:t>能善是，是足为</a:t>
            </a:r>
            <a:r>
              <a:rPr lang="zh-CN" altLang="zh-CN" sz="2900" kern="100" dirty="0">
                <a:solidFill>
                  <a:srgbClr val="0000FF"/>
                </a:solidFill>
                <a:latin typeface="Times New Roman"/>
                <a:ea typeface="华文细黑"/>
                <a:cs typeface="Times New Roman"/>
              </a:rPr>
              <a:t>艺人</a:t>
            </a:r>
            <a:r>
              <a:rPr lang="zh-CN" altLang="zh-CN" sz="2900" kern="100" dirty="0">
                <a:latin typeface="Times New Roman"/>
                <a:ea typeface="华文细黑"/>
                <a:cs typeface="Times New Roman"/>
              </a:rPr>
              <a:t>矣。</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古义：</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zh-CN" altLang="zh-CN" sz="2900" kern="100" dirty="0">
                <a:latin typeface="Times New Roman"/>
                <a:ea typeface="华文细黑"/>
                <a:cs typeface="Times New Roman"/>
              </a:rPr>
              <a:t>今义：</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p:txBody>
      </p:sp>
      <p:pic>
        <p:nvPicPr>
          <p:cNvPr id="20" name="图片 1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2" name="矩形 1"/>
          <p:cNvSpPr/>
          <p:nvPr/>
        </p:nvSpPr>
        <p:spPr>
          <a:xfrm>
            <a:off x="1522890" y="621482"/>
            <a:ext cx="2044115"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虽然如此。</a:t>
            </a:r>
            <a:endParaRPr lang="zh-CN" altLang="en-US" sz="2900" kern="100" dirty="0">
              <a:solidFill>
                <a:srgbClr val="C00000"/>
              </a:solidFill>
              <a:latin typeface="Times New Roman"/>
              <a:ea typeface="华文细黑"/>
              <a:cs typeface="Times New Roman"/>
            </a:endParaRPr>
          </a:p>
        </p:txBody>
      </p:sp>
      <p:sp>
        <p:nvSpPr>
          <p:cNvPr id="6" name="矩形 5"/>
          <p:cNvSpPr/>
          <p:nvPr/>
        </p:nvSpPr>
        <p:spPr>
          <a:xfrm>
            <a:off x="550591" y="1088523"/>
            <a:ext cx="11266797" cy="1461892"/>
          </a:xfrm>
          <a:prstGeom prst="rect">
            <a:avLst/>
          </a:prstGeom>
        </p:spPr>
        <p:txBody>
          <a:bodyPr wrap="square" lIns="121876" tIns="60937" rIns="121876" bIns="60937">
            <a:spAutoFit/>
          </a:bodyPr>
          <a:lstStyle/>
          <a:p>
            <a:pPr algn="just">
              <a:lnSpc>
                <a:spcPct val="150000"/>
              </a:lnSpc>
            </a:pPr>
            <a:r>
              <a:rPr lang="en-US" altLang="zh-CN" sz="2900" kern="100" dirty="0">
                <a:solidFill>
                  <a:srgbClr val="C00000"/>
                </a:solidFill>
                <a:latin typeface="Times New Roman"/>
                <a:ea typeface="华文细黑"/>
                <a:cs typeface="Times New Roman"/>
              </a:rPr>
              <a:t>	</a:t>
            </a:r>
            <a:r>
              <a:rPr lang="zh-CN" altLang="zh-CN" sz="2900" kern="100" dirty="0">
                <a:solidFill>
                  <a:srgbClr val="C00000"/>
                </a:solidFill>
                <a:latin typeface="Times New Roman"/>
                <a:ea typeface="华文细黑"/>
                <a:cs typeface="Times New Roman"/>
              </a:rPr>
              <a:t>连词，用在上半句，下半句往往有</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可是，但是</a:t>
            </a:r>
            <a:r>
              <a:rPr lang="en-US" altLang="zh-CN" sz="2900" kern="100" dirty="0">
                <a:solidFill>
                  <a:srgbClr val="C00000"/>
                </a:solidFill>
                <a:latin typeface="宋体"/>
                <a:ea typeface="华文细黑"/>
                <a:cs typeface="Times New Roman"/>
              </a:rPr>
              <a:t>”</a:t>
            </a:r>
            <a:r>
              <a:rPr lang="zh-CN" altLang="zh-CN" sz="2900" kern="100" dirty="0">
                <a:solidFill>
                  <a:srgbClr val="C00000"/>
                </a:solidFill>
                <a:latin typeface="Times New Roman"/>
                <a:ea typeface="华文细黑"/>
                <a:cs typeface="Times New Roman"/>
              </a:rPr>
              <a:t>等跟它呼应，表示承认甲事为事实，但乙事并不因为甲事而不成立。</a:t>
            </a:r>
            <a:endParaRPr lang="zh-CN" altLang="zh-CN" sz="1100" kern="100" dirty="0">
              <a:solidFill>
                <a:srgbClr val="C00000"/>
              </a:solidFill>
              <a:latin typeface="宋体"/>
              <a:cs typeface="Courier New"/>
            </a:endParaRPr>
          </a:p>
        </p:txBody>
      </p:sp>
      <p:sp>
        <p:nvSpPr>
          <p:cNvPr id="3" name="矩形 2"/>
          <p:cNvSpPr/>
          <p:nvPr/>
        </p:nvSpPr>
        <p:spPr>
          <a:xfrm>
            <a:off x="1594898" y="3141763"/>
            <a:ext cx="2044115"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曾经试验。</a:t>
            </a:r>
            <a:endParaRPr lang="zh-CN" altLang="en-US" sz="2900" kern="100" dirty="0">
              <a:solidFill>
                <a:srgbClr val="C00000"/>
              </a:solidFill>
              <a:latin typeface="Times New Roman"/>
              <a:ea typeface="华文细黑"/>
              <a:cs typeface="Times New Roman"/>
            </a:endParaRPr>
          </a:p>
        </p:txBody>
      </p:sp>
      <p:sp>
        <p:nvSpPr>
          <p:cNvPr id="4" name="矩形 3"/>
          <p:cNvSpPr/>
          <p:nvPr/>
        </p:nvSpPr>
        <p:spPr>
          <a:xfrm>
            <a:off x="1558703" y="3789835"/>
            <a:ext cx="2044115"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试验，试。</a:t>
            </a:r>
            <a:endParaRPr lang="zh-CN" altLang="en-US" sz="2900" kern="100" dirty="0">
              <a:solidFill>
                <a:srgbClr val="C00000"/>
              </a:solidFill>
              <a:latin typeface="Times New Roman"/>
              <a:ea typeface="华文细黑"/>
              <a:cs typeface="Times New Roman"/>
            </a:endParaRPr>
          </a:p>
        </p:txBody>
      </p:sp>
      <p:sp>
        <p:nvSpPr>
          <p:cNvPr id="5" name="矩形 4"/>
          <p:cNvSpPr/>
          <p:nvPr/>
        </p:nvSpPr>
        <p:spPr>
          <a:xfrm>
            <a:off x="1630711" y="5066814"/>
            <a:ext cx="2416012"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有技能的人。</a:t>
            </a:r>
            <a:endParaRPr lang="zh-CN" altLang="en-US" sz="2900" kern="100" dirty="0">
              <a:solidFill>
                <a:srgbClr val="C00000"/>
              </a:solidFill>
              <a:latin typeface="Times New Roman"/>
              <a:ea typeface="华文细黑"/>
              <a:cs typeface="Times New Roman"/>
            </a:endParaRPr>
          </a:p>
        </p:txBody>
      </p:sp>
      <p:sp>
        <p:nvSpPr>
          <p:cNvPr id="7" name="矩形 6"/>
          <p:cNvSpPr/>
          <p:nvPr/>
        </p:nvSpPr>
        <p:spPr>
          <a:xfrm>
            <a:off x="1528174" y="5577091"/>
            <a:ext cx="8738255" cy="761729"/>
          </a:xfrm>
          <a:prstGeom prst="rect">
            <a:avLst/>
          </a:prstGeom>
        </p:spPr>
        <p:txBody>
          <a:bodyPr wrap="none" lIns="91423" tIns="45711" rIns="91423" bIns="45711">
            <a:spAutoFit/>
          </a:bodyPr>
          <a:lstStyle/>
          <a:p>
            <a:pPr>
              <a:lnSpc>
                <a:spcPct val="150000"/>
              </a:lnSpc>
            </a:pPr>
            <a:r>
              <a:rPr lang="zh-CN" altLang="zh-CN" sz="2900" kern="100" dirty="0">
                <a:solidFill>
                  <a:srgbClr val="C00000"/>
                </a:solidFill>
                <a:latin typeface="Times New Roman"/>
                <a:ea typeface="华文细黑"/>
                <a:cs typeface="Times New Roman"/>
              </a:rPr>
              <a:t>戏曲、曲艺、杂技、影视等演员，某些手工艺工人。</a:t>
            </a:r>
          </a:p>
        </p:txBody>
      </p:sp>
    </p:spTree>
    <p:extLst>
      <p:ext uri="{BB962C8B-B14F-4D97-AF65-F5344CB8AC3E}">
        <p14:creationId xmlns:p14="http://schemas.microsoft.com/office/powerpoint/2010/main" xmlns="" val="219641484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linds(horizontal)">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linds(horizontal)">
                                      <p:cBhvr>
                                        <p:cTn id="23" dur="500"/>
                                        <p:tgtEl>
                                          <p:spTgt spid="7"/>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linds(horizontal)">
                                      <p:cBhvr>
                                        <p:cTn id="26" dur="5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2"/>
                                        </p:tgtEl>
                                      </p:cBhvr>
                                    </p:animEffect>
                                    <p:set>
                                      <p:cBhvr>
                                        <p:cTn id="31" dur="1" fill="hold">
                                          <p:stCondLst>
                                            <p:cond delay="499"/>
                                          </p:stCondLst>
                                        </p:cTn>
                                        <p:tgtEl>
                                          <p:spTgt spid="2"/>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6"/>
                                        </p:tgtEl>
                                      </p:cBhvr>
                                    </p:animEffect>
                                    <p:set>
                                      <p:cBhvr>
                                        <p:cTn id="34" dur="1" fill="hold">
                                          <p:stCondLst>
                                            <p:cond delay="499"/>
                                          </p:stCondLst>
                                        </p:cTn>
                                        <p:tgtEl>
                                          <p:spTgt spid="6"/>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3"/>
                                        </p:tgtEl>
                                      </p:cBhvr>
                                    </p:animEffect>
                                    <p:set>
                                      <p:cBhvr>
                                        <p:cTn id="37" dur="1" fill="hold">
                                          <p:stCondLst>
                                            <p:cond delay="499"/>
                                          </p:stCondLst>
                                        </p:cTn>
                                        <p:tgtEl>
                                          <p:spTgt spid="3"/>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4"/>
                                        </p:tgtEl>
                                      </p:cBhvr>
                                    </p:animEffect>
                                    <p:set>
                                      <p:cBhvr>
                                        <p:cTn id="40" dur="1" fill="hold">
                                          <p:stCondLst>
                                            <p:cond delay="499"/>
                                          </p:stCondLst>
                                        </p:cTn>
                                        <p:tgtEl>
                                          <p:spTgt spid="4"/>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7"/>
                                        </p:tgtEl>
                                      </p:cBhvr>
                                    </p:animEffect>
                                    <p:set>
                                      <p:cBhvr>
                                        <p:cTn id="43" dur="1" fill="hold">
                                          <p:stCondLst>
                                            <p:cond delay="499"/>
                                          </p:stCondLst>
                                        </p:cTn>
                                        <p:tgtEl>
                                          <p:spTgt spid="7"/>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5"/>
                                        </p:tgtEl>
                                      </p:cBhvr>
                                    </p:animEffect>
                                    <p:set>
                                      <p:cBhvr>
                                        <p:cTn id="46"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bldLst>
      <p:bldP spid="2" grpId="0"/>
      <p:bldP spid="2" grpId="1"/>
      <p:bldP spid="6" grpId="0"/>
      <p:bldP spid="6" grpId="1"/>
      <p:bldP spid="3" grpId="0"/>
      <p:bldP spid="3" grpId="1"/>
      <p:bldP spid="4" grpId="0"/>
      <p:bldP spid="4" grpId="1"/>
      <p:bldP spid="5" grpId="0"/>
      <p:bldP spid="5" grpId="1"/>
      <p:bldP spid="7" grpId="0"/>
      <p:bldP spid="7" grpId="1"/>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2"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 name="矩形 1"/>
          <p:cNvSpPr/>
          <p:nvPr/>
        </p:nvSpPr>
        <p:spPr>
          <a:xfrm>
            <a:off x="507158" y="189434"/>
            <a:ext cx="11564713" cy="2131306"/>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耕者，不复督其力；用者，不复计其出入。</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p:txBody>
      </p:sp>
      <p:sp>
        <p:nvSpPr>
          <p:cNvPr id="23" name="TextBox 22"/>
          <p:cNvSpPr txBox="1"/>
          <p:nvPr/>
        </p:nvSpPr>
        <p:spPr>
          <a:xfrm>
            <a:off x="1009829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解析</a:t>
            </a:r>
          </a:p>
        </p:txBody>
      </p:sp>
      <p:sp>
        <p:nvSpPr>
          <p:cNvPr id="24" name="TextBox 23"/>
          <p:cNvSpPr txBox="1"/>
          <p:nvPr/>
        </p:nvSpPr>
        <p:spPr>
          <a:xfrm>
            <a:off x="11213073" y="6397924"/>
            <a:ext cx="977341" cy="461647"/>
          </a:xfrm>
          <a:prstGeom prst="rect">
            <a:avLst/>
          </a:prstGeom>
          <a:solidFill>
            <a:srgbClr val="B4C7E7"/>
          </a:solidFill>
        </p:spPr>
        <p:txBody>
          <a:bodyPr wrap="square" lIns="91423" tIns="45711" rIns="91423" bIns="45711" rtlCol="0">
            <a:spAutoFit/>
          </a:bodyPr>
          <a:lstStyle/>
          <a:p>
            <a:pPr algn="ctr"/>
            <a:r>
              <a:rPr lang="zh-CN" altLang="en-US" sz="2400" dirty="0">
                <a:solidFill>
                  <a:prstClr val="white"/>
                </a:solidFill>
                <a:latin typeface="微软雅黑" pitchFamily="34" charset="-122"/>
                <a:ea typeface="微软雅黑" pitchFamily="34" charset="-122"/>
                <a:cs typeface="Times New Roman" panose="02020603050405020304" pitchFamily="18" charset="0"/>
              </a:rPr>
              <a:t>答案</a:t>
            </a:r>
          </a:p>
        </p:txBody>
      </p:sp>
      <p:sp>
        <p:nvSpPr>
          <p:cNvPr id="28"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3"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4"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5"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6"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7"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8"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9"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50"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1"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3"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4"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5"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6"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7"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8"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17</a:t>
            </a:r>
          </a:p>
        </p:txBody>
      </p:sp>
      <p:sp>
        <p:nvSpPr>
          <p:cNvPr id="25" name="矩形 24"/>
          <p:cNvSpPr/>
          <p:nvPr/>
        </p:nvSpPr>
        <p:spPr>
          <a:xfrm>
            <a:off x="478583" y="2159803"/>
            <a:ext cx="11564713" cy="2131306"/>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(3)</a:t>
            </a:r>
            <a:r>
              <a:rPr lang="zh-CN" altLang="zh-CN" sz="2900" kern="100" dirty="0">
                <a:latin typeface="Times New Roman"/>
                <a:ea typeface="华文细黑"/>
                <a:cs typeface="Times New Roman"/>
              </a:rPr>
              <a:t>苟知一时之不为盗，而不知其终身骄惰而窃食也。</a:t>
            </a:r>
            <a:endParaRPr lang="zh-CN" altLang="zh-CN" sz="1100" kern="100" dirty="0">
              <a:latin typeface="宋体"/>
              <a:cs typeface="Courier New"/>
            </a:endParaRPr>
          </a:p>
          <a:p>
            <a:pPr algn="just">
              <a:lnSpc>
                <a:spcPct val="150000"/>
              </a:lnSpc>
            </a:pPr>
            <a:r>
              <a:rPr lang="zh-CN" altLang="zh-CN" sz="2900" kern="100" dirty="0">
                <a:latin typeface="Times New Roman"/>
                <a:ea typeface="华文细黑"/>
                <a:cs typeface="Times New Roman"/>
              </a:rPr>
              <a:t>译文：</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p:txBody>
      </p:sp>
      <p:sp>
        <p:nvSpPr>
          <p:cNvPr id="26" name="矩形 25"/>
          <p:cNvSpPr/>
          <p:nvPr/>
        </p:nvSpPr>
        <p:spPr>
          <a:xfrm>
            <a:off x="478581" y="4042590"/>
            <a:ext cx="11113463" cy="2131306"/>
          </a:xfrm>
          <a:prstGeom prst="rect">
            <a:avLst/>
          </a:prstGeom>
        </p:spPr>
        <p:txBody>
          <a:bodyPr wrap="square" lIns="121876" tIns="60937" rIns="121876" bIns="60937">
            <a:spAutoFit/>
          </a:bodyPr>
          <a:lstStyle/>
          <a:p>
            <a:pPr algn="just">
              <a:lnSpc>
                <a:spcPct val="150000"/>
              </a:lnSpc>
            </a:pPr>
            <a:r>
              <a:rPr lang="zh-CN" altLang="zh-CN" sz="2900" b="1" kern="100" dirty="0">
                <a:solidFill>
                  <a:srgbClr val="0000FF"/>
                </a:solidFill>
                <a:latin typeface="Times New Roman"/>
                <a:ea typeface="华文细黑"/>
                <a:cs typeface="Times New Roman"/>
              </a:rPr>
              <a:t>解析　</a:t>
            </a:r>
            <a:r>
              <a:rPr lang="en-US" altLang="zh-CN" sz="2900" kern="100" dirty="0">
                <a:solidFill>
                  <a:srgbClr val="002060"/>
                </a:solidFill>
                <a:latin typeface="Times New Roman"/>
                <a:ea typeface="华文细黑"/>
                <a:cs typeface="Times New Roman"/>
              </a:rPr>
              <a:t> (2)</a:t>
            </a:r>
            <a:r>
              <a:rPr lang="zh-CN" altLang="zh-CN" sz="2900" kern="100" dirty="0">
                <a:solidFill>
                  <a:srgbClr val="002060"/>
                </a:solidFill>
                <a:latin typeface="Times New Roman"/>
                <a:ea typeface="华文细黑"/>
                <a:cs typeface="Times New Roman"/>
              </a:rPr>
              <a:t>督：督促。被动句式。</a:t>
            </a:r>
            <a:endParaRPr lang="en-US" altLang="zh-CN" sz="2900" kern="100" dirty="0">
              <a:solidFill>
                <a:srgbClr val="002060"/>
              </a:solidFill>
              <a:latin typeface="Times New Roman"/>
              <a:ea typeface="华文细黑"/>
              <a:cs typeface="Times New Roman"/>
            </a:endParaRPr>
          </a:p>
          <a:p>
            <a:pPr algn="just">
              <a:lnSpc>
                <a:spcPct val="150000"/>
              </a:lnSpc>
            </a:pPr>
            <a:r>
              <a:rPr lang="en-US" altLang="zh-CN" sz="2900" kern="100" dirty="0">
                <a:solidFill>
                  <a:srgbClr val="002060"/>
                </a:solidFill>
                <a:latin typeface="Times New Roman"/>
                <a:ea typeface="华文细黑"/>
                <a:cs typeface="Times New Roman"/>
              </a:rPr>
              <a:t>(3)</a:t>
            </a:r>
            <a:r>
              <a:rPr lang="zh-CN" altLang="zh-CN" sz="2900" kern="100" dirty="0">
                <a:solidFill>
                  <a:srgbClr val="002060"/>
                </a:solidFill>
                <a:latin typeface="Times New Roman"/>
                <a:ea typeface="华文细黑"/>
                <a:cs typeface="Times New Roman"/>
              </a:rPr>
              <a:t>苟：暂且，这里理解为</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只是，仅仅</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。能直译的地方尽量直译，做到</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信、达、雅</a:t>
            </a:r>
            <a:r>
              <a:rPr lang="en-US" altLang="zh-CN" sz="2900" kern="100" dirty="0">
                <a:solidFill>
                  <a:srgbClr val="002060"/>
                </a:solidFill>
                <a:latin typeface="宋体"/>
                <a:ea typeface="华文细黑"/>
                <a:cs typeface="Times New Roman"/>
              </a:rPr>
              <a:t>”</a:t>
            </a:r>
            <a:r>
              <a:rPr lang="zh-CN" altLang="zh-CN" sz="2900" kern="100" dirty="0">
                <a:solidFill>
                  <a:srgbClr val="002060"/>
                </a:solidFill>
                <a:latin typeface="Times New Roman"/>
                <a:ea typeface="华文细黑"/>
                <a:cs typeface="Times New Roman"/>
              </a:rPr>
              <a:t>。</a:t>
            </a:r>
            <a:endParaRPr lang="zh-CN" altLang="zh-CN" sz="1100" kern="100" dirty="0">
              <a:latin typeface="宋体"/>
              <a:cs typeface="Courier New"/>
            </a:endParaRPr>
          </a:p>
        </p:txBody>
      </p:sp>
      <p:sp>
        <p:nvSpPr>
          <p:cNvPr id="27" name="矩形 26"/>
          <p:cNvSpPr/>
          <p:nvPr/>
        </p:nvSpPr>
        <p:spPr>
          <a:xfrm>
            <a:off x="526359" y="765499"/>
            <a:ext cx="11113463" cy="1461892"/>
          </a:xfrm>
          <a:prstGeom prst="rect">
            <a:avLst/>
          </a:prstGeom>
        </p:spPr>
        <p:txBody>
          <a:bodyPr wrap="square" lIns="121876" tIns="60937" rIns="121876" bIns="60937">
            <a:spAutoFit/>
          </a:bodyPr>
          <a:lstStyle/>
          <a:p>
            <a:pPr algn="just">
              <a:lnSpc>
                <a:spcPct val="150000"/>
              </a:lnSpc>
            </a:pPr>
            <a:r>
              <a:rPr lang="en-US" altLang="zh-CN" sz="2900" kern="100" dirty="0">
                <a:solidFill>
                  <a:srgbClr val="C00000"/>
                </a:solidFill>
                <a:latin typeface="Times New Roman"/>
                <a:ea typeface="华文细黑"/>
                <a:cs typeface="Times New Roman"/>
              </a:rPr>
              <a:t>            </a:t>
            </a:r>
            <a:r>
              <a:rPr lang="zh-CN" altLang="zh-CN" sz="2900" kern="100" dirty="0">
                <a:solidFill>
                  <a:srgbClr val="C00000"/>
                </a:solidFill>
                <a:latin typeface="Times New Roman"/>
                <a:ea typeface="华文细黑"/>
                <a:cs typeface="Times New Roman"/>
              </a:rPr>
              <a:t>耕种的人不再被督责尽力耕种；使用的人，也不再计算他的支出和收入。</a:t>
            </a:r>
            <a:endParaRPr lang="zh-CN" altLang="zh-CN" sz="1100" kern="100" dirty="0">
              <a:solidFill>
                <a:srgbClr val="C00000"/>
              </a:solidFill>
              <a:latin typeface="宋体"/>
              <a:cs typeface="Courier New"/>
            </a:endParaRPr>
          </a:p>
        </p:txBody>
      </p:sp>
      <p:sp>
        <p:nvSpPr>
          <p:cNvPr id="29" name="矩形 28"/>
          <p:cNvSpPr/>
          <p:nvPr/>
        </p:nvSpPr>
        <p:spPr>
          <a:xfrm>
            <a:off x="454351" y="2719390"/>
            <a:ext cx="11113463" cy="1461892"/>
          </a:xfrm>
          <a:prstGeom prst="rect">
            <a:avLst/>
          </a:prstGeom>
        </p:spPr>
        <p:txBody>
          <a:bodyPr wrap="square" lIns="121876" tIns="60937" rIns="121876" bIns="60937">
            <a:spAutoFit/>
          </a:bodyPr>
          <a:lstStyle/>
          <a:p>
            <a:pPr algn="just">
              <a:lnSpc>
                <a:spcPct val="150000"/>
              </a:lnSpc>
            </a:pPr>
            <a:r>
              <a:rPr lang="en-US" altLang="zh-CN" sz="2900" kern="100" dirty="0">
                <a:solidFill>
                  <a:srgbClr val="C00000"/>
                </a:solidFill>
                <a:latin typeface="Times New Roman"/>
                <a:ea typeface="华文细黑"/>
                <a:cs typeface="Times New Roman"/>
              </a:rPr>
              <a:t>	  </a:t>
            </a:r>
            <a:r>
              <a:rPr lang="zh-CN" altLang="zh-CN" sz="2900" kern="100" dirty="0">
                <a:solidFill>
                  <a:srgbClr val="C00000"/>
                </a:solidFill>
                <a:latin typeface="Times New Roman"/>
                <a:ea typeface="华文细黑"/>
                <a:cs typeface="Times New Roman"/>
              </a:rPr>
              <a:t>只知道他们一时不去做盗贼，却不知道他们一生都在骄横懒惰而窃取食物了。</a:t>
            </a:r>
            <a:endParaRPr lang="zh-CN" altLang="zh-CN" sz="1100" kern="100" dirty="0">
              <a:solidFill>
                <a:srgbClr val="C00000"/>
              </a:solidFill>
              <a:latin typeface="宋体"/>
              <a:cs typeface="Courier New"/>
            </a:endParaRPr>
          </a:p>
        </p:txBody>
      </p:sp>
      <p:sp>
        <p:nvSpPr>
          <p:cNvPr id="31" name="TextBox 30">
            <a:hlinkClick r:id="rId20" action="ppaction://hlinksldjump"/>
          </p:cNvPr>
          <p:cNvSpPr txBox="1"/>
          <p:nvPr/>
        </p:nvSpPr>
        <p:spPr>
          <a:xfrm>
            <a:off x="8327454" y="6397924"/>
            <a:ext cx="1584000" cy="461647"/>
          </a:xfrm>
          <a:prstGeom prst="rect">
            <a:avLst/>
          </a:prstGeom>
          <a:solidFill>
            <a:srgbClr val="B4C7E7"/>
          </a:solidFill>
        </p:spPr>
        <p:txBody>
          <a:bodyPr wrap="square" lIns="91423" tIns="45711" rIns="91423" bIns="45711" rtlCol="0">
            <a:spAutoFit/>
          </a:bodyPr>
          <a:lstStyle/>
          <a:p>
            <a:pPr algn="ctr" defTabSz="914341">
              <a:defRPr/>
            </a:pPr>
            <a:r>
              <a:rPr lang="zh-CN" altLang="en-US" sz="2400" kern="0" dirty="0">
                <a:solidFill>
                  <a:sysClr val="window" lastClr="FFFFFF"/>
                </a:solidFill>
                <a:latin typeface="微软雅黑"/>
                <a:ea typeface="微软雅黑"/>
                <a:cs typeface="Times New Roman" panose="02020603050405020304" pitchFamily="18" charset="0"/>
              </a:rPr>
              <a:t>参考译文</a:t>
            </a:r>
          </a:p>
        </p:txBody>
      </p:sp>
      <p:pic>
        <p:nvPicPr>
          <p:cNvPr id="32" name="图片 31">
            <a:hlinkClick r:id="rId21" action="ppaction://hlinksldjump"/>
          </p:cNvPr>
          <p:cNvPicPr>
            <a:picLocks noChangeAspect="1"/>
          </p:cNvPicPr>
          <p:nvPr/>
        </p:nvPicPr>
        <p:blipFill>
          <a:blip r:embed="rId22" cstate="print">
            <a:extLst>
              <a:ext uri="{28A0092B-C50C-407E-A947-70E740481C1C}">
                <a14:useLocalDpi xmlns:a14="http://schemas.microsoft.com/office/drawing/2010/main" xmlns="" val="0"/>
              </a:ext>
            </a:extLst>
          </a:blip>
          <a:stretch>
            <a:fillRect/>
          </a:stretch>
        </p:blipFill>
        <p:spPr>
          <a:xfrm>
            <a:off x="11587441" y="5734051"/>
            <a:ext cx="602974" cy="602973"/>
          </a:xfrm>
          <a:prstGeom prst="rect">
            <a:avLst/>
          </a:prstGeom>
        </p:spPr>
      </p:pic>
    </p:spTree>
    <p:extLst>
      <p:ext uri="{BB962C8B-B14F-4D97-AF65-F5344CB8AC3E}">
        <p14:creationId xmlns:p14="http://schemas.microsoft.com/office/powerpoint/2010/main" xmlns="" val="334355497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linds(horizont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blinds(horizontal)">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7"/>
                                        </p:tgtEl>
                                      </p:cBhvr>
                                    </p:animEffect>
                                    <p:set>
                                      <p:cBhvr>
                                        <p:cTn id="17" dur="1" fill="hold">
                                          <p:stCondLst>
                                            <p:cond delay="499"/>
                                          </p:stCondLst>
                                        </p:cTn>
                                        <p:tgtEl>
                                          <p:spTgt spid="27"/>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29"/>
                                        </p:tgtEl>
                                      </p:cBhvr>
                                    </p:animEffect>
                                    <p:set>
                                      <p:cBhvr>
                                        <p:cTn id="20" dur="1" fill="hold">
                                          <p:stCondLst>
                                            <p:cond delay="499"/>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21" restart="whenNotActive" fill="hold" evtFilter="cancelBubble" nodeType="interactiveSeq">
                <p:stCondLst>
                  <p:cond evt="onClick" delay="0">
                    <p:tgtEl>
                      <p:spTgt spid="23"/>
                    </p:tgtEl>
                  </p:cond>
                </p:stCondLst>
                <p:endSync evt="end" delay="0">
                  <p:rtn val="all"/>
                </p:endSync>
                <p:childTnLst>
                  <p:par>
                    <p:cTn id="22" fill="hold">
                      <p:stCondLst>
                        <p:cond delay="0"/>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26">
                                            <p:txEl>
                                              <p:pRg st="0" end="0"/>
                                            </p:txEl>
                                          </p:spTgt>
                                        </p:tgtEl>
                                        <p:attrNameLst>
                                          <p:attrName>style.visibility</p:attrName>
                                        </p:attrNameLst>
                                      </p:cBhvr>
                                      <p:to>
                                        <p:strVal val="visible"/>
                                      </p:to>
                                    </p:set>
                                    <p:animEffect transition="in" filter="blinds(horizontal)">
                                      <p:cBhvr>
                                        <p:cTn id="26" dur="500"/>
                                        <p:tgtEl>
                                          <p:spTgt spid="2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26">
                                            <p:txEl>
                                              <p:pRg st="1" end="1"/>
                                            </p:txEl>
                                          </p:spTgt>
                                        </p:tgtEl>
                                        <p:attrNameLst>
                                          <p:attrName>style.visibility</p:attrName>
                                        </p:attrNameLst>
                                      </p:cBhvr>
                                      <p:to>
                                        <p:strVal val="visible"/>
                                      </p:to>
                                    </p:set>
                                    <p:animEffect transition="in" filter="blinds(horizontal)">
                                      <p:cBhvr>
                                        <p:cTn id="31" dur="500"/>
                                        <p:tgtEl>
                                          <p:spTgt spid="26">
                                            <p:txEl>
                                              <p:pRg st="1" end="1"/>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0" nodeType="clickEffect">
                                  <p:stCondLst>
                                    <p:cond delay="0"/>
                                  </p:stCondLst>
                                  <p:childTnLst>
                                    <p:animEffect transition="out" filter="fade">
                                      <p:cBhvr>
                                        <p:cTn id="35" dur="500"/>
                                        <p:tgtEl>
                                          <p:spTgt spid="26">
                                            <p:txEl>
                                              <p:pRg st="0" end="0"/>
                                            </p:txEl>
                                          </p:spTgt>
                                        </p:tgtEl>
                                      </p:cBhvr>
                                    </p:animEffect>
                                    <p:set>
                                      <p:cBhvr>
                                        <p:cTn id="36" dur="1" fill="hold">
                                          <p:stCondLst>
                                            <p:cond delay="499"/>
                                          </p:stCondLst>
                                        </p:cTn>
                                        <p:tgtEl>
                                          <p:spTgt spid="26">
                                            <p:txEl>
                                              <p:pRg st="0" end="0"/>
                                            </p:txEl>
                                          </p:spTgt>
                                        </p:tgtEl>
                                        <p:attrNameLst>
                                          <p:attrName>style.visibility</p:attrName>
                                        </p:attrNameLst>
                                      </p:cBhvr>
                                      <p:to>
                                        <p:strVal val="hidden"/>
                                      </p:to>
                                    </p:set>
                                  </p:childTnLst>
                                </p:cTn>
                              </p:par>
                              <p:par>
                                <p:cTn id="37" presetID="10" presetClass="exit" presetSubtype="0" fill="hold" grpId="0" nodeType="withEffect">
                                  <p:stCondLst>
                                    <p:cond delay="0"/>
                                  </p:stCondLst>
                                  <p:childTnLst>
                                    <p:animEffect transition="out" filter="fade">
                                      <p:cBhvr>
                                        <p:cTn id="38" dur="500"/>
                                        <p:tgtEl>
                                          <p:spTgt spid="26">
                                            <p:txEl>
                                              <p:pRg st="1" end="1"/>
                                            </p:txEl>
                                          </p:spTgt>
                                        </p:tgtEl>
                                      </p:cBhvr>
                                    </p:animEffect>
                                    <p:set>
                                      <p:cBhvr>
                                        <p:cTn id="39" dur="1" fill="hold">
                                          <p:stCondLst>
                                            <p:cond delay="499"/>
                                          </p:stCondLst>
                                        </p:cTn>
                                        <p:tgtEl>
                                          <p:spTgt spid="26">
                                            <p:txEl>
                                              <p:pRg st="1" end="1"/>
                                            </p:txEl>
                                          </p:spTgt>
                                        </p:tgtEl>
                                        <p:attrNameLst>
                                          <p:attrName>style.visibility</p:attrName>
                                        </p:attrNameLst>
                                      </p:cBhvr>
                                      <p:to>
                                        <p:strVal val="hidden"/>
                                      </p:to>
                                    </p:set>
                                  </p:childTnLst>
                                </p:cTn>
                              </p:par>
                            </p:childTnLst>
                          </p:cTn>
                        </p:par>
                      </p:childTnLst>
                    </p:cTn>
                  </p:par>
                </p:childTnLst>
              </p:cTn>
              <p:nextCondLst>
                <p:cond evt="onClick" delay="0">
                  <p:tgtEl>
                    <p:spTgt spid="23"/>
                  </p:tgtEl>
                </p:cond>
              </p:nextCondLst>
            </p:seq>
          </p:childTnLst>
        </p:cTn>
      </p:par>
    </p:tnLst>
    <p:bldLst>
      <p:bldP spid="26" grpId="0" uiExpand="1" build="allAtOnce"/>
      <p:bldP spid="27" grpId="0"/>
      <p:bldP spid="27" grpId="1"/>
      <p:bldP spid="29" grpId="0"/>
      <p:bldP spid="29" grpId="1"/>
    </p:bldLst>
  </p:timing>
</p:sld>
</file>

<file path=ppt/slides/slide51.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52"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 name="矩形 1"/>
          <p:cNvSpPr/>
          <p:nvPr/>
        </p:nvSpPr>
        <p:spPr>
          <a:xfrm>
            <a:off x="438901" y="621483"/>
            <a:ext cx="11336843" cy="5478376"/>
          </a:xfrm>
          <a:prstGeom prst="rect">
            <a:avLst/>
          </a:prstGeom>
        </p:spPr>
        <p:txBody>
          <a:bodyPr wrap="square" lIns="121876" tIns="60937" rIns="121876" bIns="60937">
            <a:spAutoFit/>
          </a:bodyPr>
          <a:lstStyle/>
          <a:p>
            <a:pPr algn="just">
              <a:lnSpc>
                <a:spcPct val="150000"/>
              </a:lnSpc>
            </a:pPr>
            <a:r>
              <a:rPr lang="en-US" altLang="zh-CN" sz="2900" b="1" kern="100" dirty="0">
                <a:solidFill>
                  <a:srgbClr val="C00000"/>
                </a:solidFill>
                <a:latin typeface="Times New Roman"/>
                <a:ea typeface="华文细黑"/>
                <a:cs typeface="Courier New"/>
              </a:rPr>
              <a:t>[</a:t>
            </a:r>
            <a:r>
              <a:rPr lang="zh-CN" altLang="zh-CN" sz="2900" b="1" kern="100" dirty="0">
                <a:solidFill>
                  <a:srgbClr val="C00000"/>
                </a:solidFill>
                <a:latin typeface="Times New Roman"/>
                <a:ea typeface="华文细黑"/>
                <a:cs typeface="Times New Roman"/>
              </a:rPr>
              <a:t>参考译文</a:t>
            </a:r>
            <a:r>
              <a:rPr lang="en-US" altLang="zh-CN" sz="2900" b="1" kern="100" dirty="0">
                <a:solidFill>
                  <a:srgbClr val="C00000"/>
                </a:solidFill>
                <a:latin typeface="Times New Roman"/>
                <a:ea typeface="华文细黑"/>
                <a:cs typeface="Courier New"/>
              </a:rPr>
              <a:t>]</a:t>
            </a:r>
            <a:endParaRPr lang="zh-CN" altLang="zh-CN" sz="1100" kern="100" dirty="0">
              <a:latin typeface="宋体"/>
              <a:cs typeface="Courier New"/>
            </a:endParaRPr>
          </a:p>
          <a:p>
            <a:pPr indent="711154" algn="just">
              <a:lnSpc>
                <a:spcPct val="150000"/>
              </a:lnSpc>
            </a:pPr>
            <a:r>
              <a:rPr lang="zh-CN" altLang="zh-CN" sz="2900" kern="100" dirty="0">
                <a:latin typeface="Times New Roman"/>
                <a:ea typeface="华文细黑"/>
                <a:cs typeface="Times New Roman"/>
              </a:rPr>
              <a:t>农业，是天下的根本，</a:t>
            </a:r>
            <a:r>
              <a:rPr lang="zh-CN" altLang="en-US" sz="2900" kern="100" dirty="0">
                <a:latin typeface="Times New Roman"/>
                <a:ea typeface="华文细黑"/>
                <a:cs typeface="Times New Roman"/>
              </a:rPr>
              <a:t>也是</a:t>
            </a:r>
            <a:r>
              <a:rPr lang="zh-CN" altLang="zh-CN" sz="2900" kern="100" dirty="0">
                <a:latin typeface="Times New Roman"/>
                <a:ea typeface="华文细黑"/>
                <a:cs typeface="Times New Roman"/>
              </a:rPr>
              <a:t>国家政策制订的起源。古代治理国家的人不敢轻视，但是如今当官的不是这样，</a:t>
            </a:r>
            <a:r>
              <a:rPr lang="zh-CN" altLang="en-US" sz="2900" kern="100" dirty="0">
                <a:latin typeface="Times New Roman"/>
                <a:ea typeface="华文细黑"/>
                <a:cs typeface="Times New Roman"/>
              </a:rPr>
              <a:t>他们</a:t>
            </a:r>
            <a:r>
              <a:rPr lang="zh-CN" altLang="zh-CN" sz="2900" kern="100" dirty="0">
                <a:latin typeface="Times New Roman"/>
                <a:ea typeface="华文细黑"/>
                <a:cs typeface="Times New Roman"/>
              </a:rPr>
              <a:t>只是处理公文、办理政务罢了，听到有人谈论农业生产的事情，就一起讥笑他说：浅陋无知啊。</a:t>
            </a:r>
            <a:r>
              <a:rPr lang="zh-CN" altLang="en-US" sz="2900" kern="100" dirty="0">
                <a:latin typeface="Times New Roman"/>
                <a:ea typeface="华文细黑"/>
                <a:cs typeface="Times New Roman"/>
              </a:rPr>
              <a:t>他们</a:t>
            </a:r>
            <a:r>
              <a:rPr lang="zh-CN" altLang="zh-CN" sz="2900" kern="100" dirty="0">
                <a:latin typeface="Times New Roman"/>
                <a:ea typeface="华文细黑"/>
                <a:cs typeface="Times New Roman"/>
              </a:rPr>
              <a:t>只知道通过赋税将农业物资移用到自己身上是紧急的事情，不懂得把致力于农业生产作为首要任务的原因，是没有推究政治治理的本末呀。只知道从事农业生产而不知道节约用度来爱护百姓，是没有完全掌握致力于农业生产的方法啊。</a:t>
            </a:r>
            <a:endParaRPr lang="zh-CN" altLang="zh-CN" sz="1100" kern="100" dirty="0">
              <a:latin typeface="宋体"/>
              <a:cs typeface="Courier New"/>
            </a:endParaRPr>
          </a:p>
        </p:txBody>
      </p:sp>
      <p:sp>
        <p:nvSpPr>
          <p:cNvPr id="28"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3"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4"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5"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6"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7"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8"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9"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50"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1"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3"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4"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5"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6"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7"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8"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17</a:t>
            </a:r>
          </a:p>
        </p:txBody>
      </p:sp>
    </p:spTree>
    <p:extLst>
      <p:ext uri="{BB962C8B-B14F-4D97-AF65-F5344CB8AC3E}">
        <p14:creationId xmlns:p14="http://schemas.microsoft.com/office/powerpoint/2010/main" xmlns="" val="404942638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52"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 name="矩形 1"/>
          <p:cNvSpPr/>
          <p:nvPr/>
        </p:nvSpPr>
        <p:spPr>
          <a:xfrm>
            <a:off x="58968" y="-142106"/>
            <a:ext cx="12034287" cy="6995715"/>
          </a:xfrm>
          <a:prstGeom prst="rect">
            <a:avLst/>
          </a:prstGeom>
        </p:spPr>
        <p:txBody>
          <a:bodyPr wrap="square" lIns="121876" tIns="60937" rIns="121876" bIns="60937">
            <a:spAutoFit/>
          </a:bodyPr>
          <a:lstStyle/>
          <a:p>
            <a:pPr indent="711154" algn="just">
              <a:lnSpc>
                <a:spcPct val="140000"/>
              </a:lnSpc>
            </a:pPr>
            <a:r>
              <a:rPr lang="zh-CN" altLang="zh-CN" sz="2900" kern="100" dirty="0">
                <a:latin typeface="Times New Roman"/>
                <a:ea typeface="华文细黑"/>
                <a:cs typeface="Times New Roman"/>
              </a:rPr>
              <a:t>古代治理国家的人，统治者和百姓相互转移用度来互相救济。在下者</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生产时</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勤勉尽力，在上者使用物资节约有度。百姓不保留自己的力气，国家不过度地浪费。统治者爱护百姓，百姓供给统治者</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物资</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使双方都不困顿。一个人的力量，督促他一定要尽其职守；一天的用度，约束他一定衡量自己的收入。一年的粮食，供给官府和百姓同食，还常常有盈余。所以三年就能节约出一年的粮食储备。现在却不是这样，耕种的人不再被督责尽力耕种；使用的人，也不再计算他的支出和收入。一年的粮食供给官府仅够，而百姓自己的粮食仅够吃几个月。更有甚者，收获的事情刚刚结束，就要吃簸出来的糠麸或秕稗，或者采集橡树的果实、存储菜根来挨过冬春。如果不幸遇到水涝干旱灾害，就相互枕着饿死在路边，这种情况真是可悲可叹啊！</a:t>
            </a:r>
            <a:endParaRPr lang="zh-CN" altLang="zh-CN" sz="1100" kern="100" dirty="0">
              <a:latin typeface="宋体"/>
              <a:cs typeface="Courier New"/>
            </a:endParaRPr>
          </a:p>
        </p:txBody>
      </p:sp>
      <p:sp>
        <p:nvSpPr>
          <p:cNvPr id="28"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3"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4"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5"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6"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7"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8"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9"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50"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1"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3"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4"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5"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6"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7"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8"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17</a:t>
            </a:r>
          </a:p>
        </p:txBody>
      </p:sp>
    </p:spTree>
    <p:extLst>
      <p:ext uri="{BB962C8B-B14F-4D97-AF65-F5344CB8AC3E}">
        <p14:creationId xmlns:p14="http://schemas.microsoft.com/office/powerpoint/2010/main" xmlns="" val="290558436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52"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2" name="矩形 1"/>
          <p:cNvSpPr/>
          <p:nvPr/>
        </p:nvSpPr>
        <p:spPr>
          <a:xfrm>
            <a:off x="407690" y="661325"/>
            <a:ext cx="11336843" cy="4808962"/>
          </a:xfrm>
          <a:prstGeom prst="rect">
            <a:avLst/>
          </a:prstGeom>
        </p:spPr>
        <p:txBody>
          <a:bodyPr wrap="square" lIns="121876" tIns="60937" rIns="121876" bIns="60937">
            <a:spAutoFit/>
          </a:bodyPr>
          <a:lstStyle/>
          <a:p>
            <a:pPr indent="711154" algn="just">
              <a:lnSpc>
                <a:spcPct val="150000"/>
              </a:lnSpc>
            </a:pPr>
            <a:r>
              <a:rPr lang="zh-CN" altLang="zh-CN" sz="2900" kern="100" dirty="0">
                <a:latin typeface="Times New Roman"/>
                <a:ea typeface="华文细黑"/>
                <a:cs typeface="Times New Roman"/>
              </a:rPr>
              <a:t>国家休战三十三年了。那些曾身经百战的士兵老死将尽，后来的士兵未曾听过战鼓、懂得战阵。生于太平时期衣食无忧，那情势不能不骄纵懒惰。现在卫兵进入宿舍休息，不自己抱着东西而让人抱；禁兵运粮，不自己扛而雇人扛。他们骄惰到这种程度，怎么肯冒着辛苦来战斗呢？如果让士兵耐得住辛苦能够战斗，即使是耗费农民</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的利益</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，这样做也是可以的。但奈何他们只空有为士兵的虚名，而实际上是骄纵懒惰无用之人啊。</a:t>
            </a:r>
            <a:endParaRPr lang="zh-CN" altLang="zh-CN" sz="1100" kern="100" dirty="0">
              <a:latin typeface="宋体"/>
              <a:cs typeface="Courier New"/>
            </a:endParaRPr>
          </a:p>
        </p:txBody>
      </p:sp>
      <p:sp>
        <p:nvSpPr>
          <p:cNvPr id="28"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43"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44"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45"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46"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47"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48"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49"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50"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1"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3"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54"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55"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56"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57"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58"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17</a:t>
            </a:r>
          </a:p>
        </p:txBody>
      </p:sp>
    </p:spTree>
    <p:extLst>
      <p:ext uri="{BB962C8B-B14F-4D97-AF65-F5344CB8AC3E}">
        <p14:creationId xmlns:p14="http://schemas.microsoft.com/office/powerpoint/2010/main" xmlns="" val="8741420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48"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9"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50"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51"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52"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53"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54"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55"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56"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57"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8"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9"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60"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61"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62"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63"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64"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17</a:t>
            </a:r>
          </a:p>
        </p:txBody>
      </p:sp>
      <p:sp>
        <p:nvSpPr>
          <p:cNvPr id="20" name="矩形 19"/>
          <p:cNvSpPr/>
          <p:nvPr/>
        </p:nvSpPr>
        <p:spPr>
          <a:xfrm>
            <a:off x="333627" y="-213544"/>
            <a:ext cx="11450211" cy="6817204"/>
          </a:xfrm>
          <a:prstGeom prst="rect">
            <a:avLst/>
          </a:prstGeom>
        </p:spPr>
        <p:txBody>
          <a:bodyPr wrap="square" lIns="121876" tIns="60937" rIns="121876" bIns="60937">
            <a:spAutoFit/>
          </a:bodyPr>
          <a:lstStyle/>
          <a:p>
            <a:pPr indent="711154" algn="just">
              <a:lnSpc>
                <a:spcPct val="150000"/>
              </a:lnSpc>
            </a:pPr>
            <a:r>
              <a:rPr lang="zh-CN" altLang="zh-CN" sz="2900" kern="100" dirty="0">
                <a:latin typeface="Times New Roman"/>
                <a:ea typeface="华文细黑"/>
                <a:cs typeface="Times New Roman"/>
              </a:rPr>
              <a:t>古代大凡身体高大强壮的农民都在田间</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劳作</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农闲时就以战斗之法训练他们。现在却大不相同，一遇到荒年，州郡官吏就用尺子度量百姓中身材高大并且健壮的人，招他们做禁兵；其余那些不够高大稍稍怯弱的就登记在册招为厢兵。官吏招收士兵多的就有赏赐，而老百姓在穷苦困厄中争着投奔他们。所以一经历荒年，那留在田地里的只有老弱者。而官吏却说：如果不招收他们当兵，就担心他们做贼。唉！只知道他们一时不去做盗贼，却不知道他们一生都在骄横懒惰而窃取食物了。古代身体高大强壮的让他们耕种，而老弱者游荡懒惰；现在身体高大强壮的游荡懒惰，老弱者留守耕种。反差多么大啊！可是，尽力在田间耕作的</a:t>
            </a:r>
            <a:endParaRPr lang="zh-CN" altLang="zh-CN" sz="1100" kern="100" dirty="0">
              <a:latin typeface="宋体"/>
              <a:cs typeface="Courier New"/>
            </a:endParaRPr>
          </a:p>
        </p:txBody>
      </p:sp>
    </p:spTree>
    <p:extLst>
      <p:ext uri="{BB962C8B-B14F-4D97-AF65-F5344CB8AC3E}">
        <p14:creationId xmlns:p14="http://schemas.microsoft.com/office/powerpoint/2010/main" xmlns="" val="323759094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48" name="Rectangle 21">
            <a:hlinkClick r:id="rId3" action="ppaction://hlinksldjump"/>
          </p:cNvPr>
          <p:cNvSpPr>
            <a:spLocks noChangeArrowheads="1"/>
          </p:cNvSpPr>
          <p:nvPr/>
        </p:nvSpPr>
        <p:spPr bwMode="auto">
          <a:xfrm>
            <a:off x="516363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11</a:t>
            </a:r>
          </a:p>
        </p:txBody>
      </p:sp>
      <p:sp>
        <p:nvSpPr>
          <p:cNvPr id="49" name="Rectangle 21">
            <a:hlinkClick r:id="rId4" action="ppaction://hlinksldjump"/>
          </p:cNvPr>
          <p:cNvSpPr>
            <a:spLocks noChangeArrowheads="1"/>
          </p:cNvSpPr>
          <p:nvPr/>
        </p:nvSpPr>
        <p:spPr bwMode="auto">
          <a:xfrm>
            <a:off x="55059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a:t>
            </a:r>
          </a:p>
        </p:txBody>
      </p:sp>
      <p:sp>
        <p:nvSpPr>
          <p:cNvPr id="50" name="Rectangle 21">
            <a:hlinkClick r:id="rId5" action="ppaction://hlinksldjump"/>
          </p:cNvPr>
          <p:cNvSpPr>
            <a:spLocks noChangeArrowheads="1"/>
          </p:cNvSpPr>
          <p:nvPr/>
        </p:nvSpPr>
        <p:spPr bwMode="auto">
          <a:xfrm>
            <a:off x="101189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2</a:t>
            </a:r>
          </a:p>
        </p:txBody>
      </p:sp>
      <p:sp>
        <p:nvSpPr>
          <p:cNvPr id="51" name="Rectangle 21">
            <a:hlinkClick r:id="rId6" action="ppaction://hlinksldjump"/>
          </p:cNvPr>
          <p:cNvSpPr>
            <a:spLocks noChangeArrowheads="1"/>
          </p:cNvSpPr>
          <p:nvPr/>
        </p:nvSpPr>
        <p:spPr bwMode="auto">
          <a:xfrm>
            <a:off x="147319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3</a:t>
            </a:r>
          </a:p>
        </p:txBody>
      </p:sp>
      <p:sp>
        <p:nvSpPr>
          <p:cNvPr id="52" name="Rectangle 21">
            <a:hlinkClick r:id="rId7" action="ppaction://hlinksldjump"/>
          </p:cNvPr>
          <p:cNvSpPr>
            <a:spLocks noChangeArrowheads="1"/>
          </p:cNvSpPr>
          <p:nvPr/>
        </p:nvSpPr>
        <p:spPr bwMode="auto">
          <a:xfrm>
            <a:off x="193450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4</a:t>
            </a:r>
          </a:p>
        </p:txBody>
      </p:sp>
      <p:sp>
        <p:nvSpPr>
          <p:cNvPr id="53" name="Rectangle 21">
            <a:hlinkClick r:id="rId8" action="ppaction://hlinksldjump"/>
          </p:cNvPr>
          <p:cNvSpPr>
            <a:spLocks noChangeArrowheads="1"/>
          </p:cNvSpPr>
          <p:nvPr/>
        </p:nvSpPr>
        <p:spPr bwMode="auto">
          <a:xfrm>
            <a:off x="239580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5</a:t>
            </a:r>
          </a:p>
        </p:txBody>
      </p:sp>
      <p:sp>
        <p:nvSpPr>
          <p:cNvPr id="54" name="Rectangle 21">
            <a:hlinkClick r:id="rId9" action="ppaction://hlinksldjump"/>
          </p:cNvPr>
          <p:cNvSpPr>
            <a:spLocks noChangeArrowheads="1"/>
          </p:cNvSpPr>
          <p:nvPr/>
        </p:nvSpPr>
        <p:spPr bwMode="auto">
          <a:xfrm>
            <a:off x="2857110"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6</a:t>
            </a:r>
          </a:p>
        </p:txBody>
      </p:sp>
      <p:sp>
        <p:nvSpPr>
          <p:cNvPr id="55" name="Rectangle 21">
            <a:hlinkClick r:id="rId10" action="ppaction://hlinksldjump"/>
          </p:cNvPr>
          <p:cNvSpPr>
            <a:spLocks noChangeArrowheads="1"/>
          </p:cNvSpPr>
          <p:nvPr/>
        </p:nvSpPr>
        <p:spPr bwMode="auto">
          <a:xfrm>
            <a:off x="3318414"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7</a:t>
            </a:r>
          </a:p>
        </p:txBody>
      </p:sp>
      <p:sp>
        <p:nvSpPr>
          <p:cNvPr id="56" name="Rectangle 21">
            <a:hlinkClick r:id="rId11" action="ppaction://hlinksldjump"/>
          </p:cNvPr>
          <p:cNvSpPr>
            <a:spLocks noChangeArrowheads="1"/>
          </p:cNvSpPr>
          <p:nvPr/>
        </p:nvSpPr>
        <p:spPr bwMode="auto">
          <a:xfrm>
            <a:off x="3779718"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8</a:t>
            </a:r>
          </a:p>
        </p:txBody>
      </p:sp>
      <p:sp>
        <p:nvSpPr>
          <p:cNvPr id="57" name="Rectangle 21">
            <a:hlinkClick r:id="rId12" action="ppaction://hlinksldjump"/>
          </p:cNvPr>
          <p:cNvSpPr>
            <a:spLocks noChangeArrowheads="1"/>
          </p:cNvSpPr>
          <p:nvPr/>
        </p:nvSpPr>
        <p:spPr bwMode="auto">
          <a:xfrm>
            <a:off x="4241022"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9</a:t>
            </a:r>
          </a:p>
        </p:txBody>
      </p:sp>
      <p:sp>
        <p:nvSpPr>
          <p:cNvPr id="58" name="Rectangle 21">
            <a:hlinkClick r:id="rId13" action="ppaction://hlinksldjump"/>
          </p:cNvPr>
          <p:cNvSpPr>
            <a:spLocks noChangeArrowheads="1"/>
          </p:cNvSpPr>
          <p:nvPr/>
        </p:nvSpPr>
        <p:spPr bwMode="auto">
          <a:xfrm>
            <a:off x="4702326"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10</a:t>
            </a:r>
          </a:p>
        </p:txBody>
      </p:sp>
      <p:sp>
        <p:nvSpPr>
          <p:cNvPr id="59" name="Rectangle 21">
            <a:hlinkClick r:id="rId14" action="ppaction://hlinksldjump"/>
          </p:cNvPr>
          <p:cNvSpPr>
            <a:spLocks noChangeArrowheads="1"/>
          </p:cNvSpPr>
          <p:nvPr/>
        </p:nvSpPr>
        <p:spPr bwMode="auto">
          <a:xfrm>
            <a:off x="562493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12</a:t>
            </a:r>
          </a:p>
        </p:txBody>
      </p:sp>
      <p:sp>
        <p:nvSpPr>
          <p:cNvPr id="60" name="Rectangle 21">
            <a:hlinkClick r:id="rId15" action="ppaction://hlinksldjump"/>
          </p:cNvPr>
          <p:cNvSpPr>
            <a:spLocks noChangeArrowheads="1"/>
          </p:cNvSpPr>
          <p:nvPr/>
        </p:nvSpPr>
        <p:spPr bwMode="auto">
          <a:xfrm>
            <a:off x="6086239"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13</a:t>
            </a:r>
          </a:p>
        </p:txBody>
      </p:sp>
      <p:sp>
        <p:nvSpPr>
          <p:cNvPr id="61" name="Rectangle 21">
            <a:hlinkClick r:id="rId16" action="ppaction://hlinksldjump"/>
          </p:cNvPr>
          <p:cNvSpPr>
            <a:spLocks noChangeArrowheads="1"/>
          </p:cNvSpPr>
          <p:nvPr/>
        </p:nvSpPr>
        <p:spPr bwMode="auto">
          <a:xfrm>
            <a:off x="6547543"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14</a:t>
            </a:r>
          </a:p>
        </p:txBody>
      </p:sp>
      <p:sp>
        <p:nvSpPr>
          <p:cNvPr id="62" name="Rectangle 21">
            <a:hlinkClick r:id="rId17" action="ppaction://hlinksldjump"/>
          </p:cNvPr>
          <p:cNvSpPr>
            <a:spLocks noChangeArrowheads="1"/>
          </p:cNvSpPr>
          <p:nvPr/>
        </p:nvSpPr>
        <p:spPr bwMode="auto">
          <a:xfrm>
            <a:off x="7008847"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15</a:t>
            </a:r>
          </a:p>
        </p:txBody>
      </p:sp>
      <p:sp>
        <p:nvSpPr>
          <p:cNvPr id="63" name="Rectangle 21">
            <a:hlinkClick r:id="rId18" action="ppaction://hlinksldjump"/>
          </p:cNvPr>
          <p:cNvSpPr>
            <a:spLocks noChangeArrowheads="1"/>
          </p:cNvSpPr>
          <p:nvPr/>
        </p:nvSpPr>
        <p:spPr bwMode="auto">
          <a:xfrm>
            <a:off x="7470151"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latin typeface="Broadway" pitchFamily="82" charset="0"/>
                <a:ea typeface="楷体" pitchFamily="49" charset="-122"/>
                <a:cs typeface="经典繁仿黑" pitchFamily="49" charset="-122"/>
              </a:rPr>
              <a:t>16</a:t>
            </a:r>
          </a:p>
        </p:txBody>
      </p:sp>
      <p:sp>
        <p:nvSpPr>
          <p:cNvPr id="64" name="Rectangle 21">
            <a:hlinkClick r:id="rId19" action="ppaction://hlinksldjump"/>
          </p:cNvPr>
          <p:cNvSpPr>
            <a:spLocks noChangeArrowheads="1"/>
          </p:cNvSpPr>
          <p:nvPr/>
        </p:nvSpPr>
        <p:spPr bwMode="auto">
          <a:xfrm>
            <a:off x="7931455" y="6258427"/>
            <a:ext cx="396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76" tIns="60937" rIns="121876" bIns="60937" anchor="ctr"/>
          <a:lstStyle/>
          <a:p>
            <a:pPr algn="ctr" defTabSz="914341"/>
            <a:r>
              <a:rPr lang="en-US" altLang="zh-CN" sz="1800" dirty="0">
                <a:solidFill>
                  <a:srgbClr val="0000FF"/>
                </a:solidFill>
                <a:latin typeface="Broadway" pitchFamily="82" charset="0"/>
                <a:ea typeface="楷体" pitchFamily="49" charset="-122"/>
                <a:cs typeface="经典繁仿黑" pitchFamily="49" charset="-122"/>
              </a:rPr>
              <a:t>17</a:t>
            </a:r>
          </a:p>
        </p:txBody>
      </p:sp>
      <p:sp>
        <p:nvSpPr>
          <p:cNvPr id="20" name="矩形 19"/>
          <p:cNvSpPr/>
          <p:nvPr/>
        </p:nvSpPr>
        <p:spPr>
          <a:xfrm>
            <a:off x="611491" y="1089494"/>
            <a:ext cx="10894483" cy="2800720"/>
          </a:xfrm>
          <a:prstGeom prst="rect">
            <a:avLst/>
          </a:prstGeom>
        </p:spPr>
        <p:txBody>
          <a:bodyPr wrap="square" lIns="121876" tIns="60937" rIns="121876" bIns="60937">
            <a:spAutoFit/>
          </a:bodyPr>
          <a:lstStyle/>
          <a:p>
            <a:pPr algn="just">
              <a:lnSpc>
                <a:spcPct val="150000"/>
              </a:lnSpc>
            </a:pPr>
            <a:r>
              <a:rPr lang="zh-CN" altLang="zh-CN" sz="2900" kern="100" dirty="0">
                <a:latin typeface="Times New Roman"/>
                <a:ea typeface="华文细黑"/>
                <a:cs typeface="Times New Roman"/>
              </a:rPr>
              <a:t>百姓，有时不免吃猪狗吃的食物，可是一旦做了和尚、士兵，就终身安逸享受丰厚的待遇，那么，种田的百姓不能不一天一天地减少。所以说，有诱惑百姓</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离开田地</a:t>
            </a:r>
            <a:r>
              <a:rPr lang="en-US" altLang="zh-CN" sz="2900" kern="100" dirty="0">
                <a:latin typeface="Times New Roman"/>
                <a:ea typeface="华文细黑"/>
                <a:cs typeface="Courier New"/>
              </a:rPr>
              <a:t>)</a:t>
            </a:r>
            <a:r>
              <a:rPr lang="zh-CN" altLang="zh-CN" sz="2900" kern="100" dirty="0">
                <a:latin typeface="Times New Roman"/>
                <a:ea typeface="华文细黑"/>
                <a:cs typeface="Times New Roman"/>
              </a:rPr>
              <a:t>的弊端，说的就是这种情况呀。</a:t>
            </a:r>
            <a:endParaRPr lang="zh-CN" altLang="zh-CN" sz="1100" kern="100" dirty="0">
              <a:latin typeface="宋体"/>
              <a:cs typeface="Courier New"/>
            </a:endParaRPr>
          </a:p>
        </p:txBody>
      </p:sp>
      <p:pic>
        <p:nvPicPr>
          <p:cNvPr id="21" name="图片 20">
            <a:hlinkClick r:id="rId20" action="ppaction://hlinksldjump"/>
          </p:cNvPr>
          <p:cNvPicPr>
            <a:picLocks noChangeAspect="1"/>
          </p:cNvPicPr>
          <p:nvPr/>
        </p:nvPicPr>
        <p:blipFill>
          <a:blip r:embed="rId21" cstate="print">
            <a:extLst>
              <a:ext uri="{28A0092B-C50C-407E-A947-70E740481C1C}">
                <a14:useLocalDpi xmlns:a14="http://schemas.microsoft.com/office/drawing/2010/main" xmlns="" val="0"/>
              </a:ext>
            </a:extLst>
          </a:blip>
          <a:stretch>
            <a:fillRect/>
          </a:stretch>
        </p:blipFill>
        <p:spPr>
          <a:xfrm>
            <a:off x="11587441" y="6256616"/>
            <a:ext cx="602974" cy="602973"/>
          </a:xfrm>
          <a:prstGeom prst="rect">
            <a:avLst/>
          </a:prstGeom>
        </p:spPr>
      </p:pic>
    </p:spTree>
    <p:extLst>
      <p:ext uri="{BB962C8B-B14F-4D97-AF65-F5344CB8AC3E}">
        <p14:creationId xmlns:p14="http://schemas.microsoft.com/office/powerpoint/2010/main" xmlns="" val="117776876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693667" y="405458"/>
            <a:ext cx="11450211" cy="792478"/>
          </a:xfrm>
          <a:prstGeom prst="rect">
            <a:avLst/>
          </a:prstGeom>
        </p:spPr>
        <p:txBody>
          <a:bodyPr wrap="square" lIns="121876" tIns="60937" rIns="121876" bIns="60937">
            <a:spAutoFit/>
          </a:bodyPr>
          <a:lstStyle/>
          <a:p>
            <a:pPr algn="just">
              <a:lnSpc>
                <a:spcPct val="150000"/>
              </a:lnSpc>
            </a:pPr>
            <a:r>
              <a:rPr lang="en-US" altLang="zh-CN" sz="2900" b="1" kern="100" dirty="0">
                <a:latin typeface="Times New Roman"/>
                <a:ea typeface="华文细黑"/>
                <a:cs typeface="Courier New"/>
              </a:rPr>
              <a:t>3.</a:t>
            </a:r>
            <a:r>
              <a:rPr lang="zh-CN" altLang="zh-CN" sz="2900" b="1" kern="100" dirty="0">
                <a:latin typeface="Times New Roman"/>
                <a:ea typeface="华文细黑"/>
                <a:cs typeface="Times New Roman"/>
              </a:rPr>
              <a:t>一词多义</a:t>
            </a:r>
            <a:endParaRPr lang="zh-CN" altLang="zh-CN" sz="1100" kern="100" dirty="0">
              <a:latin typeface="宋体"/>
              <a:cs typeface="Courier New"/>
            </a:endParaRPr>
          </a:p>
        </p:txBody>
      </p:sp>
      <p:sp>
        <p:nvSpPr>
          <p:cNvPr id="9" name="矩形 8"/>
          <p:cNvSpPr/>
          <p:nvPr/>
        </p:nvSpPr>
        <p:spPr>
          <a:xfrm>
            <a:off x="955018" y="1812368"/>
            <a:ext cx="989339" cy="538591"/>
          </a:xfrm>
          <a:prstGeom prst="rect">
            <a:avLst/>
          </a:prstGeom>
        </p:spPr>
        <p:txBody>
          <a:bodyPr wrap="none" lIns="91423" tIns="45711" rIns="91423" bIns="45711">
            <a:spAutoFit/>
          </a:bodyPr>
          <a:lstStyle/>
          <a:p>
            <a:r>
              <a:rPr lang="en-US" altLang="zh-CN" sz="2900" kern="100" dirty="0">
                <a:latin typeface="Times New Roman"/>
                <a:ea typeface="华文细黑"/>
              </a:rPr>
              <a:t>(1)</a:t>
            </a:r>
            <a:r>
              <a:rPr lang="zh-CN" altLang="zh-CN" sz="2900" kern="100" dirty="0">
                <a:latin typeface="Times New Roman"/>
                <a:ea typeface="华文细黑"/>
                <a:cs typeface="Times New Roman"/>
              </a:rPr>
              <a:t>病</a:t>
            </a:r>
            <a:endParaRPr lang="zh-CN" altLang="en-US" sz="2900" dirty="0"/>
          </a:p>
        </p:txBody>
      </p:sp>
      <p:sp>
        <p:nvSpPr>
          <p:cNvPr id="16" name="矩形 15"/>
          <p:cNvSpPr/>
          <p:nvPr/>
        </p:nvSpPr>
        <p:spPr>
          <a:xfrm>
            <a:off x="2017875" y="1020281"/>
            <a:ext cx="6724884" cy="2100557"/>
          </a:xfrm>
          <a:prstGeom prst="rect">
            <a:avLst/>
          </a:prstGeom>
        </p:spPr>
        <p:txBody>
          <a:bodyPr wrap="none" lIns="91423" tIns="45711" rIns="91423" bIns="45711">
            <a:spAutoFit/>
          </a:bodyPr>
          <a:lstStyle/>
          <a:p>
            <a:pPr algn="just">
              <a:lnSpc>
                <a:spcPct val="150000"/>
              </a:lnSpc>
            </a:pPr>
            <a:r>
              <a:rPr lang="zh-CN" altLang="zh-CN" sz="2900" kern="100" dirty="0">
                <a:latin typeface="Times New Roman"/>
                <a:ea typeface="华文细黑"/>
                <a:cs typeface="Times New Roman"/>
              </a:rPr>
              <a:t>不如舜，不如周公，吾之</a:t>
            </a:r>
            <a:r>
              <a:rPr lang="zh-CN" altLang="zh-CN" sz="2900" kern="100" dirty="0">
                <a:solidFill>
                  <a:srgbClr val="0000FF"/>
                </a:solidFill>
                <a:latin typeface="Times New Roman"/>
                <a:ea typeface="华文细黑"/>
                <a:cs typeface="Times New Roman"/>
              </a:rPr>
              <a:t>病</a:t>
            </a:r>
            <a:r>
              <a:rPr lang="zh-CN" altLang="zh-CN" sz="2900" kern="100" dirty="0">
                <a:latin typeface="Times New Roman"/>
                <a:ea typeface="华文细黑"/>
                <a:cs typeface="Times New Roman"/>
              </a:rPr>
              <a:t>也：</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zh-CN" altLang="zh-CN" sz="2900" kern="100" dirty="0">
                <a:latin typeface="Times New Roman"/>
                <a:ea typeface="华文细黑"/>
                <a:cs typeface="Times New Roman"/>
              </a:rPr>
              <a:t>亮疾</a:t>
            </a:r>
            <a:r>
              <a:rPr lang="zh-CN" altLang="zh-CN" sz="2900" kern="100" dirty="0">
                <a:solidFill>
                  <a:srgbClr val="0000FF"/>
                </a:solidFill>
                <a:latin typeface="Times New Roman"/>
                <a:ea typeface="华文细黑"/>
                <a:cs typeface="Times New Roman"/>
              </a:rPr>
              <a:t>病</a:t>
            </a:r>
            <a:r>
              <a:rPr lang="zh-CN" altLang="zh-CN" sz="2900" kern="100" dirty="0">
                <a:latin typeface="Times New Roman"/>
                <a:ea typeface="华文细黑"/>
                <a:cs typeface="Times New Roman"/>
              </a:rPr>
              <a:t>，卒于年：</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nSpc>
                <a:spcPct val="150000"/>
              </a:lnSpc>
            </a:pPr>
            <a:r>
              <a:rPr lang="zh-CN" altLang="zh-CN" sz="2900" kern="100" dirty="0">
                <a:latin typeface="Times New Roman"/>
                <a:ea typeface="华文细黑"/>
                <a:cs typeface="Times New Roman"/>
              </a:rPr>
              <a:t>君子</a:t>
            </a:r>
            <a:r>
              <a:rPr lang="zh-CN" altLang="zh-CN" sz="2900" kern="100" dirty="0">
                <a:solidFill>
                  <a:srgbClr val="0000FF"/>
                </a:solidFill>
                <a:latin typeface="Times New Roman"/>
                <a:ea typeface="华文细黑"/>
                <a:cs typeface="Times New Roman"/>
              </a:rPr>
              <a:t>病</a:t>
            </a:r>
            <a:r>
              <a:rPr lang="zh-CN" altLang="zh-CN" sz="2900" kern="100" dirty="0">
                <a:latin typeface="Times New Roman"/>
                <a:ea typeface="华文细黑"/>
                <a:cs typeface="Times New Roman"/>
              </a:rPr>
              <a:t>无能焉，不</a:t>
            </a:r>
            <a:r>
              <a:rPr lang="zh-CN" altLang="zh-CN" sz="2900" kern="100" dirty="0">
                <a:solidFill>
                  <a:srgbClr val="0000FF"/>
                </a:solidFill>
                <a:latin typeface="Times New Roman"/>
                <a:ea typeface="华文细黑"/>
                <a:cs typeface="Times New Roman"/>
              </a:rPr>
              <a:t>病</a:t>
            </a:r>
            <a:r>
              <a:rPr lang="zh-CN" altLang="zh-CN" sz="2900" kern="100" dirty="0">
                <a:latin typeface="Times New Roman"/>
                <a:ea typeface="华文细黑"/>
                <a:cs typeface="Times New Roman"/>
              </a:rPr>
              <a:t>人之不己知也：</a:t>
            </a:r>
            <a:r>
              <a:rPr lang="en-US" altLang="zh-CN" sz="2900" u="sng" kern="100" dirty="0">
                <a:latin typeface="Times New Roman"/>
                <a:ea typeface="华文细黑"/>
                <a:cs typeface="Times New Roman"/>
              </a:rPr>
              <a:t>	 </a:t>
            </a:r>
            <a:endParaRPr lang="zh-CN" altLang="en-US" sz="2900" u="sng" dirty="0"/>
          </a:p>
        </p:txBody>
      </p:sp>
      <p:sp>
        <p:nvSpPr>
          <p:cNvPr id="28" name="左大括号 27"/>
          <p:cNvSpPr/>
          <p:nvPr/>
        </p:nvSpPr>
        <p:spPr>
          <a:xfrm>
            <a:off x="1906360" y="1338908"/>
            <a:ext cx="156400" cy="1553581"/>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pic>
        <p:nvPicPr>
          <p:cNvPr id="35" name="图片 3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19" name="矩形 18"/>
          <p:cNvSpPr/>
          <p:nvPr/>
        </p:nvSpPr>
        <p:spPr>
          <a:xfrm>
            <a:off x="982640" y="3943808"/>
            <a:ext cx="989339" cy="538591"/>
          </a:xfrm>
          <a:prstGeom prst="rect">
            <a:avLst/>
          </a:prstGeom>
        </p:spPr>
        <p:txBody>
          <a:bodyPr wrap="none" lIns="91423" tIns="45711" rIns="91423" bIns="45711">
            <a:spAutoFit/>
          </a:bodyPr>
          <a:lstStyle/>
          <a:p>
            <a:r>
              <a:rPr lang="en-US" altLang="zh-CN" sz="2900" kern="100" dirty="0">
                <a:latin typeface="Times New Roman"/>
                <a:ea typeface="华文细黑"/>
              </a:rPr>
              <a:t>(2)</a:t>
            </a:r>
            <a:r>
              <a:rPr lang="zh-CN" altLang="zh-CN" sz="2900" kern="100" dirty="0">
                <a:latin typeface="Times New Roman"/>
                <a:ea typeface="华文细黑"/>
                <a:cs typeface="Times New Roman"/>
              </a:rPr>
              <a:t>善</a:t>
            </a:r>
            <a:endParaRPr lang="zh-CN" altLang="en-US" sz="2900" dirty="0"/>
          </a:p>
        </p:txBody>
      </p:sp>
      <p:sp>
        <p:nvSpPr>
          <p:cNvPr id="20" name="矩形 19"/>
          <p:cNvSpPr/>
          <p:nvPr/>
        </p:nvSpPr>
        <p:spPr>
          <a:xfrm>
            <a:off x="2033618" y="3169517"/>
            <a:ext cx="7391733" cy="2100557"/>
          </a:xfrm>
          <a:prstGeom prst="rect">
            <a:avLst/>
          </a:prstGeom>
        </p:spPr>
        <p:txBody>
          <a:bodyPr wrap="none" lIns="91423" tIns="45711" rIns="91423" bIns="45711">
            <a:spAutoFit/>
          </a:bodyPr>
          <a:lstStyle/>
          <a:p>
            <a:pPr algn="just">
              <a:lnSpc>
                <a:spcPct val="150000"/>
              </a:lnSpc>
            </a:pPr>
            <a:r>
              <a:rPr lang="zh-CN" altLang="zh-CN" sz="2900" kern="100" dirty="0">
                <a:latin typeface="Times New Roman"/>
                <a:ea typeface="华文细黑"/>
                <a:cs typeface="Times New Roman"/>
              </a:rPr>
              <a:t>能</a:t>
            </a:r>
            <a:r>
              <a:rPr lang="zh-CN" altLang="zh-CN" sz="2900" kern="100" dirty="0">
                <a:solidFill>
                  <a:srgbClr val="0000FF"/>
                </a:solidFill>
                <a:latin typeface="Times New Roman"/>
                <a:ea typeface="华文细黑"/>
                <a:cs typeface="Times New Roman"/>
              </a:rPr>
              <a:t>善</a:t>
            </a:r>
            <a:r>
              <a:rPr lang="zh-CN" altLang="zh-CN" sz="2900" kern="100" dirty="0">
                <a:latin typeface="Times New Roman"/>
                <a:ea typeface="华文细黑"/>
                <a:cs typeface="Times New Roman"/>
              </a:rPr>
              <a:t>是，是足为艺人矣：</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zh-CN" altLang="zh-CN" sz="2900" kern="100" dirty="0">
                <a:latin typeface="Times New Roman"/>
                <a:ea typeface="华文细黑"/>
                <a:cs typeface="Times New Roman"/>
              </a:rPr>
              <a:t>恐恐然惟懼其人之不得为</a:t>
            </a:r>
            <a:r>
              <a:rPr lang="zh-CN" altLang="zh-CN" sz="2900" kern="100" dirty="0">
                <a:solidFill>
                  <a:srgbClr val="0000FF"/>
                </a:solidFill>
                <a:latin typeface="Times New Roman"/>
                <a:ea typeface="华文细黑"/>
                <a:cs typeface="Times New Roman"/>
              </a:rPr>
              <a:t>善</a:t>
            </a:r>
            <a:r>
              <a:rPr lang="zh-CN" altLang="zh-CN" sz="2900" kern="100" dirty="0">
                <a:latin typeface="Times New Roman"/>
                <a:ea typeface="华文细黑"/>
                <a:cs typeface="Times New Roman"/>
              </a:rPr>
              <a:t>之利：</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nSpc>
                <a:spcPct val="150000"/>
              </a:lnSpc>
            </a:pPr>
            <a:r>
              <a:rPr lang="zh-CN" altLang="zh-CN" sz="2900" kern="100" dirty="0">
                <a:latin typeface="Times New Roman"/>
                <a:ea typeface="华文细黑"/>
                <a:cs typeface="Times New Roman"/>
              </a:rPr>
              <a:t>素</a:t>
            </a:r>
            <a:r>
              <a:rPr lang="zh-CN" altLang="zh-CN" sz="2900" kern="100" dirty="0">
                <a:solidFill>
                  <a:srgbClr val="0000FF"/>
                </a:solidFill>
                <a:latin typeface="Times New Roman"/>
                <a:ea typeface="华文细黑"/>
                <a:cs typeface="Times New Roman"/>
              </a:rPr>
              <a:t>善</a:t>
            </a:r>
            <a:r>
              <a:rPr lang="zh-CN" altLang="zh-CN" sz="2900" kern="100" dirty="0">
                <a:latin typeface="Times New Roman"/>
                <a:ea typeface="华文细黑"/>
                <a:cs typeface="Times New Roman"/>
              </a:rPr>
              <a:t>留侯张良：</a:t>
            </a:r>
            <a:r>
              <a:rPr lang="en-US" altLang="zh-CN" sz="2900" u="sng" kern="100" dirty="0">
                <a:latin typeface="Times New Roman"/>
                <a:ea typeface="华文细黑"/>
                <a:cs typeface="Times New Roman"/>
              </a:rPr>
              <a:t>	      </a:t>
            </a:r>
            <a:endParaRPr lang="zh-CN" altLang="en-US" sz="2900" u="sng" dirty="0"/>
          </a:p>
        </p:txBody>
      </p:sp>
      <p:sp>
        <p:nvSpPr>
          <p:cNvPr id="21" name="左大括号 20"/>
          <p:cNvSpPr/>
          <p:nvPr/>
        </p:nvSpPr>
        <p:spPr>
          <a:xfrm>
            <a:off x="1933981" y="3336290"/>
            <a:ext cx="156400" cy="1821697"/>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2" name="矩形 1"/>
          <p:cNvSpPr/>
          <p:nvPr/>
        </p:nvSpPr>
        <p:spPr>
          <a:xfrm>
            <a:off x="7031312" y="1106374"/>
            <a:ext cx="928425"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缺点</a:t>
            </a:r>
            <a:endParaRPr lang="zh-CN" altLang="en-US" sz="2900" kern="100" dirty="0">
              <a:solidFill>
                <a:srgbClr val="C00000"/>
              </a:solidFill>
              <a:latin typeface="Times New Roman"/>
              <a:ea typeface="华文细黑"/>
              <a:cs typeface="Times New Roman"/>
            </a:endParaRPr>
          </a:p>
        </p:txBody>
      </p:sp>
      <p:sp>
        <p:nvSpPr>
          <p:cNvPr id="5" name="矩形 4"/>
          <p:cNvSpPr/>
          <p:nvPr/>
        </p:nvSpPr>
        <p:spPr>
          <a:xfrm>
            <a:off x="4986418" y="1754446"/>
            <a:ext cx="1300322"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病加重</a:t>
            </a:r>
            <a:endParaRPr lang="zh-CN" altLang="en-US" sz="2900" kern="100" dirty="0">
              <a:solidFill>
                <a:srgbClr val="C00000"/>
              </a:solidFill>
              <a:latin typeface="Times New Roman"/>
              <a:ea typeface="华文细黑"/>
              <a:cs typeface="Times New Roman"/>
            </a:endParaRPr>
          </a:p>
        </p:txBody>
      </p:sp>
      <p:sp>
        <p:nvSpPr>
          <p:cNvPr id="6" name="矩形 5"/>
          <p:cNvSpPr/>
          <p:nvPr/>
        </p:nvSpPr>
        <p:spPr>
          <a:xfrm>
            <a:off x="7712676" y="2421682"/>
            <a:ext cx="928425"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担心</a:t>
            </a:r>
            <a:endParaRPr lang="zh-CN" altLang="en-US" sz="2900" kern="100" dirty="0">
              <a:solidFill>
                <a:srgbClr val="C00000"/>
              </a:solidFill>
              <a:latin typeface="Times New Roman"/>
              <a:ea typeface="华文细黑"/>
              <a:cs typeface="Times New Roman"/>
            </a:endParaRPr>
          </a:p>
        </p:txBody>
      </p:sp>
      <p:sp>
        <p:nvSpPr>
          <p:cNvPr id="7" name="矩形 6"/>
          <p:cNvSpPr/>
          <p:nvPr/>
        </p:nvSpPr>
        <p:spPr>
          <a:xfrm>
            <a:off x="6023199" y="3266614"/>
            <a:ext cx="928425"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擅长</a:t>
            </a:r>
            <a:endParaRPr lang="zh-CN" altLang="en-US" sz="2900" kern="100" dirty="0">
              <a:solidFill>
                <a:srgbClr val="C00000"/>
              </a:solidFill>
              <a:latin typeface="Times New Roman"/>
              <a:ea typeface="华文细黑"/>
              <a:cs typeface="Times New Roman"/>
            </a:endParaRPr>
          </a:p>
        </p:txBody>
      </p:sp>
      <p:sp>
        <p:nvSpPr>
          <p:cNvPr id="13" name="矩形 12"/>
          <p:cNvSpPr/>
          <p:nvPr/>
        </p:nvSpPr>
        <p:spPr>
          <a:xfrm>
            <a:off x="7391352" y="3933850"/>
            <a:ext cx="928425"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好事</a:t>
            </a:r>
            <a:endParaRPr lang="zh-CN" altLang="en-US" sz="2900" kern="100" dirty="0">
              <a:solidFill>
                <a:srgbClr val="C00000"/>
              </a:solidFill>
              <a:latin typeface="Times New Roman"/>
              <a:ea typeface="华文细黑"/>
              <a:cs typeface="Times New Roman"/>
            </a:endParaRPr>
          </a:p>
        </p:txBody>
      </p:sp>
      <p:sp>
        <p:nvSpPr>
          <p:cNvPr id="14" name="矩形 13"/>
          <p:cNvSpPr/>
          <p:nvPr/>
        </p:nvSpPr>
        <p:spPr>
          <a:xfrm>
            <a:off x="4544325" y="4509914"/>
            <a:ext cx="928425"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交好</a:t>
            </a:r>
            <a:endParaRPr lang="zh-CN" altLang="en-US" sz="29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xmlns="" val="333749923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linds(horizontal)">
                                      <p:cBhvr>
                                        <p:cTn id="18" dur="500"/>
                                        <p:tgtEl>
                                          <p:spTgt spid="13"/>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blinds(horizontal)">
                                      <p:cBhvr>
                                        <p:cTn id="21" dur="500"/>
                                        <p:tgtEl>
                                          <p:spTgt spid="14"/>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linds(horizontal)">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2"/>
                                        </p:tgtEl>
                                      </p:cBhvr>
                                    </p:animEffect>
                                    <p:set>
                                      <p:cBhvr>
                                        <p:cTn id="29" dur="1" fill="hold">
                                          <p:stCondLst>
                                            <p:cond delay="499"/>
                                          </p:stCondLst>
                                        </p:cTn>
                                        <p:tgtEl>
                                          <p:spTgt spid="2"/>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5"/>
                                        </p:tgtEl>
                                      </p:cBhvr>
                                    </p:animEffect>
                                    <p:set>
                                      <p:cBhvr>
                                        <p:cTn id="32" dur="1" fill="hold">
                                          <p:stCondLst>
                                            <p:cond delay="499"/>
                                          </p:stCondLst>
                                        </p:cTn>
                                        <p:tgtEl>
                                          <p:spTgt spid="5"/>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6"/>
                                        </p:tgtEl>
                                      </p:cBhvr>
                                    </p:animEffect>
                                    <p:set>
                                      <p:cBhvr>
                                        <p:cTn id="35" dur="1" fill="hold">
                                          <p:stCondLst>
                                            <p:cond delay="499"/>
                                          </p:stCondLst>
                                        </p:cTn>
                                        <p:tgtEl>
                                          <p:spTgt spid="6"/>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3"/>
                                        </p:tgtEl>
                                      </p:cBhvr>
                                    </p:animEffect>
                                    <p:set>
                                      <p:cBhvr>
                                        <p:cTn id="38" dur="1" fill="hold">
                                          <p:stCondLst>
                                            <p:cond delay="499"/>
                                          </p:stCondLst>
                                        </p:cTn>
                                        <p:tgtEl>
                                          <p:spTgt spid="13"/>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4"/>
                                        </p:tgtEl>
                                      </p:cBhvr>
                                    </p:animEffect>
                                    <p:set>
                                      <p:cBhvr>
                                        <p:cTn id="41" dur="1" fill="hold">
                                          <p:stCondLst>
                                            <p:cond delay="499"/>
                                          </p:stCondLst>
                                        </p:cTn>
                                        <p:tgtEl>
                                          <p:spTgt spid="14"/>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7"/>
                                        </p:tgtEl>
                                      </p:cBhvr>
                                    </p:animEffect>
                                    <p:set>
                                      <p:cBhvr>
                                        <p:cTn id="44"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35"/>
                  </p:tgtEl>
                </p:cond>
              </p:nextCondLst>
            </p:seq>
          </p:childTnLst>
        </p:cTn>
      </p:par>
    </p:tnLst>
    <p:bldLst>
      <p:bldP spid="2" grpId="0"/>
      <p:bldP spid="2" grpId="1"/>
      <p:bldP spid="5" grpId="0"/>
      <p:bldP spid="5" grpId="1"/>
      <p:bldP spid="6" grpId="0"/>
      <p:bldP spid="6" grpId="1"/>
      <p:bldP spid="7" grpId="0"/>
      <p:bldP spid="7" grpId="1"/>
      <p:bldP spid="13" grpId="0"/>
      <p:bldP spid="13" grpId="1"/>
      <p:bldP spid="14" grpId="0"/>
      <p:bldP spid="14" grpId="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9" name="矩形 8"/>
          <p:cNvSpPr/>
          <p:nvPr/>
        </p:nvSpPr>
        <p:spPr>
          <a:xfrm>
            <a:off x="1099034" y="1466414"/>
            <a:ext cx="989339" cy="538591"/>
          </a:xfrm>
          <a:prstGeom prst="rect">
            <a:avLst/>
          </a:prstGeom>
        </p:spPr>
        <p:txBody>
          <a:bodyPr wrap="none" lIns="91423" tIns="45711" rIns="91423" bIns="45711">
            <a:spAutoFit/>
          </a:bodyPr>
          <a:lstStyle/>
          <a:p>
            <a:r>
              <a:rPr lang="en-US" altLang="zh-CN" sz="2900" kern="100" dirty="0">
                <a:latin typeface="Times New Roman"/>
                <a:ea typeface="华文细黑"/>
              </a:rPr>
              <a:t>(3)</a:t>
            </a:r>
            <a:r>
              <a:rPr lang="zh-CN" altLang="zh-CN" sz="2900" kern="100" dirty="0">
                <a:latin typeface="Times New Roman"/>
                <a:ea typeface="华文细黑"/>
                <a:cs typeface="Times New Roman"/>
              </a:rPr>
              <a:t>乃</a:t>
            </a:r>
            <a:endParaRPr lang="zh-CN" altLang="en-US" sz="2900" dirty="0"/>
          </a:p>
        </p:txBody>
      </p:sp>
      <p:sp>
        <p:nvSpPr>
          <p:cNvPr id="11" name="左大括号 10"/>
          <p:cNvSpPr/>
          <p:nvPr/>
        </p:nvSpPr>
        <p:spPr>
          <a:xfrm>
            <a:off x="1978368" y="761006"/>
            <a:ext cx="156400" cy="1839913"/>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12" name="矩形 11"/>
          <p:cNvSpPr/>
          <p:nvPr/>
        </p:nvSpPr>
        <p:spPr>
          <a:xfrm>
            <a:off x="2132848" y="621482"/>
            <a:ext cx="5359125" cy="2100557"/>
          </a:xfrm>
          <a:prstGeom prst="rect">
            <a:avLst/>
          </a:prstGeom>
        </p:spPr>
        <p:txBody>
          <a:bodyPr wrap="none" lIns="91423" tIns="45711" rIns="91423" bIns="45711">
            <a:spAutoFit/>
          </a:bodyPr>
          <a:lstStyle/>
          <a:p>
            <a:pPr algn="just">
              <a:lnSpc>
                <a:spcPct val="150000"/>
              </a:lnSpc>
            </a:pPr>
            <a:r>
              <a:rPr lang="zh-CN" altLang="zh-CN" sz="2900" kern="100" dirty="0">
                <a:latin typeface="Times New Roman"/>
                <a:ea typeface="华文细黑"/>
                <a:cs typeface="Times New Roman"/>
              </a:rPr>
              <a:t>彼能是，而我</a:t>
            </a:r>
            <a:r>
              <a:rPr lang="zh-CN" altLang="zh-CN" sz="2900" kern="100" dirty="0">
                <a:solidFill>
                  <a:srgbClr val="0000FF"/>
                </a:solidFill>
                <a:latin typeface="Times New Roman"/>
                <a:ea typeface="华文细黑"/>
                <a:cs typeface="Times New Roman"/>
              </a:rPr>
              <a:t>乃</a:t>
            </a:r>
            <a:r>
              <a:rPr lang="zh-CN" altLang="zh-CN" sz="2900" kern="100" dirty="0">
                <a:latin typeface="Times New Roman"/>
                <a:ea typeface="华文细黑"/>
                <a:cs typeface="Times New Roman"/>
              </a:rPr>
              <a:t>不能是：</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gn="just">
              <a:lnSpc>
                <a:spcPct val="150000"/>
              </a:lnSpc>
            </a:pPr>
            <a:r>
              <a:rPr lang="zh-CN" altLang="zh-CN" sz="2900" kern="100" dirty="0">
                <a:latin typeface="Times New Roman"/>
                <a:ea typeface="华文细黑"/>
                <a:cs typeface="Times New Roman"/>
              </a:rPr>
              <a:t>圣主</a:t>
            </a:r>
            <a:r>
              <a:rPr lang="zh-CN" altLang="zh-CN" sz="2900" kern="100" dirty="0">
                <a:solidFill>
                  <a:srgbClr val="0000FF"/>
                </a:solidFill>
                <a:latin typeface="Times New Roman"/>
                <a:ea typeface="华文细黑"/>
                <a:cs typeface="Times New Roman"/>
              </a:rPr>
              <a:t>乃</a:t>
            </a:r>
            <a:r>
              <a:rPr lang="zh-CN" altLang="zh-CN" sz="2900" kern="100" dirty="0">
                <a:latin typeface="Times New Roman"/>
                <a:ea typeface="华文细黑"/>
                <a:cs typeface="Times New Roman"/>
              </a:rPr>
              <a:t>吾辈共事之主：</a:t>
            </a:r>
            <a:r>
              <a:rPr lang="en-US" altLang="zh-CN" sz="2900" u="sng" kern="100" dirty="0">
                <a:latin typeface="Times New Roman"/>
                <a:ea typeface="华文细黑"/>
                <a:cs typeface="Times New Roman"/>
              </a:rPr>
              <a:t>	      </a:t>
            </a:r>
            <a:endParaRPr lang="zh-CN" altLang="zh-CN" sz="1100" u="sng" kern="100" dirty="0">
              <a:latin typeface="宋体"/>
              <a:cs typeface="Courier New"/>
            </a:endParaRPr>
          </a:p>
          <a:p>
            <a:pPr>
              <a:lnSpc>
                <a:spcPct val="150000"/>
              </a:lnSpc>
            </a:pPr>
            <a:r>
              <a:rPr lang="zh-CN" altLang="zh-CN" sz="2900" kern="100" dirty="0">
                <a:latin typeface="Times New Roman"/>
                <a:ea typeface="华文细黑"/>
                <a:cs typeface="Times New Roman"/>
              </a:rPr>
              <a:t>家祭无忘告</a:t>
            </a:r>
            <a:r>
              <a:rPr lang="zh-CN" altLang="zh-CN" sz="2900" kern="100" dirty="0">
                <a:solidFill>
                  <a:srgbClr val="0000FF"/>
                </a:solidFill>
                <a:latin typeface="Times New Roman"/>
                <a:ea typeface="华文细黑"/>
                <a:cs typeface="Times New Roman"/>
              </a:rPr>
              <a:t>乃</a:t>
            </a:r>
            <a:r>
              <a:rPr lang="zh-CN" altLang="zh-CN" sz="2900" kern="100" dirty="0">
                <a:latin typeface="Times New Roman"/>
                <a:ea typeface="华文细黑"/>
                <a:cs typeface="Times New Roman"/>
              </a:rPr>
              <a:t>翁：</a:t>
            </a:r>
            <a:r>
              <a:rPr lang="en-US" altLang="zh-CN" sz="2900" u="sng" kern="100" dirty="0">
                <a:latin typeface="Times New Roman"/>
                <a:ea typeface="华文细黑"/>
                <a:cs typeface="Times New Roman"/>
              </a:rPr>
              <a:t>	 </a:t>
            </a:r>
            <a:endParaRPr lang="zh-CN" altLang="en-US" sz="2900" u="sng" dirty="0"/>
          </a:p>
        </p:txBody>
      </p:sp>
      <p:sp>
        <p:nvSpPr>
          <p:cNvPr id="18" name="矩形 17"/>
          <p:cNvSpPr/>
          <p:nvPr/>
        </p:nvSpPr>
        <p:spPr>
          <a:xfrm>
            <a:off x="1099034" y="3554646"/>
            <a:ext cx="989339" cy="538591"/>
          </a:xfrm>
          <a:prstGeom prst="rect">
            <a:avLst/>
          </a:prstGeom>
        </p:spPr>
        <p:txBody>
          <a:bodyPr wrap="none" lIns="91423" tIns="45711" rIns="91423" bIns="45711">
            <a:spAutoFit/>
          </a:bodyPr>
          <a:lstStyle/>
          <a:p>
            <a:r>
              <a:rPr lang="en-US" altLang="zh-CN" sz="2900" kern="100" dirty="0">
                <a:latin typeface="Times New Roman"/>
                <a:ea typeface="华文细黑"/>
              </a:rPr>
              <a:t>(4)</a:t>
            </a:r>
            <a:r>
              <a:rPr lang="zh-CN" altLang="zh-CN" sz="2900" kern="100" dirty="0">
                <a:latin typeface="Times New Roman"/>
                <a:ea typeface="华文细黑"/>
                <a:cs typeface="Times New Roman"/>
              </a:rPr>
              <a:t>其</a:t>
            </a:r>
            <a:endParaRPr lang="zh-CN" altLang="en-US" sz="2900" dirty="0"/>
          </a:p>
        </p:txBody>
      </p:sp>
      <p:sp>
        <p:nvSpPr>
          <p:cNvPr id="27" name="矩形 26"/>
          <p:cNvSpPr/>
          <p:nvPr/>
        </p:nvSpPr>
        <p:spPr>
          <a:xfrm>
            <a:off x="2206792" y="3050218"/>
            <a:ext cx="5484159" cy="1431143"/>
          </a:xfrm>
          <a:prstGeom prst="rect">
            <a:avLst/>
          </a:prstGeom>
        </p:spPr>
        <p:txBody>
          <a:bodyPr wrap="none" lIns="91423" tIns="45711" rIns="91423" bIns="45711">
            <a:spAutoFit/>
          </a:bodyPr>
          <a:lstStyle/>
          <a:p>
            <a:pPr algn="just">
              <a:lnSpc>
                <a:spcPct val="150000"/>
              </a:lnSpc>
            </a:pPr>
            <a:r>
              <a:rPr lang="zh-CN" altLang="zh-CN" sz="2900" kern="100" dirty="0">
                <a:latin typeface="Times New Roman"/>
                <a:ea typeface="华文细黑"/>
                <a:cs typeface="Times New Roman"/>
              </a:rPr>
              <a:t>古之君子，</a:t>
            </a:r>
            <a:r>
              <a:rPr lang="zh-CN" altLang="zh-CN" sz="2900" kern="100" dirty="0">
                <a:solidFill>
                  <a:srgbClr val="0000FF"/>
                </a:solidFill>
                <a:latin typeface="Times New Roman"/>
                <a:ea typeface="华文细黑"/>
                <a:cs typeface="Times New Roman"/>
              </a:rPr>
              <a:t>其</a:t>
            </a:r>
            <a:r>
              <a:rPr lang="zh-CN" altLang="zh-CN" sz="2900" kern="100" dirty="0">
                <a:latin typeface="Times New Roman"/>
                <a:ea typeface="华文细黑"/>
                <a:cs typeface="Times New Roman"/>
              </a:rPr>
              <a:t>责己也重以周：</a:t>
            </a:r>
            <a:r>
              <a:rPr lang="en-US" altLang="zh-CN" sz="2900" u="sng" kern="100" dirty="0">
                <a:latin typeface="Times New Roman"/>
                <a:ea typeface="华文细黑"/>
                <a:cs typeface="Times New Roman"/>
              </a:rPr>
              <a:t>     </a:t>
            </a:r>
            <a:endParaRPr lang="en-US" altLang="zh-CN" sz="2900" u="sng" kern="100" dirty="0">
              <a:latin typeface="Times New Roman"/>
              <a:ea typeface="华文细黑"/>
            </a:endParaRPr>
          </a:p>
          <a:p>
            <a:pPr algn="just">
              <a:lnSpc>
                <a:spcPct val="150000"/>
              </a:lnSpc>
            </a:pPr>
            <a:r>
              <a:rPr lang="zh-CN" altLang="zh-CN" sz="2900" kern="100" dirty="0">
                <a:latin typeface="Times New Roman"/>
                <a:ea typeface="华文细黑"/>
                <a:cs typeface="Times New Roman"/>
              </a:rPr>
              <a:t>去</a:t>
            </a:r>
            <a:r>
              <a:rPr lang="zh-CN" altLang="zh-CN" sz="2900" kern="100" dirty="0">
                <a:solidFill>
                  <a:srgbClr val="0000FF"/>
                </a:solidFill>
                <a:latin typeface="Times New Roman"/>
                <a:ea typeface="华文细黑"/>
                <a:cs typeface="Times New Roman"/>
              </a:rPr>
              <a:t>其</a:t>
            </a:r>
            <a:r>
              <a:rPr lang="zh-CN" altLang="zh-CN" sz="2900" kern="100" dirty="0">
                <a:latin typeface="Times New Roman"/>
                <a:ea typeface="华文细黑"/>
                <a:cs typeface="Times New Roman"/>
              </a:rPr>
              <a:t>不如周公者：</a:t>
            </a:r>
            <a:r>
              <a:rPr lang="en-US" altLang="zh-CN" sz="2900" u="sng" kern="100" dirty="0">
                <a:latin typeface="Times New Roman"/>
                <a:ea typeface="华文细黑"/>
                <a:cs typeface="Times New Roman"/>
              </a:rPr>
              <a:t>	 </a:t>
            </a:r>
            <a:endParaRPr lang="zh-CN" altLang="en-US" sz="2900" u="sng" dirty="0"/>
          </a:p>
        </p:txBody>
      </p:sp>
      <p:sp>
        <p:nvSpPr>
          <p:cNvPr id="21" name="左大括号 20"/>
          <p:cNvSpPr/>
          <p:nvPr/>
        </p:nvSpPr>
        <p:spPr>
          <a:xfrm>
            <a:off x="2050376" y="3194207"/>
            <a:ext cx="156400" cy="1223548"/>
          </a:xfrm>
          <a:prstGeom prst="leftBrace">
            <a:avLst/>
          </a:prstGeom>
        </p:spPr>
        <p:style>
          <a:lnRef idx="1">
            <a:schemeClr val="dk1"/>
          </a:lnRef>
          <a:fillRef idx="0">
            <a:schemeClr val="dk1"/>
          </a:fillRef>
          <a:effectRef idx="0">
            <a:schemeClr val="dk1"/>
          </a:effectRef>
          <a:fontRef idx="minor">
            <a:schemeClr val="tx1"/>
          </a:fontRef>
        </p:style>
        <p:txBody>
          <a:bodyPr lIns="91423" tIns="45711" rIns="91423" bIns="45711" rtlCol="0" anchor="ctr"/>
          <a:lstStyle/>
          <a:p>
            <a:pPr algn="ctr"/>
            <a:endParaRPr lang="zh-CN" altLang="en-US"/>
          </a:p>
        </p:txBody>
      </p:sp>
      <p:sp>
        <p:nvSpPr>
          <p:cNvPr id="3" name="矩形 2"/>
          <p:cNvSpPr/>
          <p:nvPr/>
        </p:nvSpPr>
        <p:spPr>
          <a:xfrm>
            <a:off x="6127532" y="693490"/>
            <a:ext cx="556528"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却</a:t>
            </a:r>
            <a:endParaRPr lang="zh-CN" altLang="en-US" sz="2900" kern="100" dirty="0">
              <a:solidFill>
                <a:srgbClr val="C00000"/>
              </a:solidFill>
              <a:latin typeface="Times New Roman"/>
              <a:ea typeface="华文细黑"/>
              <a:cs typeface="Times New Roman"/>
            </a:endParaRPr>
          </a:p>
        </p:txBody>
      </p:sp>
      <p:sp>
        <p:nvSpPr>
          <p:cNvPr id="4" name="矩形 3"/>
          <p:cNvSpPr/>
          <p:nvPr/>
        </p:nvSpPr>
        <p:spPr>
          <a:xfrm>
            <a:off x="5807175" y="1375534"/>
            <a:ext cx="556528"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是</a:t>
            </a:r>
            <a:endParaRPr lang="zh-CN" altLang="en-US" sz="2900" kern="100" dirty="0">
              <a:solidFill>
                <a:srgbClr val="C00000"/>
              </a:solidFill>
              <a:latin typeface="Times New Roman"/>
              <a:ea typeface="华文细黑"/>
              <a:cs typeface="Times New Roman"/>
            </a:endParaRPr>
          </a:p>
        </p:txBody>
      </p:sp>
      <p:sp>
        <p:nvSpPr>
          <p:cNvPr id="7" name="矩形 6"/>
          <p:cNvSpPr/>
          <p:nvPr/>
        </p:nvSpPr>
        <p:spPr>
          <a:xfrm>
            <a:off x="5015088" y="1989634"/>
            <a:ext cx="928425"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你的</a:t>
            </a:r>
            <a:endParaRPr lang="zh-CN" altLang="en-US" sz="2900" kern="100" dirty="0">
              <a:solidFill>
                <a:srgbClr val="C00000"/>
              </a:solidFill>
              <a:latin typeface="Times New Roman"/>
              <a:ea typeface="华文细黑"/>
              <a:cs typeface="Times New Roman"/>
            </a:endParaRPr>
          </a:p>
        </p:txBody>
      </p:sp>
      <p:sp>
        <p:nvSpPr>
          <p:cNvPr id="10" name="矩形 9"/>
          <p:cNvSpPr/>
          <p:nvPr/>
        </p:nvSpPr>
        <p:spPr>
          <a:xfrm>
            <a:off x="6815287" y="3141763"/>
            <a:ext cx="556528"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他</a:t>
            </a:r>
            <a:endParaRPr lang="zh-CN" altLang="en-US" sz="2900" kern="100" dirty="0">
              <a:solidFill>
                <a:srgbClr val="C00000"/>
              </a:solidFill>
              <a:latin typeface="Times New Roman"/>
              <a:ea typeface="华文细黑"/>
              <a:cs typeface="Times New Roman"/>
            </a:endParaRPr>
          </a:p>
        </p:txBody>
      </p:sp>
      <p:sp>
        <p:nvSpPr>
          <p:cNvPr id="15" name="矩形 14"/>
          <p:cNvSpPr/>
          <p:nvPr/>
        </p:nvSpPr>
        <p:spPr>
          <a:xfrm>
            <a:off x="5087096" y="3780309"/>
            <a:ext cx="928425"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那些</a:t>
            </a:r>
            <a:endParaRPr lang="zh-CN" altLang="en-US" sz="29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xmlns="" val="360310869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linds(horizontal)">
                                      <p:cBhvr>
                                        <p:cTn id="18" dur="500"/>
                                        <p:tgtEl>
                                          <p:spTgt spid="10"/>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blinds(horizontal)">
                                      <p:cBhvr>
                                        <p:cTn id="21" dur="500"/>
                                        <p:tgtEl>
                                          <p:spTgt spid="1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1" nodeType="clickEffect">
                                  <p:stCondLst>
                                    <p:cond delay="0"/>
                                  </p:stCondLst>
                                  <p:childTnLst>
                                    <p:animEffect transition="out" filter="fade">
                                      <p:cBhvr>
                                        <p:cTn id="25" dur="500"/>
                                        <p:tgtEl>
                                          <p:spTgt spid="3"/>
                                        </p:tgtEl>
                                      </p:cBhvr>
                                    </p:animEffect>
                                    <p:set>
                                      <p:cBhvr>
                                        <p:cTn id="26" dur="1" fill="hold">
                                          <p:stCondLst>
                                            <p:cond delay="499"/>
                                          </p:stCondLst>
                                        </p:cTn>
                                        <p:tgtEl>
                                          <p:spTgt spid="3"/>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4"/>
                                        </p:tgtEl>
                                      </p:cBhvr>
                                    </p:animEffect>
                                    <p:set>
                                      <p:cBhvr>
                                        <p:cTn id="29" dur="1" fill="hold">
                                          <p:stCondLst>
                                            <p:cond delay="499"/>
                                          </p:stCondLst>
                                        </p:cTn>
                                        <p:tgtEl>
                                          <p:spTgt spid="4"/>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7"/>
                                        </p:tgtEl>
                                      </p:cBhvr>
                                    </p:animEffect>
                                    <p:set>
                                      <p:cBhvr>
                                        <p:cTn id="32" dur="1" fill="hold">
                                          <p:stCondLst>
                                            <p:cond delay="499"/>
                                          </p:stCondLst>
                                        </p:cTn>
                                        <p:tgtEl>
                                          <p:spTgt spid="7"/>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5"/>
                                        </p:tgtEl>
                                      </p:cBhvr>
                                    </p:animEffect>
                                    <p:set>
                                      <p:cBhvr>
                                        <p:cTn id="38"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3" grpId="0"/>
      <p:bldP spid="3" grpId="1"/>
      <p:bldP spid="4" grpId="0"/>
      <p:bldP spid="4" grpId="1"/>
      <p:bldP spid="7" grpId="0"/>
      <p:bldP spid="7" grpId="1"/>
      <p:bldP spid="10" grpId="0"/>
      <p:bldP spid="10" grpId="1"/>
      <p:bldP spid="15" grpId="0"/>
      <p:bldP spid="15" grpId="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534328" y="155769"/>
            <a:ext cx="11336843" cy="6817204"/>
          </a:xfrm>
          <a:prstGeom prst="rect">
            <a:avLst/>
          </a:prstGeom>
        </p:spPr>
        <p:txBody>
          <a:bodyPr wrap="square" lIns="121876" tIns="60937" rIns="121876" bIns="60937">
            <a:spAutoFit/>
          </a:bodyPr>
          <a:lstStyle/>
          <a:p>
            <a:pPr algn="just">
              <a:lnSpc>
                <a:spcPct val="150000"/>
              </a:lnSpc>
            </a:pPr>
            <a:r>
              <a:rPr lang="en-US" altLang="zh-CN" sz="2900" b="1" kern="100" dirty="0">
                <a:latin typeface="Times New Roman"/>
                <a:ea typeface="华文细黑"/>
                <a:cs typeface="Courier New"/>
              </a:rPr>
              <a:t>4.</a:t>
            </a:r>
            <a:r>
              <a:rPr lang="zh-CN" altLang="zh-CN" sz="2900" b="1" kern="100" dirty="0">
                <a:latin typeface="Times New Roman"/>
                <a:ea typeface="华文细黑"/>
                <a:cs typeface="Times New Roman"/>
              </a:rPr>
              <a:t>词类活用</a:t>
            </a:r>
            <a:endParaRPr lang="zh-CN" altLang="zh-CN" sz="1100" kern="100" dirty="0">
              <a:latin typeface="宋体"/>
              <a:cs typeface="Courier New"/>
            </a:endParaRPr>
          </a:p>
          <a:p>
            <a:pPr algn="just">
              <a:lnSpc>
                <a:spcPct val="150000"/>
              </a:lnSpc>
            </a:pPr>
            <a:r>
              <a:rPr lang="en-US" altLang="zh-CN" sz="2900" kern="100" dirty="0">
                <a:latin typeface="Times New Roman"/>
                <a:ea typeface="华文细黑"/>
                <a:cs typeface="Courier New"/>
              </a:rPr>
              <a:t>(1)</a:t>
            </a:r>
            <a:r>
              <a:rPr lang="zh-CN" altLang="zh-CN" sz="2900" kern="100" dirty="0">
                <a:latin typeface="Times New Roman"/>
                <a:ea typeface="华文细黑"/>
                <a:cs typeface="Times New Roman"/>
              </a:rPr>
              <a:t>形容词作名词</a:t>
            </a:r>
            <a:endParaRPr lang="zh-CN" altLang="zh-CN" sz="1100" kern="100" dirty="0">
              <a:latin typeface="宋体"/>
              <a:cs typeface="Courier New"/>
            </a:endParaRPr>
          </a:p>
          <a:p>
            <a:pPr algn="just">
              <a:lnSpc>
                <a:spcPct val="150000"/>
              </a:lnSpc>
            </a:pPr>
            <a:r>
              <a:rPr lang="en-US" altLang="zh-CN" sz="2900" kern="100" dirty="0">
                <a:latin typeface="宋体"/>
                <a:ea typeface="华文细黑"/>
                <a:cs typeface="Times New Roman"/>
              </a:rPr>
              <a:t>①</a:t>
            </a:r>
            <a:r>
              <a:rPr lang="zh-CN" altLang="zh-CN" sz="2900" kern="100" dirty="0">
                <a:latin typeface="Times New Roman"/>
                <a:ea typeface="华文细黑"/>
                <a:cs typeface="Times New Roman"/>
              </a:rPr>
              <a:t>故人乐为</a:t>
            </a:r>
            <a:r>
              <a:rPr lang="zh-CN" altLang="zh-CN" sz="2900" kern="100" dirty="0">
                <a:solidFill>
                  <a:srgbClr val="0000FF"/>
                </a:solidFill>
                <a:latin typeface="Times New Roman"/>
                <a:ea typeface="华文细黑"/>
                <a:cs typeface="Times New Roman"/>
              </a:rPr>
              <a:t>善</a:t>
            </a:r>
            <a:r>
              <a:rPr lang="zh-CN" altLang="zh-CN" sz="2900" kern="100" dirty="0">
                <a:latin typeface="Times New Roman"/>
                <a:ea typeface="华文细黑"/>
                <a:cs typeface="Times New Roman"/>
              </a:rPr>
              <a:t>：</a:t>
            </a:r>
            <a:r>
              <a:rPr lang="en-US" altLang="zh-CN" sz="2900" kern="100" dirty="0">
                <a:latin typeface="Times New Roman"/>
                <a:ea typeface="华文细黑"/>
                <a:cs typeface="Times New Roman"/>
              </a:rPr>
              <a:t>________</a:t>
            </a:r>
            <a:endParaRPr lang="zh-CN" altLang="zh-CN" sz="1100" kern="100" dirty="0">
              <a:latin typeface="宋体"/>
              <a:cs typeface="Courier New"/>
            </a:endParaRPr>
          </a:p>
          <a:p>
            <a:pPr algn="just">
              <a:lnSpc>
                <a:spcPct val="150000"/>
              </a:lnSpc>
            </a:pPr>
            <a:r>
              <a:rPr lang="en-US" altLang="zh-CN" sz="2900" kern="100" dirty="0">
                <a:latin typeface="宋体"/>
                <a:ea typeface="华文细黑"/>
                <a:cs typeface="Times New Roman"/>
              </a:rPr>
              <a:t>②</a:t>
            </a:r>
            <a:r>
              <a:rPr lang="zh-CN" altLang="zh-CN" sz="2900" kern="100" dirty="0">
                <a:latin typeface="Times New Roman"/>
                <a:ea typeface="华文细黑"/>
                <a:cs typeface="Times New Roman"/>
              </a:rPr>
              <a:t>详，故人难于为</a:t>
            </a:r>
            <a:r>
              <a:rPr lang="zh-CN" altLang="zh-CN" sz="2900" kern="100" dirty="0">
                <a:solidFill>
                  <a:srgbClr val="0000FF"/>
                </a:solidFill>
                <a:latin typeface="Times New Roman"/>
                <a:ea typeface="华文细黑"/>
                <a:cs typeface="Times New Roman"/>
              </a:rPr>
              <a:t>善</a:t>
            </a:r>
            <a:r>
              <a:rPr lang="zh-CN" altLang="zh-CN" sz="2900" kern="100" dirty="0">
                <a:latin typeface="Times New Roman"/>
                <a:ea typeface="华文细黑"/>
                <a:cs typeface="Times New Roman"/>
              </a:rPr>
              <a:t>：</a:t>
            </a:r>
            <a:r>
              <a:rPr lang="en-US" altLang="zh-CN" sz="2900" kern="100" dirty="0">
                <a:latin typeface="Times New Roman"/>
                <a:ea typeface="华文细黑"/>
                <a:cs typeface="Times New Roman"/>
              </a:rPr>
              <a:t>______</a:t>
            </a:r>
            <a:endParaRPr lang="zh-CN" altLang="zh-CN" sz="1100" kern="100" dirty="0">
              <a:latin typeface="宋体"/>
              <a:cs typeface="Courier New"/>
            </a:endParaRPr>
          </a:p>
          <a:p>
            <a:pPr algn="just">
              <a:lnSpc>
                <a:spcPct val="150000"/>
              </a:lnSpc>
            </a:pPr>
            <a:r>
              <a:rPr lang="en-US" altLang="zh-CN" sz="2900" kern="100" dirty="0">
                <a:latin typeface="宋体"/>
                <a:ea typeface="华文细黑"/>
                <a:cs typeface="Times New Roman"/>
              </a:rPr>
              <a:t>③</a:t>
            </a:r>
            <a:r>
              <a:rPr lang="zh-CN" altLang="zh-CN" sz="2900" kern="100" dirty="0">
                <a:latin typeface="Times New Roman"/>
                <a:ea typeface="华文细黑"/>
                <a:cs typeface="Times New Roman"/>
              </a:rPr>
              <a:t>恐恐然惟懼其人之不得为</a:t>
            </a:r>
            <a:r>
              <a:rPr lang="zh-CN" altLang="zh-CN" sz="2900" kern="100" dirty="0">
                <a:solidFill>
                  <a:srgbClr val="0000FF"/>
                </a:solidFill>
                <a:latin typeface="Times New Roman"/>
                <a:ea typeface="华文细黑"/>
                <a:cs typeface="Times New Roman"/>
              </a:rPr>
              <a:t>善</a:t>
            </a:r>
            <a:r>
              <a:rPr lang="zh-CN" altLang="zh-CN" sz="2900" kern="100" dirty="0">
                <a:latin typeface="Times New Roman"/>
                <a:ea typeface="华文细黑"/>
                <a:cs typeface="Times New Roman"/>
              </a:rPr>
              <a:t>之利：</a:t>
            </a:r>
            <a:r>
              <a:rPr lang="en-US" altLang="zh-CN" sz="2900" kern="100" dirty="0">
                <a:latin typeface="Times New Roman"/>
                <a:ea typeface="华文细黑"/>
                <a:cs typeface="Times New Roman"/>
              </a:rPr>
              <a:t>_______</a:t>
            </a:r>
            <a:endParaRPr lang="zh-CN" altLang="zh-CN" sz="1100" kern="100" dirty="0">
              <a:latin typeface="宋体"/>
              <a:cs typeface="Courier New"/>
            </a:endParaRPr>
          </a:p>
          <a:p>
            <a:pPr algn="just">
              <a:lnSpc>
                <a:spcPct val="150000"/>
              </a:lnSpc>
            </a:pPr>
            <a:r>
              <a:rPr lang="en-US" altLang="zh-CN" sz="2900" kern="100" dirty="0">
                <a:latin typeface="宋体"/>
                <a:ea typeface="华文细黑"/>
                <a:cs typeface="Times New Roman"/>
              </a:rPr>
              <a:t>④</a:t>
            </a:r>
            <a:r>
              <a:rPr lang="zh-CN" altLang="zh-CN" sz="2900" kern="100" dirty="0">
                <a:latin typeface="Times New Roman"/>
                <a:ea typeface="华文细黑"/>
                <a:cs typeface="Times New Roman"/>
              </a:rPr>
              <a:t>己未有</a:t>
            </a:r>
            <a:r>
              <a:rPr lang="zh-CN" altLang="zh-CN" sz="2900" kern="100" dirty="0">
                <a:solidFill>
                  <a:srgbClr val="0000FF"/>
                </a:solidFill>
                <a:latin typeface="Times New Roman"/>
                <a:ea typeface="华文细黑"/>
                <a:cs typeface="Times New Roman"/>
              </a:rPr>
              <a:t>善</a:t>
            </a:r>
            <a:r>
              <a:rPr lang="zh-CN" altLang="zh-CN" sz="2900" kern="100" dirty="0">
                <a:latin typeface="Times New Roman"/>
                <a:ea typeface="华文细黑"/>
                <a:cs typeface="Times New Roman"/>
              </a:rPr>
              <a:t>：</a:t>
            </a:r>
            <a:r>
              <a:rPr lang="en-US" altLang="zh-CN" sz="2900" kern="100" dirty="0">
                <a:latin typeface="Times New Roman"/>
                <a:ea typeface="华文细黑"/>
                <a:cs typeface="Times New Roman"/>
              </a:rPr>
              <a:t>______</a:t>
            </a:r>
            <a:endParaRPr lang="zh-CN" altLang="zh-CN" sz="1100" kern="100" dirty="0">
              <a:latin typeface="宋体"/>
              <a:cs typeface="Courier New"/>
            </a:endParaRPr>
          </a:p>
          <a:p>
            <a:pPr algn="just">
              <a:lnSpc>
                <a:spcPct val="150000"/>
              </a:lnSpc>
            </a:pPr>
            <a:r>
              <a:rPr lang="en-US" altLang="zh-CN" sz="2900" kern="100" dirty="0">
                <a:latin typeface="宋体"/>
                <a:ea typeface="华文细黑"/>
                <a:cs typeface="Times New Roman"/>
              </a:rPr>
              <a:t>⑤</a:t>
            </a:r>
            <a:r>
              <a:rPr lang="zh-CN" altLang="zh-CN" sz="2900" kern="100" dirty="0">
                <a:latin typeface="Times New Roman"/>
                <a:ea typeface="华文细黑"/>
                <a:cs typeface="Times New Roman"/>
              </a:rPr>
              <a:t>即其</a:t>
            </a:r>
            <a:r>
              <a:rPr lang="zh-CN" altLang="zh-CN" sz="2900" kern="100" dirty="0">
                <a:solidFill>
                  <a:srgbClr val="0000FF"/>
                </a:solidFill>
                <a:latin typeface="Times New Roman"/>
                <a:ea typeface="华文细黑"/>
                <a:cs typeface="Times New Roman"/>
              </a:rPr>
              <a:t>新</a:t>
            </a:r>
            <a:r>
              <a:rPr lang="zh-CN" altLang="zh-CN" sz="2900" kern="100" dirty="0">
                <a:latin typeface="Times New Roman"/>
                <a:ea typeface="华文细黑"/>
                <a:cs typeface="Times New Roman"/>
              </a:rPr>
              <a:t>不究其</a:t>
            </a:r>
            <a:r>
              <a:rPr lang="zh-CN" altLang="zh-CN" sz="2900" kern="100" dirty="0">
                <a:solidFill>
                  <a:srgbClr val="0000FF"/>
                </a:solidFill>
                <a:latin typeface="Times New Roman"/>
                <a:ea typeface="华文细黑"/>
                <a:cs typeface="Times New Roman"/>
              </a:rPr>
              <a:t>旧</a:t>
            </a:r>
            <a:r>
              <a:rPr lang="zh-CN" altLang="zh-CN" sz="2900" kern="100" dirty="0">
                <a:latin typeface="Times New Roman"/>
                <a:ea typeface="华文细黑"/>
                <a:cs typeface="Times New Roman"/>
              </a:rPr>
              <a:t>：</a:t>
            </a:r>
            <a:r>
              <a:rPr lang="en-US" altLang="zh-CN" sz="2900" kern="100" dirty="0">
                <a:latin typeface="Times New Roman"/>
                <a:ea typeface="华文细黑"/>
                <a:cs typeface="Times New Roman"/>
              </a:rPr>
              <a:t>___________</a:t>
            </a:r>
          </a:p>
          <a:p>
            <a:pPr algn="just">
              <a:lnSpc>
                <a:spcPct val="150000"/>
              </a:lnSpc>
            </a:pPr>
            <a:r>
              <a:rPr lang="en-US" altLang="zh-CN" sz="2900" kern="100" dirty="0">
                <a:latin typeface="Times New Roman"/>
                <a:ea typeface="华文细黑"/>
                <a:cs typeface="Courier New"/>
              </a:rPr>
              <a:t>(2)</a:t>
            </a:r>
            <a:r>
              <a:rPr lang="zh-CN" altLang="zh-CN" sz="2900" kern="100" dirty="0">
                <a:latin typeface="Times New Roman"/>
                <a:ea typeface="华文细黑"/>
                <a:cs typeface="Times New Roman"/>
              </a:rPr>
              <a:t>形容词作动词</a:t>
            </a:r>
            <a:endParaRPr lang="zh-CN" altLang="zh-CN" sz="1100" kern="100" dirty="0">
              <a:latin typeface="宋体"/>
              <a:cs typeface="Courier New"/>
            </a:endParaRPr>
          </a:p>
          <a:p>
            <a:pPr algn="just">
              <a:lnSpc>
                <a:spcPct val="150000"/>
              </a:lnSpc>
            </a:pPr>
            <a:r>
              <a:rPr lang="en-US" altLang="zh-CN" sz="2900" kern="100" dirty="0">
                <a:latin typeface="宋体"/>
                <a:ea typeface="华文细黑"/>
                <a:cs typeface="Times New Roman"/>
              </a:rPr>
              <a:t>①</a:t>
            </a:r>
            <a:r>
              <a:rPr lang="zh-CN" altLang="zh-CN" sz="2900" kern="100" dirty="0">
                <a:latin typeface="Times New Roman"/>
                <a:ea typeface="华文细黑"/>
                <a:cs typeface="Times New Roman"/>
              </a:rPr>
              <a:t>能</a:t>
            </a:r>
            <a:r>
              <a:rPr lang="zh-CN" altLang="zh-CN" sz="2900" kern="100" dirty="0">
                <a:solidFill>
                  <a:srgbClr val="0000FF"/>
                </a:solidFill>
                <a:latin typeface="Times New Roman"/>
                <a:ea typeface="华文细黑"/>
                <a:cs typeface="Times New Roman"/>
              </a:rPr>
              <a:t>善</a:t>
            </a:r>
            <a:r>
              <a:rPr lang="zh-CN" altLang="zh-CN" sz="2900" kern="100" dirty="0">
                <a:latin typeface="Times New Roman"/>
                <a:ea typeface="华文细黑"/>
                <a:cs typeface="Times New Roman"/>
              </a:rPr>
              <a:t>是，是足为艺人矣：</a:t>
            </a:r>
            <a:r>
              <a:rPr lang="en-US" altLang="zh-CN" sz="2900" kern="100" dirty="0">
                <a:latin typeface="Times New Roman"/>
                <a:ea typeface="华文细黑"/>
                <a:cs typeface="Times New Roman"/>
              </a:rPr>
              <a:t>_____</a:t>
            </a:r>
            <a:endParaRPr lang="zh-CN" altLang="zh-CN" sz="1100" kern="100" dirty="0">
              <a:latin typeface="宋体"/>
              <a:cs typeface="Courier New"/>
            </a:endParaRPr>
          </a:p>
          <a:p>
            <a:pPr algn="just">
              <a:lnSpc>
                <a:spcPct val="150000"/>
              </a:lnSpc>
            </a:pPr>
            <a:r>
              <a:rPr lang="en-US" altLang="zh-CN" sz="2900" kern="100" dirty="0">
                <a:latin typeface="宋体"/>
                <a:ea typeface="华文细黑"/>
                <a:cs typeface="Times New Roman"/>
              </a:rPr>
              <a:t>②</a:t>
            </a:r>
            <a:r>
              <a:rPr lang="zh-CN" altLang="zh-CN" sz="2900" kern="100" dirty="0">
                <a:latin typeface="Times New Roman"/>
                <a:ea typeface="华文细黑"/>
                <a:cs typeface="Times New Roman"/>
              </a:rPr>
              <a:t>彼虽</a:t>
            </a:r>
            <a:r>
              <a:rPr lang="zh-CN" altLang="zh-CN" sz="2900" kern="100" dirty="0">
                <a:solidFill>
                  <a:srgbClr val="0000FF"/>
                </a:solidFill>
                <a:latin typeface="Times New Roman"/>
                <a:ea typeface="华文细黑"/>
                <a:cs typeface="Times New Roman"/>
              </a:rPr>
              <a:t>善</a:t>
            </a:r>
            <a:r>
              <a:rPr lang="zh-CN" altLang="zh-CN" sz="2900" kern="100" dirty="0">
                <a:latin typeface="Times New Roman"/>
                <a:ea typeface="华文细黑"/>
                <a:cs typeface="Times New Roman"/>
              </a:rPr>
              <a:t>是，其用不足称也：</a:t>
            </a:r>
            <a:r>
              <a:rPr lang="en-US" altLang="zh-CN" sz="2900" kern="100" dirty="0">
                <a:latin typeface="Times New Roman"/>
                <a:ea typeface="华文细黑"/>
                <a:cs typeface="Times New Roman"/>
              </a:rPr>
              <a:t>______</a:t>
            </a:r>
            <a:endParaRPr lang="zh-CN" altLang="zh-CN" sz="1100" kern="100" dirty="0">
              <a:latin typeface="宋体"/>
              <a:cs typeface="Courier New"/>
            </a:endParaRPr>
          </a:p>
        </p:txBody>
      </p:sp>
      <p:pic>
        <p:nvPicPr>
          <p:cNvPr id="12" name="图片 1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2" name="矩形 1"/>
          <p:cNvSpPr/>
          <p:nvPr/>
        </p:nvSpPr>
        <p:spPr>
          <a:xfrm>
            <a:off x="3214886" y="1557586"/>
            <a:ext cx="1300322"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好事。</a:t>
            </a:r>
            <a:endParaRPr lang="zh-CN" altLang="en-US" sz="2900" kern="100" dirty="0">
              <a:solidFill>
                <a:srgbClr val="C00000"/>
              </a:solidFill>
              <a:latin typeface="Times New Roman"/>
              <a:ea typeface="华文细黑"/>
              <a:cs typeface="Times New Roman"/>
            </a:endParaRPr>
          </a:p>
        </p:txBody>
      </p:sp>
      <p:sp>
        <p:nvSpPr>
          <p:cNvPr id="4" name="矩形 3"/>
          <p:cNvSpPr/>
          <p:nvPr/>
        </p:nvSpPr>
        <p:spPr>
          <a:xfrm>
            <a:off x="4150991" y="2205658"/>
            <a:ext cx="1300322"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好事。</a:t>
            </a:r>
            <a:endParaRPr lang="zh-CN" altLang="en-US" sz="2900" kern="100" dirty="0">
              <a:solidFill>
                <a:srgbClr val="C00000"/>
              </a:solidFill>
              <a:latin typeface="Times New Roman"/>
              <a:ea typeface="华文细黑"/>
              <a:cs typeface="Times New Roman"/>
            </a:endParaRPr>
          </a:p>
        </p:txBody>
      </p:sp>
      <p:sp>
        <p:nvSpPr>
          <p:cNvPr id="5" name="矩形 4"/>
          <p:cNvSpPr/>
          <p:nvPr/>
        </p:nvSpPr>
        <p:spPr>
          <a:xfrm>
            <a:off x="6383239" y="2853730"/>
            <a:ext cx="1300322"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好事。</a:t>
            </a:r>
            <a:endParaRPr lang="zh-CN" altLang="en-US" sz="2900" kern="100" dirty="0">
              <a:solidFill>
                <a:srgbClr val="C00000"/>
              </a:solidFill>
              <a:latin typeface="Times New Roman"/>
              <a:ea typeface="华文细黑"/>
              <a:cs typeface="Times New Roman"/>
            </a:endParaRPr>
          </a:p>
        </p:txBody>
      </p:sp>
      <p:sp>
        <p:nvSpPr>
          <p:cNvPr id="7" name="矩形 6"/>
          <p:cNvSpPr/>
          <p:nvPr/>
        </p:nvSpPr>
        <p:spPr>
          <a:xfrm>
            <a:off x="2745091" y="3501802"/>
            <a:ext cx="1300322"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长处。</a:t>
            </a:r>
            <a:endParaRPr lang="zh-CN" altLang="en-US" sz="2900" kern="100" dirty="0">
              <a:solidFill>
                <a:srgbClr val="C00000"/>
              </a:solidFill>
              <a:latin typeface="Times New Roman"/>
              <a:ea typeface="华文细黑"/>
              <a:cs typeface="Times New Roman"/>
            </a:endParaRPr>
          </a:p>
        </p:txBody>
      </p:sp>
      <p:sp>
        <p:nvSpPr>
          <p:cNvPr id="13" name="矩形 12"/>
          <p:cNvSpPr/>
          <p:nvPr/>
        </p:nvSpPr>
        <p:spPr>
          <a:xfrm>
            <a:off x="3756105" y="4077866"/>
            <a:ext cx="2416012"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现在；过去。</a:t>
            </a:r>
            <a:endParaRPr lang="zh-CN" altLang="en-US" sz="2900" kern="100" dirty="0">
              <a:solidFill>
                <a:srgbClr val="C00000"/>
              </a:solidFill>
              <a:latin typeface="Times New Roman"/>
              <a:ea typeface="华文细黑"/>
              <a:cs typeface="Times New Roman"/>
            </a:endParaRPr>
          </a:p>
        </p:txBody>
      </p:sp>
      <p:sp>
        <p:nvSpPr>
          <p:cNvPr id="15" name="矩形 14"/>
          <p:cNvSpPr/>
          <p:nvPr/>
        </p:nvSpPr>
        <p:spPr>
          <a:xfrm>
            <a:off x="4833323" y="5426855"/>
            <a:ext cx="1300322"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擅长。</a:t>
            </a:r>
            <a:endParaRPr lang="zh-CN" altLang="en-US" sz="2900" kern="100" dirty="0">
              <a:solidFill>
                <a:srgbClr val="C00000"/>
              </a:solidFill>
              <a:latin typeface="Times New Roman"/>
              <a:ea typeface="华文细黑"/>
              <a:cs typeface="Times New Roman"/>
            </a:endParaRPr>
          </a:p>
        </p:txBody>
      </p:sp>
      <p:sp>
        <p:nvSpPr>
          <p:cNvPr id="16" name="矩形 15"/>
          <p:cNvSpPr/>
          <p:nvPr/>
        </p:nvSpPr>
        <p:spPr>
          <a:xfrm>
            <a:off x="5265371" y="6002918"/>
            <a:ext cx="1300322"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擅长。</a:t>
            </a:r>
            <a:endParaRPr lang="zh-CN" altLang="en-US" sz="29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xmlns="" val="363409995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linds(horizontal)">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linds(horizontal)">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linds(horizontal)">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1" nodeType="clickEffect">
                                  <p:stCondLst>
                                    <p:cond delay="0"/>
                                  </p:stCondLst>
                                  <p:childTnLst>
                                    <p:animEffect transition="out" filter="fade">
                                      <p:cBhvr>
                                        <p:cTn id="41" dur="500"/>
                                        <p:tgtEl>
                                          <p:spTgt spid="2"/>
                                        </p:tgtEl>
                                      </p:cBhvr>
                                    </p:animEffect>
                                    <p:set>
                                      <p:cBhvr>
                                        <p:cTn id="42" dur="1" fill="hold">
                                          <p:stCondLst>
                                            <p:cond delay="499"/>
                                          </p:stCondLst>
                                        </p:cTn>
                                        <p:tgtEl>
                                          <p:spTgt spid="2"/>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4"/>
                                        </p:tgtEl>
                                      </p:cBhvr>
                                    </p:animEffect>
                                    <p:set>
                                      <p:cBhvr>
                                        <p:cTn id="45" dur="1" fill="hold">
                                          <p:stCondLst>
                                            <p:cond delay="499"/>
                                          </p:stCondLst>
                                        </p:cTn>
                                        <p:tgtEl>
                                          <p:spTgt spid="4"/>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5"/>
                                        </p:tgtEl>
                                      </p:cBhvr>
                                    </p:animEffect>
                                    <p:set>
                                      <p:cBhvr>
                                        <p:cTn id="48" dur="1" fill="hold">
                                          <p:stCondLst>
                                            <p:cond delay="499"/>
                                          </p:stCondLst>
                                        </p:cTn>
                                        <p:tgtEl>
                                          <p:spTgt spid="5"/>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7"/>
                                        </p:tgtEl>
                                      </p:cBhvr>
                                    </p:animEffect>
                                    <p:set>
                                      <p:cBhvr>
                                        <p:cTn id="51" dur="1" fill="hold">
                                          <p:stCondLst>
                                            <p:cond delay="499"/>
                                          </p:stCondLst>
                                        </p:cTn>
                                        <p:tgtEl>
                                          <p:spTgt spid="7"/>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13"/>
                                        </p:tgtEl>
                                      </p:cBhvr>
                                    </p:animEffect>
                                    <p:set>
                                      <p:cBhvr>
                                        <p:cTn id="54" dur="1" fill="hold">
                                          <p:stCondLst>
                                            <p:cond delay="499"/>
                                          </p:stCondLst>
                                        </p:cTn>
                                        <p:tgtEl>
                                          <p:spTgt spid="13"/>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15"/>
                                        </p:tgtEl>
                                      </p:cBhvr>
                                    </p:animEffect>
                                    <p:set>
                                      <p:cBhvr>
                                        <p:cTn id="57" dur="1" fill="hold">
                                          <p:stCondLst>
                                            <p:cond delay="499"/>
                                          </p:stCondLst>
                                        </p:cTn>
                                        <p:tgtEl>
                                          <p:spTgt spid="15"/>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16"/>
                                        </p:tgtEl>
                                      </p:cBhvr>
                                    </p:animEffect>
                                    <p:set>
                                      <p:cBhvr>
                                        <p:cTn id="60"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2" grpId="0"/>
      <p:bldP spid="2" grpId="1"/>
      <p:bldP spid="4" grpId="0"/>
      <p:bldP spid="4" grpId="1"/>
      <p:bldP spid="5" grpId="0"/>
      <p:bldP spid="5" grpId="1"/>
      <p:bldP spid="7" grpId="0"/>
      <p:bldP spid="7" grpId="1"/>
      <p:bldP spid="13" grpId="0"/>
      <p:bldP spid="13" grpId="1"/>
      <p:bldP spid="15" grpId="0"/>
      <p:bldP spid="15" grpId="1"/>
      <p:bldP spid="16" grpId="0"/>
      <p:bldP spid="16" grpId="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534328" y="874239"/>
            <a:ext cx="11336843" cy="2131306"/>
          </a:xfrm>
          <a:prstGeom prst="rect">
            <a:avLst/>
          </a:prstGeom>
        </p:spPr>
        <p:txBody>
          <a:bodyPr wrap="square" lIns="121876" tIns="60937" rIns="121876" bIns="60937">
            <a:spAutoFit/>
          </a:bodyPr>
          <a:lstStyle/>
          <a:p>
            <a:pPr algn="just">
              <a:lnSpc>
                <a:spcPct val="150000"/>
              </a:lnSpc>
            </a:pPr>
            <a:r>
              <a:rPr lang="en-US" altLang="zh-CN" sz="2900" kern="100" dirty="0">
                <a:latin typeface="Times New Roman"/>
                <a:ea typeface="华文细黑"/>
                <a:cs typeface="Courier New"/>
              </a:rPr>
              <a:t>(3)</a:t>
            </a:r>
            <a:r>
              <a:rPr lang="zh-CN" altLang="zh-CN" sz="2900" kern="100" dirty="0">
                <a:latin typeface="Times New Roman"/>
                <a:ea typeface="华文细黑"/>
                <a:cs typeface="Times New Roman"/>
              </a:rPr>
              <a:t>名词作状语</a:t>
            </a:r>
            <a:endParaRPr lang="zh-CN" altLang="zh-CN" sz="1100" kern="100" dirty="0">
              <a:latin typeface="宋体"/>
              <a:cs typeface="Courier New"/>
            </a:endParaRPr>
          </a:p>
          <a:p>
            <a:pPr algn="just">
              <a:lnSpc>
                <a:spcPct val="150000"/>
              </a:lnSpc>
            </a:pPr>
            <a:r>
              <a:rPr lang="en-US" altLang="zh-CN" sz="2900" kern="100" dirty="0">
                <a:latin typeface="宋体"/>
                <a:ea typeface="华文细黑"/>
                <a:cs typeface="Times New Roman"/>
              </a:rPr>
              <a:t>①</a:t>
            </a:r>
            <a:r>
              <a:rPr lang="zh-CN" altLang="zh-CN" sz="2900" kern="100" dirty="0">
                <a:solidFill>
                  <a:srgbClr val="0000FF"/>
                </a:solidFill>
                <a:latin typeface="Times New Roman"/>
                <a:ea typeface="华文细黑"/>
                <a:cs typeface="Times New Roman"/>
              </a:rPr>
              <a:t>早夜</a:t>
            </a:r>
            <a:r>
              <a:rPr lang="zh-CN" altLang="zh-CN" sz="2900" kern="100" dirty="0">
                <a:latin typeface="Times New Roman"/>
                <a:ea typeface="华文细黑"/>
                <a:cs typeface="Times New Roman"/>
              </a:rPr>
              <a:t>以思：</a:t>
            </a:r>
            <a:r>
              <a:rPr lang="en-US" altLang="zh-CN" sz="2900" kern="100" dirty="0">
                <a:latin typeface="Times New Roman"/>
                <a:ea typeface="华文细黑"/>
                <a:cs typeface="Times New Roman"/>
              </a:rPr>
              <a:t>______________</a:t>
            </a:r>
            <a:endParaRPr lang="zh-CN" altLang="zh-CN" sz="1100" kern="100" dirty="0">
              <a:latin typeface="宋体"/>
              <a:cs typeface="Courier New"/>
            </a:endParaRPr>
          </a:p>
          <a:p>
            <a:pPr algn="just">
              <a:lnSpc>
                <a:spcPct val="150000"/>
              </a:lnSpc>
            </a:pPr>
            <a:r>
              <a:rPr lang="en-US" altLang="zh-CN" sz="2900" kern="100" dirty="0">
                <a:latin typeface="宋体"/>
                <a:ea typeface="华文细黑"/>
                <a:cs typeface="Times New Roman"/>
              </a:rPr>
              <a:t>②</a:t>
            </a:r>
            <a:r>
              <a:rPr lang="zh-CN" altLang="zh-CN" sz="2900" kern="100" dirty="0">
                <a:solidFill>
                  <a:srgbClr val="0000FF"/>
                </a:solidFill>
                <a:latin typeface="Times New Roman"/>
                <a:ea typeface="华文细黑"/>
                <a:cs typeface="Times New Roman"/>
              </a:rPr>
              <a:t>外</a:t>
            </a:r>
            <a:r>
              <a:rPr lang="zh-CN" altLang="zh-CN" sz="2900" kern="100" dirty="0">
                <a:latin typeface="Times New Roman"/>
                <a:ea typeface="华文细黑"/>
                <a:cs typeface="Times New Roman"/>
              </a:rPr>
              <a:t>以欺于人，</a:t>
            </a:r>
            <a:r>
              <a:rPr lang="zh-CN" altLang="zh-CN" sz="2900" kern="100" dirty="0">
                <a:solidFill>
                  <a:srgbClr val="0000FF"/>
                </a:solidFill>
                <a:latin typeface="Times New Roman"/>
                <a:ea typeface="华文细黑"/>
                <a:cs typeface="Times New Roman"/>
              </a:rPr>
              <a:t>内</a:t>
            </a:r>
            <a:r>
              <a:rPr lang="zh-CN" altLang="zh-CN" sz="2900" kern="100" dirty="0">
                <a:latin typeface="Times New Roman"/>
                <a:ea typeface="华文细黑"/>
                <a:cs typeface="Times New Roman"/>
              </a:rPr>
              <a:t>以欺于心：</a:t>
            </a:r>
            <a:r>
              <a:rPr lang="en-US" altLang="zh-CN" sz="2900" kern="100" dirty="0">
                <a:latin typeface="Times New Roman"/>
                <a:ea typeface="华文细黑"/>
                <a:cs typeface="Times New Roman"/>
              </a:rPr>
              <a:t>___________</a:t>
            </a:r>
            <a:endParaRPr lang="zh-CN" altLang="zh-CN" sz="1100" kern="100" dirty="0">
              <a:latin typeface="宋体"/>
              <a:cs typeface="Courier New"/>
            </a:endParaRPr>
          </a:p>
        </p:txBody>
      </p:sp>
      <p:pic>
        <p:nvPicPr>
          <p:cNvPr id="12" name="图片 1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7044" y="6026030"/>
            <a:ext cx="2674826" cy="829568"/>
          </a:xfrm>
          <a:prstGeom prst="rect">
            <a:avLst/>
          </a:prstGeom>
        </p:spPr>
      </p:pic>
      <p:sp>
        <p:nvSpPr>
          <p:cNvPr id="2" name="矩形 1"/>
          <p:cNvSpPr/>
          <p:nvPr/>
        </p:nvSpPr>
        <p:spPr>
          <a:xfrm>
            <a:off x="2820968" y="1610430"/>
            <a:ext cx="2787908"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从早晨到夜里。</a:t>
            </a:r>
            <a:endParaRPr lang="zh-CN" altLang="en-US" sz="2900" kern="100" dirty="0">
              <a:solidFill>
                <a:srgbClr val="C00000"/>
              </a:solidFill>
              <a:latin typeface="Times New Roman"/>
              <a:ea typeface="华文细黑"/>
              <a:cs typeface="Times New Roman"/>
            </a:endParaRPr>
          </a:p>
        </p:txBody>
      </p:sp>
      <p:sp>
        <p:nvSpPr>
          <p:cNvPr id="4" name="矩形 3"/>
          <p:cNvSpPr/>
          <p:nvPr/>
        </p:nvSpPr>
        <p:spPr>
          <a:xfrm>
            <a:off x="5232638" y="2258502"/>
            <a:ext cx="2416012" cy="538591"/>
          </a:xfrm>
          <a:prstGeom prst="rect">
            <a:avLst/>
          </a:prstGeom>
        </p:spPr>
        <p:txBody>
          <a:bodyPr wrap="none" lIns="91423" tIns="45711" rIns="91423" bIns="45711">
            <a:spAutoFit/>
          </a:bodyPr>
          <a:lstStyle/>
          <a:p>
            <a:r>
              <a:rPr lang="zh-CN" altLang="zh-CN" sz="2900" kern="100" dirty="0">
                <a:solidFill>
                  <a:srgbClr val="C00000"/>
                </a:solidFill>
                <a:latin typeface="Times New Roman"/>
                <a:ea typeface="华文细黑"/>
                <a:cs typeface="Times New Roman"/>
              </a:rPr>
              <a:t>对外；对内。</a:t>
            </a:r>
            <a:endParaRPr lang="zh-CN" altLang="en-US" sz="29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xmlns="" val="111474561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4"/>
                                        </p:tgtEl>
                                      </p:cBhvr>
                                    </p:animEffect>
                                    <p:set>
                                      <p:cBhvr>
                                        <p:cTn id="20"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2" grpId="0"/>
      <p:bldP spid="2" grpId="1"/>
      <p:bldP spid="4" grpId="0"/>
      <p:bldP spid="4" grpId="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emplate>
  <TotalTime>8491</TotalTime>
  <Words>7520</Words>
  <Application>Microsoft Office PowerPoint</Application>
  <PresentationFormat>Custom</PresentationFormat>
  <Paragraphs>1065</Paragraphs>
  <Slides>55</Slides>
  <Notes>51</Notes>
  <HiddenSlides>11</HiddenSlides>
  <MMClips>0</MMClips>
  <ScaleCrop>false</ScaleCrop>
  <HeadingPairs>
    <vt:vector size="4" baseType="variant">
      <vt:variant>
        <vt:lpstr>Theme</vt:lpstr>
      </vt:variant>
      <vt:variant>
        <vt:i4>1</vt:i4>
      </vt:variant>
      <vt:variant>
        <vt:lpstr>Slide Titles</vt:lpstr>
      </vt:variant>
      <vt:variant>
        <vt:i4>55</vt:i4>
      </vt:variant>
    </vt:vector>
  </HeadingPairs>
  <TitlesOfParts>
    <vt:vector size="56" baseType="lpstr">
      <vt:lpstr>Office 主题</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vector>
  </TitlesOfParts>
  <Manager> </Manager>
  <Company> </Company>
  <LinksUpToDate>false</LinksUpToDate>
  <SharedDoc>false</SharedDoc>
  <HyperlinkBase>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 </dc:creator>
  <cp:keywords> </cp:keywords>
  <dc:description> </dc:description>
  <cp:lastModifiedBy>xbany</cp:lastModifiedBy>
  <cp:revision>4</cp:revision>
  <dcterms:modified xsi:type="dcterms:W3CDTF">2019-07-12T05:15:23Z</dcterms:modified>
  <cp:category> </cp:category>
</cp:coreProperties>
</file>