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339" r:id="rId3"/>
    <p:sldId id="341" r:id="rId4"/>
    <p:sldId id="314" r:id="rId5"/>
    <p:sldId id="315" r:id="rId6"/>
    <p:sldId id="506" r:id="rId7"/>
    <p:sldId id="317" r:id="rId8"/>
    <p:sldId id="363" r:id="rId9"/>
    <p:sldId id="366" r:id="rId10"/>
    <p:sldId id="365" r:id="rId11"/>
    <p:sldId id="367" r:id="rId12"/>
    <p:sldId id="368" r:id="rId13"/>
    <p:sldId id="510" r:id="rId14"/>
    <p:sldId id="511" r:id="rId15"/>
    <p:sldId id="512" r:id="rId16"/>
    <p:sldId id="513" r:id="rId17"/>
    <p:sldId id="514" r:id="rId18"/>
    <p:sldId id="373" r:id="rId19"/>
    <p:sldId id="374" r:id="rId20"/>
    <p:sldId id="515" r:id="rId21"/>
    <p:sldId id="375" r:id="rId22"/>
    <p:sldId id="376" r:id="rId23"/>
    <p:sldId id="516" r:id="rId24"/>
    <p:sldId id="517" r:id="rId25"/>
    <p:sldId id="518" r:id="rId26"/>
    <p:sldId id="377" r:id="rId27"/>
    <p:sldId id="488" r:id="rId28"/>
    <p:sldId id="519" r:id="rId29"/>
    <p:sldId id="378" r:id="rId30"/>
    <p:sldId id="520" r:id="rId31"/>
    <p:sldId id="521" r:id="rId32"/>
    <p:sldId id="489" r:id="rId33"/>
    <p:sldId id="386" r:id="rId34"/>
    <p:sldId id="387" r:id="rId35"/>
    <p:sldId id="493" r:id="rId36"/>
    <p:sldId id="494" r:id="rId37"/>
    <p:sldId id="522" r:id="rId38"/>
    <p:sldId id="523" r:id="rId39"/>
    <p:sldId id="388" r:id="rId40"/>
    <p:sldId id="389" r:id="rId41"/>
    <p:sldId id="495" r:id="rId42"/>
    <p:sldId id="390" r:id="rId43"/>
    <p:sldId id="391" r:id="rId44"/>
    <p:sldId id="524" r:id="rId45"/>
    <p:sldId id="525" r:id="rId46"/>
    <p:sldId id="526" r:id="rId47"/>
    <p:sldId id="527" r:id="rId48"/>
    <p:sldId id="572" r:id="rId49"/>
    <p:sldId id="407" r:id="rId50"/>
    <p:sldId id="408" r:id="rId51"/>
    <p:sldId id="409" r:id="rId52"/>
    <p:sldId id="410" r:id="rId53"/>
    <p:sldId id="530" r:id="rId54"/>
    <p:sldId id="531" r:id="rId55"/>
    <p:sldId id="413" r:id="rId56"/>
    <p:sldId id="416" r:id="rId57"/>
    <p:sldId id="415" r:id="rId58"/>
    <p:sldId id="509" r:id="rId59"/>
    <p:sldId id="417" r:id="rId60"/>
    <p:sldId id="532" r:id="rId61"/>
    <p:sldId id="533" r:id="rId62"/>
    <p:sldId id="419" r:id="rId63"/>
    <p:sldId id="421" r:id="rId64"/>
    <p:sldId id="534" r:id="rId65"/>
    <p:sldId id="535" r:id="rId66"/>
    <p:sldId id="536" r:id="rId67"/>
    <p:sldId id="425" r:id="rId68"/>
    <p:sldId id="426" r:id="rId69"/>
    <p:sldId id="427" r:id="rId70"/>
    <p:sldId id="431" r:id="rId71"/>
    <p:sldId id="432" r:id="rId72"/>
    <p:sldId id="537" r:id="rId73"/>
    <p:sldId id="573" r:id="rId74"/>
    <p:sldId id="538" r:id="rId75"/>
    <p:sldId id="539" r:id="rId76"/>
    <p:sldId id="540" r:id="rId77"/>
    <p:sldId id="541" r:id="rId78"/>
    <p:sldId id="542" r:id="rId79"/>
    <p:sldId id="543" r:id="rId80"/>
    <p:sldId id="544" r:id="rId81"/>
    <p:sldId id="545" r:id="rId82"/>
    <p:sldId id="546" r:id="rId83"/>
    <p:sldId id="547" r:id="rId84"/>
    <p:sldId id="548" r:id="rId85"/>
    <p:sldId id="549" r:id="rId86"/>
    <p:sldId id="550" r:id="rId87"/>
    <p:sldId id="551" r:id="rId88"/>
    <p:sldId id="552" r:id="rId89"/>
    <p:sldId id="553" r:id="rId90"/>
    <p:sldId id="554" r:id="rId91"/>
    <p:sldId id="555" r:id="rId92"/>
    <p:sldId id="556" r:id="rId93"/>
    <p:sldId id="557" r:id="rId94"/>
    <p:sldId id="558" r:id="rId95"/>
    <p:sldId id="559" r:id="rId96"/>
    <p:sldId id="560" r:id="rId97"/>
    <p:sldId id="562" r:id="rId9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14" autoAdjust="0"/>
    <p:restoredTop sz="80179" autoAdjust="0"/>
  </p:normalViewPr>
  <p:slideViewPr>
    <p:cSldViewPr snapToGrid="0">
      <p:cViewPr>
        <p:scale>
          <a:sx n="75" d="100"/>
          <a:sy n="75" d="100"/>
        </p:scale>
        <p:origin x="-1854" y="-4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Microsoft_Office_Word___5.docx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2481" y="1816710"/>
            <a:ext cx="43781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专题九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文学作品阅读</a:t>
            </a:r>
            <a:endParaRPr lang="zh-CN" altLang="en-US" sz="3200" b="1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792163" y="1651000"/>
          <a:ext cx="7659687" cy="4002088"/>
        </p:xfrm>
        <a:graphic>
          <a:graphicData uri="http://schemas.openxmlformats.org/presentationml/2006/ole">
            <p:oleObj spid="_x0000_s22529" name="文档" r:id="rId3" imgW="7857642" imgH="4076533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68287" y="1763713"/>
          <a:ext cx="8875713" cy="3713162"/>
        </p:xfrm>
        <a:graphic>
          <a:graphicData uri="http://schemas.openxmlformats.org/presentationml/2006/ole">
            <p:oleObj spid="_x0000_s23553" name="文档" r:id="rId3" imgW="9275424" imgH="387302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603706" y="1262492"/>
            <a:ext cx="3683814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  记叙性散文的表达方式及作用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88159" y="1637030"/>
          <a:ext cx="5547361" cy="2560320"/>
        </p:xfrm>
        <a:graphic>
          <a:graphicData uri="http://schemas.openxmlformats.org/drawingml/2006/table">
            <a:tbl>
              <a:tblPr/>
              <a:tblGrid>
                <a:gridCol w="412955"/>
                <a:gridCol w="2567203"/>
                <a:gridCol w="256720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议论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穿插在记叙、描写和说明中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直接表达作者的某种感受和评价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或者借以抒发胸臆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作用是画龙点睛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点明中心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表达作者的观点态度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揭示道理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深化文章的主题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段与段之间的议论有承上启下的作用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抒情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直接抒情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直抒胸臆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感情强烈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感染力强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间接抒情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情事交织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表达情意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情景交融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互为映衬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情理交融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发人深省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说明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说明某种事物的状态、性质、功能等特征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为写人叙事服务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11" name="矩形 10"/>
          <p:cNvSpPr/>
          <p:nvPr/>
        </p:nvSpPr>
        <p:spPr>
          <a:xfrm>
            <a:off x="603706" y="1262492"/>
            <a:ext cx="3683814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  常见的修辞方法及作用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98320" y="1690370"/>
          <a:ext cx="5547360" cy="2880360"/>
        </p:xfrm>
        <a:graphic>
          <a:graphicData uri="http://schemas.openxmlformats.org/drawingml/2006/table">
            <a:tbl>
              <a:tblPr/>
              <a:tblGrid>
                <a:gridCol w="519874"/>
                <a:gridCol w="502748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修辞方法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作用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比喻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使概括的东西形象化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给人留下鲜明的印象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使抽象的事物具体化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便于人接受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使深奥的道理浅显化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让人加深体会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拟人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将物人格化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描写形象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表意丰富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生动有趣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夸张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烘托气氛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加强渲染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突出特征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揭示本质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给读者以鲜明而强烈的印象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排比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内容集中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增强气势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叙事透辟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条分缕析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长于抒情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更有气魄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对偶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句式整齐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结构一致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形式优美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音韵和谐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互相映衬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互为补充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98320" y="1931670"/>
          <a:ext cx="5547360" cy="1280160"/>
        </p:xfrm>
        <a:graphic>
          <a:graphicData uri="http://schemas.openxmlformats.org/drawingml/2006/table">
            <a:tbl>
              <a:tblPr/>
              <a:tblGrid>
                <a:gridCol w="519874"/>
                <a:gridCol w="502748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反复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多次强调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给人深刻印象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抒情强烈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富有感染力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设问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自问自答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引人注意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启发思考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反问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态度鲜明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加强语气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增强语言力量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激发读者的感情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给读者留下深刻的印象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11" name="矩形 10"/>
          <p:cNvSpPr/>
          <p:nvPr/>
        </p:nvSpPr>
        <p:spPr>
          <a:xfrm>
            <a:off x="603706" y="1262492"/>
            <a:ext cx="3683814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  常见的表现方法及作用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67840" y="1652270"/>
          <a:ext cx="5547360" cy="3200400"/>
        </p:xfrm>
        <a:graphic>
          <a:graphicData uri="http://schemas.openxmlformats.org/drawingml/2006/table">
            <a:tbl>
              <a:tblPr/>
              <a:tblGrid>
                <a:gridCol w="519874"/>
                <a:gridCol w="502748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表现手法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特点及作用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铺垫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主要人物出场或主要事件发生或高潮来临之前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先对次要人物、事件、事物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如环境、情绪、气氛等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进行描述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使行文构思更加严谨。常推动情节发展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突出人物形象、主题等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伏笔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对将要在作品中出现的人物或者事件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进行隐性提示或者暗示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以求前后呼应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前有伏笔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后有应笔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情节严丝合缝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照应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使文章浑然一体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情节完整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结构严谨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中心突出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衬托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特点鲜明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矛盾突出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形成强烈的反差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突出主要的人或事物的特点、性格、思想、感情等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737360" y="1596390"/>
          <a:ext cx="5547360" cy="2560320"/>
        </p:xfrm>
        <a:graphic>
          <a:graphicData uri="http://schemas.openxmlformats.org/drawingml/2006/table">
            <a:tbl>
              <a:tblPr/>
              <a:tblGrid>
                <a:gridCol w="519874"/>
                <a:gridCol w="502748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对比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突出被表现事物的本质特征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揭示本质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加强文章的艺术效果和感染力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给读者留下鲜明而强烈的印象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烘托、渲染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浓墨重彩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营造氛围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情景相生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深化主题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欲扬先抑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先贬抑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再大力颂扬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上下文形成对比。突出重点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行文跌宕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曲折含蓄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收到出人意料的感人效果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托物言志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用某一物品比拟或象征某种精神、品格、思想、感情等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间接表现作者的志趣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增强表达的生动形象性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增强文章的感染力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98320" y="1548130"/>
          <a:ext cx="5547360" cy="2880360"/>
        </p:xfrm>
        <a:graphic>
          <a:graphicData uri="http://schemas.openxmlformats.org/drawingml/2006/table">
            <a:tbl>
              <a:tblPr/>
              <a:tblGrid>
                <a:gridCol w="519874"/>
                <a:gridCol w="502748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借景抒情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情和景互相感应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互相交融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互相依托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完美表达作者的思想感情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有极强的感染力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设置悬念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设置疑团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不做解答。引起读者的注意与思考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激起读者的阅读兴趣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使文章情节曲折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虚实结合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把抽象的述说和具体的描写结合起来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或者是把对眼前现实生活的描写与回忆、想象结合起来。充实文章内容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使文章内涵丰富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象征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用某一物品比拟或象征某种精神、品格、思想、感情等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间接表现作者的志趣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增强表达的生动形象性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增强文章的感染力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692438" y="132529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阅读攻略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81423" y="1867668"/>
            <a:ext cx="7872868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考场上如何快速阅读散文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读标题。散文的标题有的明示了写作的对象或内容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有的提供了阅读的线索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有的甚至明示或暗示了文章的主题。分析散文标题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把握标题的特征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能帮助我们更快更好地阅读文本。可以说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散文的标题往往就是解读散文的一把钥匙。如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济南的冬天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就表明了描写的对象是济南的冬天。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藤野先生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表明了写作对象是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藤野先生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找线索。散文一般都有一条组织材料的线索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或为人物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或为事件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或为事物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或为情感。找到了这条线索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就能较容易地理清文章的思路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明确文章的主旨。当然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有的散文没有明显的线索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那么就要注意从以下三个方面入手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一要注意文章标题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有的标题直接揭示线索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有的标题包含线索的因素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4"/>
          <p:cNvGrpSpPr/>
          <p:nvPr/>
        </p:nvGrpSpPr>
        <p:grpSpPr>
          <a:xfrm>
            <a:off x="585364" y="764939"/>
            <a:ext cx="7997527" cy="369332"/>
            <a:chOff x="623464" y="764939"/>
            <a:chExt cx="7997527" cy="369332"/>
          </a:xfrm>
        </p:grpSpPr>
        <p:sp>
          <p:nvSpPr>
            <p:cNvPr id="15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3"/>
            <p:cNvGrpSpPr/>
            <p:nvPr/>
          </p:nvGrpSpPr>
          <p:grpSpPr>
            <a:xfrm>
              <a:off x="623464" y="857126"/>
              <a:ext cx="339434" cy="197594"/>
              <a:chOff x="775856" y="1386632"/>
              <a:chExt cx="525631" cy="305983"/>
            </a:xfrm>
            <a:solidFill>
              <a:srgbClr val="B18147"/>
            </a:solidFill>
          </p:grpSpPr>
          <p:sp>
            <p:nvSpPr>
              <p:cNvPr id="19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20" name="箭头: V 形 12"/>
              <p:cNvSpPr/>
              <p:nvPr/>
            </p:nvSpPr>
            <p:spPr>
              <a:xfrm>
                <a:off x="775856" y="1386632"/>
                <a:ext cx="305982" cy="305980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17801" y="1087663"/>
            <a:ext cx="7827114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从百草园到三味书屋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就表明了写作的线索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二要注意文中反复出现的词语、句子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济南的冬天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老舍紧紧抓住济南冬天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温晴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描述出一幅幅济南特有的动人的冬景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暖和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一词反复出现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三要特别注意文中的抒情句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因为散文中的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通常是文章组织材料的重要线索。如朱自清的散文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盼望着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盼望着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东风来了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春天的脚步近了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表达了对春天急切的盼望之情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中间对春天景物的描绘凸显喜悦之情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结尾以一组排比句抒写了作者对春天的赞美之情。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抓关键。抓住文章的中心句和暗示主题的提示语、关键词语。如朱自清的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可以抓住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这一关键词来寻找课文中与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有关的语句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这时我看见他的背影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我的泪很快地流下来了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等他的背影混入来来往往的人里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再找不着了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我便进来坐下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我的眼泪又来了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我读到此处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在晶莹的泪光中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又看见那肥胖的、青布棉袍黑布马褂的背影。唉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我不知何时再能与他相见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这些带有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一词的语句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正是理解本文作者情感的关键。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216025" y="1873250"/>
          <a:ext cx="7035800" cy="4037013"/>
        </p:xfrm>
        <a:graphic>
          <a:graphicData uri="http://schemas.openxmlformats.org/presentationml/2006/ole">
            <p:oleObj spid="_x0000_s1025" name="文档" r:id="rId3" imgW="7346424" imgH="415357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928145" y="1894246"/>
            <a:ext cx="7220175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[2018·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完成下列小题。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黄河一掬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余光中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厢型车终于在大坝上停定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大家陆续跳下车来。还未及看清河水的流势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脸上忽感微微刺麻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风沙早已刷过来了。没遮没拦的长风挟着细沙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像一阵小规模的沙尘暴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在华北大平原上卷地刮来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但是挺欺负人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使胸臆发紧。我存和幼珊都把自己裹得密密实实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我也戴着扁呢帽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把绒袄的拉链直拉到喉核。一行八九人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跟着永波、建辉、周晖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向大坝下面的河岸走去。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81312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思路、情感、语言</a:t>
            </a:r>
          </a:p>
        </p:txBody>
      </p:sp>
      <p:grpSp>
        <p:nvGrpSpPr>
          <p:cNvPr id="7" name="组合 2"/>
          <p:cNvGrpSpPr/>
          <p:nvPr/>
        </p:nvGrpSpPr>
        <p:grpSpPr>
          <a:xfrm>
            <a:off x="702598" y="1406578"/>
            <a:ext cx="1094096" cy="288147"/>
            <a:chOff x="2074963" y="4295094"/>
            <a:chExt cx="2558949" cy="673937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矩形 1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真题体验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1209583"/>
            <a:ext cx="7827114" cy="326627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这是临别济南的前一天上午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山东大学安排带我们来看黄河。车沿着二环东路一直驶来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做主人的见我神情热切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问题不绝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不愿扫客人的兴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也不想纵容我期待太奢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只平实地回答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最后补了一句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水色有点浑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水势倒还不小。不过去年断流了一百多天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不会太壮观。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这些话我也听说过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心里已有准备。现在当场便见分晓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再提警告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就像孩子回家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已到门口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却听邻人说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这些年你妈妈病了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瘦了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几乎要认不得了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总还是难受的。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天高地迥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河景完全敞开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触目空廓而寂寥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几乎什么也没有。河面不算很阔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最多五百米吧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可是两岸的沙地都很宽坦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平面就延伸得倍加夐远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似乎再也勾不到边。昊天和洪水的接缝处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一线苍苍像是麦田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后面像是新造的白杨树林。此外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除了漠漠的天穹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下面是无边无际无可奈何的低调土黄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河水是土黄里带一点赭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调得不很匀称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沙地是稻草黄带一点灰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泥多则暗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沙多则浅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上面是浅黄或发白的枯草。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1341663"/>
            <a:ext cx="7827114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河面怎么不很规则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我转身问建辉。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黄河从西边来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建辉说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到这里朝北一个大转弯。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这才看出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黄浪滔滔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远来的这条浑龙一扭腰身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转出一个大锐角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对岸变成了一个半岛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岛尖正对着我们。回头再望此岸的堤坝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已经落在远处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像瓦灰色的一长段堡墙。又回头对建辉说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这里离河水还是太远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再走近些好吗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我想摸一下河水。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于是永波和建辉领路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沿着一大片麦苗田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带着众人在泥泞的窄埂上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一脚高一脚低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向最低的近水处走去。终于够低了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也够近了。但沙泥也更湿软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我虚踩在浮土和枯草上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就探身要去摸水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大家在背后叫小心。岌岌加上翼翼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我的手终于半伸进黄河。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1138463"/>
            <a:ext cx="7827114" cy="326627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一刹那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我的热血触到了黄河的体温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凉凉地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令人兴奋。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古老的黄河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从史前的洪荒里已经失踪的星宿海里四千六百里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绕河套、撞龙门、过英雄进进出出的潼关一路朝山东奔来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从斛律金的牧歌李白的乐府里日夜流来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你饮过多少英雄的血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难民的泪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改过多少次道啊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发过多少次泛涝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二十四史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哪一页没有你浊浪的回声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几曾见天下太平啊让河水终于澄清</a:t>
            </a:r>
            <a:r>
              <a:rPr lang="en-US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流到我手边你已经奔波了几亿年了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那么长的生命我不过触到你一息的脉搏。无论我握得有多紧你都会从我的拳里挣脱。就算如此吧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这一瞬我已经等了七十几年了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绝对值得。不到黄河心不死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到了黄河又如何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又如何呢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至少我指隙曾流过黄河。至少我已经拜过了黄河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黄河也终于亲认过我。在诗里文里我高呼低唤他不知多少遍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在山大演讲时我朗诵那首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民歌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等到第二遍五百听众就齐声来和我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传说北方有一首民歌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只有黄河的肺活量能歌唱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从青海到黄海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也听见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也听见。我高呼一声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五百张口的肺活量忽然爆发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合力应一声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也听见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。我再呼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五百管喉再合应一声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也听见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。全场就在热血的呼应中结束。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38121" y="1168943"/>
            <a:ext cx="7827114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华夏子孙对黄河的感情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正如胎记一般地不可磨灭。流沙河写信告诉我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他坐火车过黄河读我的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十分感动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奇怪我没见过黄河怎么写得出来。其实这是胎里带来的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到刘鹗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哪一句不是黄河奶出来的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黄河断流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就等于中国断奶。山大副校长徐显明在席间痛陈国情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说他每次过黄河大桥都不禁要流泪。这话简直有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世说新语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的慷慨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我完全懂得。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想到这里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我从衣袋里掏出一张自己的名片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对着滚滚东去的黄河低头默祷了一阵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右手一扬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雪白的名片一番飘舞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就被起伏的浪头接去了。大家齐望着我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似乎不觉得这僭妄的一投有何不妥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反而纵容地赞许笑呼。我存和幼珊都也相继来水边探求黄河的浸礼。看到女儿认真地伸手入河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想起她那么大了做爸爸的才有机会带她来认河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想当年做爸爸的告别这一片后土只有她今日一半的年纪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我的眼睛就湿了。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61641" y="1199423"/>
            <a:ext cx="7560999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回到车上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大家忙着拭去鞋底的湿泥。我默默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只觉得不忍。翌晨山大的友人去机场送别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我就穿着泥鞋登机。回到高雄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我才把干土刮尽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珍藏在一只名片盒里。从此每到深夜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书房里就传出隐隐的水声。</a:t>
            </a:r>
          </a:p>
          <a:p>
            <a:pPr indent="457200" algn="r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略有删减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39750" y="704850"/>
          <a:ext cx="8075613" cy="4946650"/>
        </p:xfrm>
        <a:graphic>
          <a:graphicData uri="http://schemas.openxmlformats.org/presentationml/2006/ole">
            <p:oleObj spid="_x0000_s24577" name="文档" r:id="rId3" imgW="8117120" imgH="4982333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2518" y="1412240"/>
            <a:ext cx="7800693" cy="2123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6129" name="Rectangle 1"/>
          <p:cNvSpPr>
            <a:spLocks noChangeArrowheads="1"/>
          </p:cNvSpPr>
          <p:nvPr/>
        </p:nvSpPr>
        <p:spPr bwMode="auto">
          <a:xfrm>
            <a:off x="1168401" y="2042160"/>
            <a:ext cx="6959600" cy="7057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黄河及两岸空廓而寂寥　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浑龙似的黄河一扭腰身转出一个大锐角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在山大与听众共诵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 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流沙河告诉“我”他读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黄河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的感慨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61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2518" y="802640"/>
            <a:ext cx="7800693" cy="3627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6129" name="Rectangle 1"/>
          <p:cNvSpPr>
            <a:spLocks noChangeArrowheads="1"/>
          </p:cNvSpPr>
          <p:nvPr/>
        </p:nvSpPr>
        <p:spPr bwMode="auto">
          <a:xfrm>
            <a:off x="1158241" y="1036320"/>
            <a:ext cx="6959600" cy="32910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本题概括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触摸河水前所见之景及触摸河水后所想之事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考查整体把握文章思路的能力。首先要仔细审题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触摸河水前所见之景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触摸河水后所想之事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关键词分别是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其次确定已经给出内容在原文的位置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最后找到需要填写的内容。这些内容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应当先找出原文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再加以概括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即抽取关键词加以组合。前者按照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怎么样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后者按照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做什么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的格式来写。触摸河水前所见之景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处的句子是第四段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抽取关键词组合为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黄河及两岸空廓而寂寥。第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处的句子是第七段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抽取关键词组合为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浑龙似的黄河一扭腰身转出一个大锐角。触摸河水后所想之事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处是第九段所写的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在山大朗诵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台下五百人应和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处是第十段流沙河写信告诉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他坐火车过黄河读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黄河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一诗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十分感动。分别抽取关键词加以组合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做什么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的格式写即可。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61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629920" y="975360"/>
            <a:ext cx="7843520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分析、理解作者情感       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文章表达了作者怎样的情感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请结合文中一处细节描写具体分析。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599" y="2103120"/>
            <a:ext cx="7508362" cy="2255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2640" y="2377441"/>
            <a:ext cx="7193280" cy="16504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表达了作者对黄河的热爱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对祖国的眷恋之情。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细节分析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示例一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我虚踩在浮土和枯草上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就探身要去摸水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大家在背后叫小心。岌岌加上翼翼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我的手终于半伸进黄河。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这个细节表现了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触摸黄河水时紧张、激动又谨慎的心理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表达了作者对黄河的热爱之情。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  <p:bldP spid="6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340168" y="1923415"/>
          <a:ext cx="7115175" cy="4046538"/>
        </p:xfrm>
        <a:graphic>
          <a:graphicData uri="http://schemas.openxmlformats.org/presentationml/2006/ole">
            <p:oleObj spid="_x0000_s15361" name="文档" r:id="rId3" imgW="7560632" imgH="416545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2518" y="802640"/>
            <a:ext cx="7800693" cy="3627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6129" name="Rectangle 1"/>
          <p:cNvSpPr>
            <a:spLocks noChangeArrowheads="1"/>
          </p:cNvSpPr>
          <p:nvPr/>
        </p:nvSpPr>
        <p:spPr bwMode="auto">
          <a:xfrm>
            <a:off x="1158241" y="1036320"/>
            <a:ext cx="6959600" cy="2966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想到这里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我从衣袋里掏出一张自己的名片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对着滚滚东去的黄河低头默祷了一阵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右手一扬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雪白的名片一番飘舞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就被起伏的浪头接去了。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这个细节中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投名片的系列动作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写出了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投入祖国怀抱的虔诚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表达了作者对祖国的热爱之情。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示例三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看到女儿认真地伸手入河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想起她那么大了做爸爸的才有机会带她来认河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想当年做爸爸的告别这一片后土只有她今日一半的年纪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我的眼睛就湿了。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这段文字描写了女儿认河后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流泪的细节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写出了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愿望实现后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既伤感又欣慰的复杂心情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表达了作者对祖国的热爱之情。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示例四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回到高雄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我才把干土刮尽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珍藏在一只名片盒里。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这段文字描写了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刮泥土、珍藏泥土的细节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表达了作者对祖国的眷恋之情。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61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2838" y="1016000"/>
            <a:ext cx="7800693" cy="3088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6129" name="Rectangle 1"/>
          <p:cNvSpPr>
            <a:spLocks noChangeArrowheads="1"/>
          </p:cNvSpPr>
          <p:nvPr/>
        </p:nvSpPr>
        <p:spPr bwMode="auto">
          <a:xfrm>
            <a:off x="1178561" y="1320800"/>
            <a:ext cx="6959600" cy="23215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本题考查赏析细节描写对于表现作者情感的作用的能力。细节是指人物、事物、景物具有特色的细枝末节。它与一般的动作、语言、神态不同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显得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微小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但有很强的表现力。答题时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先找出细节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然后阐明什么细节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表现了作者怎样的感情。如末段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回到车上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大家忙着拭去鞋底的湿泥。我默默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只觉得不忍。翌晨山大的友人去机场送别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我就穿着泥鞋登机。回到高雄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我才把干土刮尽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珍藏在一只名片盒里。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描写了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在路上不忍刮去鞋底湿泥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回到高雄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把干土刮尽又把干土珍藏起来。这几个动作细节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表现了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对祖国的眷恋之情。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61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751840" y="1026160"/>
            <a:ext cx="7843520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赏析语言特点      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分析文中画线语句的语言特点。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0758" y="1910080"/>
            <a:ext cx="7813161" cy="2631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4720" y="2032001"/>
            <a:ext cx="7193280" cy="3618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文中画线语句长短句相结合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句式富于变化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节奏感强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运用反问句式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增强语言的气势。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79015" y="2476236"/>
            <a:ext cx="7360745" cy="24615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本题考查赏析语言的能力。解答此题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可以根据具体的句子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指出其在句式、修辞、语气等方面的特点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并适当分析这些特点的作用。这段话里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从史前的洪荒里已经失踪的星宿海里四千六百里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绕河套、撞龙门、过英雄进进出出的潼关一路朝山东奔来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是个长句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绕河套、撞龙门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又是短句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而且整饬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句式长短不一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参差变化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富有韵律。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哪一页没有你浊浪的回声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几曾见天下太平啊让河水终于澄清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使用反问句式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增强语言气势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表现黄河几千年来遭受的苦难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强烈地表达了作者的感情。</a:t>
            </a:r>
          </a:p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  <p:bldP spid="6" grpId="0" animBg="1"/>
      <p:bldP spid="9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273585" y="1691046"/>
            <a:ext cx="6366735" cy="229677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审题指导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概括文章内容或情节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①用一句话或简明的语句概括文章内容或故事情节。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②文中共写了哪几件事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请依次加以概括。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③用填空的形式概括文章的部分内容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比如区分景与情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分别概括文章写了哪些景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抒发了哪些情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596315" y="823273"/>
            <a:ext cx="381312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理清文章思路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410281" y="1194767"/>
            <a:ext cx="6484039" cy="294778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梳理文章脉络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①本文的线索是什么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请梳理作者行文思路。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②归纳人物感情变化。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③找出散文的行文线索。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④概括补充事件过程。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脉络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哪几件事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梳理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41321" y="869647"/>
            <a:ext cx="7632119" cy="427385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阅读题干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找出关键词。题干中出现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哪几件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表明记叙的事件不止一件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等表明记叙了一件事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若是已经给出了部分内容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则需要根据提示词进行概括。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阅读全文进行分析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确定作答要点。①若记叙的事件不止一件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则需要将内容初步分层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分层时可以按照事件发生、发展的先后顺序来分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也可以按照事件发生、发展的地点转换来分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还可以按照事情的发展阶段来分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看具体讲了几件事。②若是记叙一件事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要迅速浏览全文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找出文章六要素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时间、地点、人物和事件的起因、经过、结果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同时注意抓抒情句、议论句。③若给出部分内容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则需要根据所给内容确定作答区域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在文中画出内容要点。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提取要点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简要概括。事件不止一件的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要将每一层的内容按照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的形式归纳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分条整理出来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记叙一件事的则将六要素整合概括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给出部分内容的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模仿已给情节句式的形式概括。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379801" y="1377647"/>
            <a:ext cx="6707559" cy="26250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答题思路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概括文章内容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①摘句法。就是摘出文段的中心句。这种句子主要在三个地方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文段开头的首括句或起始句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文段的总结句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文中的过渡句。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②概括法。对于没有直接表述中心句的文段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则需要仔细阅读文章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分清层次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进行归纳概括。常见的方法有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就是摘引段中的关键信息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然后进行整合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取主舍次法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就是对文段内容进行概括时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抓住主要的内容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舍去次要的内容。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③组合法。就是文段有几个并列的层次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把几个并列的内容组合起来。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54681" y="1192214"/>
            <a:ext cx="709363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理清行文思路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①抓住时间标志。有很多文章是按时间顺序来安排材料的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对于这种文章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我们要抓住表示时间变化的词语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分出不同阶段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从而理清作者的行文思路。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②抓住地点转移。有很多文章是按地点转移来安排材料的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对于这种文章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我们要抓住表示地点转移的词语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分出不同地域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从而理清作者的行文思路。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③抓住情节转换。任何事情的发生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都有一个发展变化的过程。这个过程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这样的思路来分析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也可以按情节的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这样的思路来分析。</a:t>
            </a:r>
          </a:p>
          <a:p>
            <a:pPr indent="457200"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349321" y="1215087"/>
            <a:ext cx="670755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④抓住角度变化。有的文章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会按描写对象的不同而有不同的描写角度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把握了角度变化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也就把握了作者的行文思路。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⑤抓住情感变化。有的文章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在行文的过程中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都或隐或显地蕴含着作者的思想感情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如果能理清作者情感的变化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行文的思路也就被我们抓住了。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要明确陈述的对象是人还是物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然后思考用什么样的句式来表达。如果是人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可采用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干什么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的句式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如果是物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可采用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的句式。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①写答案时需要分条整理。②概括一件事时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个别要素若文中未提到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概括时可忽略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还需删减次要情节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避免答案过长。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65025" y="1335446"/>
            <a:ext cx="6366735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审题指导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理解并概括作者的感悟是什么。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分析文章抒发了作者什么样的感情。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作者的观点态度是什么或者作者对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持什么观点态度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概括主要观点。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态度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阅读题干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标注关键提示。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注意题干要求回答的是作者的情感还是文中人物的情感。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475" y="79279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分析、理解作者情感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036320" y="1650762"/>
            <a:ext cx="6979920" cy="230190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考查形式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:2014—2018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年江西省中考现代文中的文学作品阅读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题型都是主观简答题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每篇文章设置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3~5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总分值在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16~17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分之间。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选材内容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以叙事散文为主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兼顾抒情散文和哲理散文。所选材料多出自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人民日报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北京日报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等报刊和名家文集。且多选名家作品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如巴金、肖复兴、林清玄、阎连科、蒋勋、余光中等的作品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文质兼美。主题涉及亲情、生活感悟、学习成长、怀念故乡、社会关注等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贴近学生实际学习生活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给学生在情感和精神上予以启迪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重在引导考生树立正确的人生观和价值观。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22601" y="1184607"/>
            <a:ext cx="757115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答题思路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依据文章的主要内容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依据带有感情色彩的语句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依据含义深刻的语句、段落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联系作者写作时特定的历史背景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抓住描写的物象特点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把握全文的主旨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体会作者的思想感情。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抓住文本的线索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感情线索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理解作者情感变化的转折点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从作者情感变化的各阶段去概括作者的思想感情。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75001" y="1753567"/>
            <a:ext cx="6697399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这篇文章运用了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的修辞方法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人物描写方法、写作手法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或某处通过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细节描写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或通过记叙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的思想感情。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04065" y="1194361"/>
            <a:ext cx="6539455" cy="359353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审题指导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请结合语境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按要求品析词语。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画线句子或段落的语言有什么特点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这篇文章的语言有什么特点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关注题干有没有给出答题角度。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若没有给出答题角度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则需根据句、段、文章的语言具体特点分析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从句式、修辞、语言风格等角度入手综合解答。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6315" y="82327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赏析语言特点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51481" y="839167"/>
            <a:ext cx="7571159" cy="39177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答题思路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赏析词语的表达效果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词语的表达效果一般需要联系上下文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从以下几个角度进行分析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注意分析时要结合文章内容具体阐述。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情感性作用。指表达喜好、热爱、赞美、思念、颂扬或厌恶、贬损、批判等思想倾向、感情色彩等。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结构性作用。这类词语一般是连词或表达情感转变的名词。在全篇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或某段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中起照应、过渡、伏笔、设置悬念、激发读者的阅读兴趣、推动情节发展、总领下文等方面的作用。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精确性、生动性作用。指词语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主要为动词、形容词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细致描摹出某人某物的特点。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主题性作用。指词语表达了作者怎样的思想感情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暗含了怎样的主旨。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形象性作用。指词语在写人、叙事、绘景中鲜明、具体、生动传神的作用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包括色彩性、音乐性等。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51481" y="839167"/>
            <a:ext cx="7571159" cy="391260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赏析句子的表达效果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赏析句子的表达效果主要从以下三个角度进行。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从描写角度赏析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①细节描写的主要作用是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写人、事的句子凸显人物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使描写更生动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具有真实感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为人物或情节的变化做铺垫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写景时句子烘托人物心情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推动故事情节发展。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②人物描写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外貌描写、语言描写、动作描写、神态描写、心理描写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塑造人物性格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推动情节发展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揭示文章主题。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从词语运用角度进行赏析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句子中的关键词往往是动词、形容词、副词、数词等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它们常常揭示事物的性质或状态等重要信息。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①时间词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时间上的紧迫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②动词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生动地表现了人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物的特点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或刻画了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的情状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表达了人物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的心情。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51481" y="839167"/>
            <a:ext cx="7571159" cy="35945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③形容词、副词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生动形象地刻画出某人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的特点、情态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或描绘出一幅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的场景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反映了人物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的心理。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④数词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准确、具体地描绘了对象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从修辞角度进行赏析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首先要掌握各种修辞方法的特点及辨别技巧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然后了解它们的一般作用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结合具体的文章内容具体分析。常用修辞及作用有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①比喻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地写出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刻画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的感情。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②拟人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地写出了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谁、什么样的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③夸张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形象更加鲜明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使人印象深刻。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④排比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使句式更整齐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气势更强烈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⑤设问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引起读者对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的关注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给人以启迪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⑥反问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加强了语气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突出、强调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观点、态度、情感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556841" y="1042367"/>
            <a:ext cx="7997879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从句式角度进行赏析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反问句和陈述句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反问句实际上表达的是肯定意思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陈述句也可以表达肯定意思。两者的区别在于反问句表达的语气更强烈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更能引人注意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让人深思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同时增强文章的感染力和表达效果。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祈使句与疑问句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疑问句的语气弱于祈使句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表达更为委婉、客气、礼貌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易被对方接受。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长句和短句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句子有长有短。所谓长句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是指词语多、结构复杂的句子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所谓短句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是指词语少、结构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简单的句子。长句的修辞效果是表意严密、精确、细致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短句的修辞效果是表意简洁、明快、有力。长句主要用于书面语、议论、描写之中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短句主要用于紧急场合、演讲词中。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整句和散句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都是指句子的结构形式。形式整齐匀称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结构相同或相似的叫整句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形式不同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长短不一的叫散句。整句节奏鲜明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音调和谐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易于上口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语势强烈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散句富于变化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错落有致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形式灵活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使用范围广。整句和散句各有优点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经常结合使用。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31161" y="788367"/>
            <a:ext cx="7550839" cy="391670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①从富有表现力的词语入手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:“……”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的特点或内容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的思想感情。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②从句子的修辞角度赏析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句子运用了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的修辞方法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形象生动地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有力地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表现了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抒发了作者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的情感。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③从句子的描写角度赏析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外貌描写、动作描写、神态描写、语言描写、心理描写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这一细节描写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生动形象地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的情形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表现了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的心理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心情、情感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刻画了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的人物形象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或推动了事件的发展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情感。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④从句子的表现手法角度赏析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的表现手法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写出了事物的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特点或形象。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⑤从句式入手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这句话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小贴士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有时要从以上五个角度综合考虑。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16461" y="1908474"/>
            <a:ext cx="6076071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  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针对训练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（好沉的一抔土）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58200" y="719826"/>
            <a:ext cx="6509218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　形象、含义、主旨</a:t>
            </a:r>
            <a:r>
              <a:rPr 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631478" y="110177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真题体验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71263" y="1623699"/>
            <a:ext cx="7872868" cy="351980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[2017·</a:t>
            </a:r>
            <a:r>
              <a:rPr lang="zh-CN" alt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阅读下面文章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完成下列小题。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秋　夜</a:t>
            </a:r>
            <a:r>
              <a:rPr lang="zh-CN" altLang="en-US" sz="1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　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窗外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地下着雨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天空黑得像一盘墨汁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风从窗缝里吹进来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写字桌上的台灯像眨眼睛一样忽明忽暗地闪了几下。我刚翻到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的最后一页。我抬起头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就好像看见先生站在面前。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仍旧是矮小的身体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黑色的长袍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浓浓的眉毛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厚厚的上唇须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深透的眼光和慈祥的微笑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右手两根手指夹着一支香烟。他深深地吸一口烟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向空中喷着烟雾。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他在房里踱着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在椅子上坐下来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他抽烟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他看书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他讲话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他俯在他那个书桌上写字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他躺在他那把藤椅上休息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他突然发出来爽朗的笑声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  <a:p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483360" y="2006363"/>
            <a:ext cx="612648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考点分布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:2014—2018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年文学作品阅读中出现的高频考点有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①整体感知内容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理清文章思路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②词语的含义及作用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③句子的理解和赏析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④句段作用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⑤分析人物形象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⑥筛选和整合信息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⑦分析写作手法及作用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⑧把握人物或作者情感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⑨理解文章主旨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⑩开放拓展探究。</a:t>
            </a:r>
          </a:p>
          <a:p>
            <a:r>
              <a:rPr lang="zh-CN" altLang="en-US" sz="1400" dirty="0" smtClean="0"/>
              <a:t>　　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790521" y="1192812"/>
            <a:ext cx="7621959" cy="39506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这一切都是那么自然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那么平易近人。而且每一个动作里仿佛都有先生的特殊的东西。你一眼就可以认出他来。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不管窗外天空漆黑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只要他抬起眼睛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整个房间就马上亮起来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他的眼光仿佛会看透你的心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你在他面前想撒谎也不可能。不管院子里暴雨下个不停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只要他一开口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你就觉得他的每个字都很清楚地进到你的心底。他从不教训人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他鼓励你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安慰你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慢慢地使你的眼睛睁大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牵着你的手徐徐朝前走去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倘使有绊脚石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他会替你踢开。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他一点也没有改变。他还是那么安静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那么恳切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那么热心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那么慈祥。他坐在椅子上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好像从他身上散出来一股一股的热气。我觉得屋子里越来越温暖了。</a:t>
            </a:r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  <a:p>
            <a:pPr indent="457200" algn="just">
              <a:lnSpc>
                <a:spcPct val="150000"/>
              </a:lnSpc>
            </a:pPr>
            <a:endParaRPr lang="en-US" altLang="zh-CN" sz="1400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17801" y="1077503"/>
            <a:ext cx="7827114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风在震摇窗户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雨在狂流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屋子里灯光黯淡。可是从先生坐的地方发出来炫目的光。我不转眼地朝那里看。透过黑色长袍我看见一颗燃得通红的心。先生的心一直在燃烧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成了一颗鲜红的、透明的、光芒四射的东西。我望着这颗心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我浑身的血都烧起来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我觉得我需要把我身上的热发散出去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我感到一种献身的欲望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这不是第一回了。过去跟先生本人接近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或者翻阅先生著作的时候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我接触到这颗燃烧的心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我常常有这样一种感觉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其实不仅是我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当时许多年轻人都曾从这颗心得到温暖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受到鼓舞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找到勇气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得到启发。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他站起来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走到窗前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发光的心仍然在他的胸膛里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跟着他到了窗前。我记起了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多少年来这颗心就一直在燃烧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一直在给人们指路。他走到哪里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他的心就在哪里发光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生热。我知道多少年轻人带着创伤向他要求帮助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他细心地治好他们的伤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让他们恢复了精力和勇气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继续走向光明的前途。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17801" y="950927"/>
            <a:ext cx="7827114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不要离开我们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我又一次听见了这个要求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这是许多人的声音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尤其是许多年轻人的声音。我听见一声响亮的回答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我决不离开你们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这是多年来听惯了的声音。我看见他在窗前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向窗外挥一下手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好像他又在向谁吐出这一句说过多少次的话。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雨住了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风也消逝了。天空不知在什么时候露出一点点灰色。夜很静。连他那颗心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哔哔剥剥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地燃烧的声音也听得见。他拿一只手慢慢地压在胸前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我觉得他的身子似乎微微地在颤动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我听见他激动地、带感情地说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忘记我。可是我永远忘不了你们。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难道为了你们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我还有什么不可以拿出来的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难道为了你们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我还有过什么顾虑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难道我曾经在真理面前畏怯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在暴力面前低头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17801" y="1022047"/>
            <a:ext cx="7827114" cy="29482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为了追求真理我不是敢说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我所预言的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将来的光明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不是已经出现在你们的眼前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那么仍然要记住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为了真理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要敢爱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敢追求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勇敢地继续向着更大的光明前进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静寂的夜让他的声音冲破了。仿佛整个空间都骚动起来。从四面八方送过来响应的声音。声音渐渐地凝结在一起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愈凝愈厚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好像成了一大块实在的东西。不知道从哪里送来了火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它一下子就燃烧起来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愈燃愈亮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于是整个房间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整个夜都亮起来了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就像在白天一样。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那一块东西继续在燃烧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愈烧愈小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终于成了一块像人心一样的东西。它愈燃愈往上升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渐渐地升到了空中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就挂在天空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像一轮初升的红日。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07641" y="889967"/>
            <a:ext cx="7827114" cy="39177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我再看窗前鲁迅先生的身影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不知道在什么时候不见了。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我连忙跑到窗前。我看出来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像初日那样挂在天空里的就是先生燃烧的心。我第一眼就只看到一颗心。可是我仰起头仔细再看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先生的慈祥的脸庞不是就在那儿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他笑得多么快乐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真是我从未见过的表示衷心愉快的笑脸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他笑了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我也衷心愉快地笑了。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我知道鲁迅先生并没有死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而且也永不会死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我回到写字桌前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我吃惊地发现那一颗透明的红心也在书上燃烧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原来我俯在摊开的先生的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上做了一个秋夜的梦。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窗外还有雨声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秋夜的雨滴在芭蕉叶上的声音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滴在檐前石阶上的声音。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可是在先生的书上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我的确看到了他那颗发光的、燃烧着的心。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①选自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世界美文观止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。选文作于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1956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1936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鲁迅在上海去世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日出殡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巴金等作家扶柩上了灵车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缓缓前往万国公墓。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28320" y="2133600"/>
            <a:ext cx="7965439" cy="2346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5430" y="102688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考点四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分析人物形象     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文章写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秋夜的梦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突出了鲁迅先生哪些性格特点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2800" y="2763520"/>
            <a:ext cx="7426960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本题考查对人物形象的分析。解答此类题目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要把人物放到具体的情节中去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仔细揣摩人物的动作、语言等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然后用恰当的词语进行概括。解答此题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先通读全文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了解人物主要活动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再抓住关键词句来帮助概括鲁迅先生的性格特点。如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深透的眼光和慈祥的微笑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他突然发出来爽朗的笑声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那么平易近人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他还是那么安静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那么恳切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那么热心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那么慈祥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为了追求真理我不是敢说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敢做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敢叫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只要抽取关键词就能作答了。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800" y="2238425"/>
            <a:ext cx="735584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突出了鲁迅先生慈祥、开朗、平易近人、安静、恳切、热心、勇敢的性格特点。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6" grpId="0"/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55110" y="813521"/>
            <a:ext cx="7542459" cy="39506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考点一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理清文章思路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伴随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的梦境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鲁迅先生那颗燃烧的心发生了哪些变化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透过这颗心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感受到了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听到了、看到了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根据文章内容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在下面表格空白处填写文字。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63040" y="2033270"/>
          <a:ext cx="6096000" cy="2560320"/>
        </p:xfrm>
        <a:graphic>
          <a:graphicData uri="http://schemas.openxmlformats.org/drawingml/2006/table">
            <a:tbl>
              <a:tblPr/>
              <a:tblGrid>
                <a:gridCol w="1400384"/>
                <a:gridCol w="469561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鲁迅先生那颗燃烧的心所发生的变化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所感受到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听到、看到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通红的心一直在燃烧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②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听见鲁迅一声响亮的回答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看见他向窗外挥手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③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④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⑤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⑥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95681" y="1452880"/>
            <a:ext cx="7274560" cy="2387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1320799" y="2039790"/>
            <a:ext cx="6482081" cy="100924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.①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感到一种献身的欲望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心仍在他胸膛里燃烧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发光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哔哔剥剥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地燃烧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听见他激动、带感情的声音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看见他拿下只手压在胸前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燃烧的心像初日那样挂在天空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然后又变成先生慈祥的脸庞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看见先生愉快的笑脸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1078" y="1168400"/>
            <a:ext cx="7800693" cy="3190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1219201" y="1491150"/>
            <a:ext cx="6888480" cy="261993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此题考查理清文章思路的能力。这道题要求考生理解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梦境中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鲁迅先生燃烧的心的变化情况和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的感受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进一步理解文章中所表现的鲁迅的热切、勇敢、奉献的精神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的触动和影响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深入理解文章主题。答题时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先通读全文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抓住描写鲁迅燃烧的心的句子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发光的心仍然在他的胸膛里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跟着他到了窗前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连他那颗心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哔哔剥剥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地燃烧的声音也听得见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我看出来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像初日那样挂在天空里的就是先生燃烧的心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先生的慈祥的脸庞不是就在那儿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的感受的句子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我感到一种献身的欲望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他拿一只手慢慢地压在胸前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我觉得他的身子似乎微微地在颤动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我听见他激动地、带感情地说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我从未见过的表示衷心愉快的笑脸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简要概括即可。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【考点五】　理解句段含义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梦境中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鲁迅先生激动的、带感情的一席话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表明了他对活着的人怎样的期望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278" y="1656080"/>
            <a:ext cx="7800693" cy="2773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18470" y="1814893"/>
            <a:ext cx="724095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鲁迅先生期望活着的人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:(1)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管自己生活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;(2)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勇敢追求真理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;(3)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不要在暴力面前低头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;(4)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勇敢地继续向着更大的光明前进。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24566" y="2675372"/>
            <a:ext cx="7362691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这道题考查理解句段含义的能力。解答此类题目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要仔细揣摩人物语言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然后用恰当的词语概括鲁迅对活着的人怎样的期望。解答这道题应当先反复默读这段话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再抓住关键语句加以概括。这段话应当抓住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难道我曾经在真理面前畏怯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在暴力面前低头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勇敢地继续向着更大的光明前进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这两句话加以概括。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中考考情速递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656080" y="1843802"/>
            <a:ext cx="5852160" cy="19777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备考提醒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文学作品阅读是江西省每年的必考文体阅读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考生在备考时要特别重视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练习时重点把握高频考点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适当练习低频考点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多多做题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理解并掌握答题技巧。另外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由于近五年文章篇幅在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1100~1700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字之间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字数逐年增多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字增加到了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1700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选文出处绝大多数为书籍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年的出处是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北京晚报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也就是说其选文注重文学性和厚重性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并不太注重时新性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在训练时可适当增加阅读量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精选厚重文本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注重能力提升。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【考点六】　理解主旨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为什么梦醒后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会在书上看到鲁迅先生那颗发光的燃烧的心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278" y="1656080"/>
            <a:ext cx="7800693" cy="2773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18470" y="1814893"/>
            <a:ext cx="7240950" cy="68505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领悟到了鲁迅先生的精神品质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鲁迅先生的精神品质温暖了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、鼓励了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找到勇气、获得力量。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24566" y="2675372"/>
            <a:ext cx="7362691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这道题考查对文章主题的把握。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可是在先生的书上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我的确看到了他那颗发光的、燃烧着的心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主要把握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燃烧的心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的意义。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燃烧的心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应当比喻鲁迅先生热烈爱国、勇敢斗争和乐于奉献的精神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领会到了先生的高尚品质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被他的精神感动、鼓舞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获得勇气和力量。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【考点二】　分析、理解作者情感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简要分析文章的构思特点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并说说文章表达了作者怎样的情感。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278" y="1656080"/>
            <a:ext cx="7800693" cy="2773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18470" y="1814893"/>
            <a:ext cx="724095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文章构思奇特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通过梦境回忆鲁迅先生的言行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体现了鲁迅先生的性格特点和精神品质。文章表达了作者对鲁迅先生的怀念和敬仰之情。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24566" y="2675372"/>
            <a:ext cx="7362691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这道题解答文章的构思特点和作用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考查对作者思想感情的理解。文章写作者看到鲁迅的身影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看到他燃烧的心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听到他的话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文末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原来我俯在摊开的先生的《野草》上做了一个秋夜的梦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点明这是一场梦。作者通过描写梦境中的鲁迅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描写他的外貌、语言、动作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直接表现鲁迅的特点。而且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借一场梦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对先生的日思夜想和敬仰怀念之情。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437046"/>
            <a:ext cx="6366735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请结合阅读材料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简要分析文中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这一人物形象。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根据内容概括人物形象的性格特征。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是一个怎样的人物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请结合作品的具体内容分析。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有哪些优秀的品质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分析作品对人物进行描写的具体方法及其作用。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对文中人物进行客观公正的评析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包括作者自身对人物的态度和读者对人物的评价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分析人物形象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19200" y="1235406"/>
            <a:ext cx="6837680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如果题干要求概括人物形象并结合具体内容分析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概括人物形象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结合具体内容分析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两个方面入手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缺一不可。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如果题干只要求概括人物形象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则答案不需呈现具体的分析。</a:t>
            </a:r>
          </a:p>
          <a:p>
            <a:pPr indent="457200">
              <a:lnSpc>
                <a:spcPct val="150000"/>
              </a:lnSpc>
            </a:pPr>
            <a:endParaRPr lang="zh-CN" altLang="en-US" sz="1400" dirty="0" smtClean="0"/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209040" y="1113486"/>
            <a:ext cx="6837680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通过人物的外貌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分析人物形象。外貌描写主要是通过对人物容貌、神情、姿态、身材、衣着服饰、仪表风度的描写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从而显示人物外在性格特点的一种方法。透过外在的表现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我们常常可以走进人物的内心世界。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通过人物的语言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分析人物形象。通过人物语言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我们就可以把握人物个性、身份、经历、爱好和思想情感。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通过人物的心理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分析人物形象。把握人物心理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其实就把握了人物形象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而且这种形象往往具有真实性。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通过人物的行动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分析人物形象。行动描写的主要作用就是显示人物的精神面貌和形象特征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它通过描写人物的行为举止、动作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来展示人物的活力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给人栩栩如生的感觉。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904240" y="877254"/>
            <a:ext cx="726440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通过细节描写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把握人物形象。分析人物形象离不开对细节描写的探究品读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细节描写是对人物最传神的细微之处的描绘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对人物思想、形象、内心世界进行准确的展示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从而精妙地揭示人物形象。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通过侧面描写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补充人物形象。侧面描写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又叫间接描写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是指在文学创作中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作者通过对周围人物或环境的描绘来表现所要描写的对象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使其鲜明突出。侧面描写通常有人物的烘托和环境的烘托。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通过烘托对比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突出鲜明形象。分析人物时我们既要抓住中心人物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又要分析人物与人物之间的主次关系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这有助于我们更完整地认识和把握人物形象。次要人物能使主要人物的形象更鲜明突出。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借用环境烘托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明晰人物思想。精要的环境描写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可以起到渲染氛围、烘托人物形象的作用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特别是为揭示人物的思想提供了一个诗意的背景。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863600" y="958534"/>
            <a:ext cx="746760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从典型事例入手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分析人物性格。典型事例往往能从不同角度反映人物的性格特点。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抓住作者或其他人带有倾向性的议论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或作者的情感倾向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进而分析出人物的形象特点。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对人物形象的分析有多种方法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但归根结底都要忠实于作者的思想感情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不要把自己的感情凌驾于作者的思想感情之上。要尽可能采取恰当的方法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提取出文中人物的性格特点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并做出恰如其分的分析与评价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进而归结出文章的中心。 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①一个总括句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人物身份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分述性格特征类型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按总分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来回答。先用一句话从整体上对该人物做出一个定性式的概括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然后再从几个方面做定量分析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也可以先从几个方面做定量分析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然后再用一句话作定性式的概括。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性格、思想品质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5345" y="1426886"/>
            <a:ext cx="6366735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文中某句有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的丰富内涵。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结合全文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说一说你对文尾句的理解。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联系个人的成长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谈谈你对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“……”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这句话的理解。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某人说的某段话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表明了什么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辨别标志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画线的句子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</p:txBody>
      </p:sp>
      <p:sp>
        <p:nvSpPr>
          <p:cNvPr id="5" name="矩形 4"/>
          <p:cNvSpPr/>
          <p:nvPr/>
        </p:nvSpPr>
        <p:spPr>
          <a:xfrm>
            <a:off x="606475" y="100615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理解句段含义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036320" y="971246"/>
            <a:ext cx="683768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要仔细研读题目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找出题干中的关键词、标志词。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审题时一定要明确理解句段的深层含义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一般要与文章的主旨、思想情感联系起来。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把握句子的含义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从句子的位置入手。如果是总领句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可以从下文搜索相关信息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如果是总结句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就要从上文寻找相关信息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确定答案要点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如果是过渡句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就要密切关注上下文段的内容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准确理解其内涵。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从句子中的关键词入手。关键词是在句子中起关键作用、核心作用的词语。从句子的关键词入手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通过替换词语的方法来把握语境义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从而把握句子的含义。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48080" y="1106253"/>
            <a:ext cx="7223760" cy="32713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从文章的中心思想入手。为了凸显中心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增强文章的感染力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常常会采用含义深远的句子点明、突出或者深化主题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使某些句子意在言外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达到含蓄委婉、耐人寻味的效果。对其深层含义的把握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应从探究作者的写作目的入手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结合中心思想来分析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进而领会句子的含义。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把握人物语言的含义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从人物形象入手。即结合人物形象去理解人物外在语言的含义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这个人物的形象决定了其语言形态与内容。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从人物的关键句、关键词入手。仔细揣摩人物语言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反复研读重点句子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勾画出关键词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分析词句背后的意蕴。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从文章的背景与主旨入手。结合文章背景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了解人物是在什么情形下说出这些话来的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想要表达怎样的思想情感。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869950" y="2009775"/>
          <a:ext cx="7156450" cy="4278313"/>
        </p:xfrm>
        <a:graphic>
          <a:graphicData uri="http://schemas.openxmlformats.org/presentationml/2006/ole">
            <p:oleObj spid="_x0000_s16385" name="文档" r:id="rId3" imgW="7845266" imgH="4695868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573226" y="1343772"/>
            <a:ext cx="2251254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  散文文体知识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54865" y="1335446"/>
            <a:ext cx="6366735" cy="33043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找出体现文章主题的句子。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用自己的话概括作品的主题。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读了全文后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文章让你明白了什么道理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本文对你有何启迪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谈谈你的一点体会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结合全文主题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谈谈你对某一句话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某一个问题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的理解或看法。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启迪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</p:txBody>
      </p:sp>
      <p:sp>
        <p:nvSpPr>
          <p:cNvPr id="5" name="矩形 4"/>
          <p:cNvSpPr/>
          <p:nvPr/>
        </p:nvSpPr>
        <p:spPr>
          <a:xfrm>
            <a:off x="575995" y="853753"/>
            <a:ext cx="4697045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理解主旨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48080" y="879806"/>
            <a:ext cx="6837680" cy="492018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区分哪些句子是一般句子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哪些句子与文章主旨密切相关。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概括文章讲述的道理、揭示的哲理、主题均为对文章主旨的考查。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看清题目要求是让概括主旨、分析主旨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还是探究主旨的意蕴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探究主旨需要结合自身实际谈体会。</a:t>
            </a:r>
            <a:r>
              <a:rPr lang="zh-CN" altLang="zh-CN" sz="1400" dirty="0" smtClean="0"/>
              <a:t> </a:t>
            </a:r>
            <a:endParaRPr lang="en-US" altLang="zh-CN" sz="1400" dirty="0" smtClean="0"/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从文章标题入手。题目是文章的眼睛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有的题目直接揭示了文章的主旨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有的题目显示了文章的主要内容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从题目进行分析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就可以概括出文章的主旨。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从文章的开头和结尾入手。有的文章开篇点题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起到统领全文、点明或暗示中心的作用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有的文章在篇末点明或进一步深化中心。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从文中的关键句入手。有的文章的主旨会通过一些关键句显示出来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如抒情句、议论句、主旨句、过渡句等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把握这些句子有助于我们把握文章的主旨。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1127760" y="1143966"/>
            <a:ext cx="683768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从分析文章的背景、写作意图入手。每一篇文章的产生都有其时代背景、写作意图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弄清文章内容与时代背景的关系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了解文中人物和事件是在什么背景下产生活动的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作者的写作意图是什么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有助于文章主旨的归纳。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重视文中的议论和抒情。记叙类文章中的议论句和抒情句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或揭示材料所蕴含的深刻思想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或明确表达作者内心的某种想法。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的故事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赞美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的思想感情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揭示了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的深刻道理。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16462" y="1908474"/>
            <a:ext cx="5815298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  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针对训练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（密密的针脚）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58200" y="719826"/>
            <a:ext cx="6509218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　作用、手法、探究</a:t>
            </a:r>
            <a:r>
              <a:rPr 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631478" y="1101778"/>
            <a:ext cx="1094096" cy="288147"/>
            <a:chOff x="2074963" y="4295094"/>
            <a:chExt cx="2558949" cy="673937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矩形 20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真题体验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71263" y="1623699"/>
            <a:ext cx="7872868" cy="351980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[2016·</a:t>
            </a: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江西改编</a:t>
            </a:r>
            <a:r>
              <a:rPr lang="en-US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阅读下面文字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完成问题。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(20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从田湖出发找李白去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阎连科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出走和背叛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是少年时代楔进我脑里永远也拔不出来的一根桩。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成长是由无数、无数次想要出走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而又不得不留下的过程叠加起来的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而成熟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是人生历练的静默不言的一种光。然而一次一次地想要离家和出走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想要把自己放逐到哪儿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也许正是长大、成熟的一种准备呢。在那偌大的田湖村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父母交给我们的爱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多得常常从小院漫出来。然而这种爱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还总是不能化去一个男孩想要离家出走的念想和理愿。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我决定出走了。我要到外面世界去。我要到外面世界走走和看看。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  <a:p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670560" y="867334"/>
            <a:ext cx="783336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想到我决定要出走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有一种兴奋在我身上鼓荡着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仿佛不立刻离开那个家、那院子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我会窒息在那家那院的温暖里。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也就说走就走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把作业课本收起扔在窗台上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把屋门、大门锁起来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把家里钥匙塞进家人可以找到的门脑上方的一个小墙洞儿里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就这么匆匆离家上路了。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我不知道自己要去哪儿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又好像早就计划好了要去哪儿样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直到沿着大堤走离村庄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东山渐近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田湖渐远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一片柳林外的伊河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白花花地泻在我面前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我才知道我要离家去哪儿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我要独自蹚过伊河水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爬到对面伏牛山的九皋主峰上。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老师说过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九皋是伏牛山余脉东延的主峰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海拔九百多米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中国第一本诗集《诗经》上的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鹤鸣九皋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声闻于天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说的就是那山和那峰。说唐朝的李白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曾独自从龙门走来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上过那山峰。还在那儿留过一首名为《鹤鸣九皋》的诗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昭化呈仙质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长鸣在九皋。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660400" y="867334"/>
            <a:ext cx="7701280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有啥儿意味和蕴藏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那时我是完全不懂的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现在也不懂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但却觉得不懂反而好写了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床前明月光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那样的《静夜思》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因为人人都懂反而写不得。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我总以为自己能写出那种人人都不懂的诗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也就蓄意要爬到那山上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和李白一样坐在山顶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诗兴大发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写出一首好到别人都看不懂的诗。当然呢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写不写诗不重要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重要的是我终于离家出走、独自走了很远的路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经过了很多事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遇上了很多的艰辛和奇遇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它们都被我一一征服后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我成了站在山顶上的一个大人物。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浪漫和草率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在我幼稚的胸膛发酵鼓胀着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使我有了一种从未有过的离家出走的英雄气。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走小路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过村庄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在村头遇到了土狗追着我跑叫和撕咬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遇到了哪村的一匹惊马从我身边飞过去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弹起的灰尘落在我脸上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我都没有丝毫的恐惧和惊异。我是要离家出走的人。我要和李白一模样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独自登上那很少有人爬到山顶的九皋峰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一定要写诗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我当然不能有任何的惊惧和担忧。我就那么独自沿着东山下的村庄走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不和人说话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不和人来往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旁若无顾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视若无人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就到了九皋山下那条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牛瞪眼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的小路上。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660400" y="867334"/>
            <a:ext cx="7701280" cy="35894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山在头顶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我在山下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正南的太阳烧在我的发梢上。我知道我不久就要登上九皋山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爬上主峰振臂高呼了。我要站在峰顶上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让风吹着我的头发和衣服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环顾四周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略思片刻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最后把我的胳膊高高举起挥动着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用我最大的嗓子对着天下唤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有一天我要吃得好也要穿得好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有一天我要吃得好也要穿得好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为了不在写诗和爬山的路上碰到三姑家里人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我走过了两个村庄后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到了第三个我三姑家住的梁疙瘩村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就有意绕过村庄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从村旁一片庄稼地里穿过去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沿着沟崖小道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攀着荆棵野榆走了很远的路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到了终于可以看清山顶时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以为峰顶到来了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诗也可能到来时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我可以站下回望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首先振臂高呼口号那一刻时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却从不远处的山崖边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蠕蠕动动爬上来一个人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收拾捆绑他在崖头砍拾的柴火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我们彼此一望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都怔着惊着了。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他竟是我要躲要闪的三姑夫。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660400" y="867334"/>
            <a:ext cx="7701280" cy="35894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三姑夫就那么如在那专门等我一样出现了。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我待在崖头边儿上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三姑夫看着极吃惊的我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很快平静下来连问了我三句话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你怎么在这儿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是你三姑让你来这儿找我的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我们回家吃饭去。午饭都错过时辰了。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我就这样莫名其妙、前功尽弃地被我姑夫强拉硬拽着回他家里了。匆匆吃了饭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赶着日落和黄昏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就带着我下山和过河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又把我送回田湖了。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盛大、庄重的离家出走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就这么草草地收兵结了尾。一场人生庄严的梦愿与宣誓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还未及最后登上宣誓台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就被人从梦中叫醒了。现实总是比梦想和理愿有力量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少年明亮美妙的梦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被现实一碰即破后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我这一生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再也没有机会登上那座山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再也没有可能在那山顶李白待过的地方坐坐与站站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高举着胳膊大唤了。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650240" y="1415974"/>
            <a:ext cx="7701280" cy="100924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我的少年就这样了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还是那时候的李白好。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可我连李白的影子都没找到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就那样在历史与现实的错口和李白分手了。</a:t>
            </a:r>
          </a:p>
          <a:p>
            <a:pPr algn="r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文章节选自《从田湖出发去找李白》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有删改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61975" y="1685925"/>
          <a:ext cx="7270750" cy="3711575"/>
        </p:xfrm>
        <a:graphic>
          <a:graphicData uri="http://schemas.openxmlformats.org/presentationml/2006/ole">
            <p:oleObj spid="_x0000_s20482" name="文档" r:id="rId3" imgW="7315772" imgH="3743960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57175" y="1762125"/>
          <a:ext cx="8562975" cy="3992563"/>
        </p:xfrm>
        <a:graphic>
          <a:graphicData uri="http://schemas.openxmlformats.org/presentationml/2006/ole">
            <p:oleObj spid="_x0000_s20481" name="文档" r:id="rId4" imgW="8842904" imgH="4114210" progId="Word.Document.12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583386" y="1282812"/>
            <a:ext cx="2891334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  记叙性散文的基本常识</a:t>
            </a:r>
            <a:endParaRPr lang="zh-CN" altLang="en-US" sz="1600" b="1" spc="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【考点一】　理清文章思路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文章记叙了少年时代的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一次出走经历。请在下面横线上补充恰当的内容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出走的经过。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不愿窒息在家庭的温暖里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决定离家出走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　　　　　　　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　　　　　　　　</a:t>
            </a:r>
            <a:r>
              <a:rPr lang="en-US" altLang="zh-CN" sz="1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8358" y="2966720"/>
            <a:ext cx="7800693" cy="1412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920070" y="3064573"/>
            <a:ext cx="724095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匆匆离家上路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想要独自蹚过伊河水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爬到对面伏牛山的九皋主峰上　为了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离家出走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不在写诗和爬山的路上碰到三姑家里人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特意绕过三姑住的村庄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被三姑夫半路强拉硬拽着回到他家里了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匆匆吃了饭后被送回了田湖。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0278" y="1656080"/>
            <a:ext cx="7800693" cy="2184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44886" y="2157212"/>
            <a:ext cx="7362691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本题考查对文章思路的梳理与把握。答题时需要从文章中找到大致的答题区间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出走开始到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出走结束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即原文中第三段至倒数第四段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然后根据题干中第一个提示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梳理后面的内容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做了什么的句式进行概括即可。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【考点三】　赏析语言特点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)2018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欣赏文中两处画线句子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分析人物性格特点。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0438" y="1981200"/>
            <a:ext cx="7800693" cy="2570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38790" y="2343213"/>
            <a:ext cx="7240950" cy="68505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文中画线的两句话都运用了细腻的心理描写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是一个渴望长大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渴望成熟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想要有自己的生活理想与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的叛逆少年。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55046" y="3437372"/>
            <a:ext cx="7362691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本题考查对句子的赏析。通过分析句子的描写方法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即心理描写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可以揣摩人物心理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这两处心理描写展现出了少年人的典型心理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想要长大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渴望自由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由此可以概括人物的性格特点。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【考点七】　分析句段作用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文章多次写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欲站在峰顶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振臂高呼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的愿望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有什么表达效果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0438" y="1666240"/>
            <a:ext cx="7800693" cy="2885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18470" y="1784413"/>
            <a:ext cx="7240950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内容上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突现出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想要离家出走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以进行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一场人生庄严的梦愿与宣誓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以此来证明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的成长。结构上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呼应标题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突显文章主题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立意深远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引起读者的共鸣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唤起读者内心深处有关成长的记忆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以及懵懂少年时代的情感与成长的历程。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65206" y="2878572"/>
            <a:ext cx="7362691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本题考查句段的作用。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欲站在峰顶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振臂高呼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的愿望反复出现的作用要从内容和结构两方面进行分析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在内容上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首先要分析含义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即表达了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想要离家出走的愿望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以此来证明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的成长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在结构上反复表现这一愿望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呼应了文章的标题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最后从对主题、读者影响等角度分析其效果即可。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【考点八】　把握写作手法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预测考点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4.[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全品原创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文中引用李白的诗有什么作用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	(3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0438" y="1859280"/>
            <a:ext cx="7800693" cy="2692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798150" y="2140013"/>
            <a:ext cx="7240950" cy="10041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通过引用李白的诗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表现出少年的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懵懂的理想情怀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虽然不懂得诗句的意思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却对诗中的意味与写诗的人的风采充满向往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反映出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的性格特点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突出了文章成长的主题。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65206" y="3427212"/>
            <a:ext cx="7362691" cy="68505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本题考查对写作手法的把握。文章使用了引用的写作手法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一方面从内容上表现了少年心志和幼稚情怀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另一方面突出了主旨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丰富了人物形象。</a:t>
            </a:r>
            <a:endParaRPr lang="zh-CN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590" y="833841"/>
            <a:ext cx="7542459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【考点九】　开放拓展探究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)2016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年考查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渴望和李白一样坐在山顶写一首好诗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但最终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连李白的影子都没找到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的成长与李白有怎样的联系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请简要谈谈。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0438" y="2245360"/>
            <a:ext cx="7800693" cy="1859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777830" y="2495613"/>
            <a:ext cx="7240950" cy="13272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的成长布满了李白的影子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即受到了李白及其神采风韵的极大影响。少年的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渴望像李白一样洒脱自由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此时的李白是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理想的代言人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但是成长是艰难的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少年时代的理想未必都能成为现实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连李白的影子都没找到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代表了最初愿望所遭遇的挫折。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0438" y="1270000"/>
            <a:ext cx="7800693" cy="2235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59110" y="1652333"/>
            <a:ext cx="7240950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本题考查对文章内容与主旨的探究。首先要分析清楚文章中李白代表的意蕴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对其的仰慕、追寻与学习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可以看出李白是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的偶像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理想的象征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由此分析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连李白的影子都没找到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正说明了成长的艰难和遭遇的挫折。此题为开放性试题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答出其他看法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言之成理亦可。</a:t>
            </a: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1761" y="1477686"/>
            <a:ext cx="650239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简要分析文章第一段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最后一段在全文中的作用。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文中画线的句子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语段在内容和结构上有什么作用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小说第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段能否删去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最后一段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6635" y="88423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分析句段作用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168401" y="1223686"/>
            <a:ext cx="6766559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仔细审题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找出题干中提到的重点句段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明确其在文中所处的位置。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根据题干要求或从结构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或从内容方面进行分析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如果没有具体说明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则两方面都要涉及。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根据相应位置的段落作用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开头段、中间段、结尾段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分析该句段运用的写作手法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联系文章具体内容分析其作用或好处。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690881" y="685207"/>
            <a:ext cx="7528559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重点段落作用一览表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90550" y="1628775"/>
          <a:ext cx="8207375" cy="4092575"/>
        </p:xfrm>
        <a:graphic>
          <a:graphicData uri="http://schemas.openxmlformats.org/presentationml/2006/ole">
            <p:oleObj spid="_x0000_s39937" name="文档" r:id="rId3" imgW="8208295" imgH="4112172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文体知识清单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758825" y="1404938"/>
          <a:ext cx="7716838" cy="3859212"/>
        </p:xfrm>
        <a:graphic>
          <a:graphicData uri="http://schemas.openxmlformats.org/presentationml/2006/ole">
            <p:oleObj spid="_x0000_s21505" name="文档" r:id="rId3" imgW="8080130" imgH="401857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168401" y="1223686"/>
            <a:ext cx="6766559" cy="233486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①句段为下文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埋下伏笔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做铺垫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②句段在结构上起承上启下的作用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内容上承接了上文的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引起了下文的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③句段在结构上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照应开头并总结全文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在内容上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升华主旨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的思想感情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赞赏和追求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钦慕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1761" y="1477686"/>
            <a:ext cx="6502399" cy="261993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作者在第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段中描绘的景物有何作用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景物描写作用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有什么用意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侧面描写作用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作者在开篇是如何运用类比的手法引出全文主旨的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类比的作用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的目的是什么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文中引用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有何作用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引用的作用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6635" y="88423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把握写作手法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168401" y="1223686"/>
            <a:ext cx="6766559" cy="23008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仔细审题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弄清答题方向。看题干中是否提到具体的写作手法或者给出具体的提示性句子。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理解各种写作手法的特点及作用。常见的有引用、对比、做铺垫、埋伏笔、设置悬念、前后照应等。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若是提到具体的写作手法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则根据该写作手法的特点及题干要求作答即可。若是没有给出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则需要根据提示性的句子进行判断。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975361" y="939206"/>
            <a:ext cx="7284719" cy="39506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引用的作用　丰富内容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深化文章主题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增强文章文化底蕴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点明题意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文题对应。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景物描写的作用　①交代时令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季节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、地点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②渲染某种气氛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③烘托人物心情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④表现人物心情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⑤推动情节发展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⑥为下文情节做铺垫。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侧面描写的作用　对描写的对象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不做正面的描绘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而从对其他人物、事物的描绘、渲染中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烘托描写的对象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从而获得独特的艺术效果。①使人物或事件更加突出。②使主题更加深刻含蓄。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类比的作用　借助类似的事物的特征刻画突出本体事物特征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更浅显形象地加深本体事物的理解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或加强作者的某种感情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烘托气氛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引起读者的联想。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对比的作用　突出被表现事物的特征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揭示本质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增强文章的艺术效果和感染力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给读者以鲜明而强烈的印象。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975361" y="1233846"/>
            <a:ext cx="7284719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【答题模板】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①景物描写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交代了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渲染了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的气氛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烘托了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的心情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为下文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做铺垫。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②侧面描写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句子通过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从侧面写出了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突出表现了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③类比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烘托气氛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引发读者的联想或共鸣。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④对比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的对比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揭示了或表现了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增强了文章的感染力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给读者留下鲜明而强烈的印象。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⑤引用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通过引用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丰富了文章内容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增强了文化底蕴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增强了感染力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呼应标题。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1381761" y="1355766"/>
            <a:ext cx="6502399" cy="36275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【审题指导】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某人认为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你是否同意这一观点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请说明理由。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阅读下面的句子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结合文章内容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联系阅读积累和生活经验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阐述你的理解和思考。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文章结尾某句话有什么深层意蕴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结合文意阐述你的感悟。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你认为文中的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有怎样的关系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请简要谈谈。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辨识标志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题干中有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等字眼。</a:t>
            </a:r>
          </a:p>
          <a:p>
            <a:pPr indent="457200" algn="just"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6635" y="884233"/>
            <a:ext cx="3516637" cy="318924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b="1" spc="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b="1" spc="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开放拓展探究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975361" y="1233846"/>
            <a:ext cx="728471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审题要点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找出题干中句子主干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不要受其他语句干扰。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审清题干的关键字词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准确掌握隐含信息。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答题时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观点明确合理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层次清晰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语言连贯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力求生动。</a:t>
            </a:r>
          </a:p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【答题思路】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仔细审题　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结合主题谈启示或感受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一定要明确结合主题进行谈论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文章给你感受最深的是什么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一定要扣住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最动人的情节内容和情感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并且结合自己的实际找出文中蕴含的思想意义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某人认为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你是否同意这一观点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请说明理由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则要先表明自己是否同意这一观点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然后针对自己的观点结合原文谈理由。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/>
          <p:nvPr/>
        </p:nvSpPr>
        <p:spPr>
          <a:xfrm>
            <a:off x="802641" y="1183046"/>
            <a:ext cx="7741919" cy="326627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善于提炼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联系文章表达的情感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谈谈感受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要把握作者的情感倾向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结合具体的语境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抓住中心句、过渡句、抒情句来体会作者的写作意图和感情倾向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找出具有思想意义的语句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并能够提炼出来。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某人认为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你是否同意这一观点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请说明理由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则要把握住对方的观点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从原文的标题、开头结尾等关键句等概括中心观点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结合中心观点对题干中的观点进行辨析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并结合原文进行分析。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合情合理　要紧密地联系生活实际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要有一定的创意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并且要有理有据、合情合理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要能自圆其说。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表述流畅　可使用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我觉得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的句式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口吻谦和。语言一定要简洁明了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结合文中或生活中的具体事例举例说明。启示、感悟题一般用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式结构进行回答。先用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我认为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用一句话概括出自己的看法或体会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言简意赅地表明自己的想法或感悟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然后分点说明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从几个方面展开陈述。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16962</Words>
  <Application>WPS 演示</Application>
  <PresentationFormat>全屏显示(16:9)</PresentationFormat>
  <Paragraphs>509</Paragraphs>
  <Slides>97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97</vt:i4>
      </vt:variant>
    </vt:vector>
  </HeadingPairs>
  <TitlesOfParts>
    <vt:vector size="99" baseType="lpstr">
      <vt:lpstr>主题1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2019-01-05T08:43:42Z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