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299" r:id="rId3"/>
    <p:sldId id="372" r:id="rId4"/>
    <p:sldId id="257" r:id="rId5"/>
    <p:sldId id="258" r:id="rId7"/>
    <p:sldId id="475" r:id="rId8"/>
    <p:sldId id="478" r:id="rId9"/>
    <p:sldId id="268" r:id="rId10"/>
    <p:sldId id="445" r:id="rId11"/>
    <p:sldId id="270" r:id="rId12"/>
    <p:sldId id="420" r:id="rId13"/>
    <p:sldId id="470" r:id="rId14"/>
    <p:sldId id="275" r:id="rId15"/>
    <p:sldId id="276" r:id="rId16"/>
    <p:sldId id="437" r:id="rId17"/>
    <p:sldId id="479" r:id="rId18"/>
    <p:sldId id="454" r:id="rId19"/>
    <p:sldId id="432" r:id="rId20"/>
    <p:sldId id="431" r:id="rId21"/>
    <p:sldId id="477" r:id="rId22"/>
    <p:sldId id="433" r:id="rId23"/>
    <p:sldId id="455" r:id="rId24"/>
    <p:sldId id="262" r:id="rId25"/>
    <p:sldId id="411" r:id="rId26"/>
    <p:sldId id="399" r:id="rId27"/>
    <p:sldId id="471" r:id="rId28"/>
    <p:sldId id="480" r:id="rId29"/>
    <p:sldId id="481" r:id="rId30"/>
    <p:sldId id="290" r:id="rId31"/>
    <p:sldId id="483" r:id="rId32"/>
    <p:sldId id="484" r:id="rId33"/>
    <p:sldId id="485" r:id="rId34"/>
    <p:sldId id="467" r:id="rId35"/>
    <p:sldId id="292" r:id="rId36"/>
    <p:sldId id="300" r:id="rId37"/>
  </p:sldIdLst>
  <p:sldSz cx="12190095" cy="6858000"/>
  <p:notesSz cx="6858000" cy="9144000"/>
  <p:embeddedFontLst>
    <p:embeddedFont>
      <p:font typeface="华文细黑" panose="02010600040101010101" pitchFamily="2" charset="-122"/>
      <p:regular r:id="rId41"/>
    </p:embeddedFont>
    <p:embeddedFont>
      <p:font typeface="微软雅黑" panose="020B0503020204020204" pitchFamily="34" charset="-122"/>
      <p:regular r:id="rId42"/>
    </p:embeddedFont>
    <p:embeddedFont>
      <p:font typeface="华文细黑" panose="02010600040101010101"/>
      <p:regular r:id="rId43"/>
    </p:embeddedFont>
    <p:embeddedFont>
      <p:font typeface="华文新魏" panose="02010800040101010101" pitchFamily="2" charset="-122"/>
      <p:regular r:id="rId44"/>
    </p:embeddedFont>
    <p:embeddedFont>
      <p:font typeface="黑体" panose="02010609060101010101" pitchFamily="49" charset="-122"/>
      <p:regular r:id="rId45"/>
    </p:embeddedFont>
    <p:embeddedFont>
      <p:font typeface="Calibri" panose="020F0502020204030204" charset="0"/>
      <p:regular r:id="rId46"/>
      <p:bold r:id="rId47"/>
      <p:italic r:id="rId48"/>
      <p:boldItalic r:id="rId49"/>
    </p:embeddedFont>
    <p:embeddedFont>
      <p:font typeface="Broadway" panose="04040905080B02020502" pitchFamily="82" charset="0"/>
      <p:regular r:id="rId5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822" autoAdjust="0"/>
    <p:restoredTop sz="94718" autoAdjust="0"/>
  </p:normalViewPr>
  <p:slideViewPr>
    <p:cSldViewPr>
      <p:cViewPr>
        <p:scale>
          <a:sx n="75" d="100"/>
          <a:sy n="75" d="100"/>
        </p:scale>
        <p:origin x="-288" y="-4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0" Type="http://schemas.openxmlformats.org/officeDocument/2006/relationships/font" Target="fonts/font10.fntdata"/><Relationship Id="rId5" Type="http://schemas.openxmlformats.org/officeDocument/2006/relationships/slide" Target="slides/slide3.xml"/><Relationship Id="rId49" Type="http://schemas.openxmlformats.org/officeDocument/2006/relationships/font" Target="fonts/font9.fntdata"/><Relationship Id="rId48" Type="http://schemas.openxmlformats.org/officeDocument/2006/relationships/font" Target="fonts/font8.fntdata"/><Relationship Id="rId47" Type="http://schemas.openxmlformats.org/officeDocument/2006/relationships/font" Target="fonts/font7.fntdata"/><Relationship Id="rId46" Type="http://schemas.openxmlformats.org/officeDocument/2006/relationships/font" Target="fonts/font6.fntdata"/><Relationship Id="rId45" Type="http://schemas.openxmlformats.org/officeDocument/2006/relationships/font" Target="fonts/font5.fntdata"/><Relationship Id="rId44" Type="http://schemas.openxmlformats.org/officeDocument/2006/relationships/font" Target="fonts/font4.fntdata"/><Relationship Id="rId43" Type="http://schemas.openxmlformats.org/officeDocument/2006/relationships/font" Target="fonts/font3.fntdata"/><Relationship Id="rId42" Type="http://schemas.openxmlformats.org/officeDocument/2006/relationships/font" Target="fonts/font2.fntdata"/><Relationship Id="rId41" Type="http://schemas.openxmlformats.org/officeDocument/2006/relationships/font" Target="fonts/font1.fntdata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380165" y="285728"/>
            <a:ext cx="11501519" cy="6072230"/>
          </a:xfrm>
          <a:prstGeom prst="rect">
            <a:avLst/>
          </a:prstGeom>
        </p:spPr>
        <p:txBody>
          <a:bodyPr/>
          <a:lstStyle>
            <a:lvl1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1pPr>
            <a:lvl2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2pPr>
            <a:lvl3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3pPr>
            <a:lvl4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4pPr>
            <a:lvl5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8.xml"/><Relationship Id="rId3" Type="http://schemas.openxmlformats.org/officeDocument/2006/relationships/slide" Target="slide22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28235" y="2205670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第六单元　文无</a:t>
            </a:r>
            <a:r>
              <a:rPr lang="zh-CN" altLang="en-US" sz="1600" i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定格     贵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在鲜活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0470" y="2637718"/>
            <a:ext cx="1032696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25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子路、曾皙、冉有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endParaRPr lang="en-US" altLang="zh-CN" sz="6000" b="1" dirty="0" smtClean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公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西华侍坐</a:t>
            </a:r>
            <a:endParaRPr lang="en-US" altLang="zh-CN" sz="6000" b="1" dirty="0" smtClean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2" descr="F:\下图\创新粤教唐诗宋词元散曲\第22课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0300" y="6524"/>
            <a:ext cx="3116536" cy="2313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4697" y="255994"/>
            <a:ext cx="1165552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他又是一个伟大的教育家，他的教育思想影响深远，以至于今。他一生从事传道，授业，解惑，被中国人尊称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至圣先师，万世师表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。在天道观上，孔子不否认天命鬼神的存在，但又对其持怀疑态度，主张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敬鬼神而远之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。孔子与孟子并称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孔孟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，他们的思想并称为孔孟之道。孔子被尊为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至圣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”“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素王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，曾子则为宗圣，孟子为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亚圣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。孔子的言行被他的学生写成创世巨作《论语》。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孔子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的言行思想主要载于语录体散文集《论语》及先秦和秦汉保存下的《史记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孔子世家》中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6737" y="168320"/>
            <a:ext cx="11655526" cy="6798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背景简介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面对春秋战国那样的乱世，知识分子大都很不满意，于是纷纷思考救国救民、解决社会矛盾的方针路线。各自的想法大不相同，于是形成不同的学说流派。在以孔子为代表的儒家之外，先后出现了道家、墨家、法家等不同流派。这些流派之间，相互批评，展开了激动人心的学术争鸣。于是有所谓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百家争鸣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的局面出现。春秋战国之交的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百家争鸣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，是一个思想大爆炸的时代，是中国思想史上第一个黄金时期。中国传统中很多光辉的思想主张，都产生于那个时代。以孔子为代表的儒家，即是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百家争鸣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中最重要的一个学术流派。经过历史的淘汰和选择，儒家思想在汉武帝之后成为中国统治阶级意识形态的核心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590" y="1412776"/>
            <a:ext cx="31014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字音识记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曾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皙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哂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之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喟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然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舞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雩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</a:rPr>
              <a:t>)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47667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预习作业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476672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50990" y="2060848"/>
            <a:ext cx="31014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铿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尔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  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莫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春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馑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  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⑧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俟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君子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69520" y="2204864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xī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50341" y="2801248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shěn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51838" y="3429000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kuì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69520" y="407707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yú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62353" y="2204864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kēnɡ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52238" y="2780928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mù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24246" y="3501008"/>
            <a:ext cx="5629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jǐn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92820" y="414908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sì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6991" y="474177"/>
            <a:ext cx="11068815" cy="29136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通假字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鼓瑟希，铿尔：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莫春者，春服既成：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唯求则非邦也与：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14886" y="131144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稀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，稀疏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66334" y="1969676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莫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暮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，暮春，阴历三月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53718" y="2699916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欤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，语气词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13" grpId="0"/>
      <p:bldP spid="1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3890" y="394786"/>
            <a:ext cx="1233404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古今异义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加之以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师旅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且知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方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66081" y="175365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泛指军队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66081" y="234888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军队编制单位之一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66081" y="364502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是非准则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66081" y="429309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方向、对方等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3890" y="394786"/>
            <a:ext cx="85896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如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五六十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异乎三子者之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14686" y="112590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或者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14686" y="1752496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如果，像，适合，如同等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14686" y="299871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才能，指为政的才能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4686" y="366738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写作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7947" y="470277"/>
            <a:ext cx="11409907" cy="32421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文言句式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加之以师旅，因之以饥馑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不吾知也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则何以哉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异乎三子者之撰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10435" y="123739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状语后置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20635" y="191798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宾语前置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00315" y="252542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宾语前置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05502" y="314212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状语后置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8307" y="182245"/>
            <a:ext cx="1196525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一词多义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实词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尔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以吾一日长乎尔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子路率尔而对曰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 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			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       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(2)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言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亦各言其志也已矣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夫三子者之言何如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74246" y="224754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你、你们，代词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64086" y="2885460"/>
            <a:ext cx="8788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助词</a:t>
            </a:r>
            <a:r>
              <a:rPr lang="zh-CN" altLang="zh-CN" sz="2800" kern="100" spc="-5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表状态</a:t>
            </a:r>
            <a:r>
              <a:rPr lang="zh-CN" altLang="zh-CN" sz="2800" kern="100" spc="-5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常放在形容词或拟声词后</a:t>
            </a:r>
            <a:r>
              <a:rPr lang="zh-CN" altLang="zh-CN" sz="2800" kern="100" spc="-5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相当于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然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44446" y="415023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说、谈，动词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13078" y="476782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话，名词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2598" y="476672"/>
            <a:ext cx="1037187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如或知尔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方六七十，如五六十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如其礼乐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13556" y="119779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假如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8460" y="187705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或者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7852" y="254473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至于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7" grpId="0"/>
      <p:bldP spid="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7864" y="324520"/>
            <a:ext cx="11524006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虚词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以吾一日长乎尔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毋吾以也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则何以哉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加之以师旅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以俟君子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49273" y="175701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因为，介词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56267" y="236355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认为，动词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64088" y="300147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用、做，动词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20000" y="365970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用、拿，介词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09713" y="429761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而，连词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4661" y="692696"/>
            <a:ext cx="11179503" cy="2110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本文是孔子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因材施教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的范例。通过孔子和四个学生的谈话，以言志为线索，写出了学生们的志趣和性格，反映了孔子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为国以礼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的政治主张。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332656"/>
            <a:ext cx="11639246" cy="28170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子路率尔而对曰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舍瑟而作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非诸侯而何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26544" y="121822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连词，表修饰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46424" y="189766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连词，表顺接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20000" y="260670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连词，表并列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0271670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943" y="404664"/>
            <a:ext cx="1080383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6.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词类活用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如会同，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端章甫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风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乎舞雩：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赤也为之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小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，孰能为之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大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三子者出，曾皙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后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19030" y="1113414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名词用作动词，穿着礼服、戴着礼帽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38910" y="1764407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名词用作动词，吹风、乘凉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69748" y="2400286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形容词用作名词，小事，指做小相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；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838" y="303731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大事，指治国为政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02684" y="3653736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方位名词用作动词，落在后面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合作探究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　　　　　　　　　　　　　　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奇文共欣赏，疑义相与析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1015" y="1002173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结构图示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2272" y="540768"/>
            <a:ext cx="2147038" cy="1200329"/>
            <a:chOff x="8628686" y="5243102"/>
            <a:chExt cx="2659562" cy="1640185"/>
          </a:xfrm>
        </p:grpSpPr>
        <p:sp>
          <p:nvSpPr>
            <p:cNvPr id="10" name="TextBox 9"/>
            <p:cNvSpPr txBox="1"/>
            <p:nvPr/>
          </p:nvSpPr>
          <p:spPr>
            <a:xfrm>
              <a:off x="8628686" y="5243102"/>
              <a:ext cx="407810" cy="1640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DFPYeaSong-B5" pitchFamily="18" charset="-12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969120" y="6620631"/>
              <a:ext cx="2319128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790" y="1196752"/>
            <a:ext cx="7785942" cy="539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14219" y="506029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32" y="44624"/>
            <a:ext cx="2147038" cy="1200329"/>
            <a:chOff x="8628686" y="5243102"/>
            <a:chExt cx="2659562" cy="1640185"/>
          </a:xfrm>
        </p:grpSpPr>
        <p:sp>
          <p:nvSpPr>
            <p:cNvPr id="12" name="TextBox 11"/>
            <p:cNvSpPr txBox="1"/>
            <p:nvPr/>
          </p:nvSpPr>
          <p:spPr>
            <a:xfrm>
              <a:off x="8628686" y="5243102"/>
              <a:ext cx="407810" cy="1640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DFPYeaSong-B5" pitchFamily="18" charset="-12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8969120" y="6620631"/>
              <a:ext cx="2319128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265585" y="1118480"/>
            <a:ext cx="11518253" cy="356636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一、简析孔子对三人述志的态度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对子路：赞成他的治国志向，但认为他谈话的内容和态度不够谦虚，这属于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其言不让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。对冉有：没有正面加以评论，但可以看出孔子认为他轻小国，对他的回答大体满意。对公西华：认为他低估了自己，他完全可以担任更重要的工作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effectLst/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 uiExpand="1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8084" y="326261"/>
            <a:ext cx="1174977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二、孔子为什么会赞许曾皙的志向呢？对这个问题历来有争论，你怎么看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？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有人认为，这是由于曾皙的主张有不愿求仕的意思，与当时孔子的处境和心境相契合。孔子本有行道救世之心，但是屡屡不能得志，所以他也产生过了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道不行，乘桴浮于海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的想法。也有人认为，曾皙的话描绘了一幅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太平盛世图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。民风趋淳，民德归厚，天下太平，这才是曾皙的社会理想，只不过他是用暗示的方法表达出来罢了。这与孔子的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仁政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礼乐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治国的思想完全合拍，加上曾皙的话说得那么雍容委婉，所以孔子会不由自主地赞赏起来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28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398413" y="6660575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683" y="332656"/>
            <a:ext cx="1117950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三、请根据文章分析这四个学生的性格特点。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1" action="ppaction://hlinksldjump"/>
          </p:cNvPr>
          <p:cNvSpPr/>
          <p:nvPr/>
        </p:nvSpPr>
        <p:spPr>
          <a:xfrm>
            <a:off x="10199750" y="6660575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2274" y="178480"/>
            <a:ext cx="11867268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本篇短文在人物对话中，人物性格轮廓明确：子路直率粗犷。老师提问后，子路不假思索，脱口而出。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千乘之国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处于内忧外患之时，经过努力，三年大见成效。可谓壮哉！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冉有温和谨慎。冉有很谨慎，甚至有点战战兢兢。他不敢用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千乘之国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这个词，用了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方六七十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，接着就感觉还是大了点，于是缩小为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五六十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1050" kern="100" spc="-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公西华谦虚恭谨。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非曰能之，愿学焉。宗庙之事，如会同，端章甫，愿为小相焉。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这样的回答可能是孔子愿意听到的，也可以用来启发子路，这就是孔子的一种高明的教育手段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让学生互相教育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11402933" y="6653651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2570" y="270808"/>
            <a:ext cx="11633436" cy="38877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曾皙从容淡泊。当孔子和其他三人对话的时候，他正在弹瑟。孔子点了他的名。他做了一个结束弹奏的动作，然后站起来。这属于肢体语言，虽然无声，却无声胜有声。这些动作表现了他的洒脱、知礼、自信和成熟。曾皙用形象的语言，委婉地表达了他的理想。那是一个风清俗美、和平宁静的社会环境，表达了孔子以礼乐治国的崇高境界，同时也反映了他淡泊宁静的心态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文本拓展　　　　　　　　　　　　　　　　　　　　　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掬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水月在手，弄花香满衣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0390" y="702856"/>
            <a:ext cx="11688154" cy="5286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sz="2800" b="1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一、阅读延伸</a:t>
            </a:r>
            <a:endParaRPr lang="zh-CN" altLang="zh-CN" sz="2800" b="1" dirty="0" smtClean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hangingPunct="0">
              <a:lnSpc>
                <a:spcPts val="5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子路、曾皙、冉有、公西华侍坐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中领会孔子之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礼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  <a:p>
            <a:pPr hangingPunct="0">
              <a:lnSpc>
                <a:spcPts val="5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        子曰：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非礼勿视，非礼勿听，非礼勿言，非礼勿行。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侍坐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一文就集中体现了这个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礼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字，具体表现在如下四个方面。</a:t>
            </a:r>
            <a:endParaRPr lang="zh-CN" altLang="en-US" sz="2800" dirty="0" smtClean="0"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  <a:p>
            <a:pPr hangingPunct="0">
              <a:lnSpc>
                <a:spcPts val="5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        其一，生拥师坐，星拱月轮。文章开篇且着一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侍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字，突现了尊师重教的道德风尚！</a:t>
            </a:r>
            <a:endParaRPr lang="zh-CN" altLang="en-US" sz="2800" dirty="0" smtClean="0"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  <a:p>
            <a:pPr hangingPunct="0">
              <a:lnSpc>
                <a:spcPts val="5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        其二，长幼有别，次序分明。当时子路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54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岁，曾皙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39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岁，冉有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31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岁，公西华只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岁。</a:t>
            </a:r>
            <a:endParaRPr lang="zh-CN" altLang="zh-CN" sz="2800" kern="100" dirty="0">
              <a:effectLst/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142852"/>
            <a:ext cx="11501519" cy="6072230"/>
          </a:xfrm>
        </p:spPr>
        <p:txBody>
          <a:bodyPr/>
          <a:lstStyle/>
          <a:p>
            <a:r>
              <a:rPr lang="zh-CN" altLang="en-US" dirty="0" smtClean="0"/>
              <a:t>        其三，贬骄褒谦，是非鲜明。全文以</a:t>
            </a:r>
            <a:r>
              <a:rPr lang="en-US" dirty="0" smtClean="0"/>
              <a:t>“</a:t>
            </a:r>
            <a:r>
              <a:rPr lang="zh-CN" altLang="en-US" dirty="0" smtClean="0"/>
              <a:t>志</a:t>
            </a:r>
            <a:r>
              <a:rPr lang="en-US" dirty="0" smtClean="0"/>
              <a:t>”</a:t>
            </a:r>
            <a:r>
              <a:rPr lang="zh-CN" altLang="en-US" dirty="0" smtClean="0"/>
              <a:t>为线索构建而成，即问志，言志，评志，传志。文章重点记录了四个学生言志的过程。子路以老大自居，当仁不让，率尔抢答：“千乘之国，加之以师旅，因之以饥馑，由也为之，比及三年，可使有勇，且知方也。”他开口大言不惭，神态不可一世，不仅治理国度之大，而且还设想天灾人祸接踵而至，他都能泰然处之，使国富民强，且识礼知书！听他这豪言壮语，俨然是经天纬地之才，安邦定国之士！次之回答的是冉有：“方六七十，如五六十，求也为之，比及三年，可使足民，如其礼乐，以俟君子。”冉有是谨口慎言，不仅无天灾人祸降至，且治理的国度小，其才能只能使小国富强，至于提高国民素质，他却无能为力。其实，他的回答暗藏玄机，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1" action="ppaction://hlinksldjump"/>
          </p:cNvPr>
          <p:cNvSpPr txBox="1"/>
          <p:nvPr/>
        </p:nvSpPr>
        <p:spPr>
          <a:xfrm>
            <a:off x="2638822" y="1556792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温馨晨读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鸡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声茅店月，人迹板桥霜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>
            <a:hlinkClick r:id="rId2" action="ppaction://hlinksldjump"/>
          </p:cNvPr>
          <p:cNvSpPr txBox="1"/>
          <p:nvPr/>
        </p:nvSpPr>
        <p:spPr>
          <a:xfrm>
            <a:off x="2638822" y="2604389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观而约取，厚积而薄发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>
            <a:hlinkClick r:id="rId3" action="ppaction://hlinksldjump"/>
          </p:cNvPr>
          <p:cNvSpPr txBox="1"/>
          <p:nvPr/>
        </p:nvSpPr>
        <p:spPr>
          <a:xfrm>
            <a:off x="2638822" y="3645024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奇文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共欣赏，疑义相与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析 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13851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183497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22848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hlinkClick r:id="rId4" action="ppaction://hlinksldjump"/>
          </p:cNvPr>
          <p:cNvSpPr txBox="1"/>
          <p:nvPr/>
        </p:nvSpPr>
        <p:spPr>
          <a:xfrm>
            <a:off x="2638822" y="4548605"/>
            <a:ext cx="7773662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文本拓展</a:t>
            </a: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4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掬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水月在手，弄花香满衣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748930" y="5273468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37290" y="214290"/>
            <a:ext cx="11644395" cy="6072230"/>
          </a:xfrm>
        </p:spPr>
        <p:txBody>
          <a:bodyPr/>
          <a:lstStyle/>
          <a:p>
            <a:r>
              <a:rPr lang="zh-CN" altLang="en-US" dirty="0" smtClean="0"/>
              <a:t>是以小胜大，以弱胜强，以退为进。接着回答的是公西华：“非曰能之，愿学焉。宗庙之事，如会同，端章甫，愿为小相焉。”表面上，他不言为官治国，只愿为一小相，委实谦谦之士，其实他胸有城府，高明之处在于化明为暗，寄伟于微，变有为无！最后回答的是曾皙：“莫春者，春服既成，冠者五六人，童子六七人，浴乎沂，风乎舞雩，咏而归。”他的愿望只是同趣相娱。表面上看，他是胸无大志，但求逍遥，究其实，他是舍因取果，化有为无。只要我们凝神静思：“太平盛世的美景从何而至？”理所当然需要一位济世之才，力扭乾坤，气转寰宇，处帷幄而成竹在胸，上场合而游刃有余。其发展规律则事因志成，景依志出，笑在丛中，乃在“山花烂漫时”！好一个曾皙，大智若愚，鸿志若无！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500042"/>
            <a:ext cx="11501519" cy="5500726"/>
          </a:xfrm>
        </p:spPr>
        <p:txBody>
          <a:bodyPr/>
          <a:lstStyle/>
          <a:p>
            <a:pPr indent="720090"/>
            <a:r>
              <a:rPr lang="zh-CN" altLang="en-US" dirty="0" smtClean="0"/>
              <a:t>由上分析可知，四人言志的顺序是由狂至谦，后重先浮，褒贬是非，不言而喻。因为摆在人们眼前有一个显而易见的事实：器满不容物，既已塞实，则呆板胶固，君不见，刚愎自用的马谡，钉在历史的耻辱柱！反之，器虚物随入，腾挪自如。君不见，从善如流的勾践，卧薪尝胆，反败为胜，英名传世。这正是孔子“吾与点也”的原因所在。</a:t>
            </a:r>
            <a:endParaRPr lang="zh-CN" altLang="en-US" dirty="0" smtClean="0"/>
          </a:p>
          <a:p>
            <a:pPr indent="720090"/>
            <a:r>
              <a:rPr lang="zh-CN" altLang="en-US" dirty="0" smtClean="0"/>
              <a:t>其四，自称其名，他称其字，文明礼貌，落实于语。</a:t>
            </a:r>
            <a:endParaRPr lang="zh-CN" altLang="en-US" dirty="0" smtClean="0"/>
          </a:p>
          <a:p>
            <a:pPr indent="720090"/>
            <a:r>
              <a:rPr lang="zh-CN" altLang="en-US" dirty="0" smtClean="0"/>
              <a:t>一篇小小的短文，却能多角度体现“礼”字，滴水映日晖，片言道心府，“侍坐”本小事，身教真言传！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7372" y="303242"/>
            <a:ext cx="11688154" cy="662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2800" b="1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写作迁移</a:t>
            </a:r>
            <a:endParaRPr lang="zh-CN" altLang="zh-CN" sz="2800" b="1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7372" y="1023322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372" y="1622536"/>
            <a:ext cx="11749770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《子路、曾皙、冉有、公西华侍坐》中孔子的弟子畅谈自己的理想与志向。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请以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理想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或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立志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为话题写一段文字。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0415686" y="6663993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236" y="148000"/>
            <a:ext cx="11923086" cy="67980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人不可无志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曾经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有个黑人女孩受尽白人的冷眼与嘲笑。她不能在白人的餐馆里用餐；买衣服时甚至被白人拒绝试穿；在学校里，没有一个白人孩子愿意与她玩耍，没有一个白人老师瞧得起她，更说不上会关心她。她幼小脆弱的心灵一直承受着巨大沉重的歧视，她的孤独，她的痛苦根本是我们无法想象的。于是，在母亲的鼓励下，一个想要得到平等对待的想法在她心中萌芽，这将是她为之奋斗一生的目标。终于，她以顽强的意志、刻苦的奋斗，登上了白人世界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一人之下，万人之上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的宝座，她不但得到了平等，还赢得了白人的尊重，她是谁？她的名字叫赖斯，白人心中的偶像！如果当初，她没有定下那个伟大的理想，可能到今天，她仍然是黑人贫民窟里不知名的一员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704" y="86152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写作示例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F:\下图\创新粤教唐诗宋词元散曲\第22课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0300" y="6524"/>
            <a:ext cx="3116536" cy="2313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938093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品赏作者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温馨晨读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鸡</a:t>
            </a:r>
            <a:r>
              <a:rPr lang="zh-CN" altLang="en-US" sz="2400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声茅店月，人迹板桥霜</a:t>
            </a:r>
            <a:endParaRPr lang="zh-CN" altLang="en-US" sz="2400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0390" y="1340768"/>
            <a:ext cx="11652274" cy="5029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率真孔子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ctr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张期鹏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20725"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我读孔子，感受到的是他的率真。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20725"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在无数个深夜，我坐在桌前捧读《论语》，感觉这个中国古代最伟大的思想家就坐在我的面前。他的深邃目光，穿越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2 500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多年的沧桑岁月，慈祥地注视着我。不知过了多长时间，他站起身来，慢慢地走向不可知的远方。我的眼前，顿时幻化出一片烂漫的充满书香气息的杏林。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5791" y="309555"/>
            <a:ext cx="11768797" cy="2913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725"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我的思绪在漫长的时间隧道里穿梭，眼前的场景在变换，仿佛又回到了</a:t>
            </a:r>
            <a:r>
              <a:rPr lang="en-US" altLang="zh-CN" sz="2800" kern="100" spc="-5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2 500</a:t>
            </a:r>
            <a:r>
              <a:rPr lang="zh-CN" altLang="zh-CN" sz="28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多年前的某一天</a:t>
            </a:r>
            <a:r>
              <a:rPr lang="zh-CN" altLang="zh-CN" sz="2800" kern="100" spc="-5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zh-CN" altLang="zh-CN" sz="28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曾点在老师的鼓励下轻声说道：</a:t>
            </a:r>
            <a:r>
              <a:rPr lang="en-US" altLang="zh-CN" sz="2800" kern="100" spc="-5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莫春者，春服既成，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冠者五六人，童子六七人，浴乎沂，风乎舞雩，咏而归。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就是这一段轻声的描绘，引来了孔子高声的感叹和赞许：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吾与点也！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endParaRPr lang="en-US" altLang="zh-CN" sz="2800" kern="100" dirty="0" smtClean="0">
              <a:latin typeface="宋体" panose="02010600030101010101" pitchFamily="2" charset="-122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8577" y="260648"/>
            <a:ext cx="11768797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72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只有曾点的说法符合我的心愿啊！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孔子的感叹和赞许，至今依然深深地撞击着我的心扉。千百年来，有多少人把他打扮成一个不苟言笑、循规蹈矩，而且一开口就是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君君、臣臣、父父、子子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，一闭口就是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仁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礼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忠恕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孝悌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之类的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至圣先师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，殊不知他始终怀着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浴乎沂，风乎舞雩，咏而归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童心童趣。岂止是童心童趣啊，暮春时节，穿着新做的春服，五六个朋友一道，带着六七个孩子，在沂河里畅快地沐浴，在求雨台上迎接浩荡的春风，然后一路唱着悠扬的歌曲回去，难道不是孔子的人生理想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这是一个多么可爱、多么率真的孔子！</a:t>
            </a:r>
            <a:r>
              <a:rPr lang="zh-CN" altLang="zh-CN" sz="28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7508" y="974333"/>
            <a:ext cx="1174648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明　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士志于道，而耻恶衣恶食者，未足与议也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《论语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里仁》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spc="-5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士要有志于道，如果觉得不好的衣服和食物是耻辱的话，是没有什么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好和他说的。一个人如果只关注衣食之类的生活琐事，很难想象他有高远的志向。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士不可以不弘毅，任重而道远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《论语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泰伯》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spc="-5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读书人须有远大的抱负和坚强的意志，因为他的社会责任重大，要走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的路很长。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506680"/>
            <a:ext cx="1681415" cy="547200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修身名句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3253" y="980728"/>
            <a:ext cx="1117638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少年心事当拿云，谁念幽寒坐呜呃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？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唐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李贺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200000"/>
              </a:lnSpc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少年人应当有凌云壮志，要做志气远大、本领高强的人，不能因为一时挫折而一蹶不振。老是唉声叹气，那是谁也不会来怜惜你的。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2619" y="1476648"/>
            <a:ext cx="1188980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作家作品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孔子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公元前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551—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公元前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479)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，名丘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，字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仲尼。春秋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时期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鲁国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陬邑昌平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乡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今山东省曲阜市南辛镇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人。鲁定公时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曾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任鲁国大司寇，任职期间百姓安居乐业，整个社会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达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到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夜不闭户，路不拾遗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的和谐状态。后来私人办学，周游列国，宣传自己的政治主张，还在晚年整理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六经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《诗》《书》《易》《礼》《乐》《春秋》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。他是儒家学派的创始人。自汉代以后，孔子学说成为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</a:t>
            </a: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千余年封建文化的正统思想，影响极大。封建统治者一直把他尊为圣人。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自主积累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                      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博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观而约取，厚积而薄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发 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90872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知识</a:t>
            </a:r>
            <a:r>
              <a: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卡片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26" y="90872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Y3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4263" y="2008979"/>
            <a:ext cx="2736445" cy="2140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5367</Words>
  <Application>WPS 演示</Application>
  <PresentationFormat>自定义</PresentationFormat>
  <Paragraphs>320</Paragraphs>
  <Slides>34</Slides>
  <Notes>1</Notes>
  <HiddenSlides>3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华文细黑</vt:lpstr>
      <vt:lpstr>微软雅黑</vt:lpstr>
      <vt:lpstr>Times New Roman</vt:lpstr>
      <vt:lpstr>华文细黑</vt:lpstr>
      <vt:lpstr>Courier New</vt:lpstr>
      <vt:lpstr>华文新魏</vt:lpstr>
      <vt:lpstr>黑体</vt:lpstr>
      <vt:lpstr>Arial Unicode MS</vt:lpstr>
      <vt:lpstr>Calibri</vt:lpstr>
      <vt:lpstr>微软雅黑 Light</vt:lpstr>
      <vt:lpstr>Broadway</vt:lpstr>
      <vt:lpstr>DFPYeaSong-B5</vt:lpstr>
      <vt:lpstr>MingLiU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430</cp:revision>
  <dcterms:created xsi:type="dcterms:W3CDTF">2016-03-28T08:27:00Z</dcterms:created>
  <dcterms:modified xsi:type="dcterms:W3CDTF">2018-02-14T02:00:54Z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